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15F14-5585-4C0F-8B7A-430C829DF612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C65A-2B4E-4DFD-9535-56DBBF0044E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8C65A-2B4E-4DFD-9535-56DBBF0044ED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25DE25-34BA-426E-BD7F-2E75C0C55DBD}" type="datetimeFigureOut">
              <a:rPr lang="it-IT" smtClean="0"/>
              <a:pPr/>
              <a:t>18/06/2014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4B1F81-1862-4E33-8033-F9F85E1E48B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2420888"/>
            <a:ext cx="6172200" cy="1301530"/>
          </a:xfrm>
        </p:spPr>
        <p:txBody>
          <a:bodyPr>
            <a:normAutofit/>
          </a:bodyPr>
          <a:lstStyle/>
          <a:p>
            <a:pPr algn="ctr"/>
            <a:r>
              <a:rPr lang="it-IT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BouncyRun</a:t>
            </a:r>
            <a:endParaRPr lang="it-IT" sz="7200" dirty="0">
              <a:solidFill>
                <a:schemeClr val="tx1">
                  <a:lumMod val="75000"/>
                  <a:lumOff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67744" y="3861048"/>
            <a:ext cx="6172200" cy="1371600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Carmine Festa</a:t>
            </a:r>
            <a:br>
              <a:rPr lang="it-IT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it-IT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Mattia De Simone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C:\Users\enimrac\Desktop\logoUnis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652934"/>
          </a:xfrm>
        </p:spPr>
        <p:txBody>
          <a:bodyPr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nostra </a:t>
            </a:r>
            <a:r>
              <a:rPr lang="it-IT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Requisiti funzionali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539552" y="980728"/>
            <a:ext cx="7467600" cy="5328592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Garamond" pitchFamily="18" charset="0"/>
              </a:rPr>
              <a:t>Funzioni Social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Il gioco consentirà di pubblicare sui maggiori social network il punteggio della partita</a:t>
            </a:r>
          </a:p>
          <a:p>
            <a:r>
              <a:rPr lang="it-IT" b="1" dirty="0" smtClean="0">
                <a:latin typeface="Garamond" pitchFamily="18" charset="0"/>
              </a:rPr>
              <a:t>Sensori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Per poter controllare l’inclinazione vi è la necessità di un sensore Accelerometro</a:t>
            </a:r>
          </a:p>
          <a:p>
            <a:r>
              <a:rPr lang="it-IT" b="1" dirty="0" smtClean="0">
                <a:latin typeface="Garamond" pitchFamily="18" charset="0"/>
              </a:rPr>
              <a:t>Classifica mondiale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Gli utenti potranno sfidarsi in una classifica che riporterà la top 30 direttamente sul sito ufficiale</a:t>
            </a:r>
          </a:p>
          <a:p>
            <a:r>
              <a:rPr lang="it-IT" b="1" dirty="0" smtClean="0">
                <a:latin typeface="Garamond" pitchFamily="18" charset="0"/>
              </a:rPr>
              <a:t>Menu di selezione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Per selezionare l’azione da intraprendere</a:t>
            </a:r>
          </a:p>
          <a:p>
            <a:r>
              <a:rPr lang="it-IT" b="1" dirty="0" smtClean="0">
                <a:latin typeface="Garamond" pitchFamily="18" charset="0"/>
              </a:rPr>
              <a:t>Funzionalità </a:t>
            </a:r>
            <a:r>
              <a:rPr lang="it-IT" b="1" dirty="0" err="1" smtClean="0">
                <a:latin typeface="Garamond" pitchFamily="18" charset="0"/>
              </a:rPr>
              <a:t>Touch</a:t>
            </a:r>
            <a:endParaRPr lang="it-IT" b="1" dirty="0" smtClean="0">
              <a:latin typeface="Garamond" pitchFamily="18" charset="0"/>
            </a:endParaRPr>
          </a:p>
          <a:p>
            <a:pPr lvl="1"/>
            <a:r>
              <a:rPr lang="it-IT" dirty="0" smtClean="0">
                <a:latin typeface="Garamond" pitchFamily="18" charset="0"/>
              </a:rPr>
              <a:t>Scelta obbligata dato che si strutturerà su </a:t>
            </a:r>
            <a:r>
              <a:rPr lang="it-IT" dirty="0" err="1" smtClean="0">
                <a:latin typeface="Garamond" pitchFamily="18" charset="0"/>
              </a:rPr>
              <a:t>device</a:t>
            </a:r>
            <a:r>
              <a:rPr lang="it-IT" dirty="0" smtClean="0">
                <a:latin typeface="Garamond" pitchFamily="18" charset="0"/>
              </a:rPr>
              <a:t> mobile</a:t>
            </a:r>
            <a:endParaRPr lang="it-IT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nostra </a:t>
            </a:r>
            <a:r>
              <a:rPr lang="it-IT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requisiti non funzionali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467600" cy="5733256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 smtClean="0">
                <a:latin typeface="Garamond" pitchFamily="18" charset="0"/>
              </a:rPr>
              <a:t>Efficacia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Necessario fornire un gioco che funzioni in tutti i suoi aspetti</a:t>
            </a:r>
          </a:p>
          <a:p>
            <a:r>
              <a:rPr lang="it-IT" b="1" dirty="0" smtClean="0">
                <a:latin typeface="Garamond" pitchFamily="18" charset="0"/>
              </a:rPr>
              <a:t>Usabilità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Molti utenti non sono esperti, quindi è necessario fornire interfacce con alto livello di usabilità</a:t>
            </a:r>
          </a:p>
          <a:p>
            <a:r>
              <a:rPr lang="it-IT" b="1" dirty="0" smtClean="0">
                <a:latin typeface="Garamond" pitchFamily="18" charset="0"/>
              </a:rPr>
              <a:t>Performance</a:t>
            </a:r>
          </a:p>
          <a:p>
            <a:pPr lvl="1"/>
            <a:r>
              <a:rPr lang="it-IT" dirty="0" err="1" smtClean="0">
                <a:latin typeface="Garamond" pitchFamily="18" charset="0"/>
              </a:rPr>
              <a:t>Android</a:t>
            </a:r>
            <a:r>
              <a:rPr lang="it-IT" dirty="0" smtClean="0">
                <a:latin typeface="Garamond" pitchFamily="18" charset="0"/>
              </a:rPr>
              <a:t> gira su hardware molto vario, tra cui </a:t>
            </a:r>
            <a:r>
              <a:rPr lang="it-IT" dirty="0" err="1" smtClean="0">
                <a:latin typeface="Garamond" pitchFamily="18" charset="0"/>
              </a:rPr>
              <a:t>devices</a:t>
            </a:r>
            <a:r>
              <a:rPr lang="it-IT" dirty="0" smtClean="0">
                <a:latin typeface="Garamond" pitchFamily="18" charset="0"/>
              </a:rPr>
              <a:t> di bassa fascia, è necessario supportarli in quanto formano gran parte del mercato</a:t>
            </a:r>
          </a:p>
          <a:p>
            <a:r>
              <a:rPr lang="it-IT" b="1" dirty="0" err="1" smtClean="0">
                <a:latin typeface="Garamond" pitchFamily="18" charset="0"/>
              </a:rPr>
              <a:t>Manutenibilità</a:t>
            </a:r>
            <a:endParaRPr lang="it-IT" b="1" dirty="0" smtClean="0">
              <a:latin typeface="Garamond" pitchFamily="18" charset="0"/>
            </a:endParaRPr>
          </a:p>
          <a:p>
            <a:pPr lvl="1"/>
            <a:r>
              <a:rPr lang="it-IT" dirty="0" smtClean="0">
                <a:latin typeface="Garamond" pitchFamily="18" charset="0"/>
              </a:rPr>
              <a:t>In caso di problemi bisogna essere in grado di sistemarli col minimo sforzo</a:t>
            </a:r>
          </a:p>
          <a:p>
            <a:r>
              <a:rPr lang="it-IT" b="1" dirty="0" smtClean="0">
                <a:latin typeface="Garamond" pitchFamily="18" charset="0"/>
              </a:rPr>
              <a:t>Sicurezza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I dati non devono poter essere compromessi o rubati</a:t>
            </a:r>
          </a:p>
          <a:p>
            <a:r>
              <a:rPr lang="it-IT" b="1" dirty="0" smtClean="0">
                <a:latin typeface="Garamond" pitchFamily="18" charset="0"/>
              </a:rPr>
              <a:t>Privacy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Ogni utente ha diritto alla privacy e alla possibilità di eliminare i propri dati all’occorrenza</a:t>
            </a:r>
          </a:p>
          <a:p>
            <a:r>
              <a:rPr lang="it-IT" b="1" dirty="0" err="1" smtClean="0">
                <a:latin typeface="Garamond" pitchFamily="18" charset="0"/>
              </a:rPr>
              <a:t>SQL-Lite</a:t>
            </a:r>
            <a:endParaRPr lang="it-IT" b="1" dirty="0" smtClean="0">
              <a:latin typeface="Garamond" pitchFamily="18" charset="0"/>
            </a:endParaRPr>
          </a:p>
          <a:p>
            <a:pPr lvl="1"/>
            <a:r>
              <a:rPr lang="it-IT" dirty="0" smtClean="0">
                <a:latin typeface="Garamond" pitchFamily="18" charset="0"/>
              </a:rPr>
              <a:t>Servirà per salvare i dati riguardanti classifica e info giocatore nel </a:t>
            </a:r>
            <a:r>
              <a:rPr lang="it-IT" dirty="0" err="1" smtClean="0">
                <a:latin typeface="Garamond" pitchFamily="18" charset="0"/>
              </a:rPr>
              <a:t>device</a:t>
            </a:r>
            <a:endParaRPr lang="it-IT" dirty="0" smtClean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580926"/>
          </a:xfrm>
        </p:spPr>
        <p:txBody>
          <a:bodyPr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Fasi dello sviluppo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472608"/>
          </a:xfrm>
        </p:spPr>
        <p:txBody>
          <a:bodyPr/>
          <a:lstStyle/>
          <a:p>
            <a:r>
              <a:rPr lang="it-IT" dirty="0" smtClean="0">
                <a:latin typeface="Garamond" pitchFamily="18" charset="0"/>
              </a:rPr>
              <a:t>Configurazione dell’ambiente di sviluppo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La fase iniziale del progetto, molto importante in quanto si è dovuto settare a dovere l’IDE con relativo </a:t>
            </a:r>
            <a:r>
              <a:rPr lang="it-IT" dirty="0" err="1" smtClean="0">
                <a:latin typeface="Garamond" pitchFamily="18" charset="0"/>
              </a:rPr>
              <a:t>plugin</a:t>
            </a:r>
            <a:r>
              <a:rPr lang="it-IT" dirty="0" smtClean="0">
                <a:latin typeface="Garamond" pitchFamily="18" charset="0"/>
              </a:rPr>
              <a:t> di </a:t>
            </a:r>
            <a:r>
              <a:rPr lang="it-IT" dirty="0" err="1" smtClean="0">
                <a:latin typeface="Garamond" pitchFamily="18" charset="0"/>
              </a:rPr>
              <a:t>Android</a:t>
            </a:r>
            <a:r>
              <a:rPr lang="it-IT" dirty="0" smtClean="0">
                <a:latin typeface="Garamond" pitchFamily="18" charset="0"/>
              </a:rPr>
              <a:t> e relativo </a:t>
            </a:r>
            <a:r>
              <a:rPr lang="it-IT" dirty="0" err="1" smtClean="0">
                <a:latin typeface="Garamond" pitchFamily="18" charset="0"/>
              </a:rPr>
              <a:t>repository</a:t>
            </a:r>
            <a:r>
              <a:rPr lang="it-IT" dirty="0" smtClean="0">
                <a:latin typeface="Garamond" pitchFamily="18" charset="0"/>
              </a:rPr>
              <a:t> GIT</a:t>
            </a:r>
          </a:p>
          <a:p>
            <a:r>
              <a:rPr lang="it-IT" dirty="0" smtClean="0">
                <a:latin typeface="Garamond" pitchFamily="18" charset="0"/>
              </a:rPr>
              <a:t>Si è seguito uno sviluppo con </a:t>
            </a:r>
            <a:r>
              <a:rPr lang="it-IT" b="1" dirty="0" smtClean="0">
                <a:latin typeface="Garamond" pitchFamily="18" charset="0"/>
              </a:rPr>
              <a:t>modello a cascata </a:t>
            </a:r>
            <a:r>
              <a:rPr lang="it-IT" dirty="0" smtClean="0">
                <a:latin typeface="Garamond" pitchFamily="18" charset="0"/>
              </a:rPr>
              <a:t>dato il tempo a disposizione ristretto</a:t>
            </a:r>
            <a:endParaRPr lang="it-IT" dirty="0">
              <a:latin typeface="Garamond" pitchFamily="18" charset="0"/>
            </a:endParaRPr>
          </a:p>
        </p:txBody>
      </p:sp>
      <p:pic>
        <p:nvPicPr>
          <p:cNvPr id="1026" name="Picture 2" descr="C:\Users\enimrac\Desktop\launchEclip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140968"/>
            <a:ext cx="5159896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52934"/>
          </a:xfrm>
        </p:spPr>
        <p:txBody>
          <a:bodyPr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Fasi dello sviluppo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760640"/>
          </a:xfrm>
        </p:spPr>
        <p:txBody>
          <a:bodyPr/>
          <a:lstStyle/>
          <a:p>
            <a:r>
              <a:rPr lang="it-IT" dirty="0" smtClean="0">
                <a:latin typeface="Garamond" pitchFamily="18" charset="0"/>
              </a:rPr>
              <a:t>Inizio disegno grafica del gioco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In questa fase sono stati usati software di grafica della suite Adobe, tra cui </a:t>
            </a:r>
            <a:r>
              <a:rPr lang="it-IT" dirty="0" err="1" smtClean="0">
                <a:latin typeface="Garamond" pitchFamily="18" charset="0"/>
              </a:rPr>
              <a:t>I</a:t>
            </a:r>
            <a:r>
              <a:rPr lang="it-IT" dirty="0" err="1" smtClean="0">
                <a:latin typeface="Garamond" pitchFamily="18" charset="0"/>
              </a:rPr>
              <a:t>llustrator</a:t>
            </a:r>
            <a:r>
              <a:rPr lang="it-IT" dirty="0" smtClean="0">
                <a:latin typeface="Garamond" pitchFamily="18" charset="0"/>
              </a:rPr>
              <a:t> </a:t>
            </a:r>
            <a:r>
              <a:rPr lang="it-IT" dirty="0" smtClean="0">
                <a:latin typeface="Garamond" pitchFamily="18" charset="0"/>
              </a:rPr>
              <a:t>e Photoshop</a:t>
            </a:r>
          </a:p>
          <a:p>
            <a:pPr lvl="2"/>
            <a:r>
              <a:rPr lang="it-IT" dirty="0" smtClean="0">
                <a:latin typeface="Garamond" pitchFamily="18" charset="0"/>
              </a:rPr>
              <a:t>La grafica è stata interamente fatta a mano e disegnata attraverso gli strumenti offerti dalla suite</a:t>
            </a:r>
            <a:endParaRPr lang="it-IT" dirty="0">
              <a:latin typeface="Garamond" pitchFamily="18" charset="0"/>
            </a:endParaRPr>
          </a:p>
        </p:txBody>
      </p:sp>
      <p:pic>
        <p:nvPicPr>
          <p:cNvPr id="2050" name="Picture 2" descr="C:\Users\enimrac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6966743" cy="3916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52934"/>
          </a:xfrm>
        </p:spPr>
        <p:txBody>
          <a:bodyPr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Fasi dello sviluppo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544616"/>
          </a:xfrm>
        </p:spPr>
        <p:txBody>
          <a:bodyPr/>
          <a:lstStyle/>
          <a:p>
            <a:r>
              <a:rPr lang="it-IT" dirty="0" smtClean="0">
                <a:latin typeface="Garamond" pitchFamily="18" charset="0"/>
              </a:rPr>
              <a:t>Progettazione e stesura RAD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Segue poi una attenta progettazione dell’architettura del gioco con stesura del RAD</a:t>
            </a:r>
          </a:p>
          <a:p>
            <a:pPr lvl="2"/>
            <a:r>
              <a:rPr lang="it-IT" dirty="0" smtClean="0">
                <a:latin typeface="Garamond" pitchFamily="18" charset="0"/>
              </a:rPr>
              <a:t>L’architettura usata per il sistema è quella </a:t>
            </a:r>
            <a:r>
              <a:rPr lang="it-IT" b="1" dirty="0" smtClean="0">
                <a:latin typeface="Garamond" pitchFamily="18" charset="0"/>
              </a:rPr>
              <a:t>MVC </a:t>
            </a:r>
            <a:r>
              <a:rPr lang="it-IT" dirty="0" smtClean="0">
                <a:latin typeface="Garamond" pitchFamily="18" charset="0"/>
              </a:rPr>
              <a:t>che essendo strutturata </a:t>
            </a:r>
            <a:r>
              <a:rPr lang="it-IT" dirty="0" err="1" smtClean="0">
                <a:latin typeface="Garamond" pitchFamily="18" charset="0"/>
              </a:rPr>
              <a:t>nativamente</a:t>
            </a:r>
            <a:r>
              <a:rPr lang="it-IT" dirty="0" smtClean="0">
                <a:latin typeface="Garamond" pitchFamily="18" charset="0"/>
              </a:rPr>
              <a:t> in </a:t>
            </a:r>
            <a:r>
              <a:rPr lang="it-IT" dirty="0" err="1" smtClean="0">
                <a:latin typeface="Garamond" pitchFamily="18" charset="0"/>
              </a:rPr>
              <a:t>Android</a:t>
            </a:r>
            <a:r>
              <a:rPr lang="it-IT" dirty="0" smtClean="0">
                <a:latin typeface="Garamond" pitchFamily="18" charset="0"/>
              </a:rPr>
              <a:t> ha semplificato notevolmente la progettazione</a:t>
            </a:r>
            <a:endParaRPr lang="it-IT" b="1" dirty="0" smtClean="0">
              <a:latin typeface="Garamond" pitchFamily="18" charset="0"/>
            </a:endParaRPr>
          </a:p>
        </p:txBody>
      </p:sp>
      <p:pic>
        <p:nvPicPr>
          <p:cNvPr id="3074" name="Picture 2" descr="C:\Users\enimrac\Desktop\220px-MVC-Proce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284984"/>
            <a:ext cx="2095500" cy="2295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52934"/>
          </a:xfrm>
        </p:spPr>
        <p:txBody>
          <a:bodyPr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Fasi dello sviluppo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7467600" cy="5184576"/>
          </a:xfrm>
        </p:spPr>
        <p:txBody>
          <a:bodyPr/>
          <a:lstStyle/>
          <a:p>
            <a:r>
              <a:rPr lang="it-IT" dirty="0" smtClean="0">
                <a:latin typeface="Garamond" pitchFamily="18" charset="0"/>
              </a:rPr>
              <a:t>Segue poi lo sviluppo sulla piattaforma </a:t>
            </a:r>
            <a:r>
              <a:rPr lang="it-IT" dirty="0" err="1" smtClean="0">
                <a:latin typeface="Garamond" pitchFamily="18" charset="0"/>
              </a:rPr>
              <a:t>Android</a:t>
            </a:r>
            <a:r>
              <a:rPr lang="it-IT" dirty="0" smtClean="0">
                <a:latin typeface="Garamond" pitchFamily="18" charset="0"/>
              </a:rPr>
              <a:t> con il linguaggio java e librerie native e sito web dinamico</a:t>
            </a:r>
          </a:p>
          <a:p>
            <a:endParaRPr lang="it-IT" dirty="0" smtClean="0">
              <a:latin typeface="Garamond" pitchFamily="18" charset="0"/>
            </a:endParaRPr>
          </a:p>
          <a:p>
            <a:r>
              <a:rPr lang="it-IT" dirty="0" smtClean="0">
                <a:latin typeface="Garamond" pitchFamily="18" charset="0"/>
              </a:rPr>
              <a:t>Le fasi di progettazione e sviluppo sono state ripartite in modo equo tra i componenti del gruppo.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Sono state incontrate </a:t>
            </a:r>
            <a:r>
              <a:rPr lang="it-IT" b="1" dirty="0" smtClean="0">
                <a:latin typeface="Garamond" pitchFamily="18" charset="0"/>
              </a:rPr>
              <a:t>difficoltà con GIT </a:t>
            </a:r>
            <a:r>
              <a:rPr lang="it-IT" dirty="0" smtClean="0">
                <a:latin typeface="Garamond" pitchFamily="18" charset="0"/>
              </a:rPr>
              <a:t>in quanto non è ben supportato da Windows XP, sistema usato da uno dei componenti del gruppo.</a:t>
            </a:r>
          </a:p>
          <a:p>
            <a:pPr lvl="2"/>
            <a:r>
              <a:rPr lang="it-IT" dirty="0" smtClean="0">
                <a:latin typeface="Garamond" pitchFamily="18" charset="0"/>
              </a:rPr>
              <a:t>Per risolvere è stato usato un </a:t>
            </a:r>
            <a:r>
              <a:rPr lang="it-IT" dirty="0" err="1" smtClean="0">
                <a:latin typeface="Garamond" pitchFamily="18" charset="0"/>
              </a:rPr>
              <a:t>pc</a:t>
            </a:r>
            <a:r>
              <a:rPr lang="it-IT" dirty="0" smtClean="0">
                <a:latin typeface="Garamond" pitchFamily="18" charset="0"/>
              </a:rPr>
              <a:t> comune e lo sviluppo è avvenuto interamnete nelle aule dell’università, con ripartizioni di circa 3 ore giornaliere di programmazione per circa 45 giorni</a:t>
            </a:r>
            <a:r>
              <a:rPr lang="it-IT" dirty="0" smtClean="0">
                <a:latin typeface="Garamond" pitchFamily="18" charset="0"/>
              </a:rPr>
              <a:t>.</a:t>
            </a:r>
            <a:endParaRPr lang="it-IT" dirty="0" smtClean="0">
              <a:latin typeface="Garamond" pitchFamily="18" charset="0"/>
            </a:endParaRPr>
          </a:p>
          <a:p>
            <a:pPr lvl="1"/>
            <a:r>
              <a:rPr lang="it-IT" dirty="0" smtClean="0">
                <a:latin typeface="Garamond" pitchFamily="18" charset="0"/>
              </a:rPr>
              <a:t>Altre difficoltà sono state incontrate durante la fase finale di </a:t>
            </a:r>
            <a:r>
              <a:rPr lang="it-IT" dirty="0" err="1" smtClean="0">
                <a:latin typeface="Garamond" pitchFamily="18" charset="0"/>
              </a:rPr>
              <a:t>testing</a:t>
            </a:r>
            <a:r>
              <a:rPr lang="it-IT" dirty="0" smtClean="0">
                <a:latin typeface="Garamond" pitchFamily="18" charset="0"/>
              </a:rPr>
              <a:t> e </a:t>
            </a:r>
            <a:r>
              <a:rPr lang="it-IT" dirty="0" err="1" smtClean="0">
                <a:latin typeface="Garamond" pitchFamily="18" charset="0"/>
              </a:rPr>
              <a:t>debug</a:t>
            </a:r>
            <a:r>
              <a:rPr lang="it-IT" dirty="0" smtClean="0">
                <a:latin typeface="Garamond" pitchFamily="18" charset="0"/>
              </a:rPr>
              <a:t> che </a:t>
            </a:r>
            <a:r>
              <a:rPr lang="it-IT" dirty="0" smtClean="0">
                <a:latin typeface="Garamond" pitchFamily="18" charset="0"/>
              </a:rPr>
              <a:t>hanno </a:t>
            </a:r>
            <a:r>
              <a:rPr lang="it-IT" dirty="0" smtClean="0">
                <a:latin typeface="Garamond" pitchFamily="18" charset="0"/>
              </a:rPr>
              <a:t>portato via molto tempo.</a:t>
            </a:r>
            <a:endParaRPr lang="it-IT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Problema affrontato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72816"/>
          </a:xfrm>
        </p:spPr>
        <p:txBody>
          <a:bodyPr>
            <a:normAutofit/>
          </a:bodyPr>
          <a:lstStyle/>
          <a:p>
            <a:r>
              <a:rPr lang="it-IT" dirty="0" smtClean="0">
                <a:latin typeface="Garamond" pitchFamily="18" charset="0"/>
              </a:rPr>
              <a:t>L'idea di sviluppare un mini-gioco si basa proprio sull'idea del successo ottenuto da molti altri mini-gioco mobile sullo </a:t>
            </a:r>
            <a:r>
              <a:rPr lang="it-IT" dirty="0" err="1" smtClean="0">
                <a:latin typeface="Garamond" pitchFamily="18" charset="0"/>
              </a:rPr>
              <a:t>store</a:t>
            </a:r>
            <a:r>
              <a:rPr lang="it-IT" dirty="0" smtClean="0">
                <a:latin typeface="Garamond" pitchFamily="18" charset="0"/>
              </a:rPr>
              <a:t> ufficiale del sistema operativo </a:t>
            </a:r>
            <a:r>
              <a:rPr lang="it-IT" dirty="0" err="1" smtClean="0">
                <a:latin typeface="Garamond" pitchFamily="18" charset="0"/>
              </a:rPr>
              <a:t>Android</a:t>
            </a:r>
            <a:r>
              <a:rPr lang="it-IT" dirty="0" smtClean="0">
                <a:latin typeface="Garamond" pitchFamily="18" charset="0"/>
              </a:rPr>
              <a:t>. il gioco che si andrà a sviluppare punterà sulla fusione di due giochi che hanno avuto molto successo negli anni passati.</a:t>
            </a:r>
            <a:endParaRPr lang="it-IT" dirty="0">
              <a:latin typeface="Garamond" pitchFamily="18" charset="0"/>
            </a:endParaRPr>
          </a:p>
        </p:txBody>
      </p:sp>
      <p:pic>
        <p:nvPicPr>
          <p:cNvPr id="2050" name="Picture 2" descr="C:\Users\enimrac\Desktop\u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73016"/>
            <a:ext cx="5989836" cy="30372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Obiettivo dell’applicazione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Garamond" pitchFamily="18" charset="0"/>
              </a:rPr>
              <a:t>L'obiettivo strategico del progetto è quello di inserirsi nel mercato dei mini-giochi mobile cercando di sfruttare l'onda generata da altri giochi precedenti i quali hanno indirizzato l'utenza del market verso la categoria arcade e mini-game. Per tentate di raggiungere questo intento il sistema sarà strutturato in modo da avere </a:t>
            </a:r>
            <a:r>
              <a:rPr lang="it-IT" dirty="0" err="1" smtClean="0">
                <a:latin typeface="Garamond" pitchFamily="18" charset="0"/>
              </a:rPr>
              <a:t>feature</a:t>
            </a:r>
            <a:r>
              <a:rPr lang="it-IT" dirty="0" smtClean="0">
                <a:latin typeface="Garamond" pitchFamily="18" charset="0"/>
              </a:rPr>
              <a:t> ispirate ai precedenti game esistenti e cercare di fornire una struttura social.</a:t>
            </a:r>
            <a:endParaRPr lang="it-IT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580926"/>
          </a:xfrm>
        </p:spPr>
        <p:txBody>
          <a:bodyPr>
            <a:normAutofit/>
          </a:bodyPr>
          <a:lstStyle/>
          <a:p>
            <a:r>
              <a:rPr lang="it-IT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Analisi di mercato e della concorrenza</a:t>
            </a:r>
            <a:endParaRPr lang="it-IT" sz="2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3528392"/>
          </a:xfrm>
        </p:spPr>
        <p:txBody>
          <a:bodyPr/>
          <a:lstStyle/>
          <a:p>
            <a:r>
              <a:rPr lang="it-IT" dirty="0" smtClean="0">
                <a:latin typeface="Garamond" pitchFamily="18" charset="0"/>
              </a:rPr>
              <a:t>Stando ai dati raccolti da </a:t>
            </a:r>
            <a:r>
              <a:rPr lang="it-IT" dirty="0" err="1" smtClean="0">
                <a:latin typeface="Garamond" pitchFamily="18" charset="0"/>
              </a:rPr>
              <a:t>Forbes</a:t>
            </a:r>
            <a:r>
              <a:rPr lang="it-IT" dirty="0" smtClean="0">
                <a:latin typeface="Garamond" pitchFamily="18" charset="0"/>
              </a:rPr>
              <a:t> &amp; </a:t>
            </a:r>
            <a:r>
              <a:rPr lang="it-IT" dirty="0" err="1" smtClean="0">
                <a:latin typeface="Garamond" pitchFamily="18" charset="0"/>
              </a:rPr>
              <a:t>Garnet</a:t>
            </a:r>
            <a:r>
              <a:rPr lang="it-IT" dirty="0" smtClean="0">
                <a:latin typeface="Garamond" pitchFamily="18" charset="0"/>
              </a:rPr>
              <a:t>, attualmente l’industria dei giochi mobile rappresenta uno dei segmenti di maggior crescita del mercato, favoriti da fattori quali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Diffusione degli </a:t>
            </a:r>
            <a:r>
              <a:rPr lang="it-IT" dirty="0" err="1" smtClean="0">
                <a:latin typeface="Garamond" pitchFamily="18" charset="0"/>
              </a:rPr>
              <a:t>smartphone</a:t>
            </a:r>
            <a:endParaRPr lang="it-IT" dirty="0" smtClean="0">
              <a:latin typeface="Garamond" pitchFamily="18" charset="0"/>
            </a:endParaRPr>
          </a:p>
          <a:p>
            <a:pPr lvl="1"/>
            <a:r>
              <a:rPr lang="it-IT" dirty="0" smtClean="0">
                <a:latin typeface="Garamond" pitchFamily="18" charset="0"/>
              </a:rPr>
              <a:t>Prezzi in calo grazie agli </a:t>
            </a:r>
            <a:r>
              <a:rPr lang="it-IT" dirty="0" err="1" smtClean="0">
                <a:latin typeface="Garamond" pitchFamily="18" charset="0"/>
              </a:rPr>
              <a:t>ads</a:t>
            </a:r>
            <a:endParaRPr lang="it-IT" dirty="0" smtClean="0">
              <a:latin typeface="Garamond" pitchFamily="18" charset="0"/>
            </a:endParaRPr>
          </a:p>
          <a:p>
            <a:pPr lvl="1"/>
            <a:r>
              <a:rPr lang="it-IT" dirty="0" smtClean="0">
                <a:latin typeface="Garamond" pitchFamily="18" charset="0"/>
              </a:rPr>
              <a:t>Tecnologie emergenti, quali HTML5 oltre a chip più potenti</a:t>
            </a:r>
          </a:p>
          <a:p>
            <a:pPr lvl="1"/>
            <a:r>
              <a:rPr lang="it-IT" sz="2000" dirty="0" smtClean="0">
                <a:latin typeface="Garamond" pitchFamily="18" charset="0"/>
              </a:rPr>
              <a:t>Schermi </a:t>
            </a:r>
            <a:r>
              <a:rPr lang="it-IT" sz="2000" dirty="0" err="1" smtClean="0">
                <a:latin typeface="Garamond" pitchFamily="18" charset="0"/>
              </a:rPr>
              <a:t>Touchscreen</a:t>
            </a:r>
            <a:r>
              <a:rPr lang="it-IT" sz="2000" dirty="0" smtClean="0">
                <a:latin typeface="Garamond" pitchFamily="18" charset="0"/>
              </a:rPr>
              <a:t> particolarmente indicati per il gioco mobile</a:t>
            </a:r>
          </a:p>
          <a:p>
            <a:pPr lvl="1"/>
            <a:r>
              <a:rPr lang="it-IT" sz="2000" dirty="0" smtClean="0">
                <a:latin typeface="Garamond" pitchFamily="18" charset="0"/>
              </a:rPr>
              <a:t>Capacità di collegare dispositivi a televisori e formare </a:t>
            </a:r>
            <a:r>
              <a:rPr lang="it-IT" sz="2000" dirty="0" err="1" smtClean="0">
                <a:latin typeface="Garamond" pitchFamily="18" charset="0"/>
              </a:rPr>
              <a:t>device</a:t>
            </a:r>
            <a:r>
              <a:rPr lang="it-IT" sz="2000" dirty="0" smtClean="0">
                <a:latin typeface="Garamond" pitchFamily="18" charset="0"/>
              </a:rPr>
              <a:t> ibridi</a:t>
            </a:r>
          </a:p>
          <a:p>
            <a:pPr lvl="1"/>
            <a:r>
              <a:rPr lang="it-IT" sz="2000" dirty="0" smtClean="0">
                <a:latin typeface="Garamond" pitchFamily="18" charset="0"/>
              </a:rPr>
              <a:t>Nascita di </a:t>
            </a:r>
            <a:r>
              <a:rPr lang="it-IT" sz="2000" dirty="0" err="1" smtClean="0">
                <a:latin typeface="Garamond" pitchFamily="18" charset="0"/>
              </a:rPr>
              <a:t>store</a:t>
            </a:r>
            <a:r>
              <a:rPr lang="it-IT" sz="2000" dirty="0" smtClean="0">
                <a:latin typeface="Garamond" pitchFamily="18" charset="0"/>
              </a:rPr>
              <a:t> nativi per le piattaforme mobile (e non)</a:t>
            </a:r>
          </a:p>
        </p:txBody>
      </p:sp>
      <p:pic>
        <p:nvPicPr>
          <p:cNvPr id="3074" name="Picture 2" descr="C:\Users\enimrac\Desktop\mobilega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509120"/>
            <a:ext cx="3456384" cy="2348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52934"/>
          </a:xfrm>
        </p:spPr>
        <p:txBody>
          <a:bodyPr>
            <a:normAutofit/>
          </a:bodyPr>
          <a:lstStyle/>
          <a:p>
            <a:r>
              <a:rPr lang="it-IT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Analisi di mercato e della concorrenza</a:t>
            </a:r>
            <a:endParaRPr lang="it-IT" sz="290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124944"/>
          </a:xfrm>
        </p:spPr>
        <p:txBody>
          <a:bodyPr>
            <a:normAutofit/>
          </a:bodyPr>
          <a:lstStyle/>
          <a:p>
            <a:r>
              <a:rPr lang="it-IT" dirty="0" smtClean="0">
                <a:latin typeface="Garamond" pitchFamily="18" charset="0"/>
              </a:rPr>
              <a:t>Mercato dei giochi mobile in continua crescita</a:t>
            </a:r>
          </a:p>
          <a:p>
            <a:pPr lvl="1"/>
            <a:r>
              <a:rPr lang="it-IT" sz="2400" dirty="0" smtClean="0">
                <a:latin typeface="Garamond" pitchFamily="18" charset="0"/>
              </a:rPr>
              <a:t>Secondo le previsioni di </a:t>
            </a:r>
            <a:r>
              <a:rPr lang="it-IT" sz="2400" b="1" dirty="0" smtClean="0">
                <a:latin typeface="Garamond" pitchFamily="18" charset="0"/>
              </a:rPr>
              <a:t>www.idc.com</a:t>
            </a:r>
            <a:r>
              <a:rPr lang="it-IT" sz="2400" dirty="0" smtClean="0">
                <a:latin typeface="Garamond" pitchFamily="18" charset="0"/>
              </a:rPr>
              <a:t>, entro il 2015 vi saranno oltre due miliardi di </a:t>
            </a:r>
            <a:r>
              <a:rPr lang="it-IT" sz="2400" dirty="0" err="1" smtClean="0">
                <a:latin typeface="Garamond" pitchFamily="18" charset="0"/>
              </a:rPr>
              <a:t>devices</a:t>
            </a:r>
            <a:endParaRPr lang="it-IT" sz="2400" dirty="0" smtClean="0">
              <a:latin typeface="Garamond" pitchFamily="18" charset="0"/>
            </a:endParaRPr>
          </a:p>
          <a:p>
            <a:pPr lvl="2"/>
            <a:r>
              <a:rPr lang="it-IT" sz="2400" dirty="0" smtClean="0">
                <a:latin typeface="Garamond" pitchFamily="18" charset="0"/>
              </a:rPr>
              <a:t>Un market valutato oltre i </a:t>
            </a:r>
            <a:r>
              <a:rPr lang="it-IT" sz="2400" b="1" u="sng" dirty="0" smtClean="0">
                <a:latin typeface="Garamond" pitchFamily="18" charset="0"/>
              </a:rPr>
              <a:t>735.1</a:t>
            </a:r>
            <a:r>
              <a:rPr lang="it-IT" sz="2400" dirty="0" smtClean="0">
                <a:latin typeface="Garamond" pitchFamily="18" charset="0"/>
              </a:rPr>
              <a:t> miliardi!</a:t>
            </a:r>
          </a:p>
          <a:p>
            <a:pPr lvl="2"/>
            <a:r>
              <a:rPr lang="it-IT" sz="2400" dirty="0" smtClean="0">
                <a:latin typeface="Garamond" pitchFamily="18" charset="0"/>
              </a:rPr>
              <a:t>Desktop:28.7%</a:t>
            </a:r>
          </a:p>
          <a:p>
            <a:pPr lvl="2"/>
            <a:r>
              <a:rPr lang="it-IT" sz="2400" dirty="0" err="1" smtClean="0">
                <a:latin typeface="Garamond" pitchFamily="18" charset="0"/>
              </a:rPr>
              <a:t>Tablet</a:t>
            </a:r>
            <a:r>
              <a:rPr lang="it-IT" sz="2400" dirty="0" smtClean="0">
                <a:latin typeface="Garamond" pitchFamily="18" charset="0"/>
              </a:rPr>
              <a:t>:16.5%</a:t>
            </a:r>
          </a:p>
          <a:p>
            <a:pPr lvl="2"/>
            <a:r>
              <a:rPr lang="it-IT" sz="2400" dirty="0" err="1" smtClean="0">
                <a:latin typeface="Garamond" pitchFamily="18" charset="0"/>
              </a:rPr>
              <a:t>Smartphone</a:t>
            </a:r>
            <a:r>
              <a:rPr lang="it-IT" sz="2400" dirty="0" smtClean="0">
                <a:latin typeface="Garamond" pitchFamily="18" charset="0"/>
              </a:rPr>
              <a:t>:70.5%</a:t>
            </a:r>
          </a:p>
          <a:p>
            <a:pPr lvl="2">
              <a:buNone/>
            </a:pPr>
            <a:endParaRPr lang="it-IT" sz="2400" dirty="0" smtClean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580926"/>
          </a:xfrm>
        </p:spPr>
        <p:txBody>
          <a:bodyPr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Trend Emergenti nel mercato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>
                <a:latin typeface="Garamond" pitchFamily="18" charset="0"/>
              </a:rPr>
              <a:t>Chip più potenti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Grafica evoluta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Dinamiche migliori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Giochi più avanzati</a:t>
            </a:r>
          </a:p>
          <a:p>
            <a:r>
              <a:rPr lang="it-IT" dirty="0" err="1" smtClean="0">
                <a:latin typeface="Garamond" pitchFamily="18" charset="0"/>
              </a:rPr>
              <a:t>Device</a:t>
            </a:r>
            <a:r>
              <a:rPr lang="it-IT" dirty="0" smtClean="0">
                <a:latin typeface="Garamond" pitchFamily="18" charset="0"/>
              </a:rPr>
              <a:t> mobile “ibridi”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Schermi estesi alla tv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Maggiore spazio sul display</a:t>
            </a:r>
          </a:p>
          <a:p>
            <a:pPr lvl="1"/>
            <a:r>
              <a:rPr lang="it-IT" dirty="0" err="1" smtClean="0">
                <a:latin typeface="Garamond" pitchFamily="18" charset="0"/>
              </a:rPr>
              <a:t>Devices</a:t>
            </a:r>
            <a:r>
              <a:rPr lang="it-IT" dirty="0" smtClean="0">
                <a:latin typeface="Garamond" pitchFamily="18" charset="0"/>
              </a:rPr>
              <a:t> </a:t>
            </a:r>
            <a:r>
              <a:rPr lang="it-IT" dirty="0" err="1" smtClean="0">
                <a:latin typeface="Garamond" pitchFamily="18" charset="0"/>
              </a:rPr>
              <a:t>Touch</a:t>
            </a:r>
            <a:endParaRPr lang="it-IT" dirty="0" smtClean="0">
              <a:latin typeface="Garamond" pitchFamily="18" charset="0"/>
            </a:endParaRPr>
          </a:p>
          <a:p>
            <a:r>
              <a:rPr lang="it-IT" dirty="0" smtClean="0">
                <a:latin typeface="Garamond" pitchFamily="18" charset="0"/>
              </a:rPr>
              <a:t>Sviluppo di applicazioni e giochi in HTML5</a:t>
            </a:r>
          </a:p>
          <a:p>
            <a:pPr lvl="1"/>
            <a:r>
              <a:rPr lang="it-IT" dirty="0" err="1" smtClean="0">
                <a:latin typeface="Garamond" pitchFamily="18" charset="0"/>
              </a:rPr>
              <a:t>Cross-platform</a:t>
            </a:r>
            <a:endParaRPr lang="it-IT" dirty="0" smtClean="0">
              <a:latin typeface="Garamond" pitchFamily="18" charset="0"/>
            </a:endParaRPr>
          </a:p>
          <a:p>
            <a:pPr lvl="1"/>
            <a:r>
              <a:rPr lang="it-IT" dirty="0" smtClean="0">
                <a:latin typeface="Garamond" pitchFamily="18" charset="0"/>
              </a:rPr>
              <a:t>Semplicità nello sviluppo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Nessuna conoscenza di nuova tecnologia richiesta</a:t>
            </a:r>
            <a:endParaRPr lang="it-IT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Analisi di mercato e della concorrenza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89040"/>
          </a:xfrm>
        </p:spPr>
        <p:txBody>
          <a:bodyPr>
            <a:normAutofit lnSpcReduction="10000"/>
          </a:bodyPr>
          <a:lstStyle/>
          <a:p>
            <a:r>
              <a:rPr lang="it-IT" dirty="0" smtClean="0">
                <a:latin typeface="Garamond" pitchFamily="18" charset="0"/>
              </a:rPr>
              <a:t>Secondo fonti quali ABI </a:t>
            </a:r>
            <a:r>
              <a:rPr lang="it-IT" dirty="0" err="1" smtClean="0">
                <a:latin typeface="Garamond" pitchFamily="18" charset="0"/>
              </a:rPr>
              <a:t>Research</a:t>
            </a:r>
            <a:r>
              <a:rPr lang="it-IT" dirty="0" smtClean="0">
                <a:latin typeface="Garamond" pitchFamily="18" charset="0"/>
              </a:rPr>
              <a:t>,</a:t>
            </a:r>
            <a:r>
              <a:rPr lang="it-IT" dirty="0" err="1" smtClean="0">
                <a:latin typeface="Garamond" pitchFamily="18" charset="0"/>
              </a:rPr>
              <a:t>Portio</a:t>
            </a:r>
            <a:r>
              <a:rPr lang="it-IT" dirty="0" smtClean="0">
                <a:latin typeface="Garamond" pitchFamily="18" charset="0"/>
              </a:rPr>
              <a:t> </a:t>
            </a:r>
            <a:r>
              <a:rPr lang="it-IT" dirty="0" err="1" smtClean="0">
                <a:latin typeface="Garamond" pitchFamily="18" charset="0"/>
              </a:rPr>
              <a:t>Research</a:t>
            </a:r>
            <a:r>
              <a:rPr lang="it-IT" dirty="0" smtClean="0">
                <a:latin typeface="Garamond" pitchFamily="18" charset="0"/>
              </a:rPr>
              <a:t>,</a:t>
            </a:r>
            <a:r>
              <a:rPr lang="it-IT" dirty="0" err="1" smtClean="0">
                <a:latin typeface="Garamond" pitchFamily="18" charset="0"/>
              </a:rPr>
              <a:t>firstpost.com</a:t>
            </a:r>
            <a:r>
              <a:rPr lang="it-IT" dirty="0" smtClean="0">
                <a:latin typeface="Garamond" pitchFamily="18" charset="0"/>
              </a:rPr>
              <a:t> entro il 2017 si avrà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Boom di download dagli </a:t>
            </a:r>
            <a:r>
              <a:rPr lang="it-IT" dirty="0" err="1" smtClean="0">
                <a:latin typeface="Garamond" pitchFamily="18" charset="0"/>
              </a:rPr>
              <a:t>store</a:t>
            </a:r>
            <a:endParaRPr lang="it-IT" dirty="0" smtClean="0">
              <a:latin typeface="Garamond" pitchFamily="18" charset="0"/>
            </a:endParaRPr>
          </a:p>
          <a:p>
            <a:pPr lvl="2"/>
            <a:r>
              <a:rPr lang="it-IT" dirty="0" smtClean="0">
                <a:latin typeface="Garamond" pitchFamily="18" charset="0"/>
              </a:rPr>
              <a:t>Dagli attuali 56 miliardi di </a:t>
            </a:r>
            <a:r>
              <a:rPr lang="it-IT" dirty="0" err="1" smtClean="0">
                <a:latin typeface="Garamond" pitchFamily="18" charset="0"/>
              </a:rPr>
              <a:t>app</a:t>
            </a:r>
            <a:r>
              <a:rPr lang="it-IT" dirty="0" smtClean="0">
                <a:latin typeface="Garamond" pitchFamily="18" charset="0"/>
              </a:rPr>
              <a:t> scaricate si passerà a 200 miliardi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Prezzi decrementati e guadagni più alti</a:t>
            </a:r>
          </a:p>
          <a:p>
            <a:pPr lvl="2"/>
            <a:r>
              <a:rPr lang="it-IT" dirty="0" smtClean="0">
                <a:latin typeface="Garamond" pitchFamily="18" charset="0"/>
              </a:rPr>
              <a:t>I prezzi decrementeranno e si passerà dagli attuali 265 miliardi di dollari a 387 miliardi</a:t>
            </a:r>
          </a:p>
          <a:p>
            <a:pPr lvl="2"/>
            <a:r>
              <a:rPr lang="it-IT" dirty="0" smtClean="0">
                <a:latin typeface="Garamond" pitchFamily="18" charset="0"/>
              </a:rPr>
              <a:t>Complice l’advertising che raggiungerà un mercato di oltre 7.1 miliardi di euro</a:t>
            </a:r>
          </a:p>
          <a:p>
            <a:r>
              <a:rPr lang="it-IT" dirty="0" smtClean="0">
                <a:latin typeface="Garamond" pitchFamily="18" charset="0"/>
              </a:rPr>
              <a:t>A favorire il tutto vi saranno anche connessioni più veloci</a:t>
            </a:r>
          </a:p>
          <a:p>
            <a:pPr lvl="2"/>
            <a:r>
              <a:rPr lang="it-IT" dirty="0" smtClean="0">
                <a:latin typeface="Garamond" pitchFamily="18" charset="0"/>
              </a:rPr>
              <a:t>4G LTE</a:t>
            </a:r>
          </a:p>
          <a:p>
            <a:pPr lvl="2"/>
            <a:r>
              <a:rPr lang="it-IT" dirty="0" smtClean="0">
                <a:latin typeface="Garamond" pitchFamily="18" charset="0"/>
              </a:rPr>
              <a:t>5G (in sviluppo)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Analisi della concorrenza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r>
              <a:rPr lang="it-IT" dirty="0" smtClean="0">
                <a:latin typeface="Garamond" pitchFamily="18" charset="0"/>
              </a:rPr>
              <a:t>Tra i giochi mobile di più successo, elenchiamo quelli a cui ci siamo ispirati nello sviluppo della nostra </a:t>
            </a:r>
            <a:r>
              <a:rPr lang="it-IT" dirty="0" err="1" smtClean="0">
                <a:latin typeface="Garamond" pitchFamily="18" charset="0"/>
              </a:rPr>
              <a:t>app</a:t>
            </a:r>
            <a:endParaRPr lang="it-IT" dirty="0" smtClean="0">
              <a:latin typeface="Garamond" pitchFamily="18" charset="0"/>
            </a:endParaRPr>
          </a:p>
          <a:p>
            <a:pPr lvl="1"/>
            <a:r>
              <a:rPr lang="it-IT" dirty="0" err="1" smtClean="0">
                <a:latin typeface="Garamond" pitchFamily="18" charset="0"/>
              </a:rPr>
              <a:t>FlappyBird</a:t>
            </a:r>
            <a:endParaRPr lang="it-IT" dirty="0" smtClean="0">
              <a:latin typeface="Garamond" pitchFamily="18" charset="0"/>
            </a:endParaRPr>
          </a:p>
          <a:p>
            <a:pPr lvl="2"/>
            <a:r>
              <a:rPr lang="it-IT" dirty="0" smtClean="0">
                <a:latin typeface="Garamond" pitchFamily="18" charset="0"/>
              </a:rPr>
              <a:t>Gioco molto semplice, tratta di far passare un uccello attraverso ostacoli</a:t>
            </a:r>
          </a:p>
          <a:p>
            <a:pPr lvl="2"/>
            <a:r>
              <a:rPr lang="it-IT" dirty="0" smtClean="0">
                <a:latin typeface="Garamond" pitchFamily="18" charset="0"/>
              </a:rPr>
              <a:t>Fruttava al </a:t>
            </a:r>
            <a:r>
              <a:rPr lang="it-IT" dirty="0" err="1" smtClean="0">
                <a:latin typeface="Garamond" pitchFamily="18" charset="0"/>
              </a:rPr>
              <a:t>developer</a:t>
            </a:r>
            <a:r>
              <a:rPr lang="it-IT" dirty="0" smtClean="0">
                <a:latin typeface="Garamond" pitchFamily="18" charset="0"/>
              </a:rPr>
              <a:t> oltre 50 mila dollari giornalieri derivanti dalla pubblicità</a:t>
            </a:r>
          </a:p>
        </p:txBody>
      </p:sp>
      <p:pic>
        <p:nvPicPr>
          <p:cNvPr id="4098" name="Picture 2" descr="C:\Users\enimrac\Desktop\Flappy_Bird_gamepl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933056"/>
            <a:ext cx="2096244" cy="2708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52934"/>
          </a:xfrm>
        </p:spPr>
        <p:txBody>
          <a:bodyPr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Analisi della concorrenza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1656184"/>
          </a:xfrm>
        </p:spPr>
        <p:txBody>
          <a:bodyPr/>
          <a:lstStyle/>
          <a:p>
            <a:r>
              <a:rPr lang="it-IT" dirty="0" smtClean="0">
                <a:latin typeface="Garamond" pitchFamily="18" charset="0"/>
              </a:rPr>
              <a:t>Go </a:t>
            </a:r>
            <a:r>
              <a:rPr lang="it-IT" dirty="0" err="1" smtClean="0">
                <a:latin typeface="Garamond" pitchFamily="18" charset="0"/>
              </a:rPr>
              <a:t>Go</a:t>
            </a:r>
            <a:r>
              <a:rPr lang="it-IT" dirty="0" smtClean="0">
                <a:latin typeface="Garamond" pitchFamily="18" charset="0"/>
              </a:rPr>
              <a:t> </a:t>
            </a:r>
            <a:r>
              <a:rPr lang="it-IT" dirty="0" err="1" smtClean="0">
                <a:latin typeface="Garamond" pitchFamily="18" charset="0"/>
              </a:rPr>
              <a:t>Goat</a:t>
            </a:r>
            <a:r>
              <a:rPr lang="it-IT" dirty="0" smtClean="0">
                <a:latin typeface="Garamond" pitchFamily="18" charset="0"/>
              </a:rPr>
              <a:t>!</a:t>
            </a:r>
          </a:p>
          <a:p>
            <a:pPr lvl="1"/>
            <a:r>
              <a:rPr lang="it-IT" dirty="0" smtClean="0">
                <a:latin typeface="Garamond" pitchFamily="18" charset="0"/>
              </a:rPr>
              <a:t>Il gioco che più rispecchia la </a:t>
            </a:r>
            <a:r>
              <a:rPr lang="it-IT" dirty="0" err="1" smtClean="0">
                <a:latin typeface="Garamond" pitchFamily="18" charset="0"/>
              </a:rPr>
              <a:t>app</a:t>
            </a:r>
            <a:r>
              <a:rPr lang="it-IT" dirty="0" smtClean="0">
                <a:latin typeface="Garamond" pitchFamily="18" charset="0"/>
              </a:rPr>
              <a:t>, tratta di far rimbalzare una capra su alcuni terrazzini con struttura </a:t>
            </a:r>
            <a:r>
              <a:rPr lang="it-IT" dirty="0" err="1" smtClean="0">
                <a:latin typeface="Garamond" pitchFamily="18" charset="0"/>
              </a:rPr>
              <a:t>endless</a:t>
            </a:r>
            <a:endParaRPr lang="it-IT" dirty="0" smtClean="0">
              <a:latin typeface="Garamond" pitchFamily="18" charset="0"/>
            </a:endParaRPr>
          </a:p>
          <a:p>
            <a:pPr lvl="2"/>
            <a:r>
              <a:rPr lang="it-IT" dirty="0" smtClean="0">
                <a:latin typeface="Garamond" pitchFamily="18" charset="0"/>
              </a:rPr>
              <a:t>Caricato in settembre 2013 ha ricevuto oltre 5 milioni di download</a:t>
            </a:r>
            <a:endParaRPr lang="it-IT" dirty="0">
              <a:latin typeface="Garamond" pitchFamily="18" charset="0"/>
            </a:endParaRPr>
          </a:p>
        </p:txBody>
      </p:sp>
      <p:pic>
        <p:nvPicPr>
          <p:cNvPr id="5122" name="Picture 2" descr="C:\Users\enimrac\Desktop\gogogo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708920"/>
            <a:ext cx="2412476" cy="3868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</TotalTime>
  <Words>889</Words>
  <Application>Microsoft Office PowerPoint</Application>
  <PresentationFormat>Presentazione su schermo (4:3)</PresentationFormat>
  <Paragraphs>99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Loggia</vt:lpstr>
      <vt:lpstr>BouncyRun</vt:lpstr>
      <vt:lpstr>Problema affrontato</vt:lpstr>
      <vt:lpstr>Obiettivo dell’applicazione</vt:lpstr>
      <vt:lpstr>Analisi di mercato e della concorrenza</vt:lpstr>
      <vt:lpstr>Analisi di mercato e della concorrenza</vt:lpstr>
      <vt:lpstr>Trend Emergenti nel mercato</vt:lpstr>
      <vt:lpstr>Analisi di mercato e della concorrenza</vt:lpstr>
      <vt:lpstr>Analisi della concorrenza</vt:lpstr>
      <vt:lpstr>Analisi della concorrenza</vt:lpstr>
      <vt:lpstr>La nostra app: Requisiti funzionali</vt:lpstr>
      <vt:lpstr>La nostra App: requisiti non funzionali</vt:lpstr>
      <vt:lpstr>Fasi dello sviluppo</vt:lpstr>
      <vt:lpstr>Fasi dello sviluppo</vt:lpstr>
      <vt:lpstr>Fasi dello sviluppo</vt:lpstr>
      <vt:lpstr>Fasi dello sviluppo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BouncyRun</dc:title>
  <dc:creator>enimrac 92</dc:creator>
  <cp:lastModifiedBy>enimrac 92</cp:lastModifiedBy>
  <cp:revision>26</cp:revision>
  <dcterms:created xsi:type="dcterms:W3CDTF">2014-06-18T08:56:27Z</dcterms:created>
  <dcterms:modified xsi:type="dcterms:W3CDTF">2014-06-18T21:13:08Z</dcterms:modified>
</cp:coreProperties>
</file>