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9.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16.xml" Type="http://schemas.openxmlformats.org/officeDocument/2006/relationships/slide" Id="rId21"/><Relationship Target="presProps.xml" Type="http://schemas.openxmlformats.org/officeDocument/2006/relationships/presProps" Id="rId2"/><Relationship Target="slides/slide7.xml" Type="http://schemas.openxmlformats.org/officeDocument/2006/relationships/slide" Id="rId12"/><Relationship Target="slides/slide17.xml" Type="http://schemas.openxmlformats.org/officeDocument/2006/relationships/slide" Id="rId22"/><Relationship Target="slides/slide8.xml" Type="http://schemas.openxmlformats.org/officeDocument/2006/relationships/slide" Id="rId13"/><Relationship Target="theme/theme2.xml" Type="http://schemas.openxmlformats.org/officeDocument/2006/relationships/theme" Id="rId1"/><Relationship Target="slides/slide18.xml" Type="http://schemas.openxmlformats.org/officeDocument/2006/relationships/slide" Id="rId23"/><Relationship Target="slideMasters/slideMaster1.xml" Type="http://schemas.openxmlformats.org/officeDocument/2006/relationships/slideMaster" Id="rId4"/><Relationship Target="slides/slide5.xml" Type="http://schemas.openxmlformats.org/officeDocument/2006/relationships/slide" Id="rId10"/><Relationship Target="slides/slide19.xml" Type="http://schemas.openxmlformats.org/officeDocument/2006/relationships/slide" Id="rId24"/><Relationship Target="tableStyles.xml" Type="http://schemas.openxmlformats.org/officeDocument/2006/relationships/tableStyles" Id="rId3"/><Relationship Target="slides/slide6.xml" Type="http://schemas.openxmlformats.org/officeDocument/2006/relationships/slide" Id="rId11"/><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 name="Shape 30"/>
        <p:cNvGrpSpPr/>
        <p:nvPr/>
      </p:nvGrpSpPr>
      <p:grpSpPr>
        <a:xfrm>
          <a:off y="0" x="0"/>
          <a:ext cy="0" cx="0"/>
          <a:chOff y="0" x="0"/>
          <a:chExt cy="0" cx="0"/>
        </a:xfrm>
      </p:grpSpPr>
      <p:sp>
        <p:nvSpPr>
          <p:cNvPr id="31" name="Shape 3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2" name="Shape 3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6" name="Shape 86"/>
        <p:cNvGrpSpPr/>
        <p:nvPr/>
      </p:nvGrpSpPr>
      <p:grpSpPr>
        <a:xfrm>
          <a:off y="0" x="0"/>
          <a:ext cy="0" cx="0"/>
          <a:chOff y="0" x="0"/>
          <a:chExt cy="0" cx="0"/>
        </a:xfrm>
      </p:grpSpPr>
      <p:sp>
        <p:nvSpPr>
          <p:cNvPr id="87" name="Shape 8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88" name="Shape 8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2" name="Shape 92"/>
        <p:cNvGrpSpPr/>
        <p:nvPr/>
      </p:nvGrpSpPr>
      <p:grpSpPr>
        <a:xfrm>
          <a:off y="0" x="0"/>
          <a:ext cy="0" cx="0"/>
          <a:chOff y="0" x="0"/>
          <a:chExt cy="0" cx="0"/>
        </a:xfrm>
      </p:grpSpPr>
      <p:sp>
        <p:nvSpPr>
          <p:cNvPr id="93" name="Shape 9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94" name="Shape 9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8" name="Shape 98"/>
        <p:cNvGrpSpPr/>
        <p:nvPr/>
      </p:nvGrpSpPr>
      <p:grpSpPr>
        <a:xfrm>
          <a:off y="0" x="0"/>
          <a:ext cy="0" cx="0"/>
          <a:chOff y="0" x="0"/>
          <a:chExt cy="0" cx="0"/>
        </a:xfrm>
      </p:grpSpPr>
      <p:sp>
        <p:nvSpPr>
          <p:cNvPr id="99" name="Shape 9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00" name="Shape 10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4" name="Shape 104"/>
        <p:cNvGrpSpPr/>
        <p:nvPr/>
      </p:nvGrpSpPr>
      <p:grpSpPr>
        <a:xfrm>
          <a:off y="0" x="0"/>
          <a:ext cy="0" cx="0"/>
          <a:chOff y="0" x="0"/>
          <a:chExt cy="0" cx="0"/>
        </a:xfrm>
      </p:grpSpPr>
      <p:sp>
        <p:nvSpPr>
          <p:cNvPr id="105" name="Shape 10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06" name="Shape 10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0" name="Shape 110"/>
        <p:cNvGrpSpPr/>
        <p:nvPr/>
      </p:nvGrpSpPr>
      <p:grpSpPr>
        <a:xfrm>
          <a:off y="0" x="0"/>
          <a:ext cy="0" cx="0"/>
          <a:chOff y="0" x="0"/>
          <a:chExt cy="0" cx="0"/>
        </a:xfrm>
      </p:grpSpPr>
      <p:sp>
        <p:nvSpPr>
          <p:cNvPr id="111" name="Shape 11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12" name="Shape 11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6" name="Shape 116"/>
        <p:cNvGrpSpPr/>
        <p:nvPr/>
      </p:nvGrpSpPr>
      <p:grpSpPr>
        <a:xfrm>
          <a:off y="0" x="0"/>
          <a:ext cy="0" cx="0"/>
          <a:chOff y="0" x="0"/>
          <a:chExt cy="0" cx="0"/>
        </a:xfrm>
      </p:grpSpPr>
      <p:sp>
        <p:nvSpPr>
          <p:cNvPr id="117" name="Shape 11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18" name="Shape 11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2" name="Shape 122"/>
        <p:cNvGrpSpPr/>
        <p:nvPr/>
      </p:nvGrpSpPr>
      <p:grpSpPr>
        <a:xfrm>
          <a:off y="0" x="0"/>
          <a:ext cy="0" cx="0"/>
          <a:chOff y="0" x="0"/>
          <a:chExt cy="0" cx="0"/>
        </a:xfrm>
      </p:grpSpPr>
      <p:sp>
        <p:nvSpPr>
          <p:cNvPr id="123" name="Shape 12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24" name="Shape 12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8" name="Shape 128"/>
        <p:cNvGrpSpPr/>
        <p:nvPr/>
      </p:nvGrpSpPr>
      <p:grpSpPr>
        <a:xfrm>
          <a:off y="0" x="0"/>
          <a:ext cy="0" cx="0"/>
          <a:chOff y="0" x="0"/>
          <a:chExt cy="0" cx="0"/>
        </a:xfrm>
      </p:grpSpPr>
      <p:sp>
        <p:nvSpPr>
          <p:cNvPr id="129" name="Shape 12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30" name="Shape 13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5" name="Shape 135"/>
        <p:cNvGrpSpPr/>
        <p:nvPr/>
      </p:nvGrpSpPr>
      <p:grpSpPr>
        <a:xfrm>
          <a:off y="0" x="0"/>
          <a:ext cy="0" cx="0"/>
          <a:chOff y="0" x="0"/>
          <a:chExt cy="0" cx="0"/>
        </a:xfrm>
      </p:grpSpPr>
      <p:sp>
        <p:nvSpPr>
          <p:cNvPr id="136" name="Shape 13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37" name="Shape 13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1" name="Shape 141"/>
        <p:cNvGrpSpPr/>
        <p:nvPr/>
      </p:nvGrpSpPr>
      <p:grpSpPr>
        <a:xfrm>
          <a:off y="0" x="0"/>
          <a:ext cy="0" cx="0"/>
          <a:chOff y="0" x="0"/>
          <a:chExt cy="0" cx="0"/>
        </a:xfrm>
      </p:grpSpPr>
      <p:sp>
        <p:nvSpPr>
          <p:cNvPr id="142" name="Shape 14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43" name="Shape 14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6" name="Shape 36"/>
        <p:cNvGrpSpPr/>
        <p:nvPr/>
      </p:nvGrpSpPr>
      <p:grpSpPr>
        <a:xfrm>
          <a:off y="0" x="0"/>
          <a:ext cy="0" cx="0"/>
          <a:chOff y="0" x="0"/>
          <a:chExt cy="0" cx="0"/>
        </a:xfrm>
      </p:grpSpPr>
      <p:sp>
        <p:nvSpPr>
          <p:cNvPr id="37" name="Shape 3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8" name="Shape 3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2" name="Shape 42"/>
        <p:cNvGrpSpPr/>
        <p:nvPr/>
      </p:nvGrpSpPr>
      <p:grpSpPr>
        <a:xfrm>
          <a:off y="0" x="0"/>
          <a:ext cy="0" cx="0"/>
          <a:chOff y="0" x="0"/>
          <a:chExt cy="0" cx="0"/>
        </a:xfrm>
      </p:grpSpPr>
      <p:sp>
        <p:nvSpPr>
          <p:cNvPr id="43" name="Shape 4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4" name="Shape 4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8" name="Shape 48"/>
        <p:cNvGrpSpPr/>
        <p:nvPr/>
      </p:nvGrpSpPr>
      <p:grpSpPr>
        <a:xfrm>
          <a:off y="0" x="0"/>
          <a:ext cy="0" cx="0"/>
          <a:chOff y="0" x="0"/>
          <a:chExt cy="0" cx="0"/>
        </a:xfrm>
      </p:grpSpPr>
      <p:sp>
        <p:nvSpPr>
          <p:cNvPr id="49" name="Shape 4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0" name="Shape 5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5" name="Shape 55"/>
        <p:cNvGrpSpPr/>
        <p:nvPr/>
      </p:nvGrpSpPr>
      <p:grpSpPr>
        <a:xfrm>
          <a:off y="0" x="0"/>
          <a:ext cy="0" cx="0"/>
          <a:chOff y="0" x="0"/>
          <a:chExt cy="0" cx="0"/>
        </a:xfrm>
      </p:grpSpPr>
      <p:sp>
        <p:nvSpPr>
          <p:cNvPr id="56" name="Shape 5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7" name="Shape 5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2" name="Shape 62"/>
        <p:cNvGrpSpPr/>
        <p:nvPr/>
      </p:nvGrpSpPr>
      <p:grpSpPr>
        <a:xfrm>
          <a:off y="0" x="0"/>
          <a:ext cy="0" cx="0"/>
          <a:chOff y="0" x="0"/>
          <a:chExt cy="0" cx="0"/>
        </a:xfrm>
      </p:grpSpPr>
      <p:sp>
        <p:nvSpPr>
          <p:cNvPr id="63" name="Shape 6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64" name="Shape 6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8" name="Shape 68"/>
        <p:cNvGrpSpPr/>
        <p:nvPr/>
      </p:nvGrpSpPr>
      <p:grpSpPr>
        <a:xfrm>
          <a:off y="0" x="0"/>
          <a:ext cy="0" cx="0"/>
          <a:chOff y="0" x="0"/>
          <a:chExt cy="0" cx="0"/>
        </a:xfrm>
      </p:grpSpPr>
      <p:sp>
        <p:nvSpPr>
          <p:cNvPr id="69" name="Shape 6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70" name="Shape 7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4" name="Shape 74"/>
        <p:cNvGrpSpPr/>
        <p:nvPr/>
      </p:nvGrpSpPr>
      <p:grpSpPr>
        <a:xfrm>
          <a:off y="0" x="0"/>
          <a:ext cy="0" cx="0"/>
          <a:chOff y="0" x="0"/>
          <a:chExt cy="0" cx="0"/>
        </a:xfrm>
      </p:grpSpPr>
      <p:sp>
        <p:nvSpPr>
          <p:cNvPr id="75" name="Shape 7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76" name="Shape 7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0" name="Shape 80"/>
        <p:cNvGrpSpPr/>
        <p:nvPr/>
      </p:nvGrpSpPr>
      <p:grpSpPr>
        <a:xfrm>
          <a:off y="0" x="0"/>
          <a:ext cy="0" cx="0"/>
          <a:chOff y="0" x="0"/>
          <a:chExt cy="0" cx="0"/>
        </a:xfrm>
      </p:grpSpPr>
      <p:sp>
        <p:nvSpPr>
          <p:cNvPr id="81" name="Shape 8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82" name="Shape 8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rot="10800000" flipH="1">
            <a:off y="3093234" x="0"/>
            <a:ext cy="712499" cx="84582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9" name="Shape 9"/>
          <p:cNvSpPr txBox="1"/>
          <p:nvPr>
            <p:ph type="ctrTitle"/>
          </p:nvPr>
        </p:nvSpPr>
        <p:spPr>
          <a:xfrm>
            <a:off y="1300757" x="685800"/>
            <a:ext cy="1684199" cx="7772400"/>
          </a:xfrm>
          <a:prstGeom prst="rect">
            <a:avLst/>
          </a:prstGeom>
        </p:spPr>
        <p:txBody>
          <a:bodyPr bIns="91425" rIns="91425" lIns="91425" tIns="91425" anchor="b" anchorCtr="0"/>
          <a:lstStyle>
            <a:lvl1pPr>
              <a:spcBef>
                <a:spcPts val="0"/>
              </a:spcBef>
              <a:buClr>
                <a:schemeClr val="dk2"/>
              </a:buClr>
              <a:buSzPct val="100000"/>
              <a:defRPr sz="7200">
                <a:solidFill>
                  <a:schemeClr val="dk2"/>
                </a:solidFill>
              </a:defRPr>
            </a:lvl1pPr>
            <a:lvl2pPr>
              <a:spcBef>
                <a:spcPts val="0"/>
              </a:spcBef>
              <a:buClr>
                <a:schemeClr val="dk2"/>
              </a:buClr>
              <a:buSzPct val="100000"/>
              <a:defRPr sz="7200">
                <a:solidFill>
                  <a:schemeClr val="dk2"/>
                </a:solidFill>
              </a:defRPr>
            </a:lvl2pPr>
            <a:lvl3pPr>
              <a:spcBef>
                <a:spcPts val="0"/>
              </a:spcBef>
              <a:buClr>
                <a:schemeClr val="dk2"/>
              </a:buClr>
              <a:buSzPct val="100000"/>
              <a:defRPr sz="7200">
                <a:solidFill>
                  <a:schemeClr val="dk2"/>
                </a:solidFill>
              </a:defRPr>
            </a:lvl3pPr>
            <a:lvl4pPr>
              <a:spcBef>
                <a:spcPts val="0"/>
              </a:spcBef>
              <a:buClr>
                <a:schemeClr val="dk2"/>
              </a:buClr>
              <a:buSzPct val="100000"/>
              <a:defRPr sz="7200">
                <a:solidFill>
                  <a:schemeClr val="dk2"/>
                </a:solidFill>
              </a:defRPr>
            </a:lvl4pPr>
            <a:lvl5pPr>
              <a:spcBef>
                <a:spcPts val="0"/>
              </a:spcBef>
              <a:buClr>
                <a:schemeClr val="dk2"/>
              </a:buClr>
              <a:buSzPct val="100000"/>
              <a:defRPr sz="7200">
                <a:solidFill>
                  <a:schemeClr val="dk2"/>
                </a:solidFill>
              </a:defRPr>
            </a:lvl5pPr>
            <a:lvl6pPr>
              <a:spcBef>
                <a:spcPts val="0"/>
              </a:spcBef>
              <a:buClr>
                <a:schemeClr val="dk2"/>
              </a:buClr>
              <a:buSzPct val="100000"/>
              <a:defRPr sz="7200">
                <a:solidFill>
                  <a:schemeClr val="dk2"/>
                </a:solidFill>
              </a:defRPr>
            </a:lvl6pPr>
            <a:lvl7pPr>
              <a:spcBef>
                <a:spcPts val="0"/>
              </a:spcBef>
              <a:buClr>
                <a:schemeClr val="dk2"/>
              </a:buClr>
              <a:buSzPct val="100000"/>
              <a:defRPr sz="7200">
                <a:solidFill>
                  <a:schemeClr val="dk2"/>
                </a:solidFill>
              </a:defRPr>
            </a:lvl7pPr>
            <a:lvl8pPr>
              <a:spcBef>
                <a:spcPts val="0"/>
              </a:spcBef>
              <a:buClr>
                <a:schemeClr val="dk2"/>
              </a:buClr>
              <a:buSzPct val="100000"/>
              <a:defRPr sz="7200">
                <a:solidFill>
                  <a:schemeClr val="dk2"/>
                </a:solidFill>
              </a:defRPr>
            </a:lvl8pPr>
            <a:lvl9pPr>
              <a:spcBef>
                <a:spcPts val="0"/>
              </a:spcBef>
              <a:buClr>
                <a:schemeClr val="dk2"/>
              </a:buClr>
              <a:buSzPct val="100000"/>
              <a:defRPr sz="7200">
                <a:solidFill>
                  <a:schemeClr val="dk2"/>
                </a:solidFill>
              </a:defRPr>
            </a:lvl9pPr>
          </a:lstStyle>
          <a:p/>
        </p:txBody>
      </p:sp>
      <p:sp>
        <p:nvSpPr>
          <p:cNvPr id="10" name="Shape 10"/>
          <p:cNvSpPr txBox="1"/>
          <p:nvPr>
            <p:ph idx="1" type="subTitle"/>
          </p:nvPr>
        </p:nvSpPr>
        <p:spPr>
          <a:xfrm>
            <a:off y="3093357" x="685800"/>
            <a:ext cy="712499" cx="7772400"/>
          </a:xfrm>
          <a:prstGeom prst="rect">
            <a:avLst/>
          </a:prstGeom>
        </p:spPr>
        <p:txBody>
          <a:bodyPr bIns="91425" rIns="91425" lIns="91425" tIns="91425" anchor="ctr" anchorCtr="0"/>
          <a:lstStyle>
            <a:lvl1pPr>
              <a:spcBef>
                <a:spcPts val="0"/>
              </a:spcBef>
              <a:buClr>
                <a:schemeClr val="lt2"/>
              </a:buClr>
              <a:buNone/>
              <a:defRPr b="1">
                <a:solidFill>
                  <a:schemeClr val="lt2"/>
                </a:solidFill>
              </a:defRPr>
            </a:lvl1pPr>
            <a:lvl2pPr>
              <a:spcBef>
                <a:spcPts val="0"/>
              </a:spcBef>
              <a:buClr>
                <a:schemeClr val="lt2"/>
              </a:buClr>
              <a:buSzPct val="100000"/>
              <a:buNone/>
              <a:defRPr b="1" sz="3000">
                <a:solidFill>
                  <a:schemeClr val="lt2"/>
                </a:solidFill>
              </a:defRPr>
            </a:lvl2pPr>
            <a:lvl3pPr>
              <a:spcBef>
                <a:spcPts val="0"/>
              </a:spcBef>
              <a:buClr>
                <a:schemeClr val="lt2"/>
              </a:buClr>
              <a:buSzPct val="100000"/>
              <a:buNone/>
              <a:defRPr b="1" sz="3000">
                <a:solidFill>
                  <a:schemeClr val="lt2"/>
                </a:solidFill>
              </a:defRPr>
            </a:lvl3pPr>
            <a:lvl4pPr>
              <a:spcBef>
                <a:spcPts val="0"/>
              </a:spcBef>
              <a:buClr>
                <a:schemeClr val="lt2"/>
              </a:buClr>
              <a:buSzPct val="100000"/>
              <a:buNone/>
              <a:defRPr b="1" sz="3000">
                <a:solidFill>
                  <a:schemeClr val="lt2"/>
                </a:solidFill>
              </a:defRPr>
            </a:lvl4pPr>
            <a:lvl5pPr>
              <a:spcBef>
                <a:spcPts val="0"/>
              </a:spcBef>
              <a:buClr>
                <a:schemeClr val="lt2"/>
              </a:buClr>
              <a:buSzPct val="100000"/>
              <a:buNone/>
              <a:defRPr b="1" sz="3000">
                <a:solidFill>
                  <a:schemeClr val="lt2"/>
                </a:solidFill>
              </a:defRPr>
            </a:lvl5pPr>
            <a:lvl6pPr>
              <a:spcBef>
                <a:spcPts val="0"/>
              </a:spcBef>
              <a:buClr>
                <a:schemeClr val="lt2"/>
              </a:buClr>
              <a:buSzPct val="100000"/>
              <a:buNone/>
              <a:defRPr b="1" sz="3000">
                <a:solidFill>
                  <a:schemeClr val="lt2"/>
                </a:solidFill>
              </a:defRPr>
            </a:lvl6pPr>
            <a:lvl7pPr>
              <a:spcBef>
                <a:spcPts val="0"/>
              </a:spcBef>
              <a:buClr>
                <a:schemeClr val="lt2"/>
              </a:buClr>
              <a:buSzPct val="100000"/>
              <a:buNone/>
              <a:defRPr b="1" sz="3000">
                <a:solidFill>
                  <a:schemeClr val="lt2"/>
                </a:solidFill>
              </a:defRPr>
            </a:lvl7pPr>
            <a:lvl8pPr>
              <a:spcBef>
                <a:spcPts val="0"/>
              </a:spcBef>
              <a:buClr>
                <a:schemeClr val="lt2"/>
              </a:buClr>
              <a:buSzPct val="100000"/>
              <a:buNone/>
              <a:defRPr b="1" sz="3000">
                <a:solidFill>
                  <a:schemeClr val="lt2"/>
                </a:solidFill>
              </a:defRPr>
            </a:lvl8pPr>
            <a:lvl9pPr>
              <a:spcBef>
                <a:spcPts val="0"/>
              </a:spcBef>
              <a:buClr>
                <a:schemeClr val="lt2"/>
              </a:buClr>
              <a:buSzPct val="100000"/>
              <a:buNone/>
              <a:defRPr b="1" sz="3000">
                <a:solidFill>
                  <a:schemeClr val="lt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1" name="Shape 11"/>
        <p:cNvGrpSpPr/>
        <p:nvPr/>
      </p:nvGrpSpPr>
      <p:grpSpPr>
        <a:xfrm>
          <a:off y="0" x="0"/>
          <a:ext cy="0" cx="0"/>
          <a:chOff y="0" x="0"/>
          <a:chExt cy="0" cx="0"/>
        </a:xfrm>
      </p:grpSpPr>
      <p:sp>
        <p:nvSpPr>
          <p:cNvPr id="12" name="Shape 12"/>
          <p:cNvSpPr/>
          <p:nvPr/>
        </p:nvSpPr>
        <p:spPr>
          <a:xfrm>
            <a:off y="205977" x="0"/>
            <a:ext cy="1165500" cx="86868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13" name="Shape 13"/>
          <p:cNvSpPr txBox="1"/>
          <p:nvPr>
            <p:ph type="title"/>
          </p:nvPr>
        </p:nvSpPr>
        <p:spPr>
          <a:xfrm>
            <a:off y="205977" x="457200"/>
            <a:ext cy="1141499"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y="1460499" x="457200"/>
            <a:ext cy="3465299"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5" name="Shape 15"/>
        <p:cNvGrpSpPr/>
        <p:nvPr/>
      </p:nvGrpSpPr>
      <p:grpSpPr>
        <a:xfrm>
          <a:off y="0" x="0"/>
          <a:ext cy="0" cx="0"/>
          <a:chOff y="0" x="0"/>
          <a:chExt cy="0" cx="0"/>
        </a:xfrm>
      </p:grpSpPr>
      <p:sp>
        <p:nvSpPr>
          <p:cNvPr id="16" name="Shape 16"/>
          <p:cNvSpPr/>
          <p:nvPr/>
        </p:nvSpPr>
        <p:spPr>
          <a:xfrm>
            <a:off y="205977" x="0"/>
            <a:ext cy="1165500" cx="86868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17" name="Shape 17"/>
          <p:cNvSpPr txBox="1"/>
          <p:nvPr>
            <p:ph type="title"/>
          </p:nvPr>
        </p:nvSpPr>
        <p:spPr>
          <a:xfrm>
            <a:off y="205977" x="457200"/>
            <a:ext cy="1141499"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y="1460499" x="457200"/>
            <a:ext cy="3465299" cx="40302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y="1461908" x="4656667"/>
            <a:ext cy="3465299" cx="40302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0" name="Shape 20"/>
        <p:cNvGrpSpPr/>
        <p:nvPr/>
      </p:nvGrpSpPr>
      <p:grpSpPr>
        <a:xfrm>
          <a:off y="0" x="0"/>
          <a:ext cy="0" cx="0"/>
          <a:chOff y="0" x="0"/>
          <a:chExt cy="0" cx="0"/>
        </a:xfrm>
      </p:grpSpPr>
      <p:sp>
        <p:nvSpPr>
          <p:cNvPr id="21" name="Shape 21"/>
          <p:cNvSpPr/>
          <p:nvPr/>
        </p:nvSpPr>
        <p:spPr>
          <a:xfrm>
            <a:off y="205977" x="0"/>
            <a:ext cy="1165500" cx="86868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22" name="Shape 22"/>
          <p:cNvSpPr txBox="1"/>
          <p:nvPr>
            <p:ph type="title"/>
          </p:nvPr>
        </p:nvSpPr>
        <p:spPr>
          <a:xfrm>
            <a:off y="205977" x="457200"/>
            <a:ext cy="1141499"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3" name="Shape 23"/>
        <p:cNvGrpSpPr/>
        <p:nvPr/>
      </p:nvGrpSpPr>
      <p:grpSpPr>
        <a:xfrm>
          <a:off y="0" x="0"/>
          <a:ext cy="0" cx="0"/>
          <a:chOff y="0" x="0"/>
          <a:chExt cy="0" cx="0"/>
        </a:xfrm>
      </p:grpSpPr>
      <p:sp>
        <p:nvSpPr>
          <p:cNvPr id="24" name="Shape 24"/>
          <p:cNvSpPr/>
          <p:nvPr/>
        </p:nvSpPr>
        <p:spPr>
          <a:xfrm>
            <a:off y="4406309" x="0"/>
            <a:ext cy="519599" cx="86868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25" name="Shape 25"/>
          <p:cNvSpPr txBox="1"/>
          <p:nvPr>
            <p:ph idx="1" type="body"/>
          </p:nvPr>
        </p:nvSpPr>
        <p:spPr>
          <a:xfrm>
            <a:off y="4406309" x="457200"/>
            <a:ext cy="519599" cx="8229600"/>
          </a:xfrm>
          <a:prstGeom prst="rect">
            <a:avLst/>
          </a:prstGeom>
        </p:spPr>
        <p:txBody>
          <a:bodyPr bIns="91425" rIns="91425" lIns="91425" tIns="91425" anchor="ctr" anchorCtr="0"/>
          <a:lstStyle>
            <a:lvl1pPr>
              <a:spcBef>
                <a:spcPts val="0"/>
              </a:spcBef>
              <a:buClr>
                <a:schemeClr val="lt1"/>
              </a:buClr>
              <a:buSzPct val="100000"/>
              <a:buNone/>
              <a:defRPr b="1" sz="2400">
                <a:solidFill>
                  <a:schemeClr val="lt1"/>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6" name="Shape 26"/>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7" x="457200"/>
            <a:ext cy="1141499" cx="8229600"/>
          </a:xfrm>
          <a:prstGeom prst="rect">
            <a:avLst/>
          </a:prstGeom>
        </p:spPr>
        <p:txBody>
          <a:bodyPr bIns="91425" rIns="91425" lIns="91425" tIns="91425" anchor="b" anchorCtr="0"/>
          <a:lstStyle>
            <a:lvl1pPr>
              <a:spcBef>
                <a:spcPts val="0"/>
              </a:spcBef>
              <a:buClr>
                <a:schemeClr val="lt1"/>
              </a:buClr>
              <a:buSzPct val="100000"/>
              <a:buNone/>
              <a:defRPr b="1" sz="4800">
                <a:solidFill>
                  <a:schemeClr val="lt1"/>
                </a:solidFill>
              </a:defRPr>
            </a:lvl1pPr>
            <a:lvl2pPr>
              <a:spcBef>
                <a:spcPts val="0"/>
              </a:spcBef>
              <a:buClr>
                <a:schemeClr val="lt1"/>
              </a:buClr>
              <a:buSzPct val="100000"/>
              <a:buNone/>
              <a:defRPr b="1" sz="4800">
                <a:solidFill>
                  <a:schemeClr val="lt1"/>
                </a:solidFill>
              </a:defRPr>
            </a:lvl2pPr>
            <a:lvl3pPr>
              <a:spcBef>
                <a:spcPts val="0"/>
              </a:spcBef>
              <a:buClr>
                <a:schemeClr val="lt1"/>
              </a:buClr>
              <a:buSzPct val="100000"/>
              <a:buNone/>
              <a:defRPr b="1" sz="4800">
                <a:solidFill>
                  <a:schemeClr val="lt1"/>
                </a:solidFill>
              </a:defRPr>
            </a:lvl3pPr>
            <a:lvl4pPr>
              <a:spcBef>
                <a:spcPts val="0"/>
              </a:spcBef>
              <a:buClr>
                <a:schemeClr val="lt1"/>
              </a:buClr>
              <a:buSzPct val="100000"/>
              <a:buNone/>
              <a:defRPr b="1" sz="4800">
                <a:solidFill>
                  <a:schemeClr val="lt1"/>
                </a:solidFill>
              </a:defRPr>
            </a:lvl4pPr>
            <a:lvl5pPr>
              <a:spcBef>
                <a:spcPts val="0"/>
              </a:spcBef>
              <a:buClr>
                <a:schemeClr val="lt1"/>
              </a:buClr>
              <a:buSzPct val="100000"/>
              <a:buNone/>
              <a:defRPr b="1" sz="4800">
                <a:solidFill>
                  <a:schemeClr val="lt1"/>
                </a:solidFill>
              </a:defRPr>
            </a:lvl5pPr>
            <a:lvl6pPr>
              <a:spcBef>
                <a:spcPts val="0"/>
              </a:spcBef>
              <a:buClr>
                <a:schemeClr val="lt1"/>
              </a:buClr>
              <a:buSzPct val="100000"/>
              <a:buNone/>
              <a:defRPr b="1" sz="4800">
                <a:solidFill>
                  <a:schemeClr val="lt1"/>
                </a:solidFill>
              </a:defRPr>
            </a:lvl6pPr>
            <a:lvl7pPr>
              <a:spcBef>
                <a:spcPts val="0"/>
              </a:spcBef>
              <a:buClr>
                <a:schemeClr val="lt1"/>
              </a:buClr>
              <a:buSzPct val="100000"/>
              <a:buNone/>
              <a:defRPr b="1" sz="4800">
                <a:solidFill>
                  <a:schemeClr val="lt1"/>
                </a:solidFill>
              </a:defRPr>
            </a:lvl7pPr>
            <a:lvl8pPr>
              <a:spcBef>
                <a:spcPts val="0"/>
              </a:spcBef>
              <a:buClr>
                <a:schemeClr val="lt1"/>
              </a:buClr>
              <a:buSzPct val="100000"/>
              <a:buNone/>
              <a:defRPr b="1" sz="4800">
                <a:solidFill>
                  <a:schemeClr val="lt1"/>
                </a:solidFill>
              </a:defRPr>
            </a:lvl8pPr>
            <a:lvl9pPr>
              <a:spcBef>
                <a:spcPts val="0"/>
              </a:spcBef>
              <a:buClr>
                <a:schemeClr val="lt1"/>
              </a:buClr>
              <a:buSzPct val="100000"/>
              <a:buNone/>
              <a:defRPr b="1" sz="4800">
                <a:solidFill>
                  <a:schemeClr val="lt1"/>
                </a:solidFill>
              </a:defRPr>
            </a:lvl9pPr>
          </a:lstStyle>
          <a:p/>
        </p:txBody>
      </p:sp>
      <p:sp>
        <p:nvSpPr>
          <p:cNvPr id="6" name="Shape 6"/>
          <p:cNvSpPr txBox="1"/>
          <p:nvPr>
            <p:ph idx="1" type="body"/>
          </p:nvPr>
        </p:nvSpPr>
        <p:spPr>
          <a:xfrm>
            <a:off y="1460499" x="457200"/>
            <a:ext cy="3465299" cx="8229600"/>
          </a:xfrm>
          <a:prstGeom prst="rect">
            <a:avLst/>
          </a:prstGeom>
        </p:spPr>
        <p:txBody>
          <a:bodyPr bIns="91425" rIns="91425" lIns="91425" tIns="91425" anchor="t" anchorCtr="0"/>
          <a:lstStyle>
            <a:lvl1pPr>
              <a:spcBef>
                <a:spcPts val="600"/>
              </a:spcBef>
              <a:buClr>
                <a:schemeClr val="dk2"/>
              </a:buClr>
              <a:buSzPct val="100000"/>
              <a:defRPr sz="3000">
                <a:solidFill>
                  <a:schemeClr val="dk2"/>
                </a:solidFill>
              </a:defRPr>
            </a:lvl1pPr>
            <a:lvl2pPr>
              <a:spcBef>
                <a:spcPts val="480"/>
              </a:spcBef>
              <a:buClr>
                <a:schemeClr val="dk2"/>
              </a:buClr>
              <a:buSzPct val="100000"/>
              <a:defRPr sz="2400">
                <a:solidFill>
                  <a:schemeClr val="dk2"/>
                </a:solidFill>
              </a:defRPr>
            </a:lvl2pPr>
            <a:lvl3pPr>
              <a:spcBef>
                <a:spcPts val="480"/>
              </a:spcBef>
              <a:buClr>
                <a:schemeClr val="dk2"/>
              </a:buClr>
              <a:buSzPct val="100000"/>
              <a:defRPr sz="2400">
                <a:solidFill>
                  <a:schemeClr val="dk2"/>
                </a:solidFill>
              </a:defRPr>
            </a:lvl3pPr>
            <a:lvl4pPr>
              <a:spcBef>
                <a:spcPts val="360"/>
              </a:spcBef>
              <a:buClr>
                <a:schemeClr val="dk2"/>
              </a:buClr>
              <a:buSzPct val="100000"/>
              <a:defRPr sz="1800">
                <a:solidFill>
                  <a:schemeClr val="dk2"/>
                </a:solidFill>
              </a:defRPr>
            </a:lvl4pPr>
            <a:lvl5pPr>
              <a:spcBef>
                <a:spcPts val="360"/>
              </a:spcBef>
              <a:buClr>
                <a:schemeClr val="dk2"/>
              </a:buClr>
              <a:buSzPct val="100000"/>
              <a:defRPr sz="1800">
                <a:solidFill>
                  <a:schemeClr val="dk2"/>
                </a:solidFill>
              </a:defRPr>
            </a:lvl5pPr>
            <a:lvl6pPr>
              <a:spcBef>
                <a:spcPts val="360"/>
              </a:spcBef>
              <a:buClr>
                <a:schemeClr val="dk2"/>
              </a:buClr>
              <a:buSzPct val="100000"/>
              <a:defRPr sz="1800">
                <a:solidFill>
                  <a:schemeClr val="dk2"/>
                </a:solidFill>
              </a:defRPr>
            </a:lvl6pPr>
            <a:lvl7pPr>
              <a:spcBef>
                <a:spcPts val="360"/>
              </a:spcBef>
              <a:buClr>
                <a:schemeClr val="dk2"/>
              </a:buClr>
              <a:buSzPct val="100000"/>
              <a:defRPr sz="1800">
                <a:solidFill>
                  <a:schemeClr val="dk2"/>
                </a:solidFill>
              </a:defRPr>
            </a:lvl7pPr>
            <a:lvl8pPr>
              <a:spcBef>
                <a:spcPts val="360"/>
              </a:spcBef>
              <a:buClr>
                <a:schemeClr val="dk2"/>
              </a:buClr>
              <a:buSzPct val="100000"/>
              <a:defRPr sz="1800">
                <a:solidFill>
                  <a:schemeClr val="dk2"/>
                </a:solidFill>
              </a:defRPr>
            </a:lvl8pPr>
            <a:lvl9pPr>
              <a:spcBef>
                <a:spcPts val="360"/>
              </a:spcBef>
              <a:buClr>
                <a:schemeClr val="dk2"/>
              </a:buClr>
              <a:buSzPct val="100000"/>
              <a:defRPr sz="1800">
                <a:solidFill>
                  <a:schemeClr val="dk2"/>
                </a:solidFi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 Target="../media/image00.jpg" Type="http://schemas.openxmlformats.org/officeDocument/2006/relationships/image" Id="rId3"/></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02.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 name="Shape 27"/>
        <p:cNvGrpSpPr/>
        <p:nvPr/>
      </p:nvGrpSpPr>
      <p:grpSpPr>
        <a:xfrm>
          <a:off y="0" x="0"/>
          <a:ext cy="0" cx="0"/>
          <a:chOff y="0" x="0"/>
          <a:chExt cy="0" cx="0"/>
        </a:xfrm>
      </p:grpSpPr>
      <p:sp>
        <p:nvSpPr>
          <p:cNvPr id="28" name="Shape 28"/>
          <p:cNvSpPr txBox="1"/>
          <p:nvPr>
            <p:ph type="ctrTitle"/>
          </p:nvPr>
        </p:nvSpPr>
        <p:spPr>
          <a:xfrm>
            <a:off y="1300757" x="685800"/>
            <a:ext cy="1684199" cx="7772400"/>
          </a:xfrm>
          <a:prstGeom prst="rect">
            <a:avLst/>
          </a:prstGeom>
        </p:spPr>
        <p:txBody>
          <a:bodyPr bIns="91425" rIns="91425" lIns="91425" tIns="91425" anchor="b" anchorCtr="0">
            <a:noAutofit/>
          </a:bodyPr>
          <a:lstStyle/>
          <a:p>
            <a:pPr>
              <a:spcBef>
                <a:spcPts val="0"/>
              </a:spcBef>
              <a:buNone/>
            </a:pPr>
            <a:r>
              <a:rPr lang="it"/>
              <a:t>NeoDev</a:t>
            </a:r>
          </a:p>
        </p:txBody>
      </p:sp>
      <p:sp>
        <p:nvSpPr>
          <p:cNvPr id="29" name="Shape 29"/>
          <p:cNvSpPr txBox="1"/>
          <p:nvPr>
            <p:ph idx="1" type="subTitle"/>
          </p:nvPr>
        </p:nvSpPr>
        <p:spPr>
          <a:xfrm>
            <a:off y="3093349" x="685800"/>
            <a:ext cy="736199" cx="7772400"/>
          </a:xfrm>
          <a:prstGeom prst="rect">
            <a:avLst/>
          </a:prstGeom>
        </p:spPr>
        <p:txBody>
          <a:bodyPr bIns="91425" rIns="91425" lIns="91425" tIns="91425" anchor="ctr" anchorCtr="0">
            <a:noAutofit/>
          </a:bodyPr>
          <a:lstStyle/>
          <a:p>
            <a:pPr>
              <a:spcBef>
                <a:spcPts val="0"/>
              </a:spcBef>
              <a:buNone/>
            </a:pPr>
            <a:r>
              <a:rPr lang="it"/>
              <a:t>Cerrato Alfonso Tufano Lorenzo</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y="0" x="0"/>
          <a:ext cy="0" cx="0"/>
          <a:chOff y="0" x="0"/>
          <a:chExt cy="0" cx="0"/>
        </a:xfrm>
      </p:grpSpPr>
      <p:sp>
        <p:nvSpPr>
          <p:cNvPr id="84" name="Shape 84"/>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it"/>
              <a:t>Requisiti non funzionali</a:t>
            </a:r>
          </a:p>
        </p:txBody>
      </p:sp>
      <p:sp>
        <p:nvSpPr>
          <p:cNvPr id="85" name="Shape 85"/>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a:lnSpc>
                <a:spcPct val="115000"/>
              </a:lnSpc>
              <a:spcBef>
                <a:spcPts val="0"/>
              </a:spcBef>
              <a:buNone/>
            </a:pPr>
            <a:r>
              <a:rPr b="1" sz="1600" lang="it">
                <a:solidFill>
                  <a:srgbClr val="A6644E"/>
                </a:solidFill>
              </a:rPr>
              <a:t>USABILITA’ </a:t>
            </a:r>
          </a:p>
          <a:p>
            <a:pPr rtl="0" lvl="0">
              <a:lnSpc>
                <a:spcPct val="115000"/>
              </a:lnSpc>
              <a:spcBef>
                <a:spcPts val="0"/>
              </a:spcBef>
              <a:buClr>
                <a:schemeClr val="dk1"/>
              </a:buClr>
              <a:buSzPct val="68750"/>
              <a:buFont typeface="Arial"/>
              <a:buNone/>
            </a:pPr>
            <a:r>
              <a:rPr sz="1600" lang="it">
                <a:solidFill>
                  <a:schemeClr val="dk1"/>
                </a:solidFill>
              </a:rPr>
              <a:t>Qualsiasi utente deve essere in grado di accedere all’ applicazione in modo</a:t>
            </a:r>
          </a:p>
          <a:p>
            <a:pPr rtl="0" lvl="0">
              <a:lnSpc>
                <a:spcPct val="115000"/>
              </a:lnSpc>
              <a:spcBef>
                <a:spcPts val="0"/>
              </a:spcBef>
              <a:buClr>
                <a:schemeClr val="dk1"/>
              </a:buClr>
              <a:buSzPct val="68750"/>
              <a:buFont typeface="Arial"/>
              <a:buNone/>
            </a:pPr>
            <a:r>
              <a:rPr sz="1600" lang="it">
                <a:solidFill>
                  <a:schemeClr val="dk1"/>
                </a:solidFill>
              </a:rPr>
              <a:t>semplice, ed usare un’ interfaccia agevole, intuitiva e ben organizzata. Inoltre il</a:t>
            </a:r>
          </a:p>
          <a:p>
            <a:pPr rtl="0" lvl="0">
              <a:lnSpc>
                <a:spcPct val="115000"/>
              </a:lnSpc>
              <a:spcBef>
                <a:spcPts val="0"/>
              </a:spcBef>
              <a:buClr>
                <a:schemeClr val="dk1"/>
              </a:buClr>
              <a:buSzPct val="68750"/>
              <a:buFont typeface="Arial"/>
              <a:buNone/>
            </a:pPr>
            <a:r>
              <a:rPr sz="1600" lang="it">
                <a:solidFill>
                  <a:schemeClr val="dk1"/>
                </a:solidFill>
              </a:rPr>
              <a:t>sistema deve essere totalmente funzionale in tutte le sue funzioni cercando di</a:t>
            </a:r>
          </a:p>
          <a:p>
            <a:pPr rtl="0" lvl="0">
              <a:lnSpc>
                <a:spcPct val="115000"/>
              </a:lnSpc>
              <a:spcBef>
                <a:spcPts val="0"/>
              </a:spcBef>
              <a:buClr>
                <a:schemeClr val="dk1"/>
              </a:buClr>
              <a:buSzPct val="68750"/>
              <a:buFont typeface="Arial"/>
              <a:buNone/>
            </a:pPr>
            <a:r>
              <a:rPr sz="1600" lang="it">
                <a:solidFill>
                  <a:schemeClr val="dk1"/>
                </a:solidFill>
              </a:rPr>
              <a:t>non mostrare Errori o ANR (Application Not Responding).</a:t>
            </a:r>
          </a:p>
          <a:p>
            <a:pPr rtl="0" lvl="0">
              <a:lnSpc>
                <a:spcPct val="115000"/>
              </a:lnSpc>
              <a:spcBef>
                <a:spcPts val="0"/>
              </a:spcBef>
              <a:buNone/>
            </a:pPr>
            <a:r>
              <a:t/>
            </a:r>
            <a:endParaRPr b="1" sz="1600">
              <a:solidFill>
                <a:srgbClr val="A6644E"/>
              </a:solidFill>
            </a:endParaRPr>
          </a:p>
          <a:p>
            <a:pPr rtl="0" lvl="0">
              <a:lnSpc>
                <a:spcPct val="115000"/>
              </a:lnSpc>
              <a:spcBef>
                <a:spcPts val="0"/>
              </a:spcBef>
              <a:buNone/>
            </a:pPr>
            <a:r>
              <a:rPr b="1" sz="1600" lang="it">
                <a:solidFill>
                  <a:srgbClr val="A6644E"/>
                </a:solidFill>
              </a:rPr>
              <a:t>PERFORMANCE </a:t>
            </a:r>
          </a:p>
          <a:p>
            <a:pPr rtl="0" lvl="0">
              <a:lnSpc>
                <a:spcPct val="115000"/>
              </a:lnSpc>
              <a:spcBef>
                <a:spcPts val="0"/>
              </a:spcBef>
              <a:buClr>
                <a:schemeClr val="dk1"/>
              </a:buClr>
              <a:buSzPct val="68750"/>
              <a:buFont typeface="Arial"/>
              <a:buNone/>
            </a:pPr>
            <a:r>
              <a:rPr sz="1600" lang="it">
                <a:solidFill>
                  <a:schemeClr val="dk1"/>
                </a:solidFill>
              </a:rPr>
              <a:t>I tempi di ricerca delle posizioni delle Stazioni di rifornimento devono essere brevi, inferiori a 30 secondi; Anche le operazioni del calcolo dell’itinerario e della</a:t>
            </a:r>
          </a:p>
          <a:p>
            <a:pPr rtl="0" lvl="0">
              <a:lnSpc>
                <a:spcPct val="115000"/>
              </a:lnSpc>
              <a:spcBef>
                <a:spcPts val="0"/>
              </a:spcBef>
              <a:buClr>
                <a:schemeClr val="dk1"/>
              </a:buClr>
              <a:buSzPct val="68750"/>
              <a:buFont typeface="Arial"/>
              <a:buNone/>
            </a:pPr>
            <a:r>
              <a:rPr sz="1600" lang="it">
                <a:solidFill>
                  <a:schemeClr val="dk1"/>
                </a:solidFill>
              </a:rPr>
              <a:t>visualizzazioni delle informazioni devono garantire velocità e qualità, altrimenti</a:t>
            </a:r>
          </a:p>
          <a:p>
            <a:pPr rtl="0" lvl="0">
              <a:lnSpc>
                <a:spcPct val="115000"/>
              </a:lnSpc>
              <a:spcBef>
                <a:spcPts val="0"/>
              </a:spcBef>
              <a:buClr>
                <a:schemeClr val="dk1"/>
              </a:buClr>
              <a:buSzPct val="68750"/>
              <a:buFont typeface="Arial"/>
              <a:buNone/>
            </a:pPr>
            <a:r>
              <a:rPr sz="1600" lang="it">
                <a:solidFill>
                  <a:schemeClr val="dk1"/>
                </a:solidFill>
              </a:rPr>
              <a:t>l’utente passato tale lasso di tempo, percepisce il sistema come bloccato non</a:t>
            </a:r>
          </a:p>
          <a:p>
            <a:pPr rtl="0" lvl="0">
              <a:lnSpc>
                <a:spcPct val="115000"/>
              </a:lnSpc>
              <a:spcBef>
                <a:spcPts val="0"/>
              </a:spcBef>
              <a:buClr>
                <a:schemeClr val="dk1"/>
              </a:buClr>
              <a:buSzPct val="68750"/>
              <a:buFont typeface="Arial"/>
              <a:buNone/>
            </a:pPr>
            <a:r>
              <a:rPr sz="1600" lang="it">
                <a:solidFill>
                  <a:schemeClr val="dk1"/>
                </a:solidFill>
              </a:rPr>
              <a:t>avendo alcun riscontro.</a:t>
            </a:r>
          </a:p>
          <a:p>
            <a:pPr>
              <a:spcBef>
                <a:spcPts val="0"/>
              </a:spcBef>
              <a:buNone/>
            </a:pPr>
            <a:r>
              <a:t/>
            </a: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y="0" x="0"/>
          <a:ext cy="0" cx="0"/>
          <a:chOff y="0" x="0"/>
          <a:chExt cy="0" cx="0"/>
        </a:xfrm>
      </p:grpSpPr>
      <p:sp>
        <p:nvSpPr>
          <p:cNvPr id="90" name="Shape 90"/>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it"/>
              <a:t>Requisiti non funzionali</a:t>
            </a:r>
          </a:p>
        </p:txBody>
      </p:sp>
      <p:sp>
        <p:nvSpPr>
          <p:cNvPr id="91" name="Shape 91"/>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a:lnSpc>
                <a:spcPct val="115000"/>
              </a:lnSpc>
              <a:spcBef>
                <a:spcPts val="0"/>
              </a:spcBef>
              <a:buClr>
                <a:schemeClr val="dk1"/>
              </a:buClr>
              <a:buSzPct val="68750"/>
              <a:buFont typeface="Arial"/>
              <a:buNone/>
            </a:pPr>
            <a:r>
              <a:rPr b="1" sz="1600" lang="it">
                <a:solidFill>
                  <a:srgbClr val="A6644E"/>
                </a:solidFill>
              </a:rPr>
              <a:t>AFFIDABILITA’</a:t>
            </a:r>
          </a:p>
          <a:p>
            <a:pPr rtl="0" lvl="0">
              <a:lnSpc>
                <a:spcPct val="115000"/>
              </a:lnSpc>
              <a:spcBef>
                <a:spcPts val="0"/>
              </a:spcBef>
              <a:buClr>
                <a:schemeClr val="dk1"/>
              </a:buClr>
              <a:buSzPct val="68750"/>
              <a:buFont typeface="Arial"/>
              <a:buNone/>
            </a:pPr>
            <a:r>
              <a:rPr sz="1600" lang="it">
                <a:solidFill>
                  <a:schemeClr val="dk1"/>
                </a:solidFill>
              </a:rPr>
              <a:t>Il sistema deve essere affidabile, ovvero fornire informazioni realistiche ed</a:t>
            </a:r>
          </a:p>
          <a:p>
            <a:pPr rtl="0" lvl="0">
              <a:lnSpc>
                <a:spcPct val="115000"/>
              </a:lnSpc>
              <a:spcBef>
                <a:spcPts val="0"/>
              </a:spcBef>
              <a:buClr>
                <a:schemeClr val="dk1"/>
              </a:buClr>
              <a:buSzPct val="68750"/>
              <a:buFont typeface="Arial"/>
              <a:buNone/>
            </a:pPr>
            <a:r>
              <a:rPr sz="1600" lang="it">
                <a:solidFill>
                  <a:schemeClr val="dk1"/>
                </a:solidFill>
              </a:rPr>
              <a:t>aggiornate in ogni momento. In caso di errore del sistema questo verrà segnalato</a:t>
            </a:r>
          </a:p>
          <a:p>
            <a:pPr rtl="0" lvl="0">
              <a:lnSpc>
                <a:spcPct val="115000"/>
              </a:lnSpc>
              <a:spcBef>
                <a:spcPts val="0"/>
              </a:spcBef>
              <a:buClr>
                <a:schemeClr val="dk1"/>
              </a:buClr>
              <a:buSzPct val="68750"/>
              <a:buFont typeface="Arial"/>
              <a:buNone/>
            </a:pPr>
            <a:r>
              <a:rPr sz="1600" lang="it">
                <a:solidFill>
                  <a:schemeClr val="dk1"/>
                </a:solidFill>
              </a:rPr>
              <a:t>all’utente tramite un opportuno messaggio. Quindi deve essere affidabile e poter</a:t>
            </a:r>
          </a:p>
          <a:p>
            <a:pPr rtl="0" lvl="0">
              <a:lnSpc>
                <a:spcPct val="115000"/>
              </a:lnSpc>
              <a:spcBef>
                <a:spcPts val="0"/>
              </a:spcBef>
              <a:buClr>
                <a:schemeClr val="dk1"/>
              </a:buClr>
              <a:buSzPct val="68750"/>
              <a:buFont typeface="Arial"/>
              <a:buNone/>
            </a:pPr>
            <a:r>
              <a:rPr sz="1600" lang="it">
                <a:solidFill>
                  <a:schemeClr val="dk1"/>
                </a:solidFill>
              </a:rPr>
              <a:t>mantenere i propri dati coerenti anche in caso di guasti (attacchi informatici).</a:t>
            </a:r>
          </a:p>
          <a:p>
            <a:pPr rtl="0" lvl="0">
              <a:lnSpc>
                <a:spcPct val="115000"/>
              </a:lnSpc>
              <a:spcBef>
                <a:spcPts val="0"/>
              </a:spcBef>
              <a:buNone/>
            </a:pPr>
            <a:r>
              <a:t/>
            </a:r>
            <a:endParaRPr b="1" sz="1600">
              <a:solidFill>
                <a:srgbClr val="A6644E"/>
              </a:solidFill>
            </a:endParaRPr>
          </a:p>
          <a:p>
            <a:pPr rtl="0" lvl="0">
              <a:lnSpc>
                <a:spcPct val="115000"/>
              </a:lnSpc>
              <a:spcBef>
                <a:spcPts val="0"/>
              </a:spcBef>
              <a:buClr>
                <a:schemeClr val="dk1"/>
              </a:buClr>
              <a:buSzPct val="68750"/>
              <a:buFont typeface="Arial"/>
              <a:buNone/>
            </a:pPr>
            <a:r>
              <a:rPr b="1" sz="1600" lang="it">
                <a:solidFill>
                  <a:srgbClr val="A6644E"/>
                </a:solidFill>
              </a:rPr>
              <a:t>INTERFACCIA</a:t>
            </a:r>
          </a:p>
          <a:p>
            <a:pPr rtl="0" lvl="0">
              <a:lnSpc>
                <a:spcPct val="115000"/>
              </a:lnSpc>
              <a:spcBef>
                <a:spcPts val="0"/>
              </a:spcBef>
              <a:buClr>
                <a:schemeClr val="dk1"/>
              </a:buClr>
              <a:buSzPct val="68750"/>
              <a:buFont typeface="Arial"/>
              <a:buNone/>
            </a:pPr>
            <a:r>
              <a:rPr sz="1600" lang="it">
                <a:solidFill>
                  <a:schemeClr val="dk1"/>
                </a:solidFill>
              </a:rPr>
              <a:t>Il sistema sarà dotato di interfaccia grafica semplice ed intuitiva per renderlo il</a:t>
            </a:r>
          </a:p>
          <a:p>
            <a:pPr rtl="0" lvl="0">
              <a:lnSpc>
                <a:spcPct val="115000"/>
              </a:lnSpc>
              <a:spcBef>
                <a:spcPts val="0"/>
              </a:spcBef>
              <a:buClr>
                <a:schemeClr val="dk1"/>
              </a:buClr>
              <a:buSzPct val="68750"/>
              <a:buFont typeface="Arial"/>
              <a:buNone/>
            </a:pPr>
            <a:r>
              <a:rPr sz="1600" lang="it">
                <a:solidFill>
                  <a:schemeClr val="dk1"/>
                </a:solidFill>
              </a:rPr>
              <a:t>più possibile di facile utilizzo per l’utente che lo utilizzerà.</a:t>
            </a:r>
          </a:p>
          <a:p>
            <a:pPr rtl="0" lvl="0">
              <a:lnSpc>
                <a:spcPct val="115000"/>
              </a:lnSpc>
              <a:spcBef>
                <a:spcPts val="0"/>
              </a:spcBef>
              <a:buNone/>
            </a:pPr>
            <a:r>
              <a:t/>
            </a:r>
            <a:endParaRPr b="1" sz="1600">
              <a:solidFill>
                <a:srgbClr val="A6644E"/>
              </a:solidFill>
            </a:endParaRPr>
          </a:p>
          <a:p>
            <a:pPr rtl="0" lvl="0">
              <a:lnSpc>
                <a:spcPct val="115000"/>
              </a:lnSpc>
              <a:spcBef>
                <a:spcPts val="0"/>
              </a:spcBef>
              <a:buClr>
                <a:schemeClr val="dk1"/>
              </a:buClr>
              <a:buSzPct val="68750"/>
              <a:buFont typeface="Arial"/>
              <a:buNone/>
            </a:pPr>
            <a:r>
              <a:rPr b="1" sz="1600" lang="it">
                <a:solidFill>
                  <a:srgbClr val="A6644E"/>
                </a:solidFill>
              </a:rPr>
              <a:t>MANUTENIBILITA’</a:t>
            </a:r>
          </a:p>
          <a:p>
            <a:pPr rtl="0" lvl="0">
              <a:lnSpc>
                <a:spcPct val="115000"/>
              </a:lnSpc>
              <a:spcBef>
                <a:spcPts val="0"/>
              </a:spcBef>
              <a:buClr>
                <a:schemeClr val="dk1"/>
              </a:buClr>
              <a:buSzPct val="68750"/>
              <a:buFont typeface="Arial"/>
              <a:buNone/>
            </a:pPr>
            <a:r>
              <a:rPr sz="1600" lang="it">
                <a:solidFill>
                  <a:schemeClr val="dk1"/>
                </a:solidFill>
              </a:rPr>
              <a:t>Il sistema deve essere facilmente manutenibile ed estendibile per sviluppi futuri.</a:t>
            </a:r>
          </a:p>
          <a:p>
            <a:pPr>
              <a:spcBef>
                <a:spcPts val="0"/>
              </a:spcBef>
              <a:buNone/>
            </a:pPr>
            <a:r>
              <a:t/>
            </a:r>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y="0" x="0"/>
          <a:ext cy="0" cx="0"/>
          <a:chOff y="0" x="0"/>
          <a:chExt cy="0" cx="0"/>
        </a:xfrm>
      </p:grpSpPr>
      <p:sp>
        <p:nvSpPr>
          <p:cNvPr id="96" name="Shape 96"/>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it"/>
              <a:t>Funzionalità del device</a:t>
            </a:r>
          </a:p>
        </p:txBody>
      </p:sp>
      <p:sp>
        <p:nvSpPr>
          <p:cNvPr id="97" name="Shape 97"/>
          <p:cNvSpPr txBox="1"/>
          <p:nvPr>
            <p:ph idx="1" type="body"/>
          </p:nvPr>
        </p:nvSpPr>
        <p:spPr>
          <a:xfrm>
            <a:off y="1460499" x="457200"/>
            <a:ext cy="3465299" cx="8229600"/>
          </a:xfrm>
          <a:prstGeom prst="rect">
            <a:avLst/>
          </a:prstGeom>
        </p:spPr>
        <p:txBody>
          <a:bodyPr bIns="91425" rIns="91425" lIns="91425" tIns="91425" anchor="t" anchorCtr="0">
            <a:noAutofit/>
          </a:bodyPr>
          <a:lstStyle/>
          <a:p>
            <a:pPr rtl="0">
              <a:spcBef>
                <a:spcPts val="0"/>
              </a:spcBef>
              <a:buNone/>
            </a:pPr>
            <a:r>
              <a:rPr sz="1600" lang="it"/>
              <a:t>Abbiamo utilizzato varie tecnologie, tra cui:</a:t>
            </a:r>
          </a:p>
          <a:p>
            <a:pPr rtl="0" lvl="0">
              <a:spcBef>
                <a:spcPts val="0"/>
              </a:spcBef>
              <a:buNone/>
            </a:pPr>
            <a:r>
              <a:t/>
            </a:r>
            <a:endParaRPr sz="1600"/>
          </a:p>
          <a:p>
            <a:pPr rtl="0" lvl="0" indent="-330200" marL="457200">
              <a:spcBef>
                <a:spcPts val="0"/>
              </a:spcBef>
              <a:buClr>
                <a:schemeClr val="dk2"/>
              </a:buClr>
              <a:buSzPct val="100000"/>
              <a:buFont typeface="Arial"/>
              <a:buChar char="➢"/>
            </a:pPr>
            <a:r>
              <a:rPr b="1" sz="1600" lang="it"/>
              <a:t>GPS</a:t>
            </a:r>
            <a:r>
              <a:rPr sz="1600" lang="it"/>
              <a:t> per la localizzazione della posizione necessarie per le varie funzionalità fornite;</a:t>
            </a:r>
          </a:p>
          <a:p>
            <a:pPr rtl="0" lvl="0">
              <a:spcBef>
                <a:spcPts val="0"/>
              </a:spcBef>
              <a:buNone/>
            </a:pPr>
            <a:r>
              <a:t/>
            </a:r>
            <a:endParaRPr b="1" sz="1600"/>
          </a:p>
          <a:p>
            <a:pPr rtl="0" lvl="0" indent="-330200" marL="457200">
              <a:spcBef>
                <a:spcPts val="0"/>
              </a:spcBef>
              <a:buClr>
                <a:schemeClr val="dk2"/>
              </a:buClr>
              <a:buSzPct val="100000"/>
              <a:buFont typeface="Arial"/>
              <a:buChar char="➢"/>
            </a:pPr>
            <a:r>
              <a:rPr b="1" sz="1600" lang="it"/>
              <a:t>Rete</a:t>
            </a:r>
            <a:r>
              <a:rPr sz="1600" lang="it"/>
              <a:t> per lo scambio dei dati in formato JSON e per le interazioni con il Database sul Server;</a:t>
            </a:r>
          </a:p>
          <a:p>
            <a:pPr rtl="0" lvl="0">
              <a:spcBef>
                <a:spcPts val="0"/>
              </a:spcBef>
              <a:buNone/>
            </a:pPr>
            <a:r>
              <a:t/>
            </a:r>
            <a:endParaRPr b="1" sz="1600"/>
          </a:p>
          <a:p>
            <a:pPr rtl="0" lvl="0" indent="-330200" marL="457200">
              <a:spcBef>
                <a:spcPts val="0"/>
              </a:spcBef>
              <a:buClr>
                <a:schemeClr val="dk2"/>
              </a:buClr>
              <a:buSzPct val="100000"/>
              <a:buFont typeface="Arial"/>
              <a:buChar char="➢"/>
            </a:pPr>
            <a:r>
              <a:rPr b="1" sz="1600" lang="it"/>
              <a:t>Accellerometro</a:t>
            </a:r>
            <a:r>
              <a:rPr sz="1600" lang="it"/>
              <a:t> per l’utilizzo della funzionalità Vista.</a:t>
            </a:r>
          </a:p>
          <a:p>
            <a:pPr>
              <a:spcBef>
                <a:spcPts val="0"/>
              </a:spcBef>
              <a:buNone/>
            </a:pPr>
            <a:r>
              <a:t/>
            </a:r>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y="0" x="0"/>
          <a:ext cy="0" cx="0"/>
          <a:chOff y="0" x="0"/>
          <a:chExt cy="0" cx="0"/>
        </a:xfrm>
      </p:grpSpPr>
      <p:sp>
        <p:nvSpPr>
          <p:cNvPr id="102" name="Shape 102"/>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it"/>
              <a:t>Fasi dello sviluppo</a:t>
            </a:r>
          </a:p>
        </p:txBody>
      </p:sp>
      <p:sp>
        <p:nvSpPr>
          <p:cNvPr id="103" name="Shape 103"/>
          <p:cNvSpPr txBox="1"/>
          <p:nvPr>
            <p:ph idx="1" type="body"/>
          </p:nvPr>
        </p:nvSpPr>
        <p:spPr>
          <a:xfrm>
            <a:off y="1460499" x="457200"/>
            <a:ext cy="3465299" cx="8229600"/>
          </a:xfrm>
          <a:prstGeom prst="rect">
            <a:avLst/>
          </a:prstGeom>
        </p:spPr>
        <p:txBody>
          <a:bodyPr bIns="91425" rIns="91425" lIns="91425" tIns="91425" anchor="t" anchorCtr="0">
            <a:noAutofit/>
          </a:bodyPr>
          <a:lstStyle/>
          <a:p>
            <a:pPr rtl="0">
              <a:spcBef>
                <a:spcPts val="0"/>
              </a:spcBef>
              <a:buNone/>
            </a:pPr>
            <a:r>
              <a:rPr sz="1600" lang="it"/>
              <a:t>Lo sviluppo del progetto si è suddiviso in tre fasi:</a:t>
            </a:r>
          </a:p>
          <a:p>
            <a:pPr rtl="0" lvl="0">
              <a:spcBef>
                <a:spcPts val="0"/>
              </a:spcBef>
              <a:buNone/>
            </a:pPr>
            <a:r>
              <a:t/>
            </a:r>
            <a:endParaRPr sz="1600"/>
          </a:p>
          <a:p>
            <a:pPr rtl="0" lvl="0" indent="-330200" marL="457200">
              <a:spcBef>
                <a:spcPts val="0"/>
              </a:spcBef>
              <a:buClr>
                <a:schemeClr val="dk2"/>
              </a:buClr>
              <a:buSzPct val="100000"/>
              <a:buFont typeface="Arial"/>
              <a:buAutoNum type="arabicPeriod"/>
            </a:pPr>
            <a:r>
              <a:rPr sz="1600" lang="it"/>
              <a:t>Implementazione del Server </a:t>
            </a:r>
          </a:p>
          <a:p>
            <a:pPr rtl="0" lvl="0">
              <a:spcBef>
                <a:spcPts val="0"/>
              </a:spcBef>
              <a:buNone/>
            </a:pPr>
            <a:r>
              <a:t/>
            </a:r>
            <a:endParaRPr sz="1600"/>
          </a:p>
          <a:p>
            <a:pPr rtl="0" lvl="0" indent="-330200" marL="457200">
              <a:spcBef>
                <a:spcPts val="0"/>
              </a:spcBef>
              <a:buClr>
                <a:schemeClr val="dk2"/>
              </a:buClr>
              <a:buSzPct val="100000"/>
              <a:buFont typeface="Arial"/>
              <a:buAutoNum type="arabicPeriod"/>
            </a:pPr>
            <a:r>
              <a:rPr sz="1600" lang="it"/>
              <a:t>Implementazione degli algoritmi per le varie funzionalità</a:t>
            </a:r>
          </a:p>
          <a:p>
            <a:pPr rtl="0" lvl="0">
              <a:spcBef>
                <a:spcPts val="0"/>
              </a:spcBef>
              <a:buNone/>
            </a:pPr>
            <a:r>
              <a:t/>
            </a:r>
            <a:endParaRPr sz="1600"/>
          </a:p>
          <a:p>
            <a:pPr lvl="0" indent="-330200" marL="457200">
              <a:spcBef>
                <a:spcPts val="0"/>
              </a:spcBef>
              <a:buClr>
                <a:schemeClr val="dk2"/>
              </a:buClr>
              <a:buSzPct val="100000"/>
              <a:buFont typeface="Arial"/>
              <a:buAutoNum type="arabicPeriod"/>
            </a:pPr>
            <a:r>
              <a:rPr sz="1600" lang="it"/>
              <a:t>Implementazione dell’interfaccia grafica</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y="0" x="0"/>
          <a:ext cy="0" cx="0"/>
          <a:chOff y="0" x="0"/>
          <a:chExt cy="0" cx="0"/>
        </a:xfrm>
      </p:grpSpPr>
      <p:sp>
        <p:nvSpPr>
          <p:cNvPr id="108" name="Shape 108"/>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it"/>
              <a:t>Fasi dello sviluppo</a:t>
            </a:r>
          </a:p>
        </p:txBody>
      </p:sp>
      <p:sp>
        <p:nvSpPr>
          <p:cNvPr id="109" name="Shape 109"/>
          <p:cNvSpPr txBox="1"/>
          <p:nvPr>
            <p:ph idx="1" type="body"/>
          </p:nvPr>
        </p:nvSpPr>
        <p:spPr>
          <a:xfrm>
            <a:off y="1460499" x="457200"/>
            <a:ext cy="3465299" cx="8229600"/>
          </a:xfrm>
          <a:prstGeom prst="rect">
            <a:avLst/>
          </a:prstGeom>
        </p:spPr>
        <p:txBody>
          <a:bodyPr bIns="91425" rIns="91425" lIns="91425" tIns="91425" anchor="t" anchorCtr="0">
            <a:noAutofit/>
          </a:bodyPr>
          <a:lstStyle/>
          <a:p>
            <a:pPr rtl="0">
              <a:spcBef>
                <a:spcPts val="0"/>
              </a:spcBef>
              <a:buNone/>
            </a:pPr>
            <a:r>
              <a:rPr b="1" sz="1600" lang="it"/>
              <a:t>Implementazione del Server</a:t>
            </a:r>
          </a:p>
          <a:p>
            <a:pPr rtl="0">
              <a:spcBef>
                <a:spcPts val="0"/>
              </a:spcBef>
              <a:buNone/>
            </a:pPr>
            <a:r>
              <a:rPr sz="1600" lang="it"/>
              <a:t>In questa fase sono stati implementati i vari script necessari alla creazione del database ed alla gestione delle interazioni con esso. I ruoli sono stati divisi equamente nel seguente modo:</a:t>
            </a:r>
          </a:p>
          <a:p>
            <a:pPr rtl="0">
              <a:spcBef>
                <a:spcPts val="0"/>
              </a:spcBef>
              <a:buNone/>
            </a:pPr>
            <a:r>
              <a:t/>
            </a:r>
            <a:endParaRPr sz="1600"/>
          </a:p>
          <a:p>
            <a:pPr rtl="0">
              <a:spcBef>
                <a:spcPts val="0"/>
              </a:spcBef>
              <a:buNone/>
            </a:pPr>
            <a:r>
              <a:rPr sz="1600" lang="it"/>
              <a:t>Cerrato Alfonso</a:t>
            </a:r>
          </a:p>
          <a:p>
            <a:pPr rtl="0">
              <a:spcBef>
                <a:spcPts val="0"/>
              </a:spcBef>
              <a:buNone/>
            </a:pPr>
            <a:r>
              <a:rPr sz="1600" lang="it"/>
              <a:t>Acquisizione delle informazioni riguardanti nel Colonnine elettriche. Verifica dell’attendibilità delle informazioni acquisite. Realizzazione dello script per la creazione delle informazione per il Database e le varie gestione dell’aggiornamento.</a:t>
            </a:r>
          </a:p>
          <a:p>
            <a:pPr rtl="0">
              <a:spcBef>
                <a:spcPts val="0"/>
              </a:spcBef>
              <a:buNone/>
            </a:pPr>
            <a:r>
              <a:t/>
            </a:r>
            <a:endParaRPr sz="1600"/>
          </a:p>
          <a:p>
            <a:pPr>
              <a:spcBef>
                <a:spcPts val="0"/>
              </a:spcBef>
              <a:buNone/>
            </a:pPr>
            <a:r>
              <a:t/>
            </a:r>
            <a:endParaRPr sz="1600"/>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y="0" x="0"/>
          <a:ext cy="0" cx="0"/>
          <a:chOff y="0" x="0"/>
          <a:chExt cy="0" cx="0"/>
        </a:xfrm>
      </p:grpSpPr>
      <p:sp>
        <p:nvSpPr>
          <p:cNvPr id="114" name="Shape 114"/>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it"/>
              <a:t>Fasi dello sviluppo	</a:t>
            </a:r>
          </a:p>
        </p:txBody>
      </p:sp>
      <p:sp>
        <p:nvSpPr>
          <p:cNvPr id="115" name="Shape 115"/>
          <p:cNvSpPr txBox="1"/>
          <p:nvPr>
            <p:ph idx="1" type="body"/>
          </p:nvPr>
        </p:nvSpPr>
        <p:spPr>
          <a:xfrm>
            <a:off y="1460499" x="457200"/>
            <a:ext cy="3465299" cx="8229600"/>
          </a:xfrm>
          <a:prstGeom prst="rect">
            <a:avLst/>
          </a:prstGeom>
        </p:spPr>
        <p:txBody>
          <a:bodyPr bIns="91425" rIns="91425" lIns="91425" tIns="91425" anchor="t" anchorCtr="0">
            <a:noAutofit/>
          </a:bodyPr>
          <a:lstStyle/>
          <a:p>
            <a:pPr rtl="0">
              <a:spcBef>
                <a:spcPts val="0"/>
              </a:spcBef>
              <a:buNone/>
            </a:pPr>
            <a:r>
              <a:rPr b="1" sz="1600" lang="it"/>
              <a:t>Lorenzo Tufano</a:t>
            </a:r>
          </a:p>
          <a:p>
            <a:pPr rtl="0">
              <a:spcBef>
                <a:spcPts val="0"/>
              </a:spcBef>
              <a:buNone/>
            </a:pPr>
            <a:r>
              <a:rPr sz="1600" lang="it"/>
              <a:t>Acquisizione delle informazioni riguardanti stazioni di rifornimento Metano e GPL. Verifica dell’attendibilità delle informazioni acquisite. Realizzazione dello script per la creazione delle informazione per il Database e le varie gestione dell’aggiornamento.</a:t>
            </a:r>
          </a:p>
          <a:p>
            <a:pPr rtl="0">
              <a:spcBef>
                <a:spcPts val="0"/>
              </a:spcBef>
              <a:buNone/>
            </a:pPr>
            <a:r>
              <a:t/>
            </a:r>
            <a:endParaRPr sz="1600"/>
          </a:p>
          <a:p>
            <a:pPr>
              <a:spcBef>
                <a:spcPts val="0"/>
              </a:spcBef>
              <a:buNone/>
            </a:pPr>
            <a:r>
              <a:rPr b="1" sz="1600" lang="it"/>
              <a:t>Tempo di sviluppo della Fase 1:</a:t>
            </a:r>
            <a:r>
              <a:rPr sz="1600" lang="it"/>
              <a:t>  </a:t>
            </a:r>
            <a:r>
              <a:rPr b="1" sz="1600" lang="it" i="1"/>
              <a:t>	 </a:t>
            </a:r>
            <a:r>
              <a:rPr b="1" sz="1600" lang="it"/>
              <a:t>7 giorni</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y="0" x="0"/>
          <a:ext cy="0" cx="0"/>
          <a:chOff y="0" x="0"/>
          <a:chExt cy="0" cx="0"/>
        </a:xfrm>
      </p:grpSpPr>
      <p:sp>
        <p:nvSpPr>
          <p:cNvPr id="120" name="Shape 120"/>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it"/>
              <a:t>Fasi dello sviluppo</a:t>
            </a:r>
          </a:p>
        </p:txBody>
      </p:sp>
      <p:sp>
        <p:nvSpPr>
          <p:cNvPr id="121" name="Shape 121"/>
          <p:cNvSpPr txBox="1"/>
          <p:nvPr>
            <p:ph idx="1" type="body"/>
          </p:nvPr>
        </p:nvSpPr>
        <p:spPr>
          <a:xfrm>
            <a:off y="1460499" x="457200"/>
            <a:ext cy="3465299" cx="8229600"/>
          </a:xfrm>
          <a:prstGeom prst="rect">
            <a:avLst/>
          </a:prstGeom>
        </p:spPr>
        <p:txBody>
          <a:bodyPr bIns="91425" rIns="91425" lIns="91425" tIns="91425" anchor="t" anchorCtr="0">
            <a:noAutofit/>
          </a:bodyPr>
          <a:lstStyle/>
          <a:p>
            <a:pPr rtl="0">
              <a:spcBef>
                <a:spcPts val="0"/>
              </a:spcBef>
              <a:buNone/>
            </a:pPr>
            <a:r>
              <a:rPr b="1" sz="1600" lang="it"/>
              <a:t>Implementazione degli algoritmi</a:t>
            </a:r>
          </a:p>
          <a:p>
            <a:pPr rtl="0">
              <a:spcBef>
                <a:spcPts val="0"/>
              </a:spcBef>
              <a:buNone/>
            </a:pPr>
            <a:r>
              <a:rPr sz="1600" lang="it"/>
              <a:t>In questa fase è stato implementato il logic layer, ovvero, i vari algoritmi per le funzionalità.</a:t>
            </a:r>
          </a:p>
          <a:p>
            <a:pPr rtl="0">
              <a:spcBef>
                <a:spcPts val="0"/>
              </a:spcBef>
              <a:buNone/>
            </a:pPr>
            <a:r>
              <a:t/>
            </a:r>
            <a:endParaRPr sz="1600"/>
          </a:p>
          <a:p>
            <a:pPr rtl="0">
              <a:spcBef>
                <a:spcPts val="0"/>
              </a:spcBef>
              <a:buNone/>
            </a:pPr>
            <a:r>
              <a:rPr sz="1600" lang="it"/>
              <a:t>Il lavoro è stato eseguito collabborando insieme su tutti gli aspetti logici per evitare future incomprensioni e per migliorare il risultato. Il lavoro è stato svolto in questo modo soprattutto per acquisire le stesse conoscenze in materia.</a:t>
            </a:r>
          </a:p>
          <a:p>
            <a:pPr rtl="0">
              <a:spcBef>
                <a:spcPts val="0"/>
              </a:spcBef>
              <a:buNone/>
            </a:pPr>
            <a:r>
              <a:t/>
            </a:r>
            <a:endParaRPr sz="1600"/>
          </a:p>
          <a:p>
            <a:pPr>
              <a:spcBef>
                <a:spcPts val="0"/>
              </a:spcBef>
              <a:buNone/>
            </a:pPr>
            <a:r>
              <a:rPr b="1" sz="1600" lang="it"/>
              <a:t>Tempo di sviluppo della Fase 2: 14 giorni</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y="0" x="0"/>
          <a:ext cy="0" cx="0"/>
          <a:chOff y="0" x="0"/>
          <a:chExt cy="0" cx="0"/>
        </a:xfrm>
      </p:grpSpPr>
      <p:sp>
        <p:nvSpPr>
          <p:cNvPr id="126" name="Shape 126"/>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it"/>
              <a:t>Fasi dello sviluppo</a:t>
            </a:r>
          </a:p>
        </p:txBody>
      </p:sp>
      <p:sp>
        <p:nvSpPr>
          <p:cNvPr id="127" name="Shape 127"/>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a:spcBef>
                <a:spcPts val="0"/>
              </a:spcBef>
              <a:buClr>
                <a:schemeClr val="dk1"/>
              </a:buClr>
              <a:buSzPct val="68750"/>
              <a:buFont typeface="Arial"/>
              <a:buNone/>
            </a:pPr>
            <a:r>
              <a:rPr b="1" sz="1600" lang="it"/>
              <a:t>Implementazione dell’interfaccia grafica</a:t>
            </a:r>
          </a:p>
          <a:p>
            <a:pPr rtl="0" lvl="0">
              <a:spcBef>
                <a:spcPts val="0"/>
              </a:spcBef>
              <a:buClr>
                <a:schemeClr val="dk1"/>
              </a:buClr>
              <a:buSzPct val="68750"/>
              <a:buFont typeface="Arial"/>
              <a:buNone/>
            </a:pPr>
            <a:r>
              <a:rPr sz="1600" lang="it"/>
              <a:t>In questa fase è stata implementata l’interfaccia grafica rendendola semplice, intuitiva gradevole.</a:t>
            </a:r>
          </a:p>
          <a:p>
            <a:pPr rtl="0" lvl="0">
              <a:spcBef>
                <a:spcPts val="0"/>
              </a:spcBef>
              <a:buClr>
                <a:schemeClr val="dk1"/>
              </a:buClr>
              <a:buFont typeface="Arial"/>
              <a:buNone/>
            </a:pPr>
            <a:r>
              <a:t/>
            </a:r>
            <a:endParaRPr sz="1600"/>
          </a:p>
          <a:p>
            <a:pPr rtl="0" lvl="0">
              <a:spcBef>
                <a:spcPts val="0"/>
              </a:spcBef>
              <a:buClr>
                <a:schemeClr val="dk1"/>
              </a:buClr>
              <a:buSzPct val="68750"/>
              <a:buFont typeface="Arial"/>
              <a:buNone/>
            </a:pPr>
            <a:r>
              <a:rPr sz="1600" lang="it"/>
              <a:t>Il lavoro è stato eseguito collabborando insieme su tutti gli aspetti per evitare future incomprensioni e per migliorare il risultato. Il lavoro è stato svolto in questo modo soprattutto per acquisire le stesse conoscenze in materia.</a:t>
            </a:r>
          </a:p>
          <a:p>
            <a:pPr rtl="0" lvl="0">
              <a:spcBef>
                <a:spcPts val="0"/>
              </a:spcBef>
              <a:buClr>
                <a:schemeClr val="dk1"/>
              </a:buClr>
              <a:buFont typeface="Arial"/>
              <a:buNone/>
            </a:pPr>
            <a:r>
              <a:t/>
            </a:r>
            <a:endParaRPr sz="1600"/>
          </a:p>
          <a:p>
            <a:pPr lvl="0">
              <a:spcBef>
                <a:spcPts val="0"/>
              </a:spcBef>
              <a:buClr>
                <a:schemeClr val="dk1"/>
              </a:buClr>
              <a:buSzPct val="68750"/>
              <a:buFont typeface="Arial"/>
              <a:buNone/>
            </a:pPr>
            <a:r>
              <a:rPr b="1" sz="1600" lang="it"/>
              <a:t>Tempo di sviluppo della Fase 2: 10 giorni</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y="0" x="0"/>
          <a:ext cy="0" cx="0"/>
          <a:chOff y="0" x="0"/>
          <a:chExt cy="0" cx="0"/>
        </a:xfrm>
      </p:grpSpPr>
      <p:sp>
        <p:nvSpPr>
          <p:cNvPr id="132" name="Shape 132"/>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it"/>
              <a:t>Architettura del sistema</a:t>
            </a:r>
          </a:p>
        </p:txBody>
      </p:sp>
      <p:sp>
        <p:nvSpPr>
          <p:cNvPr id="133" name="Shape 133"/>
          <p:cNvSpPr txBox="1"/>
          <p:nvPr>
            <p:ph idx="1" type="body"/>
          </p:nvPr>
        </p:nvSpPr>
        <p:spPr>
          <a:xfrm>
            <a:off y="1460499" x="457200"/>
            <a:ext cy="3465299" cx="8229600"/>
          </a:xfrm>
          <a:prstGeom prst="rect">
            <a:avLst/>
          </a:prstGeom>
        </p:spPr>
        <p:txBody>
          <a:bodyPr bIns="91425" rIns="91425" lIns="91425" tIns="91425" anchor="t" anchorCtr="0">
            <a:noAutofit/>
          </a:bodyPr>
          <a:lstStyle/>
          <a:p>
            <a:pPr rtl="0">
              <a:spcBef>
                <a:spcPts val="0"/>
              </a:spcBef>
              <a:buNone/>
            </a:pPr>
            <a:r>
              <a:rPr sz="1600" lang="it"/>
              <a:t>L’architettura della nostra applicazione si basa sul modello Client-Server. Il componente principale di questa architettura è il Database, a cui accedono le altre parti del sistema per eseguire operazioni di lettura e modifica delle informazioni in esso contenute. Questo tipo di architettura favorisci l’integrabilità, ovvero i componenti esistenti posso essere cambiati e ne possono essere aggiunti di nuovi senza sminuire le performance dell’applicazione.</a:t>
            </a:r>
          </a:p>
          <a:p>
            <a:pPr rtl="0">
              <a:spcBef>
                <a:spcPts val="0"/>
              </a:spcBef>
              <a:buNone/>
            </a:pPr>
            <a:r>
              <a:t/>
            </a:r>
            <a:endParaRPr sz="1600"/>
          </a:p>
          <a:p>
            <a:pPr>
              <a:spcBef>
                <a:spcPts val="0"/>
              </a:spcBef>
              <a:buNone/>
            </a:pPr>
            <a:r>
              <a:t/>
            </a:r>
            <a:endParaRPr sz="1600"/>
          </a:p>
        </p:txBody>
      </p:sp>
      <p:pic>
        <p:nvPicPr>
          <p:cNvPr id="134" name="Shape 134"/>
          <p:cNvPicPr preferRelativeResize="0"/>
          <p:nvPr/>
        </p:nvPicPr>
        <p:blipFill>
          <a:blip r:embed="rId3"/>
          <a:stretch>
            <a:fillRect/>
          </a:stretch>
        </p:blipFill>
        <p:spPr>
          <a:xfrm>
            <a:off y="2930625" x="2417550"/>
            <a:ext cy="2114550" cx="3971925"/>
          </a:xfrm>
          <a:prstGeom prst="rect">
            <a:avLst/>
          </a:prstGeom>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y="0" x="0"/>
          <a:ext cy="0" cx="0"/>
          <a:chOff y="0" x="0"/>
          <a:chExt cy="0" cx="0"/>
        </a:xfrm>
      </p:grpSpPr>
      <p:sp>
        <p:nvSpPr>
          <p:cNvPr id="139" name="Shape 139"/>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it"/>
              <a:t>Difficoltà incontrate</a:t>
            </a:r>
          </a:p>
        </p:txBody>
      </p:sp>
      <p:sp>
        <p:nvSpPr>
          <p:cNvPr id="140" name="Shape 140"/>
          <p:cNvSpPr txBox="1"/>
          <p:nvPr>
            <p:ph idx="1" type="body"/>
          </p:nvPr>
        </p:nvSpPr>
        <p:spPr>
          <a:xfrm>
            <a:off y="1460499" x="457200"/>
            <a:ext cy="3465299" cx="8229600"/>
          </a:xfrm>
          <a:prstGeom prst="rect">
            <a:avLst/>
          </a:prstGeom>
        </p:spPr>
        <p:txBody>
          <a:bodyPr bIns="91425" rIns="91425" lIns="91425" tIns="91425" anchor="t" anchorCtr="0">
            <a:noAutofit/>
          </a:bodyPr>
          <a:lstStyle/>
          <a:p>
            <a:pPr>
              <a:spcBef>
                <a:spcPts val="0"/>
              </a:spcBef>
              <a:buNone/>
            </a:pPr>
            <a:r>
              <a:rPr sz="1600" lang="it"/>
              <a:t>Le conoscenze necessarie per lo sviluppo di quest’applicazione sono state apprese in modo parallelo allo sviluppo stesso. Ci sono state difficoltà nella comprensione dei meccanismi di sviluppo dell’interfaccia grafica e per lo scambio dei dati tra client e server (JSON). Tutto sommato con un pò più di impegno siamo riusciti a comprendere l’architettura di un’applicazione Android.</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y="0" x="0"/>
          <a:ext cy="0" cx="0"/>
          <a:chOff y="0" x="0"/>
          <a:chExt cy="0" cx="0"/>
        </a:xfrm>
      </p:grpSpPr>
      <p:sp>
        <p:nvSpPr>
          <p:cNvPr id="34" name="Shape 34"/>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it"/>
              <a:t>Problema</a:t>
            </a:r>
          </a:p>
        </p:txBody>
      </p:sp>
      <p:sp>
        <p:nvSpPr>
          <p:cNvPr id="35" name="Shape 35"/>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a:lnSpc>
                <a:spcPct val="115000"/>
              </a:lnSpc>
              <a:spcBef>
                <a:spcPts val="0"/>
              </a:spcBef>
              <a:buNone/>
            </a:pPr>
            <a:r>
              <a:rPr sz="1600" lang="it">
                <a:solidFill>
                  <a:schemeClr val="dk1"/>
                </a:solidFill>
              </a:rPr>
              <a:t>“EcoPowerMaps” è un’applicazione basata sulla localizzazione delle stazioni di rifornimento (Metano, GPL, Colonnine di ricarica per veicoli elettrici). Il progetto si basa sullo scopo di velocizzare la ricerca di tali stazioni rendendola più efficiente, tramite l’utilizzo di varie funzioni che aiutano l’utente nella ricerca di una stazione di rifornimento. Dunque sarà un applicazione di facile utilizzo (user–friendly) , che cercherà di rendere la ricerca dell’utente il più semplice possibile. Alcune delle funzioni offerte da EcoPowerMaps sono : la scelta del tipo di Stazione di rifornimento che si differenzia in Metano,Gpl e colonnine elettriche, la selezione della Stazione di rifornimento piu’ adatta alle esigenze dell’utente (località,prezzo,disponibilità), la navigazione verso la Stazione di rifornimento scelta, possibilità di salvare la posizione attuale tra i preferiti.</a:t>
            </a:r>
          </a:p>
          <a:p>
            <a:pPr rtl="0" lvl="0">
              <a:lnSpc>
                <a:spcPct val="115000"/>
              </a:lnSpc>
              <a:spcBef>
                <a:spcPts val="0"/>
              </a:spcBef>
              <a:buNone/>
            </a:pPr>
            <a:r>
              <a:t/>
            </a:r>
            <a:endParaRPr sz="1200">
              <a:solidFill>
                <a:schemeClr val="dk1"/>
              </a:solidFill>
            </a:endParaRPr>
          </a:p>
          <a:p>
            <a:pPr rtl="0" lvl="0">
              <a:lnSpc>
                <a:spcPct val="115000"/>
              </a:lnSpc>
              <a:spcBef>
                <a:spcPts val="0"/>
              </a:spcBef>
              <a:buClr>
                <a:schemeClr val="dk1"/>
              </a:buClr>
              <a:buFont typeface="Arial"/>
              <a:buNone/>
            </a:pPr>
            <a:r>
              <a:t/>
            </a:r>
            <a:endParaRPr sz="1200">
              <a:solidFill>
                <a:schemeClr val="dk1"/>
              </a:solidFill>
            </a:endParaRPr>
          </a:p>
          <a:p>
            <a:pPr>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y="0" x="0"/>
          <a:ext cy="0" cx="0"/>
          <a:chOff y="0" x="0"/>
          <a:chExt cy="0" cx="0"/>
        </a:xfrm>
      </p:grpSpPr>
      <p:sp>
        <p:nvSpPr>
          <p:cNvPr id="40" name="Shape 40"/>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it"/>
              <a:t>Obiettivo</a:t>
            </a:r>
          </a:p>
        </p:txBody>
      </p:sp>
      <p:sp>
        <p:nvSpPr>
          <p:cNvPr id="41" name="Shape 41"/>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indent="-330200" marL="457200">
              <a:lnSpc>
                <a:spcPct val="115000"/>
              </a:lnSpc>
              <a:spcBef>
                <a:spcPts val="0"/>
              </a:spcBef>
              <a:buClr>
                <a:schemeClr val="dk2"/>
              </a:buClr>
              <a:buSzPct val="100000"/>
              <a:buFont typeface="Arial"/>
              <a:buChar char="➔"/>
            </a:pPr>
            <a:r>
              <a:rPr sz="1600" lang="it">
                <a:solidFill>
                  <a:schemeClr val="dk1"/>
                </a:solidFill>
              </a:rPr>
              <a:t>Cercare di ridurre la ricerca manuale di una stazione di rifornimento informatizzando l’utente.</a:t>
            </a:r>
          </a:p>
          <a:p>
            <a:pPr rtl="0" lvl="0" indent="-330200" marL="457200">
              <a:lnSpc>
                <a:spcPct val="115000"/>
              </a:lnSpc>
              <a:spcBef>
                <a:spcPts val="0"/>
              </a:spcBef>
              <a:buClr>
                <a:schemeClr val="dk2"/>
              </a:buClr>
              <a:buSzPct val="100000"/>
              <a:buFont typeface="Arial"/>
              <a:buChar char="➔"/>
            </a:pPr>
            <a:r>
              <a:rPr sz="1600" lang="it">
                <a:solidFill>
                  <a:schemeClr val="dk1"/>
                </a:solidFill>
              </a:rPr>
              <a:t>Cercare di ridurre i costi di tempo che richiedono alcune attività</a:t>
            </a:r>
          </a:p>
          <a:p>
            <a:pPr rtl="0" lvl="0" indent="-330200" marL="457200">
              <a:lnSpc>
                <a:spcPct val="115000"/>
              </a:lnSpc>
              <a:spcBef>
                <a:spcPts val="0"/>
              </a:spcBef>
              <a:buClr>
                <a:schemeClr val="dk2"/>
              </a:buClr>
              <a:buSzPct val="100000"/>
              <a:buFont typeface="Arial"/>
              <a:buChar char="➔"/>
            </a:pPr>
            <a:r>
              <a:rPr sz="1600" lang="it">
                <a:solidFill>
                  <a:schemeClr val="dk1"/>
                </a:solidFill>
              </a:rPr>
              <a:t>Rendere semplice e immediata la consultazione delle informazioni relative</a:t>
            </a:r>
          </a:p>
          <a:p>
            <a:pPr rtl="0" lvl="0" indent="457200">
              <a:lnSpc>
                <a:spcPct val="115000"/>
              </a:lnSpc>
              <a:spcBef>
                <a:spcPts val="0"/>
              </a:spcBef>
              <a:buClr>
                <a:schemeClr val="dk1"/>
              </a:buClr>
              <a:buSzPct val="68750"/>
              <a:buFont typeface="Arial"/>
              <a:buNone/>
            </a:pPr>
            <a:r>
              <a:rPr sz="1600" lang="it">
                <a:solidFill>
                  <a:schemeClr val="dk1"/>
                </a:solidFill>
              </a:rPr>
              <a:t>alle stazioni di rifornimento.</a:t>
            </a:r>
          </a:p>
          <a:p>
            <a:pPr rtl="0" lvl="0" indent="-330200" marL="457200">
              <a:lnSpc>
                <a:spcPct val="115000"/>
              </a:lnSpc>
              <a:spcBef>
                <a:spcPts val="0"/>
              </a:spcBef>
              <a:buClr>
                <a:schemeClr val="dk2"/>
              </a:buClr>
              <a:buSzPct val="100000"/>
              <a:buFont typeface="Arial"/>
              <a:buChar char="➔"/>
            </a:pPr>
            <a:r>
              <a:rPr sz="1600" lang="it">
                <a:solidFill>
                  <a:schemeClr val="dk1"/>
                </a:solidFill>
              </a:rPr>
              <a:t>Rendere semplice e veloce la navigazione presso la stazione di rifornimento scelta o consigliata.</a:t>
            </a:r>
          </a:p>
          <a:p>
            <a:pPr rtl="0" lvl="0" indent="-330200" marL="457200">
              <a:lnSpc>
                <a:spcPct val="115000"/>
              </a:lnSpc>
              <a:spcBef>
                <a:spcPts val="0"/>
              </a:spcBef>
              <a:buClr>
                <a:schemeClr val="dk2"/>
              </a:buClr>
              <a:buSzPct val="100000"/>
              <a:buFont typeface="Arial"/>
              <a:buChar char="➔"/>
            </a:pPr>
            <a:r>
              <a:rPr sz="1600" lang="it">
                <a:solidFill>
                  <a:schemeClr val="dk1"/>
                </a:solidFill>
              </a:rPr>
              <a:t>Rendere semplice la gestione proponendo la selezione del tipo di Stazione</a:t>
            </a:r>
          </a:p>
          <a:p>
            <a:pPr rtl="0" lvl="0" indent="457200">
              <a:lnSpc>
                <a:spcPct val="115000"/>
              </a:lnSpc>
              <a:spcBef>
                <a:spcPts val="0"/>
              </a:spcBef>
              <a:buClr>
                <a:schemeClr val="dk1"/>
              </a:buClr>
              <a:buSzPct val="68750"/>
              <a:buFont typeface="Arial"/>
              <a:buNone/>
            </a:pPr>
            <a:r>
              <a:rPr sz="1600" lang="it">
                <a:solidFill>
                  <a:schemeClr val="dk1"/>
                </a:solidFill>
              </a:rPr>
              <a:t>di rifornimento che si adatta meglio all’utente.</a:t>
            </a:r>
          </a:p>
          <a:p>
            <a:pPr rtl="0" lvl="0" indent="-330200" marL="457200">
              <a:lnSpc>
                <a:spcPct val="115000"/>
              </a:lnSpc>
              <a:spcBef>
                <a:spcPts val="0"/>
              </a:spcBef>
              <a:buClr>
                <a:schemeClr val="dk2"/>
              </a:buClr>
              <a:buSzPct val="100000"/>
              <a:buFont typeface="Arial"/>
              <a:buChar char="➔"/>
            </a:pPr>
            <a:r>
              <a:rPr sz="1600" lang="it">
                <a:solidFill>
                  <a:schemeClr val="dk1"/>
                </a:solidFill>
              </a:rPr>
              <a:t>Rendere efficiente ed automatizzatol’aggiornamento dei dati nel database, cercando di offrire dati il più aggiornati possibile</a:t>
            </a:r>
          </a:p>
          <a:p>
            <a:pPr>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y="0" x="0"/>
          <a:ext cy="0" cx="0"/>
          <a:chOff y="0" x="0"/>
          <a:chExt cy="0" cx="0"/>
        </a:xfrm>
      </p:grpSpPr>
      <p:sp>
        <p:nvSpPr>
          <p:cNvPr id="46" name="Shape 46"/>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it"/>
              <a:t>Analisi del mercato</a:t>
            </a:r>
          </a:p>
        </p:txBody>
      </p:sp>
      <p:sp>
        <p:nvSpPr>
          <p:cNvPr id="47" name="Shape 47"/>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a:spcBef>
                <a:spcPts val="0"/>
              </a:spcBef>
              <a:buClr>
                <a:schemeClr val="dk1"/>
              </a:buClr>
              <a:buSzPct val="68750"/>
              <a:buFont typeface="Arial"/>
              <a:buNone/>
            </a:pPr>
            <a:r>
              <a:rPr sz="1600" lang="it"/>
              <a:t>La maggior parte delle applicazioni che forniscono funzionalità di navigazione basata su mappe forniscono soltanto informazioni generiche riguardanti le stazioni di rifornimento e non informazioni specifiche sui servizi da esse offerti.</a:t>
            </a:r>
          </a:p>
          <a:p>
            <a:pPr>
              <a:spcBef>
                <a:spcPts val="0"/>
              </a:spcBef>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y="0" x="0"/>
          <a:ext cy="0" cx="0"/>
          <a:chOff y="0" x="0"/>
          <a:chExt cy="0" cx="0"/>
        </a:xfrm>
      </p:grpSpPr>
      <p:sp>
        <p:nvSpPr>
          <p:cNvPr id="52" name="Shape 52"/>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it"/>
              <a:t>Analisi del mercato</a:t>
            </a:r>
          </a:p>
        </p:txBody>
      </p:sp>
      <p:sp>
        <p:nvSpPr>
          <p:cNvPr id="53" name="Shape 53"/>
          <p:cNvSpPr txBox="1"/>
          <p:nvPr>
            <p:ph idx="1" type="body"/>
          </p:nvPr>
        </p:nvSpPr>
        <p:spPr>
          <a:xfrm>
            <a:off y="1460499" x="457200"/>
            <a:ext cy="3465299" cx="8229600"/>
          </a:xfrm>
          <a:prstGeom prst="rect">
            <a:avLst/>
          </a:prstGeom>
        </p:spPr>
        <p:txBody>
          <a:bodyPr bIns="91425" rIns="91425" lIns="91425" tIns="91425" anchor="t" anchorCtr="0">
            <a:noAutofit/>
          </a:bodyPr>
          <a:lstStyle/>
          <a:p>
            <a:pPr rtl="0">
              <a:spcBef>
                <a:spcPts val="0"/>
              </a:spcBef>
              <a:buNone/>
            </a:pPr>
            <a:r>
              <a:t/>
            </a:r>
            <a:endParaRPr/>
          </a:p>
          <a:p>
            <a:pPr rtl="0">
              <a:spcBef>
                <a:spcPts val="0"/>
              </a:spcBef>
              <a:buNone/>
            </a:pPr>
            <a:r>
              <a:t/>
            </a:r>
            <a:endParaRPr/>
          </a:p>
          <a:p>
            <a:pPr rtl="0">
              <a:spcBef>
                <a:spcPts val="0"/>
              </a:spcBef>
              <a:buNone/>
            </a:pPr>
            <a:r>
              <a:t/>
            </a:r>
            <a:endParaRPr/>
          </a:p>
          <a:p>
            <a:pPr rtl="0" indent="0" marL="0">
              <a:spcBef>
                <a:spcPts val="0"/>
              </a:spcBef>
              <a:buNone/>
            </a:pPr>
            <a:r>
              <a:t/>
            </a:r>
            <a:endParaRPr sz="1600"/>
          </a:p>
          <a:p>
            <a:pPr indent="0" marL="0">
              <a:spcBef>
                <a:spcPts val="0"/>
              </a:spcBef>
              <a:buNone/>
            </a:pPr>
            <a:r>
              <a:rPr sz="1600" lang="it"/>
              <a:t>Questo recensione rilasciata per una delle applicazioni più concorrenti che però tratta                                   solo colonnine elettriche, evidenzia il disservizio di segnalazione di stazioni di rifornimento\colonnine elettriche. La nostra applicazione offre il servizio di segnalazione per le tre tipologie di distributori (Metano, GPL, Colonnine elettriche), permettendo l’ampliamento del Database.</a:t>
            </a:r>
          </a:p>
        </p:txBody>
      </p:sp>
      <p:pic>
        <p:nvPicPr>
          <p:cNvPr id="54" name="Shape 54"/>
          <p:cNvPicPr preferRelativeResize="0"/>
          <p:nvPr/>
        </p:nvPicPr>
        <p:blipFill>
          <a:blip r:embed="rId3"/>
          <a:stretch>
            <a:fillRect/>
          </a:stretch>
        </p:blipFill>
        <p:spPr>
          <a:xfrm>
            <a:off y="1460500" x="525625"/>
            <a:ext cy="1555524" cx="7483750"/>
          </a:xfrm>
          <a:prstGeom prst="rect">
            <a:avLst/>
          </a:prstGeom>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y="0" x="0"/>
          <a:ext cy="0" cx="0"/>
          <a:chOff y="0" x="0"/>
          <a:chExt cy="0" cx="0"/>
        </a:xfrm>
      </p:grpSpPr>
      <p:sp>
        <p:nvSpPr>
          <p:cNvPr id="59" name="Shape 59"/>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it"/>
              <a:t>Analisi del mercato</a:t>
            </a:r>
          </a:p>
        </p:txBody>
      </p:sp>
      <p:sp>
        <p:nvSpPr>
          <p:cNvPr id="60" name="Shape 60"/>
          <p:cNvSpPr txBox="1"/>
          <p:nvPr>
            <p:ph idx="1" type="body"/>
          </p:nvPr>
        </p:nvSpPr>
        <p:spPr>
          <a:xfrm>
            <a:off y="1460499" x="457200"/>
            <a:ext cy="3465299" cx="8229600"/>
          </a:xfrm>
          <a:prstGeom prst="rect">
            <a:avLst/>
          </a:prstGeom>
        </p:spPr>
        <p:txBody>
          <a:bodyPr bIns="91425" rIns="91425" lIns="91425" tIns="91425" anchor="t" anchorCtr="0">
            <a:noAutofit/>
          </a:bodyPr>
          <a:lstStyle/>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sz="1600"/>
          </a:p>
          <a:p>
            <a:pPr>
              <a:spcBef>
                <a:spcPts val="0"/>
              </a:spcBef>
              <a:buNone/>
            </a:pPr>
            <a:r>
              <a:rPr sz="1600" lang="it"/>
              <a:t>Questa recensione rilasciata per una delle applicazione più concorrenti in ambito Metano evidenzia la scarsa affidabilità del Database. La nostra applicazione si basa su un Database solido con aggiornamento periodico automatizzato grazie a degli script pensati ed ottimizzati per il raggiungimento dello scopo. Il nostro Database copre tutto il territorio nazionale. </a:t>
            </a:r>
          </a:p>
        </p:txBody>
      </p:sp>
      <p:pic>
        <p:nvPicPr>
          <p:cNvPr id="61" name="Shape 61"/>
          <p:cNvPicPr preferRelativeResize="0"/>
          <p:nvPr/>
        </p:nvPicPr>
        <p:blipFill>
          <a:blip r:embed="rId3"/>
          <a:stretch>
            <a:fillRect/>
          </a:stretch>
        </p:blipFill>
        <p:spPr>
          <a:xfrm>
            <a:off y="1460500" x="457200"/>
            <a:ext cy="1680674" cx="7502924"/>
          </a:xfrm>
          <a:prstGeom prst="rect">
            <a:avLst/>
          </a:prstGeom>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y="0" x="0"/>
          <a:ext cy="0" cx="0"/>
          <a:chOff y="0" x="0"/>
          <a:chExt cy="0" cx="0"/>
        </a:xfrm>
      </p:grpSpPr>
      <p:sp>
        <p:nvSpPr>
          <p:cNvPr id="66" name="Shape 66"/>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it"/>
              <a:t>Requisiti funzionali</a:t>
            </a:r>
          </a:p>
        </p:txBody>
      </p:sp>
      <p:sp>
        <p:nvSpPr>
          <p:cNvPr id="67" name="Shape 67"/>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a:lnSpc>
                <a:spcPct val="115000"/>
              </a:lnSpc>
              <a:spcBef>
                <a:spcPts val="0"/>
              </a:spcBef>
              <a:buClr>
                <a:schemeClr val="dk1"/>
              </a:buClr>
              <a:buSzPct val="68750"/>
              <a:buFont typeface="Arial"/>
              <a:buNone/>
            </a:pPr>
            <a:r>
              <a:rPr sz="1600" lang="it">
                <a:solidFill>
                  <a:srgbClr val="A6644E"/>
                </a:solidFill>
              </a:rPr>
              <a:t>RF01 </a:t>
            </a:r>
            <a:r>
              <a:rPr sz="1600" lang="it">
                <a:solidFill>
                  <a:schemeClr val="dk1"/>
                </a:solidFill>
              </a:rPr>
              <a:t>L' applicazione dovrà utilizzare le mappe per indirizzare l'utente alla</a:t>
            </a:r>
          </a:p>
          <a:p>
            <a:pPr rtl="0" lvl="0" indent="0" marL="0">
              <a:lnSpc>
                <a:spcPct val="115000"/>
              </a:lnSpc>
              <a:spcBef>
                <a:spcPts val="0"/>
              </a:spcBef>
              <a:buClr>
                <a:schemeClr val="dk1"/>
              </a:buClr>
              <a:buSzPct val="68750"/>
              <a:buFont typeface="Arial"/>
              <a:buNone/>
            </a:pPr>
            <a:r>
              <a:rPr sz="1600" lang="it">
                <a:solidFill>
                  <a:schemeClr val="dk1"/>
                </a:solidFill>
              </a:rPr>
              <a:t>stazione di rifornimento di interesse più vicina.</a:t>
            </a:r>
          </a:p>
          <a:p>
            <a:pPr rtl="0" lvl="0" indent="0" marL="0">
              <a:lnSpc>
                <a:spcPct val="115000"/>
              </a:lnSpc>
              <a:spcBef>
                <a:spcPts val="0"/>
              </a:spcBef>
              <a:buNone/>
            </a:pPr>
            <a:r>
              <a:t/>
            </a:r>
            <a:endParaRPr sz="1600">
              <a:solidFill>
                <a:srgbClr val="A6644E"/>
              </a:solidFill>
            </a:endParaRPr>
          </a:p>
          <a:p>
            <a:pPr rtl="0" lvl="0" indent="0" marL="0">
              <a:lnSpc>
                <a:spcPct val="115000"/>
              </a:lnSpc>
              <a:spcBef>
                <a:spcPts val="0"/>
              </a:spcBef>
              <a:buClr>
                <a:schemeClr val="dk1"/>
              </a:buClr>
              <a:buSzPct val="68750"/>
              <a:buFont typeface="Arial"/>
              <a:buNone/>
            </a:pPr>
            <a:r>
              <a:rPr sz="1600" lang="it">
                <a:solidFill>
                  <a:srgbClr val="A6644E"/>
                </a:solidFill>
              </a:rPr>
              <a:t>RF02 </a:t>
            </a:r>
            <a:r>
              <a:rPr sz="1600" lang="it">
                <a:solidFill>
                  <a:schemeClr val="dk1"/>
                </a:solidFill>
              </a:rPr>
              <a:t>L’applicazione dovrà permettere all’utente di filtrare la mappa selezionando la                                                                                                tipologia della Stazione di rifornimento di interesse scegliendo tra Metano, Gpl e Colonnine elettriche.</a:t>
            </a:r>
          </a:p>
          <a:p>
            <a:pPr rtl="0" lvl="0">
              <a:lnSpc>
                <a:spcPct val="115000"/>
              </a:lnSpc>
              <a:spcBef>
                <a:spcPts val="0"/>
              </a:spcBef>
              <a:buNone/>
            </a:pPr>
            <a:r>
              <a:t/>
            </a:r>
            <a:endParaRPr sz="1600">
              <a:solidFill>
                <a:srgbClr val="A6644E"/>
              </a:solidFill>
            </a:endParaRPr>
          </a:p>
          <a:p>
            <a:pPr rtl="0" lvl="0">
              <a:lnSpc>
                <a:spcPct val="115000"/>
              </a:lnSpc>
              <a:spcBef>
                <a:spcPts val="0"/>
              </a:spcBef>
              <a:buClr>
                <a:schemeClr val="dk1"/>
              </a:buClr>
              <a:buSzPct val="68750"/>
              <a:buFont typeface="Arial"/>
              <a:buNone/>
            </a:pPr>
            <a:r>
              <a:rPr sz="1600" lang="it">
                <a:solidFill>
                  <a:srgbClr val="A6644E"/>
                </a:solidFill>
              </a:rPr>
              <a:t>RF03 </a:t>
            </a:r>
            <a:r>
              <a:rPr sz="1600" lang="it">
                <a:solidFill>
                  <a:schemeClr val="dk1"/>
                </a:solidFill>
              </a:rPr>
              <a:t>Il server dell’applicazione dovrà aggiornare i dati in modo da fornire informazioni più’ precise all’utente (possibilmente in maniera completamente automatica). Ogni record all’interno del database è formato da:</a:t>
            </a:r>
          </a:p>
          <a:p>
            <a:pPr rtl="0" lvl="0">
              <a:lnSpc>
                <a:spcPct val="115000"/>
              </a:lnSpc>
              <a:spcBef>
                <a:spcPts val="0"/>
              </a:spcBef>
              <a:buNone/>
            </a:pPr>
            <a:r>
              <a:t/>
            </a:r>
            <a:endParaRPr sz="1600">
              <a:solidFill>
                <a:schemeClr val="dk1"/>
              </a:solidFill>
            </a:endParaRPr>
          </a:p>
          <a:p>
            <a:pPr rtl="0" lvl="0">
              <a:lnSpc>
                <a:spcPct val="115000"/>
              </a:lnSpc>
              <a:spcBef>
                <a:spcPts val="0"/>
              </a:spcBef>
              <a:buClr>
                <a:schemeClr val="dk1"/>
              </a:buClr>
              <a:buSzPct val="68750"/>
              <a:buFont typeface="Arial"/>
              <a:buNone/>
            </a:pPr>
            <a:r>
              <a:rPr sz="1600" lang="it">
                <a:solidFill>
                  <a:schemeClr val="dk1"/>
                </a:solidFill>
              </a:rPr>
              <a:t>- Regione, Provincia, Indirizzo, Latitudine, Longitudine, Prezzo</a:t>
            </a:r>
          </a:p>
          <a:p>
            <a:pPr lvl="0">
              <a:spcBef>
                <a:spcPts val="0"/>
              </a:spcBef>
              <a:buNone/>
            </a:pPr>
            <a:r>
              <a:t/>
            </a:r>
            <a:endParaRPr b="1" sz="1600"/>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y="0" x="0"/>
          <a:ext cy="0" cx="0"/>
          <a:chOff y="0" x="0"/>
          <a:chExt cy="0" cx="0"/>
        </a:xfrm>
      </p:grpSpPr>
      <p:sp>
        <p:nvSpPr>
          <p:cNvPr id="72" name="Shape 72"/>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it"/>
              <a:t>Requisiti funzionali</a:t>
            </a:r>
          </a:p>
        </p:txBody>
      </p:sp>
      <p:sp>
        <p:nvSpPr>
          <p:cNvPr id="73" name="Shape 73"/>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a:lnSpc>
                <a:spcPct val="115000"/>
              </a:lnSpc>
              <a:spcBef>
                <a:spcPts val="0"/>
              </a:spcBef>
              <a:buClr>
                <a:schemeClr val="dk1"/>
              </a:buClr>
              <a:buSzPct val="68750"/>
              <a:buFont typeface="Arial"/>
              <a:buNone/>
            </a:pPr>
            <a:r>
              <a:rPr sz="1600" lang="it">
                <a:solidFill>
                  <a:srgbClr val="A6644E"/>
                </a:solidFill>
              </a:rPr>
              <a:t>RF04 </a:t>
            </a:r>
            <a:r>
              <a:rPr sz="1600" lang="it">
                <a:solidFill>
                  <a:schemeClr val="dk1"/>
                </a:solidFill>
              </a:rPr>
              <a:t>L’applicazione dovrà fornire oltre alla posizione delle Stazioni di rifornimento anche informazioni relative al prezzo, per facilitare la scelta dell’utente.</a:t>
            </a:r>
          </a:p>
          <a:p>
            <a:pPr rtl="0" lvl="0">
              <a:lnSpc>
                <a:spcPct val="115000"/>
              </a:lnSpc>
              <a:spcBef>
                <a:spcPts val="0"/>
              </a:spcBef>
              <a:buNone/>
            </a:pPr>
            <a:r>
              <a:t/>
            </a:r>
            <a:endParaRPr sz="1600">
              <a:solidFill>
                <a:srgbClr val="A6644E"/>
              </a:solidFill>
            </a:endParaRPr>
          </a:p>
          <a:p>
            <a:pPr rtl="0" lvl="0">
              <a:lnSpc>
                <a:spcPct val="115000"/>
              </a:lnSpc>
              <a:spcBef>
                <a:spcPts val="0"/>
              </a:spcBef>
              <a:buNone/>
            </a:pPr>
            <a:r>
              <a:rPr sz="1600" lang="it">
                <a:solidFill>
                  <a:srgbClr val="A6644E"/>
                </a:solidFill>
              </a:rPr>
              <a:t>RF05 </a:t>
            </a:r>
            <a:r>
              <a:rPr sz="1600" lang="it">
                <a:solidFill>
                  <a:schemeClr val="dk1"/>
                </a:solidFill>
              </a:rPr>
              <a:t>L’applicazione dovrà permettere all’utente di salvare, eliminare e modificare la sua posizione attuale (se lo ritiene opportuno) per esigenze future. </a:t>
            </a:r>
          </a:p>
          <a:p>
            <a:pPr rtl="0" lvl="0">
              <a:lnSpc>
                <a:spcPct val="115000"/>
              </a:lnSpc>
              <a:spcBef>
                <a:spcPts val="0"/>
              </a:spcBef>
              <a:buNone/>
            </a:pPr>
            <a:r>
              <a:t/>
            </a:r>
            <a:endParaRPr sz="1600">
              <a:solidFill>
                <a:schemeClr val="dk1"/>
              </a:solidFill>
            </a:endParaRPr>
          </a:p>
          <a:p>
            <a:pPr rtl="0" lvl="0">
              <a:lnSpc>
                <a:spcPct val="115000"/>
              </a:lnSpc>
              <a:spcBef>
                <a:spcPts val="0"/>
              </a:spcBef>
              <a:buClr>
                <a:schemeClr val="dk1"/>
              </a:buClr>
              <a:buSzPct val="68750"/>
              <a:buFont typeface="Arial"/>
              <a:buNone/>
            </a:pPr>
            <a:r>
              <a:rPr sz="1600" lang="it">
                <a:solidFill>
                  <a:schemeClr val="dk1"/>
                </a:solidFill>
              </a:rPr>
              <a:t>Da notare è che l’utente se lo ritiene necessario può salvare più posizioni preferite che verranno memorizzate in locale. Come descritto tali posizioni potranno essere successivamente eliminate. Il server comunicherà con l’applicazione tramite lo scambio di messaggi JSON e il server interrogherà ed eventualmente aggiornerà le informazioni con funzioni PHP.</a:t>
            </a:r>
          </a:p>
          <a:p>
            <a:pPr>
              <a:spcBef>
                <a:spcPts val="0"/>
              </a:spcBef>
              <a:buNone/>
            </a:pPr>
            <a:r>
              <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y="0" x="0"/>
          <a:ext cy="0" cx="0"/>
          <a:chOff y="0" x="0"/>
          <a:chExt cy="0" cx="0"/>
        </a:xfrm>
      </p:grpSpPr>
      <p:sp>
        <p:nvSpPr>
          <p:cNvPr id="78" name="Shape 78"/>
          <p:cNvSpPr txBox="1"/>
          <p:nvPr>
            <p:ph type="title"/>
          </p:nvPr>
        </p:nvSpPr>
        <p:spPr>
          <a:xfrm>
            <a:off y="205977" x="457200"/>
            <a:ext cy="1141499" cx="8229600"/>
          </a:xfrm>
          <a:prstGeom prst="rect">
            <a:avLst/>
          </a:prstGeom>
        </p:spPr>
        <p:txBody>
          <a:bodyPr bIns="91425" rIns="91425" lIns="91425" tIns="91425" anchor="b" anchorCtr="0">
            <a:noAutofit/>
          </a:bodyPr>
          <a:lstStyle/>
          <a:p>
            <a:pPr>
              <a:spcBef>
                <a:spcPts val="0"/>
              </a:spcBef>
              <a:buNone/>
            </a:pPr>
            <a:r>
              <a:rPr lang="it"/>
              <a:t>Requisiti funzionali</a:t>
            </a:r>
          </a:p>
        </p:txBody>
      </p:sp>
      <p:sp>
        <p:nvSpPr>
          <p:cNvPr id="79" name="Shape 79"/>
          <p:cNvSpPr txBox="1"/>
          <p:nvPr>
            <p:ph idx="1" type="body"/>
          </p:nvPr>
        </p:nvSpPr>
        <p:spPr>
          <a:xfrm>
            <a:off y="1460499" x="457200"/>
            <a:ext cy="3465299" cx="8229600"/>
          </a:xfrm>
          <a:prstGeom prst="rect">
            <a:avLst/>
          </a:prstGeom>
        </p:spPr>
        <p:txBody>
          <a:bodyPr bIns="91425" rIns="91425" lIns="91425" tIns="91425" anchor="t" anchorCtr="0">
            <a:noAutofit/>
          </a:bodyPr>
          <a:lstStyle/>
          <a:p>
            <a:pPr rtl="0" lvl="0">
              <a:lnSpc>
                <a:spcPct val="115000"/>
              </a:lnSpc>
              <a:spcBef>
                <a:spcPts val="0"/>
              </a:spcBef>
              <a:buClr>
                <a:schemeClr val="dk1"/>
              </a:buClr>
              <a:buSzPct val="68750"/>
              <a:buFont typeface="Arial"/>
              <a:buNone/>
            </a:pPr>
            <a:r>
              <a:rPr sz="1600" lang="it">
                <a:solidFill>
                  <a:srgbClr val="A6644E"/>
                </a:solidFill>
              </a:rPr>
              <a:t>RF06 </a:t>
            </a:r>
            <a:r>
              <a:rPr sz="1600" lang="it">
                <a:solidFill>
                  <a:schemeClr val="dk1"/>
                </a:solidFill>
              </a:rPr>
              <a:t>L' applicazione dovrà offrire una funzionalità che permetta all’utente di recarsi alla stazione di rifornimento del tipo scelto con il prezzo meno caro in un range da egli definito.</a:t>
            </a:r>
          </a:p>
          <a:p>
            <a:pPr rtl="0" lvl="0">
              <a:lnSpc>
                <a:spcPct val="115000"/>
              </a:lnSpc>
              <a:spcBef>
                <a:spcPts val="0"/>
              </a:spcBef>
              <a:buNone/>
            </a:pPr>
            <a:r>
              <a:t/>
            </a:r>
            <a:endParaRPr sz="1600">
              <a:solidFill>
                <a:srgbClr val="A6644E"/>
              </a:solidFill>
            </a:endParaRPr>
          </a:p>
          <a:p>
            <a:pPr rtl="0" lvl="0">
              <a:lnSpc>
                <a:spcPct val="115000"/>
              </a:lnSpc>
              <a:spcBef>
                <a:spcPts val="0"/>
              </a:spcBef>
              <a:buClr>
                <a:schemeClr val="dk1"/>
              </a:buClr>
              <a:buSzPct val="68750"/>
              <a:buFont typeface="Arial"/>
              <a:buNone/>
            </a:pPr>
            <a:r>
              <a:rPr sz="1600" lang="it">
                <a:solidFill>
                  <a:srgbClr val="A6644E"/>
                </a:solidFill>
              </a:rPr>
              <a:t>RF07 </a:t>
            </a:r>
            <a:r>
              <a:rPr sz="1600" lang="it">
                <a:solidFill>
                  <a:schemeClr val="dk1"/>
                </a:solidFill>
              </a:rPr>
              <a:t>L' applicazione dovrà offrire una funzionalità che permetta all’utente di segnalare una stazione di rifornimento non presente nel database indicandone la tipologia.</a:t>
            </a:r>
          </a:p>
          <a:p>
            <a:pPr>
              <a:spcBef>
                <a:spcPts val="0"/>
              </a:spcBef>
              <a:buNone/>
            </a:pPr>
            <a:r>
              <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