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charts/colors8.xml" ContentType="application/vnd.ms-office.chartcolor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charts/colors6.xml" ContentType="application/vnd.ms-office.chartcolor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style8.xml" ContentType="application/vnd.ms-office.chartstyle+xml"/>
  <Override PartName="/ppt/diagrams/layout1.xml" ContentType="application/vnd.openxmlformats-officedocument.drawingml.diagram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style5.xml" ContentType="application/vnd.ms-office.chartstyle+xml"/>
  <Override PartName="/ppt/charts/style6.xml" ContentType="application/vnd.ms-office.chart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charts/colors5.xml" ContentType="application/vnd.ms-office.chartcolor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notesMasterIdLst>
    <p:notesMasterId r:id="rId27"/>
  </p:notesMasterIdLst>
  <p:sldIdLst>
    <p:sldId id="308" r:id="rId2"/>
    <p:sldId id="330" r:id="rId3"/>
    <p:sldId id="339" r:id="rId4"/>
    <p:sldId id="331" r:id="rId5"/>
    <p:sldId id="332" r:id="rId6"/>
    <p:sldId id="333" r:id="rId7"/>
    <p:sldId id="300" r:id="rId8"/>
    <p:sldId id="301" r:id="rId9"/>
    <p:sldId id="338" r:id="rId10"/>
    <p:sldId id="296" r:id="rId11"/>
    <p:sldId id="313" r:id="rId12"/>
    <p:sldId id="309" r:id="rId13"/>
    <p:sldId id="287" r:id="rId14"/>
    <p:sldId id="336" r:id="rId15"/>
    <p:sldId id="285" r:id="rId16"/>
    <p:sldId id="276" r:id="rId17"/>
    <p:sldId id="340" r:id="rId18"/>
    <p:sldId id="334" r:id="rId19"/>
    <p:sldId id="278" r:id="rId20"/>
    <p:sldId id="280" r:id="rId21"/>
    <p:sldId id="321" r:id="rId22"/>
    <p:sldId id="325" r:id="rId23"/>
    <p:sldId id="326" r:id="rId24"/>
    <p:sldId id="328" r:id="rId25"/>
    <p:sldId id="33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2" autoAdjust="0"/>
    <p:restoredTop sz="94660"/>
  </p:normalViewPr>
  <p:slideViewPr>
    <p:cSldViewPr snapToGrid="0">
      <p:cViewPr>
        <p:scale>
          <a:sx n="80" d="100"/>
          <a:sy n="80" d="100"/>
        </p:scale>
        <p:origin x="-732" y="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Foglio_di_lavoro_di_Microsoft_Office_Excel1.xlsx"/></Relationships>
</file>

<file path=ppt/charts/_rels/chart2.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Foglio_di_lavoro_di_Microsoft_Office_Excel2.xlsx"/></Relationships>
</file>

<file path=ppt/charts/_rels/chart3.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package" Target="../embeddings/Foglio_di_lavoro_di_Microsoft_Office_Excel3.xlsx"/></Relationships>
</file>

<file path=ppt/charts/_rels/chart4.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package" Target="../embeddings/Foglio_di_lavoro_di_Microsoft_Office_Excel4.xlsx"/></Relationships>
</file>

<file path=ppt/charts/chart1.xml><?xml version="1.0" encoding="utf-8"?>
<c:chartSpace xmlns:c="http://schemas.openxmlformats.org/drawingml/2006/chart" xmlns:a="http://schemas.openxmlformats.org/drawingml/2006/main" xmlns:r="http://schemas.openxmlformats.org/officeDocument/2006/relationships">
  <c:lang val="it-IT"/>
  <c:chart>
    <c:plotArea>
      <c:layout/>
      <c:barChart>
        <c:barDir val="col"/>
        <c:grouping val="clustered"/>
        <c:gapWidth val="100"/>
        <c:overlap val="-24"/>
        <c:axId val="91732992"/>
        <c:axId val="92095232"/>
      </c:barChart>
      <c:catAx>
        <c:axId val="91732992"/>
        <c:scaling>
          <c:orientation val="minMax"/>
        </c:scaling>
        <c:axPos val="b"/>
        <c:numFmt formatCode="General" sourceLinked="1"/>
        <c:maj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92095232"/>
        <c:crosses val="autoZero"/>
        <c:auto val="1"/>
        <c:lblAlgn val="ctr"/>
        <c:lblOffset val="100"/>
      </c:catAx>
      <c:valAx>
        <c:axId val="92095232"/>
        <c:scaling>
          <c:orientation val="minMax"/>
        </c:scaling>
        <c:axPos val="l"/>
        <c:majorGridlines>
          <c:spPr>
            <a:ln w="9525" cap="flat" cmpd="sng" algn="ctr">
              <a:solidFill>
                <a:schemeClr val="tx2">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91732992"/>
        <c:crosses val="autoZero"/>
        <c:crossBetween val="between"/>
      </c:valAx>
      <c:spPr>
        <a:noFill/>
        <a:ln w="25400">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legend>
    <c:plotVisOnly val="1"/>
    <c:dispBlanksAs val="gap"/>
  </c:chart>
  <c:spPr>
    <a:noFill/>
    <a:ln>
      <a:noFill/>
    </a:ln>
    <a:effectLst/>
  </c:spPr>
  <c:txPr>
    <a:bodyPr/>
    <a:lstStyle/>
    <a:p>
      <a:pPr>
        <a:defRPr/>
      </a:pPr>
      <a:endParaRPr lang="it-IT"/>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it-IT"/>
  <c:chart>
    <c:plotArea>
      <c:layout/>
      <c:barChart>
        <c:barDir val="col"/>
        <c:grouping val="clustered"/>
        <c:gapWidth val="100"/>
        <c:overlap val="-24"/>
        <c:axId val="91216128"/>
        <c:axId val="92112384"/>
      </c:barChart>
      <c:catAx>
        <c:axId val="91216128"/>
        <c:scaling>
          <c:orientation val="minMax"/>
        </c:scaling>
        <c:axPos val="b"/>
        <c:numFmt formatCode="General" sourceLinked="1"/>
        <c:maj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92112384"/>
        <c:crosses val="autoZero"/>
        <c:auto val="1"/>
        <c:lblAlgn val="ctr"/>
        <c:lblOffset val="100"/>
      </c:catAx>
      <c:valAx>
        <c:axId val="92112384"/>
        <c:scaling>
          <c:orientation val="minMax"/>
        </c:scaling>
        <c:axPos val="l"/>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91216128"/>
        <c:crosses val="autoZero"/>
        <c:crossBetween val="between"/>
      </c:valAx>
      <c:spPr>
        <a:noFill/>
        <a:ln w="25400">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legend>
    <c:plotVisOnly val="1"/>
    <c:dispBlanksAs val="gap"/>
  </c:chart>
  <c:spPr>
    <a:noFill/>
    <a:ln>
      <a:noFill/>
    </a:ln>
    <a:effectLst/>
  </c:spPr>
  <c:txPr>
    <a:bodyPr/>
    <a:lstStyle/>
    <a:p>
      <a:pPr>
        <a:defRPr/>
      </a:pPr>
      <a:endParaRPr lang="it-IT"/>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it-IT"/>
  <c:chart>
    <c:plotArea>
      <c:layout/>
      <c:barChart>
        <c:barDir val="col"/>
        <c:grouping val="clustered"/>
        <c:gapWidth val="100"/>
        <c:overlap val="-24"/>
        <c:axId val="91661440"/>
        <c:axId val="91662976"/>
      </c:barChart>
      <c:catAx>
        <c:axId val="91661440"/>
        <c:scaling>
          <c:orientation val="minMax"/>
        </c:scaling>
        <c:axPos val="b"/>
        <c:numFmt formatCode="General" sourceLinked="1"/>
        <c:maj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91662976"/>
        <c:crosses val="autoZero"/>
        <c:auto val="1"/>
        <c:lblAlgn val="ctr"/>
        <c:lblOffset val="100"/>
      </c:catAx>
      <c:valAx>
        <c:axId val="91662976"/>
        <c:scaling>
          <c:orientation val="minMax"/>
        </c:scaling>
        <c:axPos val="l"/>
        <c:majorGridlines>
          <c:spPr>
            <a:ln w="9525" cap="flat" cmpd="sng" algn="ctr">
              <a:solidFill>
                <a:schemeClr val="tx2">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91661440"/>
        <c:crosses val="autoZero"/>
        <c:crossBetween val="between"/>
      </c:valAx>
      <c:spPr>
        <a:noFill/>
        <a:ln w="25400">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legend>
    <c:plotVisOnly val="1"/>
    <c:dispBlanksAs val="gap"/>
  </c:chart>
  <c:spPr>
    <a:noFill/>
    <a:ln>
      <a:noFill/>
    </a:ln>
    <a:effectLst/>
  </c:spPr>
  <c:txPr>
    <a:bodyPr/>
    <a:lstStyle/>
    <a:p>
      <a:pPr>
        <a:defRPr/>
      </a:pPr>
      <a:endParaRPr lang="it-IT"/>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it-IT"/>
  <c:chart>
    <c:plotArea>
      <c:layout/>
      <c:barChart>
        <c:barDir val="col"/>
        <c:grouping val="clustered"/>
        <c:gapWidth val="100"/>
        <c:overlap val="-24"/>
        <c:axId val="92023424"/>
        <c:axId val="92017024"/>
      </c:barChart>
      <c:catAx>
        <c:axId val="92023424"/>
        <c:scaling>
          <c:orientation val="minMax"/>
        </c:scaling>
        <c:axPos val="b"/>
        <c:numFmt formatCode="General" sourceLinked="1"/>
        <c:maj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92017024"/>
        <c:crosses val="autoZero"/>
        <c:auto val="1"/>
        <c:lblAlgn val="ctr"/>
        <c:lblOffset val="100"/>
      </c:catAx>
      <c:valAx>
        <c:axId val="92017024"/>
        <c:scaling>
          <c:orientation val="minMax"/>
        </c:scaling>
        <c:axPos val="l"/>
        <c:majorGridlines>
          <c:spPr>
            <a:ln w="9525" cap="flat" cmpd="sng" algn="ctr">
              <a:solidFill>
                <a:schemeClr val="tx2">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9202342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legend>
    <c:plotVisOnly val="1"/>
    <c:dispBlanksAs val="gap"/>
  </c:chart>
  <c:spPr>
    <a:noFill/>
    <a:ln>
      <a:noFill/>
    </a:ln>
    <a:effectLst/>
  </c:spPr>
  <c:txPr>
    <a:bodyPr/>
    <a:lstStyle/>
    <a:p>
      <a:pPr>
        <a:defRPr/>
      </a:pPr>
      <a:endParaRPr lang="it-IT"/>
    </a:p>
  </c:txPr>
  <c:externalData r:id="rId1"/>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6E2F0-C786-4B10-A8CB-2D1C3C3B457D}" type="doc">
      <dgm:prSet loTypeId="urn:microsoft.com/office/officeart/2005/8/layout/arrow4" loCatId="relationship" qsTypeId="urn:microsoft.com/office/officeart/2005/8/quickstyle/simple5" qsCatId="simple" csTypeId="urn:microsoft.com/office/officeart/2005/8/colors/colorful1#1" csCatId="colorful" phldr="1"/>
      <dgm:spPr/>
      <dgm:t>
        <a:bodyPr/>
        <a:lstStyle/>
        <a:p>
          <a:endParaRPr lang="it-IT"/>
        </a:p>
      </dgm:t>
    </dgm:pt>
    <dgm:pt modelId="{8F14E76C-A506-4ED4-B2AB-2E14655F20AC}">
      <dgm:prSet/>
      <dgm:spPr/>
      <dgm:t>
        <a:bodyPr/>
        <a:lstStyle/>
        <a:p>
          <a:pPr rtl="0"/>
          <a:r>
            <a:rPr lang="it-IT" b="0" i="0" dirty="0" smtClean="0"/>
            <a:t>Implementazione dei requisiti di alta priorità</a:t>
          </a:r>
          <a:endParaRPr lang="it-IT" dirty="0"/>
        </a:p>
      </dgm:t>
    </dgm:pt>
    <dgm:pt modelId="{FAC17AF2-D278-4A71-88D5-6B6DE517807E}" type="parTrans" cxnId="{29EE56CD-876F-4774-9599-96DABA6313DF}">
      <dgm:prSet/>
      <dgm:spPr/>
      <dgm:t>
        <a:bodyPr/>
        <a:lstStyle/>
        <a:p>
          <a:endParaRPr lang="it-IT"/>
        </a:p>
      </dgm:t>
    </dgm:pt>
    <dgm:pt modelId="{5E4D43D8-AB4E-4194-8068-5378B4177FF0}" type="sibTrans" cxnId="{29EE56CD-876F-4774-9599-96DABA6313DF}">
      <dgm:prSet/>
      <dgm:spPr/>
      <dgm:t>
        <a:bodyPr/>
        <a:lstStyle/>
        <a:p>
          <a:endParaRPr lang="it-IT"/>
        </a:p>
      </dgm:t>
    </dgm:pt>
    <dgm:pt modelId="{32A4C954-2D8F-46ED-8E19-0FAC65E1ABC9}">
      <dgm:prSet/>
      <dgm:spPr/>
      <dgm:t>
        <a:bodyPr/>
        <a:lstStyle/>
        <a:p>
          <a:pPr rtl="0"/>
          <a:r>
            <a:rPr lang="it-IT" b="0" i="0" dirty="0" smtClean="0"/>
            <a:t>Consegna entro la data stabilita</a:t>
          </a:r>
          <a:endParaRPr lang="it-IT" dirty="0"/>
        </a:p>
      </dgm:t>
    </dgm:pt>
    <dgm:pt modelId="{FCA10181-2E67-4F00-B50F-EE455CD7C2FE}" type="parTrans" cxnId="{B3C2C04C-3CDD-46CF-866E-82F9C14474AE}">
      <dgm:prSet/>
      <dgm:spPr/>
      <dgm:t>
        <a:bodyPr/>
        <a:lstStyle/>
        <a:p>
          <a:endParaRPr lang="it-IT"/>
        </a:p>
      </dgm:t>
    </dgm:pt>
    <dgm:pt modelId="{F9319F74-C5F3-40F6-AA5A-BB343598740F}" type="sibTrans" cxnId="{B3C2C04C-3CDD-46CF-866E-82F9C14474AE}">
      <dgm:prSet/>
      <dgm:spPr/>
      <dgm:t>
        <a:bodyPr/>
        <a:lstStyle/>
        <a:p>
          <a:endParaRPr lang="it-IT"/>
        </a:p>
      </dgm:t>
    </dgm:pt>
    <dgm:pt modelId="{FCA8C2B1-7EF9-43C1-80BF-2F29D40640C2}">
      <dgm:prSet/>
      <dgm:spPr/>
      <dgm:t>
        <a:bodyPr/>
        <a:lstStyle/>
        <a:p>
          <a:pPr rtl="0"/>
          <a:r>
            <a:rPr lang="it-IT" b="0" i="0" dirty="0" smtClean="0"/>
            <a:t> </a:t>
          </a:r>
          <a:endParaRPr lang="it-IT" dirty="0"/>
        </a:p>
      </dgm:t>
    </dgm:pt>
    <dgm:pt modelId="{89A4F9A7-AC7D-438C-B05A-BDE0D1AFBC09}" type="parTrans" cxnId="{103167BA-00E2-48AF-B844-CA8A19BFA479}">
      <dgm:prSet/>
      <dgm:spPr/>
      <dgm:t>
        <a:bodyPr/>
        <a:lstStyle/>
        <a:p>
          <a:endParaRPr lang="it-IT"/>
        </a:p>
      </dgm:t>
    </dgm:pt>
    <dgm:pt modelId="{D1949218-0371-4B86-9292-DB802495E6FD}" type="sibTrans" cxnId="{103167BA-00E2-48AF-B844-CA8A19BFA479}">
      <dgm:prSet/>
      <dgm:spPr/>
      <dgm:t>
        <a:bodyPr/>
        <a:lstStyle/>
        <a:p>
          <a:endParaRPr lang="it-IT"/>
        </a:p>
      </dgm:t>
    </dgm:pt>
    <dgm:pt modelId="{3A2FE7CE-3BA4-41D7-B040-233B2E730B49}">
      <dgm:prSet/>
      <dgm:spPr/>
      <dgm:t>
        <a:bodyPr/>
        <a:lstStyle/>
        <a:p>
          <a:pPr rtl="0"/>
          <a:r>
            <a:rPr lang="it-IT" b="0" i="0" dirty="0" smtClean="0"/>
            <a:t>Perfezionamento dei requisiti tramite implementazioni future manutenzione grazie ai commenti nel codice</a:t>
          </a:r>
          <a:endParaRPr lang="it-IT" dirty="0"/>
        </a:p>
      </dgm:t>
    </dgm:pt>
    <dgm:pt modelId="{149AECEA-6019-47BC-90FF-2E8904EAD1DB}" type="parTrans" cxnId="{FE3867BF-51F5-43E9-A654-1F2CBE045D0B}">
      <dgm:prSet/>
      <dgm:spPr/>
      <dgm:t>
        <a:bodyPr/>
        <a:lstStyle/>
        <a:p>
          <a:endParaRPr lang="it-IT"/>
        </a:p>
      </dgm:t>
    </dgm:pt>
    <dgm:pt modelId="{8C43B3D6-9B4B-48A6-A254-85E60A500897}" type="sibTrans" cxnId="{FE3867BF-51F5-43E9-A654-1F2CBE045D0B}">
      <dgm:prSet/>
      <dgm:spPr/>
      <dgm:t>
        <a:bodyPr/>
        <a:lstStyle/>
        <a:p>
          <a:endParaRPr lang="it-IT"/>
        </a:p>
      </dgm:t>
    </dgm:pt>
    <dgm:pt modelId="{46CDCC6C-E0DB-41D3-90A8-FCDADF88F910}">
      <dgm:prSet/>
      <dgm:spPr/>
      <dgm:t>
        <a:bodyPr/>
        <a:lstStyle/>
        <a:p>
          <a:pPr rtl="0"/>
          <a:endParaRPr lang="it-IT" dirty="0"/>
        </a:p>
      </dgm:t>
    </dgm:pt>
    <dgm:pt modelId="{F0D8BFD8-6A51-4B5A-8399-BB4395537D58}" type="parTrans" cxnId="{E87E05CF-79A4-4E27-8B14-878BE02663DA}">
      <dgm:prSet/>
      <dgm:spPr/>
      <dgm:t>
        <a:bodyPr/>
        <a:lstStyle/>
        <a:p>
          <a:endParaRPr lang="it-IT"/>
        </a:p>
      </dgm:t>
    </dgm:pt>
    <dgm:pt modelId="{816F31E5-530C-4BEA-9483-A37FE22DCDA4}" type="sibTrans" cxnId="{E87E05CF-79A4-4E27-8B14-878BE02663DA}">
      <dgm:prSet/>
      <dgm:spPr/>
      <dgm:t>
        <a:bodyPr/>
        <a:lstStyle/>
        <a:p>
          <a:endParaRPr lang="it-IT"/>
        </a:p>
      </dgm:t>
    </dgm:pt>
    <dgm:pt modelId="{12B17280-D135-48C0-8FE9-5A3F758634AA}">
      <dgm:prSet/>
      <dgm:spPr/>
      <dgm:t>
        <a:bodyPr/>
        <a:lstStyle/>
        <a:p>
          <a:endParaRPr lang="it-IT" dirty="0"/>
        </a:p>
      </dgm:t>
    </dgm:pt>
    <dgm:pt modelId="{9282ADC0-DAB1-4A34-B8CC-10C0A5BC769F}" type="parTrans" cxnId="{453FEDFA-CC74-4761-B3DB-765955562DFD}">
      <dgm:prSet/>
      <dgm:spPr/>
      <dgm:t>
        <a:bodyPr/>
        <a:lstStyle/>
        <a:p>
          <a:endParaRPr lang="it-IT"/>
        </a:p>
      </dgm:t>
    </dgm:pt>
    <dgm:pt modelId="{20876B33-78B6-4A27-A5AD-711B06133D93}" type="sibTrans" cxnId="{453FEDFA-CC74-4761-B3DB-765955562DFD}">
      <dgm:prSet/>
      <dgm:spPr/>
      <dgm:t>
        <a:bodyPr/>
        <a:lstStyle/>
        <a:p>
          <a:endParaRPr lang="it-IT"/>
        </a:p>
      </dgm:t>
    </dgm:pt>
    <dgm:pt modelId="{0E53F328-8EA8-4E2F-9263-2FBAE5AA24F5}" type="pres">
      <dgm:prSet presAssocID="{D656E2F0-C786-4B10-A8CB-2D1C3C3B457D}" presName="compositeShape" presStyleCnt="0">
        <dgm:presLayoutVars>
          <dgm:chMax val="2"/>
          <dgm:dir/>
          <dgm:resizeHandles val="exact"/>
        </dgm:presLayoutVars>
      </dgm:prSet>
      <dgm:spPr/>
      <dgm:t>
        <a:bodyPr/>
        <a:lstStyle/>
        <a:p>
          <a:endParaRPr lang="it-IT"/>
        </a:p>
      </dgm:t>
    </dgm:pt>
    <dgm:pt modelId="{CB04CE71-9093-4FBE-933F-7E12CCC1A1F0}" type="pres">
      <dgm:prSet presAssocID="{12B17280-D135-48C0-8FE9-5A3F758634AA}" presName="upArrow" presStyleLbl="node1" presStyleIdx="0" presStyleCnt="2"/>
      <dgm:spPr/>
    </dgm:pt>
    <dgm:pt modelId="{1639BF8A-C11D-49A6-92B4-277FE62B502D}" type="pres">
      <dgm:prSet presAssocID="{12B17280-D135-48C0-8FE9-5A3F758634AA}" presName="upArrowText" presStyleLbl="revTx" presStyleIdx="0" presStyleCnt="2" custScaleX="117825" custScaleY="118072" custLinFactNeighborX="4161">
        <dgm:presLayoutVars>
          <dgm:chMax val="0"/>
          <dgm:bulletEnabled val="1"/>
        </dgm:presLayoutVars>
      </dgm:prSet>
      <dgm:spPr/>
      <dgm:t>
        <a:bodyPr/>
        <a:lstStyle/>
        <a:p>
          <a:endParaRPr lang="it-IT"/>
        </a:p>
      </dgm:t>
    </dgm:pt>
    <dgm:pt modelId="{298F90C0-4935-416C-BB64-60C7D3504811}" type="pres">
      <dgm:prSet presAssocID="{FCA8C2B1-7EF9-43C1-80BF-2F29D40640C2}" presName="downArrow" presStyleLbl="node1" presStyleIdx="1" presStyleCnt="2"/>
      <dgm:spPr/>
    </dgm:pt>
    <dgm:pt modelId="{88E34FA8-CE7F-4334-9C66-A6BE925AFDC2}" type="pres">
      <dgm:prSet presAssocID="{FCA8C2B1-7EF9-43C1-80BF-2F29D40640C2}" presName="downArrowText" presStyleLbl="revTx" presStyleIdx="1" presStyleCnt="2">
        <dgm:presLayoutVars>
          <dgm:chMax val="0"/>
          <dgm:bulletEnabled val="1"/>
        </dgm:presLayoutVars>
      </dgm:prSet>
      <dgm:spPr/>
      <dgm:t>
        <a:bodyPr/>
        <a:lstStyle/>
        <a:p>
          <a:endParaRPr lang="it-IT"/>
        </a:p>
      </dgm:t>
    </dgm:pt>
  </dgm:ptLst>
  <dgm:cxnLst>
    <dgm:cxn modelId="{6B1ECAAD-E69D-4064-811C-F7C7D2659D47}" type="presOf" srcId="{46CDCC6C-E0DB-41D3-90A8-FCDADF88F910}" destId="{88E34FA8-CE7F-4334-9C66-A6BE925AFDC2}" srcOrd="0" destOrd="2" presId="urn:microsoft.com/office/officeart/2005/8/layout/arrow4"/>
    <dgm:cxn modelId="{8DC7099A-E4E4-49B1-A13F-4696B97B877F}" type="presOf" srcId="{12B17280-D135-48C0-8FE9-5A3F758634AA}" destId="{1639BF8A-C11D-49A6-92B4-277FE62B502D}" srcOrd="0" destOrd="0" presId="urn:microsoft.com/office/officeart/2005/8/layout/arrow4"/>
    <dgm:cxn modelId="{E87E05CF-79A4-4E27-8B14-878BE02663DA}" srcId="{FCA8C2B1-7EF9-43C1-80BF-2F29D40640C2}" destId="{46CDCC6C-E0DB-41D3-90A8-FCDADF88F910}" srcOrd="1" destOrd="0" parTransId="{F0D8BFD8-6A51-4B5A-8399-BB4395537D58}" sibTransId="{816F31E5-530C-4BEA-9483-A37FE22DCDA4}"/>
    <dgm:cxn modelId="{CAFC54F4-8C5F-4D8E-A328-9106C915156A}" type="presOf" srcId="{FCA8C2B1-7EF9-43C1-80BF-2F29D40640C2}" destId="{88E34FA8-CE7F-4334-9C66-A6BE925AFDC2}" srcOrd="0" destOrd="0" presId="urn:microsoft.com/office/officeart/2005/8/layout/arrow4"/>
    <dgm:cxn modelId="{36FFB71E-01DC-4A29-9D77-C8D9B0E15FEC}" type="presOf" srcId="{32A4C954-2D8F-46ED-8E19-0FAC65E1ABC9}" destId="{1639BF8A-C11D-49A6-92B4-277FE62B502D}" srcOrd="0" destOrd="2" presId="urn:microsoft.com/office/officeart/2005/8/layout/arrow4"/>
    <dgm:cxn modelId="{29EE56CD-876F-4774-9599-96DABA6313DF}" srcId="{12B17280-D135-48C0-8FE9-5A3F758634AA}" destId="{8F14E76C-A506-4ED4-B2AB-2E14655F20AC}" srcOrd="0" destOrd="0" parTransId="{FAC17AF2-D278-4A71-88D5-6B6DE517807E}" sibTransId="{5E4D43D8-AB4E-4194-8068-5378B4177FF0}"/>
    <dgm:cxn modelId="{B3C2C04C-3CDD-46CF-866E-82F9C14474AE}" srcId="{12B17280-D135-48C0-8FE9-5A3F758634AA}" destId="{32A4C954-2D8F-46ED-8E19-0FAC65E1ABC9}" srcOrd="1" destOrd="0" parTransId="{FCA10181-2E67-4F00-B50F-EE455CD7C2FE}" sibTransId="{F9319F74-C5F3-40F6-AA5A-BB343598740F}"/>
    <dgm:cxn modelId="{453FEDFA-CC74-4761-B3DB-765955562DFD}" srcId="{D656E2F0-C786-4B10-A8CB-2D1C3C3B457D}" destId="{12B17280-D135-48C0-8FE9-5A3F758634AA}" srcOrd="0" destOrd="0" parTransId="{9282ADC0-DAB1-4A34-B8CC-10C0A5BC769F}" sibTransId="{20876B33-78B6-4A27-A5AD-711B06133D93}"/>
    <dgm:cxn modelId="{1D1714E1-AD81-460E-9D0E-A6B1E38F904B}" type="presOf" srcId="{8F14E76C-A506-4ED4-B2AB-2E14655F20AC}" destId="{1639BF8A-C11D-49A6-92B4-277FE62B502D}" srcOrd="0" destOrd="1" presId="urn:microsoft.com/office/officeart/2005/8/layout/arrow4"/>
    <dgm:cxn modelId="{103167BA-00E2-48AF-B844-CA8A19BFA479}" srcId="{D656E2F0-C786-4B10-A8CB-2D1C3C3B457D}" destId="{FCA8C2B1-7EF9-43C1-80BF-2F29D40640C2}" srcOrd="1" destOrd="0" parTransId="{89A4F9A7-AC7D-438C-B05A-BDE0D1AFBC09}" sibTransId="{D1949218-0371-4B86-9292-DB802495E6FD}"/>
    <dgm:cxn modelId="{A62FBA5E-DDF1-420C-9522-ACA14782E5D9}" type="presOf" srcId="{D656E2F0-C786-4B10-A8CB-2D1C3C3B457D}" destId="{0E53F328-8EA8-4E2F-9263-2FBAE5AA24F5}" srcOrd="0" destOrd="0" presId="urn:microsoft.com/office/officeart/2005/8/layout/arrow4"/>
    <dgm:cxn modelId="{FE3867BF-51F5-43E9-A654-1F2CBE045D0B}" srcId="{FCA8C2B1-7EF9-43C1-80BF-2F29D40640C2}" destId="{3A2FE7CE-3BA4-41D7-B040-233B2E730B49}" srcOrd="0" destOrd="0" parTransId="{149AECEA-6019-47BC-90FF-2E8904EAD1DB}" sibTransId="{8C43B3D6-9B4B-48A6-A254-85E60A500897}"/>
    <dgm:cxn modelId="{0EBEBF77-C572-4081-8B2F-76F64048C49F}" type="presOf" srcId="{3A2FE7CE-3BA4-41D7-B040-233B2E730B49}" destId="{88E34FA8-CE7F-4334-9C66-A6BE925AFDC2}" srcOrd="0" destOrd="1" presId="urn:microsoft.com/office/officeart/2005/8/layout/arrow4"/>
    <dgm:cxn modelId="{EA18AE20-8957-4ADF-AA3B-605BAF6FBBB9}" type="presParOf" srcId="{0E53F328-8EA8-4E2F-9263-2FBAE5AA24F5}" destId="{CB04CE71-9093-4FBE-933F-7E12CCC1A1F0}" srcOrd="0" destOrd="0" presId="urn:microsoft.com/office/officeart/2005/8/layout/arrow4"/>
    <dgm:cxn modelId="{2754F6FC-53BD-412E-B036-E1EB30A9D452}" type="presParOf" srcId="{0E53F328-8EA8-4E2F-9263-2FBAE5AA24F5}" destId="{1639BF8A-C11D-49A6-92B4-277FE62B502D}" srcOrd="1" destOrd="0" presId="urn:microsoft.com/office/officeart/2005/8/layout/arrow4"/>
    <dgm:cxn modelId="{BB177A14-3509-4C25-A49B-E072D1FADBF3}" type="presParOf" srcId="{0E53F328-8EA8-4E2F-9263-2FBAE5AA24F5}" destId="{298F90C0-4935-416C-BB64-60C7D3504811}" srcOrd="2" destOrd="0" presId="urn:microsoft.com/office/officeart/2005/8/layout/arrow4"/>
    <dgm:cxn modelId="{2787CCD3-A941-4A54-A6EA-146C6A3ED1CC}" type="presParOf" srcId="{0E53F328-8EA8-4E2F-9263-2FBAE5AA24F5}" destId="{88E34FA8-CE7F-4334-9C66-A6BE925AFDC2}" srcOrd="3" destOrd="0" presId="urn:microsoft.com/office/officeart/2005/8/layout/arrow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04CE71-9093-4FBE-933F-7E12CCC1A1F0}">
      <dsp:nvSpPr>
        <dsp:cNvPr id="0" name=""/>
        <dsp:cNvSpPr/>
      </dsp:nvSpPr>
      <dsp:spPr>
        <a:xfrm>
          <a:off x="3691" y="96251"/>
          <a:ext cx="2214845" cy="2130394"/>
        </a:xfrm>
        <a:prstGeom prst="upArrow">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639BF8A-C11D-49A6-92B4-277FE62B502D}">
      <dsp:nvSpPr>
        <dsp:cNvPr id="0" name=""/>
        <dsp:cNvSpPr/>
      </dsp:nvSpPr>
      <dsp:spPr>
        <a:xfrm>
          <a:off x="2106396" y="-96251"/>
          <a:ext cx="4428483" cy="2515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0" rIns="163576" bIns="163576" numCol="1" spcCol="1270" anchor="ctr" anchorCtr="0">
          <a:noAutofit/>
        </a:bodyPr>
        <a:lstStyle/>
        <a:p>
          <a:pPr lvl="0" algn="l" defTabSz="1022350">
            <a:lnSpc>
              <a:spcPct val="90000"/>
            </a:lnSpc>
            <a:spcBef>
              <a:spcPct val="0"/>
            </a:spcBef>
            <a:spcAft>
              <a:spcPct val="35000"/>
            </a:spcAft>
          </a:pPr>
          <a:endParaRPr lang="it-IT" sz="2300" kern="1200" dirty="0"/>
        </a:p>
        <a:p>
          <a:pPr marL="171450" lvl="1" indent="-171450" algn="l" defTabSz="800100" rtl="0">
            <a:lnSpc>
              <a:spcPct val="90000"/>
            </a:lnSpc>
            <a:spcBef>
              <a:spcPct val="0"/>
            </a:spcBef>
            <a:spcAft>
              <a:spcPct val="15000"/>
            </a:spcAft>
            <a:buChar char="••"/>
          </a:pPr>
          <a:r>
            <a:rPr lang="it-IT" sz="1800" b="0" i="0" kern="1200" dirty="0" smtClean="0"/>
            <a:t>Implementazione dei requisiti di alta priorità</a:t>
          </a:r>
          <a:endParaRPr lang="it-IT" sz="1800" kern="1200" dirty="0"/>
        </a:p>
        <a:p>
          <a:pPr marL="171450" lvl="1" indent="-171450" algn="l" defTabSz="800100" rtl="0">
            <a:lnSpc>
              <a:spcPct val="90000"/>
            </a:lnSpc>
            <a:spcBef>
              <a:spcPct val="0"/>
            </a:spcBef>
            <a:spcAft>
              <a:spcPct val="15000"/>
            </a:spcAft>
            <a:buChar char="••"/>
          </a:pPr>
          <a:r>
            <a:rPr lang="it-IT" sz="1800" b="0" i="0" kern="1200" dirty="0" smtClean="0"/>
            <a:t>Consegna entro la data stabilita</a:t>
          </a:r>
          <a:endParaRPr lang="it-IT" sz="1800" kern="1200" dirty="0"/>
        </a:p>
      </dsp:txBody>
      <dsp:txXfrm>
        <a:off x="2106396" y="-96251"/>
        <a:ext cx="4428483" cy="2515399"/>
      </dsp:txXfrm>
    </dsp:sp>
    <dsp:sp modelId="{298F90C0-4935-416C-BB64-60C7D3504811}">
      <dsp:nvSpPr>
        <dsp:cNvPr id="0" name=""/>
        <dsp:cNvSpPr/>
      </dsp:nvSpPr>
      <dsp:spPr>
        <a:xfrm>
          <a:off x="668145" y="2404178"/>
          <a:ext cx="2214845" cy="2130394"/>
        </a:xfrm>
        <a:prstGeom prst="downArrow">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88E34FA8-CE7F-4334-9C66-A6BE925AFDC2}">
      <dsp:nvSpPr>
        <dsp:cNvPr id="0" name=""/>
        <dsp:cNvSpPr/>
      </dsp:nvSpPr>
      <dsp:spPr>
        <a:xfrm>
          <a:off x="2949436" y="2404178"/>
          <a:ext cx="3758526" cy="2130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0" rIns="163576" bIns="163576" numCol="1" spcCol="1270" anchor="ctr" anchorCtr="0">
          <a:noAutofit/>
        </a:bodyPr>
        <a:lstStyle/>
        <a:p>
          <a:pPr lvl="0" algn="l" defTabSz="1022350" rtl="0">
            <a:lnSpc>
              <a:spcPct val="90000"/>
            </a:lnSpc>
            <a:spcBef>
              <a:spcPct val="0"/>
            </a:spcBef>
            <a:spcAft>
              <a:spcPct val="35000"/>
            </a:spcAft>
          </a:pPr>
          <a:r>
            <a:rPr lang="it-IT" sz="2300" b="0" i="0" kern="1200" dirty="0" smtClean="0"/>
            <a:t> </a:t>
          </a:r>
          <a:endParaRPr lang="it-IT" sz="2300" kern="1200" dirty="0"/>
        </a:p>
        <a:p>
          <a:pPr marL="171450" lvl="1" indent="-171450" algn="l" defTabSz="800100" rtl="0">
            <a:lnSpc>
              <a:spcPct val="90000"/>
            </a:lnSpc>
            <a:spcBef>
              <a:spcPct val="0"/>
            </a:spcBef>
            <a:spcAft>
              <a:spcPct val="15000"/>
            </a:spcAft>
            <a:buChar char="••"/>
          </a:pPr>
          <a:r>
            <a:rPr lang="it-IT" sz="1800" b="0" i="0" kern="1200" dirty="0" smtClean="0"/>
            <a:t>Perfezionamento dei requisiti tramite implementazioni future manutenzione grazie ai commenti nel codice</a:t>
          </a:r>
          <a:endParaRPr lang="it-IT" sz="1800" kern="1200" dirty="0"/>
        </a:p>
        <a:p>
          <a:pPr marL="171450" lvl="1" indent="-171450" algn="l" defTabSz="800100" rtl="0">
            <a:lnSpc>
              <a:spcPct val="90000"/>
            </a:lnSpc>
            <a:spcBef>
              <a:spcPct val="0"/>
            </a:spcBef>
            <a:spcAft>
              <a:spcPct val="15000"/>
            </a:spcAft>
            <a:buChar char="••"/>
          </a:pPr>
          <a:endParaRPr lang="it-IT" sz="1800" kern="1200" dirty="0"/>
        </a:p>
      </dsp:txBody>
      <dsp:txXfrm>
        <a:off x="2949436" y="2404178"/>
        <a:ext cx="3758526" cy="2130394"/>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1BAA7-254F-40CB-8D7D-0871B0484B44}" type="datetimeFigureOut">
              <a:rPr lang="it-IT" smtClean="0"/>
              <a:pPr/>
              <a:t>12/06/2014</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E0195-A608-4462-A7D5-0FF2F2333408}" type="slidenum">
              <a:rPr lang="it-IT" smtClean="0"/>
              <a:pPr/>
              <a:t>‹N›</a:t>
            </a:fld>
            <a:endParaRPr lang="it-IT"/>
          </a:p>
        </p:txBody>
      </p:sp>
    </p:spTree>
    <p:extLst>
      <p:ext uri="{BB962C8B-B14F-4D97-AF65-F5344CB8AC3E}">
        <p14:creationId xmlns="" xmlns:p14="http://schemas.microsoft.com/office/powerpoint/2010/main" val="197958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6E1BAF-5672-4B50-ADF5-530CDA1FE203}" type="slidenum">
              <a:rPr lang="it-IT"/>
              <a:pPr/>
              <a:t>13</a:t>
            </a:fld>
            <a:endParaRPr lang="it-IT"/>
          </a:p>
        </p:txBody>
      </p:sp>
      <p:sp>
        <p:nvSpPr>
          <p:cNvPr id="81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Tree>
    <p:extLst>
      <p:ext uri="{BB962C8B-B14F-4D97-AF65-F5344CB8AC3E}">
        <p14:creationId xmlns="" xmlns:p14="http://schemas.microsoft.com/office/powerpoint/2010/main" val="1898095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ln/>
        </p:spPr>
        <p:txBody>
          <a:bodyPr/>
          <a:lstStyle/>
          <a:p>
            <a:fld id="{EA68FBCF-D6E6-4150-BF08-B0D41B6324EB}" type="slidenum">
              <a:rPr lang="it-IT"/>
              <a:pPr/>
              <a:t>15</a:t>
            </a:fld>
            <a:endParaRPr lang="it-IT"/>
          </a:p>
        </p:txBody>
      </p:sp>
      <p:sp>
        <p:nvSpPr>
          <p:cNvPr id="13313" name="Rectangle 1"/>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13314" name="Rectangle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Tree>
    <p:extLst>
      <p:ext uri="{BB962C8B-B14F-4D97-AF65-F5344CB8AC3E}">
        <p14:creationId xmlns="" xmlns:p14="http://schemas.microsoft.com/office/powerpoint/2010/main" val="3891386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31B1B15-D844-4B9E-97DD-1EB1F78CCD89}" type="slidenum">
              <a:rPr lang="it-IT" smtClean="0"/>
              <a:pPr/>
              <a:t>24</a:t>
            </a:fld>
            <a:endParaRPr lang="it-IT"/>
          </a:p>
        </p:txBody>
      </p:sp>
    </p:spTree>
    <p:extLst>
      <p:ext uri="{BB962C8B-B14F-4D97-AF65-F5344CB8AC3E}">
        <p14:creationId xmlns="" xmlns:p14="http://schemas.microsoft.com/office/powerpoint/2010/main" val="372613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it-IT" smtClean="0"/>
              <a:t>Fare clic per modificare lo stile del titolo</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41950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223179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it-IT" smtClean="0"/>
              <a:t>Fare clic per modificare lo stile del titolo</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297413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it-IT" smtClean="0"/>
              <a:t>Fare clic per modificare lo stile del titolo</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smtClean="0"/>
              <a:t>Fare clic per modificare stili del testo dello schema</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 xmlns:p14="http://schemas.microsoft.com/office/powerpoint/2010/main" val="1147559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39277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551051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3500248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nchorCtr="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2313685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266388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25102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168543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317541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126888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405285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260331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7" name="Date Placeholder 4"/>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110446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6/12/2014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141175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6/12/2014</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 xmlns:p14="http://schemas.microsoft.com/office/powerpoint/2010/main" val="1161958102"/>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it.wikipedia.org/wiki/Programmazione_(informatica)" TargetMode="External"/><Relationship Id="rId2" Type="http://schemas.openxmlformats.org/officeDocument/2006/relationships/hyperlink" Target="http://it.wikipedia.org/wiki/JavaScript"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it.wikipedia.org/wiki/World_Wide_Web"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unisafantaproject.altervista.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pPr algn="ctr"/>
            <a:r>
              <a:rPr lang="it-IT" dirty="0" smtClean="0"/>
              <a:t>Progetto</a:t>
            </a:r>
            <a:br>
              <a:rPr lang="it-IT" dirty="0" smtClean="0"/>
            </a:br>
            <a:endParaRPr lang="it-IT" dirty="0"/>
          </a:p>
        </p:txBody>
      </p:sp>
      <p:sp>
        <p:nvSpPr>
          <p:cNvPr id="3" name="Sottotitolo 2"/>
          <p:cNvSpPr>
            <a:spLocks noGrp="1"/>
          </p:cNvSpPr>
          <p:nvPr>
            <p:ph type="subTitle" idx="1"/>
          </p:nvPr>
        </p:nvSpPr>
        <p:spPr/>
        <p:txBody>
          <a:bodyPr/>
          <a:lstStyle/>
          <a:p>
            <a:pPr algn="ctr"/>
            <a:r>
              <a:rPr lang="it-IT" dirty="0" err="1" smtClean="0"/>
              <a:t>App</a:t>
            </a:r>
            <a:r>
              <a:rPr lang="it-IT" dirty="0" smtClean="0"/>
              <a:t> </a:t>
            </a:r>
            <a:r>
              <a:rPr lang="it-IT" dirty="0" err="1" smtClean="0"/>
              <a:t>android</a:t>
            </a:r>
            <a:r>
              <a:rPr lang="it-IT" dirty="0" smtClean="0"/>
              <a:t> fantacalcio</a:t>
            </a:r>
            <a:endParaRPr lang="it-IT" dirty="0"/>
          </a:p>
        </p:txBody>
      </p:sp>
      <p:pic>
        <p:nvPicPr>
          <p:cNvPr id="6" name="Immagin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29559" y="195868"/>
            <a:ext cx="1796691" cy="1796691"/>
          </a:xfrm>
          <a:prstGeom prst="rect">
            <a:avLst/>
          </a:prstGeom>
        </p:spPr>
      </p:pic>
      <p:sp>
        <p:nvSpPr>
          <p:cNvPr id="7" name="CasellaDiTesto 6"/>
          <p:cNvSpPr txBox="1"/>
          <p:nvPr/>
        </p:nvSpPr>
        <p:spPr>
          <a:xfrm>
            <a:off x="2526250" y="586383"/>
            <a:ext cx="5541091" cy="1292662"/>
          </a:xfrm>
          <a:prstGeom prst="rect">
            <a:avLst/>
          </a:prstGeom>
          <a:noFill/>
        </p:spPr>
        <p:txBody>
          <a:bodyPr wrap="square" rtlCol="0">
            <a:spAutoFit/>
          </a:bodyPr>
          <a:lstStyle/>
          <a:p>
            <a:r>
              <a:rPr lang="it-IT" sz="2400" dirty="0" smtClean="0"/>
              <a:t>Università degli Studi di Salerno</a:t>
            </a:r>
          </a:p>
          <a:p>
            <a:r>
              <a:rPr lang="it-IT" dirty="0" smtClean="0"/>
              <a:t>Corso di laurea in Informatica</a:t>
            </a:r>
          </a:p>
          <a:p>
            <a:r>
              <a:rPr lang="it-IT" dirty="0" smtClean="0"/>
              <a:t>basi di dati e sistemi informativi su reti 	      </a:t>
            </a:r>
            <a:r>
              <a:rPr lang="it-IT" dirty="0" err="1" smtClean="0"/>
              <a:t>a.a.</a:t>
            </a:r>
            <a:r>
              <a:rPr lang="it-IT" dirty="0" smtClean="0"/>
              <a:t> 2013/2014</a:t>
            </a:r>
            <a:endParaRPr lang="it-IT" dirty="0"/>
          </a:p>
        </p:txBody>
      </p:sp>
      <p:pic>
        <p:nvPicPr>
          <p:cNvPr id="10" name="Immagine 9" descr="FANTAP.png"/>
          <p:cNvPicPr>
            <a:picLocks noChangeAspect="1"/>
          </p:cNvPicPr>
          <p:nvPr/>
        </p:nvPicPr>
        <p:blipFill>
          <a:blip r:embed="rId3"/>
          <a:stretch>
            <a:fillRect/>
          </a:stretch>
        </p:blipFill>
        <p:spPr>
          <a:xfrm>
            <a:off x="1370887" y="3653784"/>
            <a:ext cx="5472406" cy="1084470"/>
          </a:xfrm>
          <a:prstGeom prst="rect">
            <a:avLst/>
          </a:prstGeom>
        </p:spPr>
      </p:pic>
    </p:spTree>
    <p:extLst>
      <p:ext uri="{BB962C8B-B14F-4D97-AF65-F5344CB8AC3E}">
        <p14:creationId xmlns="" xmlns:p14="http://schemas.microsoft.com/office/powerpoint/2010/main" val="2547880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Struttura</a:t>
            </a:r>
            <a:endParaRPr lang="it-IT" dirty="0"/>
          </a:p>
        </p:txBody>
      </p:sp>
      <p:sp>
        <p:nvSpPr>
          <p:cNvPr id="3" name="Segnaposto contenuto 2"/>
          <p:cNvSpPr>
            <a:spLocks noGrp="1"/>
          </p:cNvSpPr>
          <p:nvPr>
            <p:ph idx="1"/>
          </p:nvPr>
        </p:nvSpPr>
        <p:spPr>
          <a:xfrm>
            <a:off x="484710" y="2014825"/>
            <a:ext cx="6711654" cy="4195481"/>
          </a:xfrm>
        </p:spPr>
        <p:txBody>
          <a:bodyPr/>
          <a:lstStyle/>
          <a:p>
            <a:r>
              <a:rPr lang="it-IT" u="sng" dirty="0" smtClean="0"/>
              <a:t>Controllo degli accessi</a:t>
            </a:r>
          </a:p>
          <a:p>
            <a:pPr lvl="1"/>
            <a:r>
              <a:rPr lang="it-IT" dirty="0" smtClean="0"/>
              <a:t>Per ogni utente registrato viene effettuato l’accesso.</a:t>
            </a:r>
          </a:p>
          <a:p>
            <a:r>
              <a:rPr lang="it-IT" u="sng" dirty="0" smtClean="0"/>
              <a:t>Gestione dei dati persistenti</a:t>
            </a:r>
          </a:p>
          <a:p>
            <a:pPr lvl="1"/>
            <a:r>
              <a:rPr lang="it-IT" dirty="0" smtClean="0"/>
              <a:t>Vista la problematica degli accessi multipli è stato deciso di affidare la gestione dei dati persistenti ad un database relazionale </a:t>
            </a:r>
            <a:endParaRPr lang="it-IT" dirty="0"/>
          </a:p>
        </p:txBody>
      </p:sp>
    </p:spTree>
    <p:extLst>
      <p:ext uri="{BB962C8B-B14F-4D97-AF65-F5344CB8AC3E}">
        <p14:creationId xmlns="" xmlns:p14="http://schemas.microsoft.com/office/powerpoint/2010/main" val="3717473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Database</a:t>
            </a:r>
            <a:endParaRPr lang="it-IT" dirty="0"/>
          </a:p>
        </p:txBody>
      </p:sp>
      <p:sp>
        <p:nvSpPr>
          <p:cNvPr id="5" name="Segnaposto contenuto 4"/>
          <p:cNvSpPr>
            <a:spLocks noGrp="1"/>
          </p:cNvSpPr>
          <p:nvPr>
            <p:ph idx="1"/>
          </p:nvPr>
        </p:nvSpPr>
        <p:spPr>
          <a:xfrm>
            <a:off x="656573" y="1853248"/>
            <a:ext cx="6711654" cy="3823658"/>
          </a:xfrm>
        </p:spPr>
        <p:txBody>
          <a:bodyPr/>
          <a:lstStyle/>
          <a:p>
            <a:r>
              <a:rPr lang="it-IT" sz="2400" dirty="0" smtClean="0"/>
              <a:t>Costruzione del modello logico a partire dai class diagram creati in fase di analisi dei requisiti</a:t>
            </a:r>
          </a:p>
          <a:p>
            <a:r>
              <a:rPr lang="it-IT" sz="2400" dirty="0" smtClean="0"/>
              <a:t>Perfezionamento del modello in diverse fasi del progetto</a:t>
            </a:r>
          </a:p>
          <a:p>
            <a:r>
              <a:rPr lang="it-IT" sz="2400" dirty="0" smtClean="0"/>
              <a:t>DBMS scelto </a:t>
            </a:r>
            <a:r>
              <a:rPr lang="it-IT" sz="2400" dirty="0" err="1" smtClean="0"/>
              <a:t>MySQL</a:t>
            </a:r>
            <a:r>
              <a:rPr lang="it-IT" sz="2400" dirty="0" smtClean="0"/>
              <a:t>: open source</a:t>
            </a:r>
          </a:p>
          <a:p>
            <a:endParaRPr lang="it-IT" dirty="0" smtClean="0"/>
          </a:p>
        </p:txBody>
      </p:sp>
    </p:spTree>
    <p:extLst>
      <p:ext uri="{BB962C8B-B14F-4D97-AF65-F5344CB8AC3E}">
        <p14:creationId xmlns="" xmlns:p14="http://schemas.microsoft.com/office/powerpoint/2010/main" val="1990867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p:txBody>
          <a:bodyPr/>
          <a:lstStyle/>
          <a:p>
            <a:r>
              <a:rPr lang="it-IT" sz="5400" dirty="0" smtClean="0"/>
              <a:t>Implementazione</a:t>
            </a:r>
            <a:endParaRPr lang="it-IT" sz="5400" dirty="0"/>
          </a:p>
        </p:txBody>
      </p:sp>
      <p:pic>
        <p:nvPicPr>
          <p:cNvPr id="7" name="Immagine 6" descr="f2.png"/>
          <p:cNvPicPr>
            <a:picLocks noChangeAspect="1"/>
          </p:cNvPicPr>
          <p:nvPr/>
        </p:nvPicPr>
        <p:blipFill>
          <a:blip r:embed="rId2"/>
          <a:stretch>
            <a:fillRect/>
          </a:stretch>
        </p:blipFill>
        <p:spPr>
          <a:xfrm>
            <a:off x="391518" y="177623"/>
            <a:ext cx="7980953" cy="3771429"/>
          </a:xfrm>
          <a:prstGeom prst="rect">
            <a:avLst/>
          </a:prstGeom>
        </p:spPr>
      </p:pic>
    </p:spTree>
    <p:extLst>
      <p:ext uri="{BB962C8B-B14F-4D97-AF65-F5344CB8AC3E}">
        <p14:creationId xmlns="" xmlns:p14="http://schemas.microsoft.com/office/powerpoint/2010/main" val="639199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242281"/>
            <a:ext cx="8228160" cy="508320"/>
          </a:xfrm>
          <a:ln/>
        </p:spPr>
        <p:txBody>
          <a:bodyPr/>
          <a:lstStyle/>
          <a:p>
            <a:pPr marL="444967" indent="-443527">
              <a:lnSpc>
                <a:spcPct val="102000"/>
              </a:lnSpc>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it-IT" dirty="0" smtClean="0">
                <a:latin typeface="Calibri Light" panose="020F0302020204030204" pitchFamily="34" charset="0"/>
                <a:cs typeface="Times New Roman" panose="02020603050405020304" pitchFamily="18" charset="0"/>
              </a:rPr>
              <a:t>Packaging del sistema</a:t>
            </a:r>
            <a:endParaRPr lang="it-IT" dirty="0">
              <a:latin typeface="Calibri Light" panose="020F0302020204030204" pitchFamily="34" charset="0"/>
              <a:cs typeface="Times New Roman" panose="02020603050405020304" pitchFamily="18" charset="0"/>
            </a:endParaRPr>
          </a:p>
        </p:txBody>
      </p:sp>
      <p:sp>
        <p:nvSpPr>
          <p:cNvPr id="3074" name="Rectangle 2"/>
          <p:cNvSpPr>
            <a:spLocks noGrp="1" noChangeArrowheads="1"/>
          </p:cNvSpPr>
          <p:nvPr>
            <p:ph type="body" idx="1"/>
          </p:nvPr>
        </p:nvSpPr>
        <p:spPr>
          <a:xfrm>
            <a:off x="131041" y="1104899"/>
            <a:ext cx="8881920" cy="5621701"/>
          </a:xfrm>
          <a:ln/>
        </p:spPr>
        <p:txBody>
          <a:bodyPr/>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it-IT" dirty="0" err="1" smtClean="0"/>
              <a:t>FantaProject</a:t>
            </a:r>
            <a:r>
              <a:rPr lang="it-IT" dirty="0" smtClean="0"/>
              <a:t> </a:t>
            </a:r>
            <a:r>
              <a:rPr lang="it-IT" dirty="0"/>
              <a:t>è suddiviso </a:t>
            </a:r>
            <a:r>
              <a:rPr lang="it-IT" dirty="0" smtClean="0"/>
              <a:t>in:</a:t>
            </a:r>
            <a:endParaRPr lang="it-IT"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it-IT" sz="1814" u="sng"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it-IT" sz="1814" u="sng"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it-IT" sz="1814" u="sng"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it-IT" sz="1814" u="sng"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it-IT" sz="1814" u="sng"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it-IT" sz="1814" u="sng"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it-IT" sz="1814" u="sng"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it-IT" sz="1814" u="sng" dirty="0"/>
          </a:p>
        </p:txBody>
      </p:sp>
      <p:pic>
        <p:nvPicPr>
          <p:cNvPr id="6" name="Immagine 5" descr="a1.PNG"/>
          <p:cNvPicPr>
            <a:picLocks noChangeAspect="1"/>
          </p:cNvPicPr>
          <p:nvPr/>
        </p:nvPicPr>
        <p:blipFill>
          <a:blip r:embed="rId3"/>
          <a:stretch>
            <a:fillRect/>
          </a:stretch>
        </p:blipFill>
        <p:spPr>
          <a:xfrm>
            <a:off x="2161310" y="1689021"/>
            <a:ext cx="3430073" cy="4855355"/>
          </a:xfrm>
          <a:prstGeom prst="rect">
            <a:avLst/>
          </a:prstGeom>
        </p:spPr>
      </p:pic>
    </p:spTree>
    <p:extLst>
      <p:ext uri="{BB962C8B-B14F-4D97-AF65-F5344CB8AC3E}">
        <p14:creationId xmlns="" xmlns:p14="http://schemas.microsoft.com/office/powerpoint/2010/main" val="21742839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Applicazione	</a:t>
            </a:r>
            <a:endParaRPr lang="it-IT" dirty="0"/>
          </a:p>
        </p:txBody>
      </p:sp>
      <p:sp>
        <p:nvSpPr>
          <p:cNvPr id="3" name="Segnaposto contenuto 2"/>
          <p:cNvSpPr>
            <a:spLocks noGrp="1"/>
          </p:cNvSpPr>
          <p:nvPr>
            <p:ph idx="1"/>
          </p:nvPr>
        </p:nvSpPr>
        <p:spPr/>
        <p:txBody>
          <a:bodyPr/>
          <a:lstStyle/>
          <a:p>
            <a:r>
              <a:rPr lang="it-IT" dirty="0" smtClean="0"/>
              <a:t>Supporta la rotazione e invio di sms</a:t>
            </a:r>
          </a:p>
          <a:p>
            <a:r>
              <a:rPr lang="it-IT" dirty="0" smtClean="0"/>
              <a:t>Inoltre abbiamo utilizzato JSON basato sul linguaggio </a:t>
            </a:r>
            <a:r>
              <a:rPr lang="it-IT" dirty="0" err="1" smtClean="0">
                <a:hlinkClick r:id="rId2" tooltip="JavaScript"/>
              </a:rPr>
              <a:t>JavaScript</a:t>
            </a:r>
            <a:r>
              <a:rPr lang="it-IT" dirty="0" smtClean="0"/>
              <a:t> la semplicità di JSON ne ha decretato un rapido utilizzo specialmente nella </a:t>
            </a:r>
            <a:r>
              <a:rPr lang="it-IT" dirty="0" smtClean="0">
                <a:hlinkClick r:id="rId3" tooltip="Programmazione (informatica)"/>
              </a:rPr>
              <a:t>programmazione</a:t>
            </a:r>
            <a:r>
              <a:rPr lang="it-IT" dirty="0" smtClean="0"/>
              <a:t> in AJAX. Il suo uso tramite </a:t>
            </a:r>
            <a:r>
              <a:rPr lang="it-IT" dirty="0" err="1" smtClean="0"/>
              <a:t>JavaScript</a:t>
            </a:r>
            <a:r>
              <a:rPr lang="it-IT" dirty="0" smtClean="0"/>
              <a:t> è particolarmente semplice. Questo fatto lo ha reso velocemente molto popolare nella programmazione in </a:t>
            </a:r>
            <a:r>
              <a:rPr lang="it-IT" dirty="0" err="1" smtClean="0"/>
              <a:t>JavaScript</a:t>
            </a:r>
            <a:r>
              <a:rPr lang="it-IT" dirty="0" smtClean="0"/>
              <a:t> nel mondo del </a:t>
            </a:r>
            <a:r>
              <a:rPr lang="it-IT" dirty="0" smtClean="0">
                <a:hlinkClick r:id="rId4" tooltip="World Wide Web"/>
              </a:rPr>
              <a:t>Web</a:t>
            </a:r>
            <a:r>
              <a:rPr lang="it-IT" dirty="0" smtClean="0"/>
              <a:t>.</a:t>
            </a:r>
            <a:endParaRPr lang="it-IT" dirty="0"/>
          </a:p>
        </p:txBody>
      </p:sp>
      <p:pic>
        <p:nvPicPr>
          <p:cNvPr id="4" name="Immagine 3" descr="j.jpg"/>
          <p:cNvPicPr>
            <a:picLocks noChangeAspect="1"/>
          </p:cNvPicPr>
          <p:nvPr/>
        </p:nvPicPr>
        <p:blipFill>
          <a:blip r:embed="rId5"/>
          <a:stretch>
            <a:fillRect/>
          </a:stretch>
        </p:blipFill>
        <p:spPr>
          <a:xfrm>
            <a:off x="7132307" y="4026663"/>
            <a:ext cx="1838325" cy="24860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273961"/>
            <a:ext cx="8226720" cy="1143360"/>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it-IT" dirty="0" err="1" smtClean="0"/>
              <a:t>FantaProject</a:t>
            </a:r>
            <a:endParaRPr lang="it-IT" dirty="0"/>
          </a:p>
        </p:txBody>
      </p:sp>
      <p:sp>
        <p:nvSpPr>
          <p:cNvPr id="7170" name="Rectangle 2"/>
          <p:cNvSpPr>
            <a:spLocks noGrp="1" noChangeArrowheads="1"/>
          </p:cNvSpPr>
          <p:nvPr>
            <p:ph type="body" idx="1"/>
          </p:nvPr>
        </p:nvSpPr>
        <p:spPr>
          <a:xfrm>
            <a:off x="456481" y="1241640"/>
            <a:ext cx="8226720" cy="5224320"/>
          </a:xfrm>
          <a:ln/>
        </p:spPr>
        <p:txBody>
          <a:bodyPr/>
          <a:lstStyle/>
          <a:p>
            <a:pPr indent="-306725" algn="ctr">
              <a:buClrTx/>
              <a:buNone/>
              <a:tabLst>
                <a:tab pos="311045"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it-IT"/>
          </a:p>
          <a:p>
            <a:pPr indent="-306725" algn="ctr">
              <a:buClrTx/>
              <a:buNone/>
              <a:tabLst>
                <a:tab pos="311045"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it-IT"/>
          </a:p>
          <a:p>
            <a:pPr indent="-306725" algn="ctr">
              <a:buClrTx/>
              <a:buNone/>
              <a:tabLst>
                <a:tab pos="311045"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it-IT"/>
          </a:p>
          <a:p>
            <a:pPr indent="-306725" algn="ctr">
              <a:buClrTx/>
              <a:buNone/>
              <a:tabLst>
                <a:tab pos="311045"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it-IT"/>
          </a:p>
          <a:p>
            <a:pPr indent="-306725" algn="ctr">
              <a:buClrTx/>
              <a:buNone/>
              <a:tabLst>
                <a:tab pos="311045"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it-IT"/>
          </a:p>
          <a:p>
            <a:pPr indent="-306725" algn="ctr">
              <a:buClrTx/>
              <a:buNone/>
              <a:tabLst>
                <a:tab pos="311045"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it-IT"/>
          </a:p>
          <a:p>
            <a:pPr indent="-306725" algn="ctr">
              <a:buClrTx/>
              <a:buNone/>
              <a:tabLst>
                <a:tab pos="311045"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it-IT"/>
          </a:p>
          <a:p>
            <a:pPr indent="-306725" algn="ctr">
              <a:buClrTx/>
              <a:buNone/>
              <a:tabLst>
                <a:tab pos="311045"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it-IT"/>
              <a:t>Parte pubblica del sistema .</a:t>
            </a:r>
          </a:p>
        </p:txBody>
      </p:sp>
      <p:pic>
        <p:nvPicPr>
          <p:cNvPr id="5" name="Immagine 4" descr="ent.jpg"/>
          <p:cNvPicPr>
            <a:picLocks noChangeAspect="1"/>
          </p:cNvPicPr>
          <p:nvPr/>
        </p:nvPicPr>
        <p:blipFill>
          <a:blip r:embed="rId3"/>
          <a:stretch>
            <a:fillRect/>
          </a:stretch>
        </p:blipFill>
        <p:spPr>
          <a:xfrm>
            <a:off x="1781299" y="980044"/>
            <a:ext cx="4719513" cy="5877956"/>
          </a:xfrm>
          <a:prstGeom prst="rect">
            <a:avLst/>
          </a:prstGeom>
        </p:spPr>
      </p:pic>
    </p:spTree>
    <p:extLst>
      <p:ext uri="{BB962C8B-B14F-4D97-AF65-F5344CB8AC3E}">
        <p14:creationId xmlns="" xmlns:p14="http://schemas.microsoft.com/office/powerpoint/2010/main" val="5119206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4710" y="452718"/>
            <a:ext cx="8038188" cy="2083448"/>
          </a:xfrm>
        </p:spPr>
        <p:txBody>
          <a:bodyPr/>
          <a:lstStyle/>
          <a:p>
            <a:r>
              <a:rPr lang="it-IT" dirty="0" smtClean="0"/>
              <a:t>Esempi di utilizzo:</a:t>
            </a:r>
            <a:br>
              <a:rPr lang="it-IT" dirty="0" smtClean="0"/>
            </a:br>
            <a:r>
              <a:rPr lang="it-IT" dirty="0"/>
              <a:t>	</a:t>
            </a:r>
            <a:r>
              <a:rPr lang="it-IT" dirty="0" smtClean="0"/>
              <a:t>Inserisci formazione</a:t>
            </a:r>
            <a:endParaRPr lang="it-IT" dirty="0"/>
          </a:p>
        </p:txBody>
      </p:sp>
      <p:pic>
        <p:nvPicPr>
          <p:cNvPr id="10" name="Immagine 9" descr="f1.jpg"/>
          <p:cNvPicPr>
            <a:picLocks noChangeAspect="1"/>
          </p:cNvPicPr>
          <p:nvPr/>
        </p:nvPicPr>
        <p:blipFill>
          <a:blip r:embed="rId2"/>
          <a:stretch>
            <a:fillRect/>
          </a:stretch>
        </p:blipFill>
        <p:spPr>
          <a:xfrm>
            <a:off x="576327" y="1745675"/>
            <a:ext cx="2772514" cy="4928914"/>
          </a:xfrm>
          <a:prstGeom prst="rect">
            <a:avLst/>
          </a:prstGeom>
        </p:spPr>
      </p:pic>
      <p:pic>
        <p:nvPicPr>
          <p:cNvPr id="12" name="Segnaposto contenuto 11" descr="a1.jpg"/>
          <p:cNvPicPr>
            <a:picLocks noGrp="1" noChangeAspect="1"/>
          </p:cNvPicPr>
          <p:nvPr>
            <p:ph idx="1"/>
          </p:nvPr>
        </p:nvPicPr>
        <p:blipFill>
          <a:blip r:embed="rId3"/>
          <a:stretch>
            <a:fillRect/>
          </a:stretch>
        </p:blipFill>
        <p:spPr>
          <a:xfrm>
            <a:off x="3632397" y="1755754"/>
            <a:ext cx="2780278" cy="4942717"/>
          </a:xfrm>
        </p:spPr>
      </p:pic>
    </p:spTree>
    <p:extLst>
      <p:ext uri="{BB962C8B-B14F-4D97-AF65-F5344CB8AC3E}">
        <p14:creationId xmlns="" xmlns:p14="http://schemas.microsoft.com/office/powerpoint/2010/main" val="2562829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Sito Web	</a:t>
            </a:r>
            <a:endParaRPr lang="it-IT" dirty="0"/>
          </a:p>
        </p:txBody>
      </p:sp>
      <p:sp>
        <p:nvSpPr>
          <p:cNvPr id="3" name="Segnaposto contenuto 2"/>
          <p:cNvSpPr>
            <a:spLocks noGrp="1"/>
          </p:cNvSpPr>
          <p:nvPr>
            <p:ph idx="1"/>
          </p:nvPr>
        </p:nvSpPr>
        <p:spPr/>
        <p:txBody>
          <a:bodyPr/>
          <a:lstStyle/>
          <a:p>
            <a:r>
              <a:rPr lang="it-IT" dirty="0" smtClean="0"/>
              <a:t>Il nostro sito Web è consultabile a</a:t>
            </a:r>
          </a:p>
          <a:p>
            <a:r>
              <a:rPr lang="it-IT" dirty="0" smtClean="0">
                <a:hlinkClick r:id="rId2"/>
              </a:rPr>
              <a:t>http://www.unisafantaproject.altervista.org/</a:t>
            </a:r>
            <a:endParaRPr lang="it-IT" dirty="0" smtClean="0"/>
          </a:p>
          <a:p>
            <a:endParaRPr lang="it-IT" dirty="0" smtClean="0"/>
          </a:p>
        </p:txBody>
      </p:sp>
      <p:pic>
        <p:nvPicPr>
          <p:cNvPr id="4" name="Immagine 3" descr="Cattura di schermata (5).png"/>
          <p:cNvPicPr>
            <a:picLocks noChangeAspect="1"/>
          </p:cNvPicPr>
          <p:nvPr/>
        </p:nvPicPr>
        <p:blipFill>
          <a:blip r:embed="rId3"/>
          <a:stretch>
            <a:fillRect/>
          </a:stretch>
        </p:blipFill>
        <p:spPr>
          <a:xfrm>
            <a:off x="973777" y="2939143"/>
            <a:ext cx="6270171" cy="391885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Difficoltà</a:t>
            </a:r>
            <a:endParaRPr lang="it-IT" dirty="0"/>
          </a:p>
        </p:txBody>
      </p:sp>
      <p:sp>
        <p:nvSpPr>
          <p:cNvPr id="3" name="Segnaposto contenuto 2"/>
          <p:cNvSpPr>
            <a:spLocks noGrp="1"/>
          </p:cNvSpPr>
          <p:nvPr>
            <p:ph idx="1"/>
          </p:nvPr>
        </p:nvSpPr>
        <p:spPr/>
        <p:txBody>
          <a:bodyPr/>
          <a:lstStyle/>
          <a:p>
            <a:r>
              <a:rPr lang="it-IT" dirty="0" smtClean="0"/>
              <a:t>Non eravamo a conoscenza del mondo Android</a:t>
            </a:r>
          </a:p>
          <a:p>
            <a:r>
              <a:rPr lang="it-IT" dirty="0" smtClean="0"/>
              <a:t>Le basi degli esami dati ci hanno permesso di implementare la nostra prima applicazione</a:t>
            </a:r>
          </a:p>
          <a:p>
            <a:r>
              <a:rPr lang="it-IT" dirty="0" smtClean="0"/>
              <a:t>Emulatore Android non all’altezza in quanto non tutti i dispositivi possono essere testati</a:t>
            </a:r>
          </a:p>
          <a:p>
            <a:r>
              <a:rPr lang="it-IT" dirty="0" smtClean="0"/>
              <a:t>Incompatibilità con tutte le varie versioni di Android.</a:t>
            </a:r>
          </a:p>
          <a:p>
            <a:pPr>
              <a:buNone/>
            </a:pPr>
            <a:r>
              <a:rPr lang="it-IT" dirty="0" smtClean="0"/>
              <a:t> </a:t>
            </a:r>
          </a:p>
          <a:p>
            <a:pPr>
              <a:buNone/>
            </a:pPr>
            <a:endParaRPr lang="it-IT"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a:t>
            </a:r>
            <a:r>
              <a:rPr lang="it-IT" dirty="0" smtClean="0"/>
              <a:t>onclusione</a:t>
            </a:r>
            <a:endParaRPr lang="it-IT" dirty="0"/>
          </a:p>
        </p:txBody>
      </p:sp>
      <p:graphicFrame>
        <p:nvGraphicFramePr>
          <p:cNvPr id="4" name="Segnaposto contenuto 3"/>
          <p:cNvGraphicFramePr>
            <a:graphicFrameLocks noGrp="1"/>
          </p:cNvGraphicFramePr>
          <p:nvPr>
            <p:ph idx="1"/>
            <p:extLst>
              <p:ext uri="{D42A27DB-BD31-4B8C-83A1-F6EECF244321}">
                <p14:modId xmlns="" xmlns:p14="http://schemas.microsoft.com/office/powerpoint/2010/main" val="1362179193"/>
              </p:ext>
            </p:extLst>
          </p:nvPr>
        </p:nvGraphicFramePr>
        <p:xfrm>
          <a:off x="828436" y="1407695"/>
          <a:ext cx="6711654" cy="4438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279453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Sviluppatori	</a:t>
            </a:r>
            <a:endParaRPr lang="it-IT" dirty="0"/>
          </a:p>
        </p:txBody>
      </p:sp>
      <p:sp>
        <p:nvSpPr>
          <p:cNvPr id="3" name="Segnaposto contenuto 2"/>
          <p:cNvSpPr>
            <a:spLocks noGrp="1"/>
          </p:cNvSpPr>
          <p:nvPr>
            <p:ph idx="1"/>
          </p:nvPr>
        </p:nvSpPr>
        <p:spPr/>
        <p:txBody>
          <a:bodyPr/>
          <a:lstStyle/>
          <a:p>
            <a:r>
              <a:rPr lang="it-IT" dirty="0" smtClean="0"/>
              <a:t>CONCILIO Donato</a:t>
            </a:r>
          </a:p>
          <a:p>
            <a:r>
              <a:rPr lang="it-IT" dirty="0" smtClean="0"/>
              <a:t>ANGIUOLI Salvatore</a:t>
            </a:r>
            <a:endParaRPr lang="it-I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Sviluppi futuri</a:t>
            </a:r>
            <a:endParaRPr lang="it-IT" dirty="0"/>
          </a:p>
        </p:txBody>
      </p:sp>
      <p:sp>
        <p:nvSpPr>
          <p:cNvPr id="3" name="Segnaposto contenuto 2"/>
          <p:cNvSpPr>
            <a:spLocks noGrp="1"/>
          </p:cNvSpPr>
          <p:nvPr>
            <p:ph idx="1"/>
          </p:nvPr>
        </p:nvSpPr>
        <p:spPr>
          <a:xfrm>
            <a:off x="828436" y="1853248"/>
            <a:ext cx="6711654" cy="4195481"/>
          </a:xfrm>
        </p:spPr>
        <p:txBody>
          <a:bodyPr/>
          <a:lstStyle/>
          <a:p>
            <a:r>
              <a:rPr lang="it-IT" dirty="0" smtClean="0"/>
              <a:t>Implementazione delle altre funzionalità</a:t>
            </a:r>
          </a:p>
          <a:p>
            <a:r>
              <a:rPr lang="it-IT" dirty="0" smtClean="0"/>
              <a:t>Migliorare l’esperienza dell’utente(help Online)</a:t>
            </a:r>
            <a:endParaRPr lang="it-IT" dirty="0"/>
          </a:p>
        </p:txBody>
      </p:sp>
      <p:pic>
        <p:nvPicPr>
          <p:cNvPr id="4" name="Immagin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10101" y="3019926"/>
            <a:ext cx="5329989" cy="35533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763732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Risultati - Deliverables</a:t>
            </a:r>
            <a:endParaRPr lang="it-IT" dirty="0"/>
          </a:p>
        </p:txBody>
      </p:sp>
      <p:sp>
        <p:nvSpPr>
          <p:cNvPr id="12" name="Segnaposto contenuto 2"/>
          <p:cNvSpPr txBox="1">
            <a:spLocks/>
          </p:cNvSpPr>
          <p:nvPr/>
        </p:nvSpPr>
        <p:spPr>
          <a:xfrm>
            <a:off x="3146322" y="1186865"/>
            <a:ext cx="5689361" cy="2621942"/>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dirty="0" err="1" smtClean="0"/>
              <a:t>Requirement</a:t>
            </a:r>
            <a:r>
              <a:rPr lang="it-IT" dirty="0" smtClean="0"/>
              <a:t> Analysis </a:t>
            </a:r>
            <a:r>
              <a:rPr lang="it-IT" dirty="0" err="1" smtClean="0"/>
              <a:t>Document</a:t>
            </a:r>
            <a:endParaRPr lang="it-IT" dirty="0"/>
          </a:p>
          <a:p>
            <a:pPr>
              <a:buNone/>
            </a:pPr>
            <a:endParaRPr lang="it-IT" dirty="0"/>
          </a:p>
        </p:txBody>
      </p:sp>
      <p:graphicFrame>
        <p:nvGraphicFramePr>
          <p:cNvPr id="18" name="Segnaposto contenuto 17"/>
          <p:cNvGraphicFramePr>
            <a:graphicFrameLocks noGrp="1"/>
          </p:cNvGraphicFramePr>
          <p:nvPr>
            <p:ph idx="1"/>
            <p:extLst/>
          </p:nvPr>
        </p:nvGraphicFramePr>
        <p:xfrm>
          <a:off x="4197927" y="3089565"/>
          <a:ext cx="4946073" cy="3768436"/>
        </p:xfrm>
        <a:graphic>
          <a:graphicData uri="http://schemas.openxmlformats.org/drawingml/2006/chart">
            <c:chart xmlns:c="http://schemas.openxmlformats.org/drawingml/2006/chart" xmlns:r="http://schemas.openxmlformats.org/officeDocument/2006/relationships" r:id="rId2"/>
          </a:graphicData>
        </a:graphic>
      </p:graphicFrame>
      <p:sp>
        <p:nvSpPr>
          <p:cNvPr id="6" name="Segnaposto contenuto 2"/>
          <p:cNvSpPr txBox="1">
            <a:spLocks/>
          </p:cNvSpPr>
          <p:nvPr/>
        </p:nvSpPr>
        <p:spPr>
          <a:xfrm>
            <a:off x="0" y="5930899"/>
            <a:ext cx="4381995" cy="927101"/>
          </a:xfrm>
          <a:prstGeom prst="rect">
            <a:avLst/>
          </a:prstGeom>
        </p:spPr>
        <p:txBody>
          <a:bodyPr vert="horz" lIns="91440" tIns="45720" rIns="91440" bIns="45720" rtlCol="0" anchor="b">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50000"/>
              </a:lnSpc>
              <a:buNone/>
            </a:pPr>
            <a:r>
              <a:rPr lang="it-IT" dirty="0" smtClean="0"/>
              <a:t>Responsabile: Salvatore </a:t>
            </a:r>
            <a:r>
              <a:rPr lang="it-IT" dirty="0" err="1" smtClean="0"/>
              <a:t>Angiuoli</a:t>
            </a:r>
            <a:endParaRPr lang="it-IT" dirty="0" smtClean="0"/>
          </a:p>
        </p:txBody>
      </p:sp>
      <p:pic>
        <p:nvPicPr>
          <p:cNvPr id="7" name="Immagine 6" descr="rad.jpg"/>
          <p:cNvPicPr>
            <a:picLocks noChangeAspect="1"/>
          </p:cNvPicPr>
          <p:nvPr/>
        </p:nvPicPr>
        <p:blipFill>
          <a:blip r:embed="rId3"/>
          <a:stretch>
            <a:fillRect/>
          </a:stretch>
        </p:blipFill>
        <p:spPr>
          <a:xfrm>
            <a:off x="472229" y="2274311"/>
            <a:ext cx="3022085" cy="3022085"/>
          </a:xfrm>
          <a:prstGeom prst="rect">
            <a:avLst/>
          </a:prstGeom>
        </p:spPr>
      </p:pic>
    </p:spTree>
    <p:extLst>
      <p:ext uri="{BB962C8B-B14F-4D97-AF65-F5344CB8AC3E}">
        <p14:creationId xmlns="" xmlns:p14="http://schemas.microsoft.com/office/powerpoint/2010/main" val="438646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Risultati - Deliverables</a:t>
            </a:r>
          </a:p>
        </p:txBody>
      </p:sp>
      <p:graphicFrame>
        <p:nvGraphicFramePr>
          <p:cNvPr id="14" name="Segnaposto contenuto 17"/>
          <p:cNvGraphicFramePr>
            <a:graphicFrameLocks noGrp="1"/>
          </p:cNvGraphicFramePr>
          <p:nvPr>
            <p:ph idx="1"/>
            <p:extLst/>
          </p:nvPr>
        </p:nvGraphicFramePr>
        <p:xfrm>
          <a:off x="4184073" y="3061855"/>
          <a:ext cx="4964516" cy="3796144"/>
        </p:xfrm>
        <a:graphic>
          <a:graphicData uri="http://schemas.openxmlformats.org/drawingml/2006/chart">
            <c:chart xmlns:c="http://schemas.openxmlformats.org/drawingml/2006/chart" xmlns:r="http://schemas.openxmlformats.org/officeDocument/2006/relationships" r:id="rId2"/>
          </a:graphicData>
        </a:graphic>
      </p:graphicFrame>
      <p:sp>
        <p:nvSpPr>
          <p:cNvPr id="12" name="Segnaposto contenuto 2"/>
          <p:cNvSpPr txBox="1">
            <a:spLocks/>
          </p:cNvSpPr>
          <p:nvPr/>
        </p:nvSpPr>
        <p:spPr>
          <a:xfrm>
            <a:off x="0" y="5209339"/>
            <a:ext cx="3657600" cy="1648662"/>
          </a:xfrm>
          <a:prstGeom prst="rect">
            <a:avLst/>
          </a:prstGeom>
        </p:spPr>
        <p:txBody>
          <a:bodyPr vert="horz" lIns="91440" tIns="45720" rIns="91440" bIns="45720" rtlCol="0" anchor="b">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50000"/>
              </a:lnSpc>
              <a:buNone/>
            </a:pPr>
            <a:r>
              <a:rPr lang="it-IT" sz="1600" dirty="0" smtClean="0"/>
              <a:t>Responsabile: Salvatore </a:t>
            </a:r>
            <a:r>
              <a:rPr lang="it-IT" sz="1600" dirty="0" err="1" smtClean="0"/>
              <a:t>Angiuoli</a:t>
            </a:r>
            <a:endParaRPr lang="it-IT" sz="1600" dirty="0" smtClean="0"/>
          </a:p>
        </p:txBody>
      </p:sp>
      <p:sp>
        <p:nvSpPr>
          <p:cNvPr id="15" name="Segnaposto contenuto 2"/>
          <p:cNvSpPr txBox="1">
            <a:spLocks/>
          </p:cNvSpPr>
          <p:nvPr/>
        </p:nvSpPr>
        <p:spPr>
          <a:xfrm>
            <a:off x="3146322" y="1186865"/>
            <a:ext cx="5689361" cy="2621942"/>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dirty="0" smtClean="0"/>
              <a:t>Sito Web</a:t>
            </a:r>
            <a:endParaRPr lang="it-IT" dirty="0"/>
          </a:p>
          <a:p>
            <a:pPr>
              <a:buNone/>
            </a:pPr>
            <a:endParaRPr lang="it-IT" dirty="0" smtClean="0"/>
          </a:p>
          <a:p>
            <a:endParaRPr lang="it-IT" dirty="0"/>
          </a:p>
        </p:txBody>
      </p:sp>
      <p:pic>
        <p:nvPicPr>
          <p:cNvPr id="8" name="Immagine 7" descr="rad.jpg"/>
          <p:cNvPicPr>
            <a:picLocks noChangeAspect="1"/>
          </p:cNvPicPr>
          <p:nvPr/>
        </p:nvPicPr>
        <p:blipFill>
          <a:blip r:embed="rId3"/>
          <a:stretch>
            <a:fillRect/>
          </a:stretch>
        </p:blipFill>
        <p:spPr>
          <a:xfrm>
            <a:off x="400978" y="1834923"/>
            <a:ext cx="2784578" cy="2784578"/>
          </a:xfrm>
          <a:prstGeom prst="rect">
            <a:avLst/>
          </a:prstGeom>
        </p:spPr>
      </p:pic>
      <p:pic>
        <p:nvPicPr>
          <p:cNvPr id="9" name="Immagine 8" descr="h.jpg"/>
          <p:cNvPicPr>
            <a:picLocks noChangeAspect="1"/>
          </p:cNvPicPr>
          <p:nvPr/>
        </p:nvPicPr>
        <p:blipFill>
          <a:blip r:embed="rId4"/>
          <a:stretch>
            <a:fillRect/>
          </a:stretch>
        </p:blipFill>
        <p:spPr>
          <a:xfrm>
            <a:off x="1426585" y="2535938"/>
            <a:ext cx="3887273" cy="2926711"/>
          </a:xfrm>
          <a:prstGeom prst="rect">
            <a:avLst/>
          </a:prstGeom>
        </p:spPr>
      </p:pic>
    </p:spTree>
    <p:extLst>
      <p:ext uri="{BB962C8B-B14F-4D97-AF65-F5344CB8AC3E}">
        <p14:creationId xmlns="" xmlns:p14="http://schemas.microsoft.com/office/powerpoint/2010/main" val="3439148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Risultati - Deliverables</a:t>
            </a:r>
          </a:p>
        </p:txBody>
      </p:sp>
      <p:graphicFrame>
        <p:nvGraphicFramePr>
          <p:cNvPr id="14" name="Segnaposto contenuto 17"/>
          <p:cNvGraphicFramePr>
            <a:graphicFrameLocks noGrp="1"/>
          </p:cNvGraphicFramePr>
          <p:nvPr>
            <p:ph idx="1"/>
            <p:extLst/>
          </p:nvPr>
        </p:nvGraphicFramePr>
        <p:xfrm>
          <a:off x="4184073" y="3061855"/>
          <a:ext cx="4964516" cy="3796144"/>
        </p:xfrm>
        <a:graphic>
          <a:graphicData uri="http://schemas.openxmlformats.org/drawingml/2006/chart">
            <c:chart xmlns:c="http://schemas.openxmlformats.org/drawingml/2006/chart" xmlns:r="http://schemas.openxmlformats.org/officeDocument/2006/relationships" r:id="rId2"/>
          </a:graphicData>
        </a:graphic>
      </p:graphicFrame>
      <p:sp>
        <p:nvSpPr>
          <p:cNvPr id="12" name="Segnaposto contenuto 2"/>
          <p:cNvSpPr txBox="1">
            <a:spLocks/>
          </p:cNvSpPr>
          <p:nvPr/>
        </p:nvSpPr>
        <p:spPr>
          <a:xfrm>
            <a:off x="3146322" y="1186865"/>
            <a:ext cx="5689361" cy="2621942"/>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dirty="0" smtClean="0"/>
              <a:t>Manuale</a:t>
            </a:r>
            <a:endParaRPr lang="it-IT" dirty="0"/>
          </a:p>
          <a:p>
            <a:pPr>
              <a:buNone/>
            </a:pPr>
            <a:endParaRPr lang="it-IT" dirty="0" smtClean="0"/>
          </a:p>
          <a:p>
            <a:endParaRPr lang="it-IT" dirty="0"/>
          </a:p>
        </p:txBody>
      </p:sp>
      <p:sp>
        <p:nvSpPr>
          <p:cNvPr id="15" name="Segnaposto contenuto 2"/>
          <p:cNvSpPr txBox="1">
            <a:spLocks/>
          </p:cNvSpPr>
          <p:nvPr/>
        </p:nvSpPr>
        <p:spPr>
          <a:xfrm>
            <a:off x="0" y="5930899"/>
            <a:ext cx="3657600" cy="927101"/>
          </a:xfrm>
          <a:prstGeom prst="rect">
            <a:avLst/>
          </a:prstGeom>
        </p:spPr>
        <p:txBody>
          <a:bodyPr vert="horz" lIns="91440" tIns="45720" rIns="91440" bIns="45720" rtlCol="0" anchor="b">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50000"/>
              </a:lnSpc>
              <a:buNone/>
            </a:pPr>
            <a:r>
              <a:rPr lang="it-IT" sz="1600" dirty="0" smtClean="0"/>
              <a:t>Responsabile:Donato Concilio</a:t>
            </a:r>
            <a:endParaRPr lang="it-IT" sz="1600" dirty="0"/>
          </a:p>
        </p:txBody>
      </p:sp>
      <p:pic>
        <p:nvPicPr>
          <p:cNvPr id="10" name="Immagine 9" descr="rad.jpg"/>
          <p:cNvPicPr>
            <a:picLocks noChangeAspect="1"/>
          </p:cNvPicPr>
          <p:nvPr/>
        </p:nvPicPr>
        <p:blipFill>
          <a:blip r:embed="rId3"/>
          <a:stretch>
            <a:fillRect/>
          </a:stretch>
        </p:blipFill>
        <p:spPr>
          <a:xfrm>
            <a:off x="650359" y="1834923"/>
            <a:ext cx="2959739" cy="2959739"/>
          </a:xfrm>
          <a:prstGeom prst="rect">
            <a:avLst/>
          </a:prstGeom>
        </p:spPr>
      </p:pic>
      <p:pic>
        <p:nvPicPr>
          <p:cNvPr id="11" name="Immagine 10" descr="h.jpg"/>
          <p:cNvPicPr>
            <a:picLocks noChangeAspect="1"/>
          </p:cNvPicPr>
          <p:nvPr/>
        </p:nvPicPr>
        <p:blipFill>
          <a:blip r:embed="rId4"/>
          <a:stretch>
            <a:fillRect/>
          </a:stretch>
        </p:blipFill>
        <p:spPr>
          <a:xfrm>
            <a:off x="1913473" y="2856572"/>
            <a:ext cx="3445631" cy="2594201"/>
          </a:xfrm>
          <a:prstGeom prst="rect">
            <a:avLst/>
          </a:prstGeom>
        </p:spPr>
      </p:pic>
      <p:pic>
        <p:nvPicPr>
          <p:cNvPr id="13" name="Immagine 12" descr="ma.jpg"/>
          <p:cNvPicPr>
            <a:picLocks noChangeAspect="1"/>
          </p:cNvPicPr>
          <p:nvPr/>
        </p:nvPicPr>
        <p:blipFill>
          <a:blip r:embed="rId5"/>
          <a:stretch>
            <a:fillRect/>
          </a:stretch>
        </p:blipFill>
        <p:spPr>
          <a:xfrm>
            <a:off x="3935000" y="3613932"/>
            <a:ext cx="2976440" cy="2808935"/>
          </a:xfrm>
          <a:prstGeom prst="rect">
            <a:avLst/>
          </a:prstGeom>
        </p:spPr>
      </p:pic>
    </p:spTree>
    <p:extLst>
      <p:ext uri="{BB962C8B-B14F-4D97-AF65-F5344CB8AC3E}">
        <p14:creationId xmlns="" xmlns:p14="http://schemas.microsoft.com/office/powerpoint/2010/main" val="2700443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Risultati - Deliverables</a:t>
            </a:r>
          </a:p>
        </p:txBody>
      </p:sp>
      <p:graphicFrame>
        <p:nvGraphicFramePr>
          <p:cNvPr id="14" name="Segnaposto contenuto 17"/>
          <p:cNvGraphicFramePr>
            <a:graphicFrameLocks noGrp="1"/>
          </p:cNvGraphicFramePr>
          <p:nvPr>
            <p:ph idx="1"/>
            <p:extLst/>
          </p:nvPr>
        </p:nvGraphicFramePr>
        <p:xfrm>
          <a:off x="4184073" y="3061855"/>
          <a:ext cx="4964516" cy="3796144"/>
        </p:xfrm>
        <a:graphic>
          <a:graphicData uri="http://schemas.openxmlformats.org/drawingml/2006/chart">
            <c:chart xmlns:c="http://schemas.openxmlformats.org/drawingml/2006/chart" xmlns:r="http://schemas.openxmlformats.org/officeDocument/2006/relationships" r:id="rId3"/>
          </a:graphicData>
        </a:graphic>
      </p:graphicFrame>
      <p:sp>
        <p:nvSpPr>
          <p:cNvPr id="12" name="Segnaposto contenuto 2"/>
          <p:cNvSpPr txBox="1">
            <a:spLocks/>
          </p:cNvSpPr>
          <p:nvPr/>
        </p:nvSpPr>
        <p:spPr>
          <a:xfrm>
            <a:off x="0" y="5468803"/>
            <a:ext cx="3657600" cy="1389198"/>
          </a:xfrm>
          <a:prstGeom prst="rect">
            <a:avLst/>
          </a:prstGeom>
        </p:spPr>
        <p:txBody>
          <a:bodyPr vert="horz" lIns="91440" tIns="45720" rIns="91440" bIns="45720" rtlCol="0" anchor="b">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50000"/>
              </a:lnSpc>
              <a:buNone/>
            </a:pPr>
            <a:r>
              <a:rPr lang="it-IT" sz="1600" dirty="0" smtClean="0"/>
              <a:t>Responsabile: Donato Concilio</a:t>
            </a:r>
          </a:p>
        </p:txBody>
      </p:sp>
      <p:sp>
        <p:nvSpPr>
          <p:cNvPr id="15" name="Segnaposto contenuto 2"/>
          <p:cNvSpPr txBox="1">
            <a:spLocks/>
          </p:cNvSpPr>
          <p:nvPr/>
        </p:nvSpPr>
        <p:spPr>
          <a:xfrm>
            <a:off x="3146322" y="1186865"/>
            <a:ext cx="5689361" cy="2621942"/>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dirty="0" smtClean="0"/>
              <a:t>Codice sorgente</a:t>
            </a:r>
            <a:endParaRPr lang="it-IT" dirty="0"/>
          </a:p>
          <a:p>
            <a:pPr>
              <a:buNone/>
            </a:pPr>
            <a:endParaRPr lang="it-IT" dirty="0"/>
          </a:p>
        </p:txBody>
      </p:sp>
      <p:pic>
        <p:nvPicPr>
          <p:cNvPr id="16" name="Immagine 15" descr="rad.jpg"/>
          <p:cNvPicPr>
            <a:picLocks noChangeAspect="1"/>
          </p:cNvPicPr>
          <p:nvPr/>
        </p:nvPicPr>
        <p:blipFill>
          <a:blip r:embed="rId4"/>
          <a:stretch>
            <a:fillRect/>
          </a:stretch>
        </p:blipFill>
        <p:spPr>
          <a:xfrm>
            <a:off x="448479" y="1407411"/>
            <a:ext cx="2689576" cy="2689576"/>
          </a:xfrm>
          <a:prstGeom prst="rect">
            <a:avLst/>
          </a:prstGeom>
        </p:spPr>
      </p:pic>
      <p:pic>
        <p:nvPicPr>
          <p:cNvPr id="19" name="Immagine 18" descr="h.jpg"/>
          <p:cNvPicPr>
            <a:picLocks noChangeAspect="1"/>
          </p:cNvPicPr>
          <p:nvPr/>
        </p:nvPicPr>
        <p:blipFill>
          <a:blip r:embed="rId5"/>
          <a:stretch>
            <a:fillRect/>
          </a:stretch>
        </p:blipFill>
        <p:spPr>
          <a:xfrm>
            <a:off x="1272206" y="2227180"/>
            <a:ext cx="3287904" cy="2475449"/>
          </a:xfrm>
          <a:prstGeom prst="rect">
            <a:avLst/>
          </a:prstGeom>
        </p:spPr>
      </p:pic>
      <p:pic>
        <p:nvPicPr>
          <p:cNvPr id="20" name="Immagine 19" descr="ma.jpg"/>
          <p:cNvPicPr>
            <a:picLocks noChangeAspect="1"/>
          </p:cNvPicPr>
          <p:nvPr/>
        </p:nvPicPr>
        <p:blipFill>
          <a:blip r:embed="rId6"/>
          <a:stretch>
            <a:fillRect/>
          </a:stretch>
        </p:blipFill>
        <p:spPr>
          <a:xfrm>
            <a:off x="2818719" y="3032042"/>
            <a:ext cx="2750808" cy="2596001"/>
          </a:xfrm>
          <a:prstGeom prst="rect">
            <a:avLst/>
          </a:prstGeom>
        </p:spPr>
      </p:pic>
      <p:pic>
        <p:nvPicPr>
          <p:cNvPr id="21" name="Immagine 20" descr="jav.jpg"/>
          <p:cNvPicPr>
            <a:picLocks noChangeAspect="1"/>
          </p:cNvPicPr>
          <p:nvPr/>
        </p:nvPicPr>
        <p:blipFill>
          <a:blip r:embed="rId7"/>
          <a:stretch>
            <a:fillRect/>
          </a:stretch>
        </p:blipFill>
        <p:spPr>
          <a:xfrm>
            <a:off x="4344203" y="3434937"/>
            <a:ext cx="1925968" cy="3169593"/>
          </a:xfrm>
          <a:prstGeom prst="rect">
            <a:avLst/>
          </a:prstGeom>
        </p:spPr>
      </p:pic>
    </p:spTree>
    <p:extLst>
      <p:ext uri="{BB962C8B-B14F-4D97-AF65-F5344CB8AC3E}">
        <p14:creationId xmlns="" xmlns:p14="http://schemas.microsoft.com/office/powerpoint/2010/main" val="172218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UN RINGRAZIAMENTO	</a:t>
            </a:r>
            <a:endParaRPr lang="it-IT" dirty="0"/>
          </a:p>
        </p:txBody>
      </p:sp>
      <p:sp>
        <p:nvSpPr>
          <p:cNvPr id="3" name="Segnaposto contenuto 2"/>
          <p:cNvSpPr>
            <a:spLocks noGrp="1"/>
          </p:cNvSpPr>
          <p:nvPr>
            <p:ph idx="1"/>
          </p:nvPr>
        </p:nvSpPr>
        <p:spPr/>
        <p:txBody>
          <a:bodyPr/>
          <a:lstStyle/>
          <a:p>
            <a:r>
              <a:rPr lang="it-IT" dirty="0" smtClean="0"/>
              <a:t>Tutto questo ci è stato possibile grazie al corso di basi di dati e sistemi informativi su reti e alla professoressa Rita Francese</a:t>
            </a:r>
            <a:endParaRPr lang="it-I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Cos’è il </a:t>
            </a:r>
            <a:r>
              <a:rPr lang="it-IT" dirty="0" err="1" smtClean="0"/>
              <a:t>FantaCalcio</a:t>
            </a:r>
            <a:r>
              <a:rPr lang="it-IT" dirty="0" smtClean="0"/>
              <a:t>?</a:t>
            </a:r>
            <a:endParaRPr lang="it-IT" dirty="0"/>
          </a:p>
        </p:txBody>
      </p:sp>
      <p:sp>
        <p:nvSpPr>
          <p:cNvPr id="3" name="Segnaposto contenuto 2"/>
          <p:cNvSpPr>
            <a:spLocks noGrp="1"/>
          </p:cNvSpPr>
          <p:nvPr>
            <p:ph idx="1"/>
          </p:nvPr>
        </p:nvSpPr>
        <p:spPr/>
        <p:txBody>
          <a:bodyPr>
            <a:normAutofit/>
          </a:bodyPr>
          <a:lstStyle/>
          <a:p>
            <a:pPr>
              <a:buNone/>
            </a:pPr>
            <a:r>
              <a:rPr lang="it-IT" sz="2400" dirty="0" smtClean="0">
                <a:latin typeface="Arial Rounded MT Bold" pitchFamily="34" charset="0"/>
              </a:rPr>
              <a:t>	</a:t>
            </a:r>
            <a:r>
              <a:rPr lang="it-IT" dirty="0" smtClean="0">
                <a:latin typeface="+mn-lt"/>
              </a:rPr>
              <a:t>Il </a:t>
            </a:r>
            <a:r>
              <a:rPr lang="it-IT" b="1" dirty="0" smtClean="0">
                <a:latin typeface="+mn-lt"/>
              </a:rPr>
              <a:t>fantacalcio</a:t>
            </a:r>
            <a:r>
              <a:rPr lang="it-IT" dirty="0" smtClean="0">
                <a:latin typeface="+mn-lt"/>
              </a:rPr>
              <a:t> è un popolare gioco di fantasia sul calcio, consistente nell'organizzare e gestire squadre virtuali formate da calciatori reali, scelti fra quelli che giocano il torneo a cui il gioco si riferisce (Wikipedia). Ogni settimana è richiesto l’inserimento della formazione che per ogni fantallenatore richiede del tempo prezioso . La nostra </a:t>
            </a:r>
            <a:r>
              <a:rPr lang="it-IT" dirty="0" err="1" smtClean="0">
                <a:latin typeface="+mn-lt"/>
              </a:rPr>
              <a:t>app</a:t>
            </a:r>
            <a:r>
              <a:rPr lang="it-IT" dirty="0" smtClean="0">
                <a:latin typeface="+mn-lt"/>
              </a:rPr>
              <a:t> permette di metterci il minor tempo possibile.</a:t>
            </a:r>
            <a:endParaRPr lang="it-IT"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PROBLEMA e </a:t>
            </a:r>
            <a:br>
              <a:rPr lang="it-IT" dirty="0" smtClean="0"/>
            </a:br>
            <a:r>
              <a:rPr lang="it-IT" dirty="0" smtClean="0"/>
              <a:t>OBIETTIVO</a:t>
            </a:r>
            <a:endParaRPr lang="it-IT" dirty="0"/>
          </a:p>
        </p:txBody>
      </p:sp>
      <p:sp>
        <p:nvSpPr>
          <p:cNvPr id="3" name="Segnaposto contenuto 2"/>
          <p:cNvSpPr>
            <a:spLocks noGrp="1"/>
          </p:cNvSpPr>
          <p:nvPr>
            <p:ph idx="1"/>
          </p:nvPr>
        </p:nvSpPr>
        <p:spPr/>
        <p:txBody>
          <a:bodyPr>
            <a:normAutofit lnSpcReduction="10000"/>
          </a:bodyPr>
          <a:lstStyle/>
          <a:p>
            <a:endParaRPr lang="it-IT" dirty="0" smtClean="0"/>
          </a:p>
          <a:p>
            <a:endParaRPr lang="it-IT" dirty="0" smtClean="0"/>
          </a:p>
          <a:p>
            <a:r>
              <a:rPr lang="it-IT" dirty="0" smtClean="0"/>
              <a:t>Struttura grafica semplice e compatta, con bottoni, sezioni e un manuale utente che spiega il significato di ogni operazione</a:t>
            </a:r>
          </a:p>
          <a:p>
            <a:r>
              <a:rPr lang="it-IT" dirty="0" smtClean="0"/>
              <a:t>L’utilizzo del sistema sarà guidato dall’interfaccia semplice</a:t>
            </a:r>
          </a:p>
          <a:p>
            <a:r>
              <a:rPr lang="it-IT" dirty="0" smtClean="0"/>
              <a:t>Estensibilità: aggiungere nuove funzionalità è semplice e non intacca le altre</a:t>
            </a:r>
          </a:p>
          <a:p>
            <a:r>
              <a:rPr lang="it-IT" dirty="0" smtClean="0"/>
              <a:t>Creazione manuale </a:t>
            </a:r>
            <a:r>
              <a:rPr lang="it-IT" dirty="0" smtClean="0"/>
              <a:t>utente</a:t>
            </a:r>
          </a:p>
          <a:p>
            <a:r>
              <a:rPr lang="it-IT" dirty="0" smtClean="0"/>
              <a:t>Minimizza il tempo di inserimento della formazione</a:t>
            </a:r>
            <a:endParaRPr lang="it-IT" dirty="0" smtClean="0"/>
          </a:p>
          <a:p>
            <a:endParaRPr lang="it-IT" dirty="0" smtClean="0"/>
          </a:p>
        </p:txBody>
      </p:sp>
      <p:pic>
        <p:nvPicPr>
          <p:cNvPr id="4" name="Immagin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59135" y="0"/>
            <a:ext cx="3124200" cy="27492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ANALISI DEL MERCATO E DELLA CONCORRENZA</a:t>
            </a:r>
            <a:endParaRPr lang="it-IT" dirty="0"/>
          </a:p>
        </p:txBody>
      </p:sp>
      <p:sp>
        <p:nvSpPr>
          <p:cNvPr id="3" name="Segnaposto contenuto 2"/>
          <p:cNvSpPr>
            <a:spLocks noGrp="1"/>
          </p:cNvSpPr>
          <p:nvPr>
            <p:ph idx="1"/>
          </p:nvPr>
        </p:nvSpPr>
        <p:spPr/>
        <p:txBody>
          <a:bodyPr/>
          <a:lstStyle/>
          <a:p>
            <a:r>
              <a:rPr lang="it-IT" dirty="0" smtClean="0"/>
              <a:t>Abbiamo chiesto tra colleghi un APP utile e interessante che lo Store di Android aveva carenza. Ci siamo avvalsi del gruppo di informatica per fare ciò. Ecco uno Screenshot dei tanti consigli che ci hanno chiesto questo tipo di applicazione</a:t>
            </a:r>
          </a:p>
          <a:p>
            <a:endParaRPr lang="it-IT" dirty="0" smtClean="0"/>
          </a:p>
          <a:p>
            <a:endParaRPr lang="it-IT" dirty="0"/>
          </a:p>
        </p:txBody>
      </p:sp>
      <p:pic>
        <p:nvPicPr>
          <p:cNvPr id="4" name="Immagine 3" descr="Immagine.png"/>
          <p:cNvPicPr>
            <a:picLocks noChangeAspect="1"/>
          </p:cNvPicPr>
          <p:nvPr/>
        </p:nvPicPr>
        <p:blipFill>
          <a:blip r:embed="rId2"/>
          <a:stretch>
            <a:fillRect/>
          </a:stretch>
        </p:blipFill>
        <p:spPr>
          <a:xfrm>
            <a:off x="1743853" y="4104891"/>
            <a:ext cx="4801270" cy="275310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ANALISI DEL MERCATO E DELLA CONCORRENZA</a:t>
            </a:r>
            <a:endParaRPr lang="it-IT" dirty="0"/>
          </a:p>
        </p:txBody>
      </p:sp>
      <p:pic>
        <p:nvPicPr>
          <p:cNvPr id="4" name="Segnaposto contenuto 3" descr="conc.PNG"/>
          <p:cNvPicPr>
            <a:picLocks noGrp="1" noChangeAspect="1"/>
          </p:cNvPicPr>
          <p:nvPr>
            <p:ph idx="1"/>
          </p:nvPr>
        </p:nvPicPr>
        <p:blipFill>
          <a:blip r:embed="rId2"/>
          <a:stretch>
            <a:fillRect/>
          </a:stretch>
        </p:blipFill>
        <p:spPr>
          <a:xfrm>
            <a:off x="4842975" y="4050955"/>
            <a:ext cx="4063519" cy="2617040"/>
          </a:xfrm>
        </p:spPr>
      </p:pic>
      <p:pic>
        <p:nvPicPr>
          <p:cNvPr id="5" name="Immagine 4" descr="catt2.PNG"/>
          <p:cNvPicPr>
            <a:picLocks noChangeAspect="1"/>
          </p:cNvPicPr>
          <p:nvPr/>
        </p:nvPicPr>
        <p:blipFill>
          <a:blip r:embed="rId3"/>
          <a:stretch>
            <a:fillRect/>
          </a:stretch>
        </p:blipFill>
        <p:spPr>
          <a:xfrm>
            <a:off x="330886" y="4030861"/>
            <a:ext cx="4396691" cy="2607445"/>
          </a:xfrm>
          <a:prstGeom prst="rect">
            <a:avLst/>
          </a:prstGeom>
        </p:spPr>
      </p:pic>
      <p:sp>
        <p:nvSpPr>
          <p:cNvPr id="6" name="CasellaDiTesto 5"/>
          <p:cNvSpPr txBox="1"/>
          <p:nvPr/>
        </p:nvSpPr>
        <p:spPr>
          <a:xfrm>
            <a:off x="736270" y="2351314"/>
            <a:ext cx="8449749" cy="923330"/>
          </a:xfrm>
          <a:prstGeom prst="rect">
            <a:avLst/>
          </a:prstGeom>
          <a:noFill/>
        </p:spPr>
        <p:txBody>
          <a:bodyPr wrap="none" rtlCol="0">
            <a:spAutoFit/>
          </a:bodyPr>
          <a:lstStyle/>
          <a:p>
            <a:r>
              <a:rPr lang="it-IT" dirty="0" smtClean="0"/>
              <a:t>Valutando il mercato (</a:t>
            </a:r>
            <a:r>
              <a:rPr lang="it-IT" dirty="0" err="1" smtClean="0"/>
              <a:t>Store</a:t>
            </a:r>
            <a:r>
              <a:rPr lang="it-IT" dirty="0" smtClean="0"/>
              <a:t> Android) abbiamo trovato delle applicazione</a:t>
            </a:r>
          </a:p>
          <a:p>
            <a:r>
              <a:rPr lang="it-IT" dirty="0" smtClean="0"/>
              <a:t>Che non permettevano simultaneamente di visualizzare le probabili</a:t>
            </a:r>
          </a:p>
          <a:p>
            <a:r>
              <a:rPr lang="it-IT" dirty="0" smtClean="0"/>
              <a:t>Formazioni e l’inserimento di essa.</a:t>
            </a:r>
            <a:endParaRPr lang="it-I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normAutofit/>
          </a:bodyPr>
          <a:lstStyle/>
          <a:p>
            <a:r>
              <a:rPr lang="it-IT" cap="all" dirty="0"/>
              <a:t>Sistema </a:t>
            </a:r>
            <a:r>
              <a:rPr lang="it-IT" cap="all" dirty="0" smtClean="0"/>
              <a:t>Proposto</a:t>
            </a:r>
            <a:br>
              <a:rPr lang="it-IT" cap="all" dirty="0" smtClean="0"/>
            </a:br>
            <a:r>
              <a:rPr lang="it-IT" sz="2000" cap="all" dirty="0" smtClean="0"/>
              <a:t>requisiti funzionali</a:t>
            </a:r>
            <a:endParaRPr lang="it-IT" dirty="0"/>
          </a:p>
        </p:txBody>
      </p:sp>
      <p:sp>
        <p:nvSpPr>
          <p:cNvPr id="5" name="Segnaposto contenuto 4"/>
          <p:cNvSpPr>
            <a:spLocks noGrp="1"/>
          </p:cNvSpPr>
          <p:nvPr>
            <p:ph idx="1"/>
          </p:nvPr>
        </p:nvSpPr>
        <p:spPr>
          <a:xfrm>
            <a:off x="484710" y="1642652"/>
            <a:ext cx="8229600" cy="4929411"/>
          </a:xfrm>
        </p:spPr>
        <p:txBody>
          <a:bodyPr>
            <a:normAutofit/>
          </a:bodyPr>
          <a:lstStyle/>
          <a:p>
            <a:pPr>
              <a:buNone/>
            </a:pPr>
            <a:r>
              <a:rPr lang="it-IT" sz="2000" dirty="0" smtClean="0"/>
              <a:t>	L'obiettivo principale del progetto è quello di migliorare l'esperienza dell'utente nella </a:t>
            </a:r>
            <a:r>
              <a:rPr lang="it-IT" dirty="0" smtClean="0"/>
              <a:t>gestione della propria formazione visualizzare quindi con molta facilità le probabili formazioni</a:t>
            </a:r>
            <a:r>
              <a:rPr lang="it-IT" sz="2000" dirty="0" smtClean="0"/>
              <a:t>.</a:t>
            </a:r>
          </a:p>
          <a:p>
            <a:pPr>
              <a:buNone/>
            </a:pPr>
            <a:r>
              <a:rPr lang="it-IT" sz="2000" dirty="0" smtClean="0"/>
              <a:t>	Il sistema dovrà gestire e facilitare il compito dei vari utenti.</a:t>
            </a:r>
          </a:p>
          <a:p>
            <a:endParaRPr lang="it-IT" sz="2000" b="1" dirty="0" smtClean="0"/>
          </a:p>
          <a:p>
            <a:pPr marL="857256" lvl="1" indent="-457200">
              <a:buFont typeface="+mj-lt"/>
              <a:buAutoNum type="arabicPeriod"/>
            </a:pPr>
            <a:r>
              <a:rPr lang="it-IT" b="1" dirty="0" smtClean="0"/>
              <a:t>Visualizza probabili formazioni</a:t>
            </a:r>
          </a:p>
          <a:p>
            <a:pPr marL="857256" lvl="1" indent="-457200">
              <a:buFont typeface="+mj-lt"/>
              <a:buAutoNum type="arabicPeriod"/>
            </a:pPr>
            <a:r>
              <a:rPr lang="it-IT" b="1" dirty="0" smtClean="0"/>
              <a:t>Inserimento formazione</a:t>
            </a:r>
          </a:p>
          <a:p>
            <a:pPr marL="857256" lvl="1" indent="-457200">
              <a:buFont typeface="+mj-lt"/>
              <a:buAutoNum type="arabicPeriod"/>
            </a:pPr>
            <a:r>
              <a:rPr lang="it-IT" sz="1800" b="1" dirty="0" smtClean="0"/>
              <a:t>Visualizza rosa</a:t>
            </a:r>
          </a:p>
          <a:p>
            <a:pPr marL="857256" lvl="1" indent="-457200">
              <a:buFont typeface="+mj-lt"/>
              <a:buAutoNum type="arabicPeriod"/>
            </a:pPr>
            <a:r>
              <a:rPr lang="it-IT" b="1" dirty="0" smtClean="0"/>
              <a:t>Invio sms</a:t>
            </a:r>
            <a:endParaRPr lang="it-IT" sz="1800" dirty="0" smtClean="0"/>
          </a:p>
          <a:p>
            <a:pPr marL="857256" lvl="1" indent="-457200">
              <a:buFont typeface="+mj-lt"/>
              <a:buAutoNum type="arabicPeriod"/>
            </a:pPr>
            <a:r>
              <a:rPr lang="it-IT" b="1" dirty="0" smtClean="0"/>
              <a:t>Login</a:t>
            </a:r>
          </a:p>
          <a:p>
            <a:pPr marL="857256" lvl="1" indent="-457200">
              <a:buFont typeface="+mj-lt"/>
              <a:buAutoNum type="arabicPeriod"/>
            </a:pPr>
            <a:r>
              <a:rPr lang="it-IT" sz="1800" b="1" dirty="0" err="1" smtClean="0"/>
              <a:t>Logout</a:t>
            </a:r>
            <a:endParaRPr lang="it-IT" sz="1800" b="1" dirty="0" smtClean="0"/>
          </a:p>
          <a:p>
            <a:pPr marL="857256" lvl="1" indent="-457200">
              <a:buFont typeface="+mj-lt"/>
              <a:buAutoNum type="arabicPeriod"/>
            </a:pPr>
            <a:r>
              <a:rPr lang="it-IT" b="1" dirty="0" smtClean="0"/>
              <a:t>Registrazione account</a:t>
            </a:r>
            <a:endParaRPr lang="it-IT" sz="1800" dirty="0"/>
          </a:p>
          <a:p>
            <a:endParaRPr lang="it-IT" sz="2000" dirty="0"/>
          </a:p>
          <a:p>
            <a:endParaRPr lang="it-IT" sz="2000" dirty="0"/>
          </a:p>
        </p:txBody>
      </p:sp>
    </p:spTree>
    <p:extLst>
      <p:ext uri="{BB962C8B-B14F-4D97-AF65-F5344CB8AC3E}">
        <p14:creationId xmlns="" xmlns:p14="http://schemas.microsoft.com/office/powerpoint/2010/main" val="364089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cap="all" dirty="0" smtClean="0"/>
              <a:t>Sistema Proposto</a:t>
            </a:r>
            <a:br>
              <a:rPr lang="it-IT" cap="all" dirty="0" smtClean="0"/>
            </a:br>
            <a:endParaRPr lang="it-IT" dirty="0"/>
          </a:p>
        </p:txBody>
      </p:sp>
      <p:sp>
        <p:nvSpPr>
          <p:cNvPr id="3" name="Segnaposto contenuto 2"/>
          <p:cNvSpPr>
            <a:spLocks noGrp="1"/>
          </p:cNvSpPr>
          <p:nvPr>
            <p:ph idx="1"/>
          </p:nvPr>
        </p:nvSpPr>
        <p:spPr>
          <a:xfrm>
            <a:off x="457200" y="1052736"/>
            <a:ext cx="8229600" cy="5256584"/>
          </a:xfrm>
        </p:spPr>
        <p:txBody>
          <a:bodyPr>
            <a:normAutofit/>
          </a:bodyPr>
          <a:lstStyle/>
          <a:p>
            <a:endParaRPr lang="it-IT" b="1" cap="all" dirty="0" smtClean="0"/>
          </a:p>
          <a:p>
            <a:pPr marL="0" indent="0">
              <a:buNone/>
            </a:pPr>
            <a:r>
              <a:rPr lang="it-IT" sz="2400" b="1" cap="all" dirty="0" smtClean="0"/>
              <a:t>Requisiti non funzionali da soddisfare:</a:t>
            </a:r>
          </a:p>
          <a:p>
            <a:pPr marL="0" indent="0">
              <a:buNone/>
            </a:pPr>
            <a:endParaRPr lang="it-IT" sz="2400" b="1" cap="all" dirty="0" smtClean="0"/>
          </a:p>
          <a:p>
            <a:r>
              <a:rPr lang="it-IT" sz="2400" b="1" u="sng" cap="all" dirty="0" smtClean="0"/>
              <a:t>EFFICACIA</a:t>
            </a:r>
            <a:r>
              <a:rPr lang="it-IT" sz="2400" b="1" cap="all" dirty="0" smtClean="0"/>
              <a:t>: </a:t>
            </a:r>
            <a:r>
              <a:rPr lang="it-IT" sz="2400" dirty="0" smtClean="0"/>
              <a:t>realizzare le operazioni in pochi passaggi</a:t>
            </a:r>
            <a:endParaRPr lang="it-IT" sz="2400" dirty="0"/>
          </a:p>
          <a:p>
            <a:r>
              <a:rPr lang="it-IT" sz="2400" b="1" u="sng" cap="all" dirty="0" smtClean="0"/>
              <a:t>PERFORMANCE: </a:t>
            </a:r>
            <a:r>
              <a:rPr lang="it-IT" sz="2400" dirty="0" smtClean="0"/>
              <a:t>efficienza </a:t>
            </a:r>
            <a:r>
              <a:rPr lang="it-IT" sz="2400" dirty="0"/>
              <a:t>e </a:t>
            </a:r>
            <a:r>
              <a:rPr lang="it-IT" sz="2400" dirty="0" smtClean="0"/>
              <a:t>robustezza</a:t>
            </a:r>
            <a:endParaRPr lang="it-IT" sz="2400" dirty="0"/>
          </a:p>
          <a:p>
            <a:r>
              <a:rPr lang="it-IT" sz="2400" b="1" u="sng" cap="all" dirty="0" smtClean="0"/>
              <a:t>MANUTENIBILITA’: </a:t>
            </a:r>
            <a:r>
              <a:rPr lang="it-IT" sz="2400" dirty="0" smtClean="0"/>
              <a:t>permettere agevoli interventi </a:t>
            </a:r>
            <a:r>
              <a:rPr lang="it-IT" sz="2400" dirty="0"/>
              <a:t>di </a:t>
            </a:r>
            <a:r>
              <a:rPr lang="it-IT" sz="2400" dirty="0" smtClean="0"/>
              <a:t>manutenzione.</a:t>
            </a:r>
            <a:endParaRPr lang="it-IT" sz="2400" dirty="0"/>
          </a:p>
          <a:p>
            <a:r>
              <a:rPr lang="it-IT" sz="2400" b="1" u="sng" cap="all" dirty="0" smtClean="0"/>
              <a:t>SICUREZZA: </a:t>
            </a:r>
            <a:r>
              <a:rPr lang="it-IT" sz="2400" dirty="0" smtClean="0"/>
              <a:t> Solo il personale autorizzato deve poter accedere al sistema</a:t>
            </a:r>
            <a:endParaRPr lang="it-IT" sz="2400" dirty="0"/>
          </a:p>
          <a:p>
            <a:pPr>
              <a:buNone/>
            </a:pPr>
            <a:endParaRPr lang="it-IT" dirty="0"/>
          </a:p>
        </p:txBody>
      </p:sp>
    </p:spTree>
    <p:extLst>
      <p:ext uri="{BB962C8B-B14F-4D97-AF65-F5344CB8AC3E}">
        <p14:creationId xmlns="" xmlns:p14="http://schemas.microsoft.com/office/powerpoint/2010/main" val="2759812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Fasi dello sviluppo &amp; modello di processo</a:t>
            </a:r>
            <a:endParaRPr lang="it-IT" dirty="0"/>
          </a:p>
        </p:txBody>
      </p:sp>
      <p:sp>
        <p:nvSpPr>
          <p:cNvPr id="3" name="Segnaposto contenuto 2"/>
          <p:cNvSpPr>
            <a:spLocks noGrp="1"/>
          </p:cNvSpPr>
          <p:nvPr>
            <p:ph idx="1"/>
          </p:nvPr>
        </p:nvSpPr>
        <p:spPr>
          <a:xfrm>
            <a:off x="451263" y="2052925"/>
            <a:ext cx="7623958" cy="4195481"/>
          </a:xfrm>
        </p:spPr>
        <p:txBody>
          <a:bodyPr/>
          <a:lstStyle/>
          <a:p>
            <a:pPr>
              <a:buNone/>
            </a:pPr>
            <a:r>
              <a:rPr lang="it-IT" dirty="0" smtClean="0"/>
              <a:t>Abbiamo utilizzato un sistema a modello prototipo: Un </a:t>
            </a:r>
            <a:r>
              <a:rPr lang="it-IT" i="1" dirty="0" smtClean="0"/>
              <a:t>prototipo</a:t>
            </a:r>
            <a:r>
              <a:rPr lang="it-IT" dirty="0" smtClean="0"/>
              <a:t> aiuta a comprendere i requisiti o a valutare la fattibilità di un approccio. In pratica, si realizza una prima implementazione (prototipo), più o meno incompleta, da considerare come una “prova”, con lo scopo di accertare la fattibilità del prodotto e validare i requisiti. Dopo la fase di utilizzo del prototipo si passa alla produzione della versione definitiva del sistema SW  </a:t>
            </a:r>
            <a:endParaRPr lang="it-IT" dirty="0"/>
          </a:p>
        </p:txBody>
      </p:sp>
      <p:pic>
        <p:nvPicPr>
          <p:cNvPr id="4" name="Immagine 3" descr="p.png"/>
          <p:cNvPicPr>
            <a:picLocks noChangeAspect="1"/>
          </p:cNvPicPr>
          <p:nvPr/>
        </p:nvPicPr>
        <p:blipFill>
          <a:blip r:embed="rId2"/>
          <a:stretch>
            <a:fillRect/>
          </a:stretch>
        </p:blipFill>
        <p:spPr>
          <a:xfrm>
            <a:off x="3618522" y="4555240"/>
            <a:ext cx="4258270" cy="221963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844</TotalTime>
  <Words>589</Words>
  <Application>Microsoft Office PowerPoint</Application>
  <PresentationFormat>Presentazione su schermo (4:3)</PresentationFormat>
  <Paragraphs>110</Paragraphs>
  <Slides>25</Slides>
  <Notes>3</Notes>
  <HiddenSlides>0</HiddenSlides>
  <MMClips>0</MMClips>
  <ScaleCrop>false</ScaleCrop>
  <HeadingPairs>
    <vt:vector size="4" baseType="variant">
      <vt:variant>
        <vt:lpstr>Tema</vt:lpstr>
      </vt:variant>
      <vt:variant>
        <vt:i4>1</vt:i4>
      </vt:variant>
      <vt:variant>
        <vt:lpstr>Titoli diapositive</vt:lpstr>
      </vt:variant>
      <vt:variant>
        <vt:i4>25</vt:i4>
      </vt:variant>
    </vt:vector>
  </HeadingPairs>
  <TitlesOfParts>
    <vt:vector size="26" baseType="lpstr">
      <vt:lpstr>Ione</vt:lpstr>
      <vt:lpstr>Progetto </vt:lpstr>
      <vt:lpstr>Sviluppatori </vt:lpstr>
      <vt:lpstr>Cos’è il FantaCalcio?</vt:lpstr>
      <vt:lpstr>PROBLEMA e  OBIETTIVO</vt:lpstr>
      <vt:lpstr>ANALISI DEL MERCATO E DELLA CONCORRENZA</vt:lpstr>
      <vt:lpstr>ANALISI DEL MERCATO E DELLA CONCORRENZA</vt:lpstr>
      <vt:lpstr>Sistema Proposto requisiti funzionali</vt:lpstr>
      <vt:lpstr>Sistema Proposto </vt:lpstr>
      <vt:lpstr>Fasi dello sviluppo &amp; modello di processo</vt:lpstr>
      <vt:lpstr>Struttura</vt:lpstr>
      <vt:lpstr>Database</vt:lpstr>
      <vt:lpstr>Implementazione</vt:lpstr>
      <vt:lpstr>Packaging del sistema</vt:lpstr>
      <vt:lpstr>Applicazione </vt:lpstr>
      <vt:lpstr>FantaProject</vt:lpstr>
      <vt:lpstr>Esempi di utilizzo:  Inserisci formazione</vt:lpstr>
      <vt:lpstr>Sito Web </vt:lpstr>
      <vt:lpstr>Difficoltà</vt:lpstr>
      <vt:lpstr>Conclusione</vt:lpstr>
      <vt:lpstr>Sviluppi futuri</vt:lpstr>
      <vt:lpstr>Risultati - Deliverables</vt:lpstr>
      <vt:lpstr>Risultati - Deliverables</vt:lpstr>
      <vt:lpstr>Risultati - Deliverables</vt:lpstr>
      <vt:lpstr>Risultati - Deliverables</vt:lpstr>
      <vt:lpstr>UN RINGRAZIAMENTO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APPROCCIO AL TESTING</dc:title>
  <dc:creator>Simone</dc:creator>
  <cp:lastModifiedBy>salvatore angiuoli</cp:lastModifiedBy>
  <cp:revision>112</cp:revision>
  <dcterms:created xsi:type="dcterms:W3CDTF">2014-01-17T13:59:47Z</dcterms:created>
  <dcterms:modified xsi:type="dcterms:W3CDTF">2014-06-12T07:40:46Z</dcterms:modified>
</cp:coreProperties>
</file>