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2" r:id="rId9"/>
    <p:sldId id="263" r:id="rId10"/>
    <p:sldId id="266" r:id="rId11"/>
    <p:sldId id="267" r:id="rId12"/>
    <p:sldId id="268" r:id="rId1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67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2F9A190E-D6D2-49A7-9788-7CB68B26C88A}" type="datetimeFigureOut">
              <a:rPr lang="it-IT" smtClean="0"/>
              <a:pPr/>
              <a:t>25/06/2014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A799A38-B389-431B-8B94-246D8FDDB55A}" type="slidenum">
              <a:rPr lang="it-IT" smtClean="0"/>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2F9A190E-D6D2-49A7-9788-7CB68B26C88A}" type="datetimeFigureOut">
              <a:rPr lang="it-IT" smtClean="0"/>
              <a:pPr/>
              <a:t>25/06/2014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A799A38-B389-431B-8B94-246D8FDDB55A}"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2F9A190E-D6D2-49A7-9788-7CB68B26C88A}" type="datetimeFigureOut">
              <a:rPr lang="it-IT" smtClean="0"/>
              <a:pPr/>
              <a:t>25/06/2014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A799A38-B389-431B-8B94-246D8FDDB55A}"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2F9A190E-D6D2-49A7-9788-7CB68B26C88A}" type="datetimeFigureOut">
              <a:rPr lang="it-IT" smtClean="0"/>
              <a:pPr/>
              <a:t>25/06/2014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A799A38-B389-431B-8B94-246D8FDDB55A}"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2F9A190E-D6D2-49A7-9788-7CB68B26C88A}" type="datetimeFigureOut">
              <a:rPr lang="it-IT" smtClean="0"/>
              <a:pPr/>
              <a:t>25/06/2014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9A799A38-B389-431B-8B94-246D8FDDB55A}" type="slidenum">
              <a:rPr lang="it-IT" smtClean="0"/>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2F9A190E-D6D2-49A7-9788-7CB68B26C88A}" type="datetimeFigureOut">
              <a:rPr lang="it-IT" smtClean="0"/>
              <a:pPr/>
              <a:t>25/06/2014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9A799A38-B389-431B-8B94-246D8FDDB55A}"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2F9A190E-D6D2-49A7-9788-7CB68B26C88A}" type="datetimeFigureOut">
              <a:rPr lang="it-IT" smtClean="0"/>
              <a:pPr/>
              <a:t>25/06/2014</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9A799A38-B389-431B-8B94-246D8FDDB55A}"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2F9A190E-D6D2-49A7-9788-7CB68B26C88A}" type="datetimeFigureOut">
              <a:rPr lang="it-IT" smtClean="0"/>
              <a:pPr/>
              <a:t>25/06/2014</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9A799A38-B389-431B-8B94-246D8FDDB55A}"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2F9A190E-D6D2-49A7-9788-7CB68B26C88A}" type="datetimeFigureOut">
              <a:rPr lang="it-IT" smtClean="0"/>
              <a:pPr/>
              <a:t>25/06/2014</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9A799A38-B389-431B-8B94-246D8FDDB55A}"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2F9A190E-D6D2-49A7-9788-7CB68B26C88A}" type="datetimeFigureOut">
              <a:rPr lang="it-IT" smtClean="0"/>
              <a:pPr/>
              <a:t>25/06/2014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9A799A38-B389-431B-8B94-246D8FDDB55A}"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2F9A190E-D6D2-49A7-9788-7CB68B26C88A}" type="datetimeFigureOut">
              <a:rPr lang="it-IT" smtClean="0"/>
              <a:pPr/>
              <a:t>25/06/2014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9A799A38-B389-431B-8B94-246D8FDDB55A}" type="slidenum">
              <a:rPr lang="it-IT" smtClean="0"/>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60000"/>
                <a:lumOff val="40000"/>
              </a:schemeClr>
            </a:gs>
            <a:gs pos="25000">
              <a:srgbClr val="21D6E0"/>
            </a:gs>
            <a:gs pos="75000">
              <a:srgbClr val="0087E6"/>
            </a:gs>
            <a:gs pos="100000">
              <a:srgbClr val="005CBF"/>
            </a:gs>
          </a:gsLst>
          <a:lin ang="2700000" scaled="0"/>
          <a:tileRect/>
        </a:grad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A190E-D6D2-49A7-9788-7CB68B26C88A}" type="datetimeFigureOut">
              <a:rPr lang="it-IT" smtClean="0"/>
              <a:pPr/>
              <a:t>25/06/2014</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99A38-B389-431B-8B94-246D8FDDB55A}"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endParaRPr lang="it-IT"/>
          </a:p>
        </p:txBody>
      </p:sp>
      <p:sp>
        <p:nvSpPr>
          <p:cNvPr id="3" name="Sottotitolo 2"/>
          <p:cNvSpPr>
            <a:spLocks noGrp="1"/>
          </p:cNvSpPr>
          <p:nvPr>
            <p:ph type="subTitle" idx="1"/>
          </p:nvPr>
        </p:nvSpPr>
        <p:spPr/>
        <p:txBody>
          <a:bodyPr/>
          <a:lstStyle/>
          <a:p>
            <a:endParaRPr lang="it-IT"/>
          </a:p>
        </p:txBody>
      </p:sp>
      <p:pic>
        <p:nvPicPr>
          <p:cNvPr id="1026" name="Picture 2" descr="C:\Users\GIOVANNI\Desktop\10406464_1418994958382691_774513253935851970_n.jpg"/>
          <p:cNvPicPr>
            <a:picLocks noChangeAspect="1" noChangeArrowheads="1"/>
          </p:cNvPicPr>
          <p:nvPr/>
        </p:nvPicPr>
        <p:blipFill>
          <a:blip r:embed="rId2" cstate="print"/>
          <a:srcRect/>
          <a:stretch>
            <a:fillRect/>
          </a:stretch>
        </p:blipFill>
        <p:spPr bwMode="auto">
          <a:xfrm>
            <a:off x="0" y="-1"/>
            <a:ext cx="9144000" cy="686276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2852936"/>
            <a:ext cx="8229600" cy="1143000"/>
          </a:xfrm>
        </p:spPr>
        <p:txBody>
          <a:bodyPr/>
          <a:lstStyle/>
          <a:p>
            <a:r>
              <a:rPr lang="it-IT" dirty="0" smtClean="0">
                <a:solidFill>
                  <a:schemeClr val="bg1"/>
                </a:solidFill>
              </a:rPr>
              <a:t>Le difficoltà incontrate:</a:t>
            </a:r>
            <a:endParaRPr lang="it-IT" dirty="0">
              <a:solidFill>
                <a:schemeClr val="bg1"/>
              </a:solidFill>
            </a:endParaRPr>
          </a:p>
        </p:txBody>
      </p:sp>
      <p:sp>
        <p:nvSpPr>
          <p:cNvPr id="3" name="Segnaposto contenuto 2"/>
          <p:cNvSpPr>
            <a:spLocks noGrp="1"/>
          </p:cNvSpPr>
          <p:nvPr>
            <p:ph idx="1"/>
          </p:nvPr>
        </p:nvSpPr>
        <p:spPr/>
        <p:txBody>
          <a:bodyPr/>
          <a:lstStyle/>
          <a:p>
            <a:endParaRPr lang="it-IT"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Mappe Google </a:t>
            </a:r>
            <a:r>
              <a:rPr lang="it-IT" dirty="0" err="1" smtClean="0">
                <a:solidFill>
                  <a:schemeClr val="bg1"/>
                </a:solidFill>
              </a:rPr>
              <a:t>Maps</a:t>
            </a:r>
            <a:endParaRPr lang="it-IT" dirty="0">
              <a:solidFill>
                <a:schemeClr val="bg1"/>
              </a:solidFill>
            </a:endParaRPr>
          </a:p>
        </p:txBody>
      </p:sp>
      <p:sp>
        <p:nvSpPr>
          <p:cNvPr id="3" name="Segnaposto contenuto 2"/>
          <p:cNvSpPr>
            <a:spLocks noGrp="1"/>
          </p:cNvSpPr>
          <p:nvPr>
            <p:ph idx="1"/>
          </p:nvPr>
        </p:nvSpPr>
        <p:spPr/>
        <p:txBody>
          <a:bodyPr/>
          <a:lstStyle/>
          <a:p>
            <a:r>
              <a:rPr lang="it-IT" dirty="0" smtClean="0"/>
              <a:t>Tra le difficoltà incontrate durante lo sviluppo dell’applicazione c’è sicuramente l’implementazione della visualizzazione delle mappe di Google </a:t>
            </a:r>
            <a:r>
              <a:rPr lang="it-IT" dirty="0" err="1" smtClean="0"/>
              <a:t>Maps</a:t>
            </a:r>
            <a:r>
              <a:rPr lang="it-IT" dirty="0" smtClean="0"/>
              <a:t> in quanto, successivamente ad alcuni aggiornamenti da parte di Google, c’è stato il bisogno di cercare funzioni mancanti agli esempi di codice trovati in precedenza.</a:t>
            </a:r>
            <a:endParaRPr lang="it-IT"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Connessione al </a:t>
            </a:r>
            <a:r>
              <a:rPr lang="it-IT" dirty="0" err="1" smtClean="0">
                <a:solidFill>
                  <a:schemeClr val="bg1"/>
                </a:solidFill>
              </a:rPr>
              <a:t>DataBase</a:t>
            </a:r>
            <a:endParaRPr lang="it-IT" dirty="0">
              <a:solidFill>
                <a:schemeClr val="bg1"/>
              </a:solidFill>
            </a:endParaRPr>
          </a:p>
        </p:txBody>
      </p:sp>
      <p:sp>
        <p:nvSpPr>
          <p:cNvPr id="3" name="Segnaposto contenuto 2"/>
          <p:cNvSpPr>
            <a:spLocks noGrp="1"/>
          </p:cNvSpPr>
          <p:nvPr>
            <p:ph idx="1"/>
          </p:nvPr>
        </p:nvSpPr>
        <p:spPr/>
        <p:txBody>
          <a:bodyPr/>
          <a:lstStyle/>
          <a:p>
            <a:r>
              <a:rPr lang="it-IT" dirty="0" smtClean="0"/>
              <a:t>Inizialmente, il database presentava qualche difficoltà nell’implementazione per quanto riguarda la connessione poiché, avendo il database su </a:t>
            </a:r>
            <a:r>
              <a:rPr lang="it-IT" dirty="0" err="1" smtClean="0"/>
              <a:t>altervista.org</a:t>
            </a:r>
            <a:r>
              <a:rPr lang="it-IT" dirty="0" smtClean="0"/>
              <a:t>, questi non permette script per la gestione dei dati. Seguendo varie guide, siamo infine riusciti a effettuare la connessione </a:t>
            </a:r>
            <a:r>
              <a:rPr lang="it-IT" smtClean="0"/>
              <a:t>al database.</a:t>
            </a:r>
            <a:endParaRPr lang="it-I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dirty="0"/>
          </a:p>
        </p:txBody>
      </p:sp>
      <p:pic>
        <p:nvPicPr>
          <p:cNvPr id="2050" name="Picture 2" descr="C:\Users\GIOVANNI\Desktop\10406464_1418994958382691_774513253935851970_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7" name="CasellaDiTesto 6"/>
          <p:cNvSpPr txBox="1"/>
          <p:nvPr/>
        </p:nvSpPr>
        <p:spPr>
          <a:xfrm>
            <a:off x="323528" y="5517232"/>
            <a:ext cx="3456384" cy="1077218"/>
          </a:xfrm>
          <a:prstGeom prst="rect">
            <a:avLst/>
          </a:prstGeom>
          <a:noFill/>
        </p:spPr>
        <p:txBody>
          <a:bodyPr wrap="square" rtlCol="0">
            <a:spAutoFit/>
          </a:bodyPr>
          <a:lstStyle/>
          <a:p>
            <a:pPr algn="ctr"/>
            <a:r>
              <a:rPr lang="it-IT" sz="3200" dirty="0" smtClean="0">
                <a:solidFill>
                  <a:schemeClr val="bg1"/>
                </a:solidFill>
              </a:rPr>
              <a:t>Emanuele </a:t>
            </a:r>
            <a:r>
              <a:rPr lang="it-IT" sz="3200" dirty="0" err="1" smtClean="0">
                <a:solidFill>
                  <a:schemeClr val="bg1"/>
                </a:solidFill>
              </a:rPr>
              <a:t>Petagna</a:t>
            </a:r>
            <a:r>
              <a:rPr lang="it-IT" sz="3200" dirty="0" smtClean="0">
                <a:solidFill>
                  <a:schemeClr val="bg1"/>
                </a:solidFill>
              </a:rPr>
              <a:t/>
            </a:r>
            <a:br>
              <a:rPr lang="it-IT" sz="3200" dirty="0" smtClean="0">
                <a:solidFill>
                  <a:schemeClr val="bg1"/>
                </a:solidFill>
              </a:rPr>
            </a:br>
            <a:r>
              <a:rPr lang="it-IT" sz="3200" dirty="0" err="1" smtClean="0">
                <a:solidFill>
                  <a:schemeClr val="bg1"/>
                </a:solidFill>
              </a:rPr>
              <a:t>Matr</a:t>
            </a:r>
            <a:r>
              <a:rPr lang="it-IT" sz="3200" dirty="0" smtClean="0">
                <a:solidFill>
                  <a:schemeClr val="bg1"/>
                </a:solidFill>
              </a:rPr>
              <a:t>. 0512100851</a:t>
            </a:r>
            <a:endParaRPr lang="it-IT" sz="3200" dirty="0">
              <a:solidFill>
                <a:schemeClr val="bg1"/>
              </a:solidFill>
            </a:endParaRPr>
          </a:p>
        </p:txBody>
      </p:sp>
      <p:sp>
        <p:nvSpPr>
          <p:cNvPr id="8" name="CasellaDiTesto 7"/>
          <p:cNvSpPr txBox="1"/>
          <p:nvPr/>
        </p:nvSpPr>
        <p:spPr>
          <a:xfrm>
            <a:off x="5652120" y="5517232"/>
            <a:ext cx="3491880" cy="1077218"/>
          </a:xfrm>
          <a:prstGeom prst="rect">
            <a:avLst/>
          </a:prstGeom>
          <a:noFill/>
        </p:spPr>
        <p:txBody>
          <a:bodyPr wrap="square" rtlCol="0">
            <a:spAutoFit/>
          </a:bodyPr>
          <a:lstStyle/>
          <a:p>
            <a:pPr algn="ctr"/>
            <a:r>
              <a:rPr lang="it-IT" sz="3200" dirty="0" smtClean="0">
                <a:solidFill>
                  <a:schemeClr val="bg1"/>
                </a:solidFill>
              </a:rPr>
              <a:t>Emanuele Caso</a:t>
            </a:r>
          </a:p>
          <a:p>
            <a:pPr algn="ctr"/>
            <a:r>
              <a:rPr lang="it-IT" sz="3200" dirty="0" err="1" smtClean="0">
                <a:solidFill>
                  <a:schemeClr val="bg1"/>
                </a:solidFill>
              </a:rPr>
              <a:t>Matr</a:t>
            </a:r>
            <a:r>
              <a:rPr lang="it-IT" sz="3200" dirty="0" smtClean="0">
                <a:solidFill>
                  <a:schemeClr val="bg1"/>
                </a:solidFill>
              </a:rPr>
              <a:t>. 0512100749</a:t>
            </a:r>
            <a:endParaRPr lang="it-IT" sz="32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980728"/>
          </a:xfrm>
        </p:spPr>
        <p:txBody>
          <a:bodyPr/>
          <a:lstStyle/>
          <a:p>
            <a:r>
              <a:rPr lang="it-IT" dirty="0" smtClean="0">
                <a:solidFill>
                  <a:schemeClr val="bg1"/>
                </a:solidFill>
              </a:rPr>
              <a:t>Dominio del problema</a:t>
            </a:r>
            <a:endParaRPr lang="it-IT" dirty="0">
              <a:solidFill>
                <a:schemeClr val="bg1"/>
              </a:solidFill>
            </a:endParaRPr>
          </a:p>
        </p:txBody>
      </p:sp>
      <p:sp>
        <p:nvSpPr>
          <p:cNvPr id="3" name="Segnaposto contenuto 2"/>
          <p:cNvSpPr>
            <a:spLocks noGrp="1"/>
          </p:cNvSpPr>
          <p:nvPr>
            <p:ph idx="1"/>
          </p:nvPr>
        </p:nvSpPr>
        <p:spPr>
          <a:xfrm>
            <a:off x="395536" y="908720"/>
            <a:ext cx="8229600" cy="5949280"/>
          </a:xfrm>
        </p:spPr>
        <p:txBody>
          <a:bodyPr>
            <a:noAutofit/>
          </a:bodyPr>
          <a:lstStyle/>
          <a:p>
            <a:pPr lvl="1">
              <a:lnSpc>
                <a:spcPct val="170000"/>
              </a:lnSpc>
              <a:buNone/>
            </a:pPr>
            <a:r>
              <a:rPr lang="it-IT" sz="1600" dirty="0" smtClean="0"/>
              <a:t>L’applicazione consiste nel fornire informazioni riguardanti le dislocazioni dei Centri Sportivi di nuoto nella  regione Campania e i relativi eventi natatori all’interno di essi. In questo modo l’utente resterà aggiornato sulle gare sportive a cui intende assistere o partecipare. Il sistema prevede la visualizzazione, tramite una mappa, di tutte le piscine presenti sul territorio campano. All'utente, lanciata l'applicazione, compariranno due bottoni a cui potrà accedere. Con il primo potrà selezionare la provincia desiderata in modo che potrà visualizzare su una mappa gli eventi distribuiti nella provincia selezionata. Premendo invece il secondo tasto, potrà accedere ai centri sportivi di nuoto presenti sul territorio campano. All'utente, alla selezione del Centro Sportivo o dell'Evento desiderato, compariranno le informazioni a esso relative, ovvero Nome, Città e Telefono per i Centri Sportivi, mentre per gli eventi compariranno il Luogo, la Data e il Nome dell'Evento</a:t>
            </a:r>
            <a:r>
              <a:rPr lang="it-IT" sz="1600" smtClean="0"/>
              <a:t>.  </a:t>
            </a:r>
            <a:r>
              <a:rPr lang="it-IT" sz="1600" dirty="0" smtClean="0"/>
              <a:t>Inoltre l’utente ha anche la possibilità di registrarsi,effettuando un login. All’utente registrato sarà data la possibilità di inserire eventi o piscine ed anche informazioni riguardanti gli eventi e/o piscine.</a:t>
            </a:r>
          </a:p>
          <a:p>
            <a:pPr lvl="1">
              <a:lnSpc>
                <a:spcPct val="170000"/>
              </a:lnSpc>
              <a:buNone/>
            </a:pPr>
            <a:endParaRPr lang="it-IT" sz="1600" dirty="0" smtClean="0"/>
          </a:p>
          <a:p>
            <a:pPr lvl="1"/>
            <a:endParaRPr lang="it-IT"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Obiettivi</a:t>
            </a:r>
            <a:endParaRPr lang="it-IT" dirty="0">
              <a:solidFill>
                <a:schemeClr val="bg1"/>
              </a:solidFill>
            </a:endParaRPr>
          </a:p>
        </p:txBody>
      </p:sp>
      <p:sp>
        <p:nvSpPr>
          <p:cNvPr id="3" name="Segnaposto contenuto 2"/>
          <p:cNvSpPr>
            <a:spLocks noGrp="1"/>
          </p:cNvSpPr>
          <p:nvPr>
            <p:ph idx="1"/>
          </p:nvPr>
        </p:nvSpPr>
        <p:spPr/>
        <p:txBody>
          <a:bodyPr>
            <a:normAutofit lnSpcReduction="10000"/>
          </a:bodyPr>
          <a:lstStyle/>
          <a:p>
            <a:pPr lvl="0"/>
            <a:r>
              <a:rPr lang="it-IT" b="1" dirty="0"/>
              <a:t> Criticità che il progetto intende </a:t>
            </a:r>
            <a:r>
              <a:rPr lang="it-IT" b="1" dirty="0" smtClean="0"/>
              <a:t>rimuovere</a:t>
            </a:r>
            <a:endParaRPr lang="it-IT" dirty="0"/>
          </a:p>
          <a:p>
            <a:pPr lvl="0">
              <a:buNone/>
            </a:pPr>
            <a:r>
              <a:rPr lang="it-IT" dirty="0" smtClean="0"/>
              <a:t> 	Questa </a:t>
            </a:r>
            <a:r>
              <a:rPr lang="it-IT" dirty="0"/>
              <a:t>applicazione ha come scopo quello di aiutare un potenziale utente a riconoscere eventi e Centri </a:t>
            </a:r>
            <a:r>
              <a:rPr lang="it-IT" dirty="0" smtClean="0"/>
              <a:t>Sportivi </a:t>
            </a:r>
            <a:r>
              <a:rPr lang="it-IT" dirty="0"/>
              <a:t>senza dover ricorrere ad un’eventuale ricerca su siti specifici.</a:t>
            </a:r>
          </a:p>
          <a:p>
            <a:pPr lvl="0"/>
            <a:r>
              <a:rPr lang="it-IT" b="1" dirty="0"/>
              <a:t>  Benefici attesi</a:t>
            </a:r>
            <a:endParaRPr lang="it-IT" dirty="0"/>
          </a:p>
          <a:p>
            <a:pPr>
              <a:buNone/>
            </a:pPr>
            <a:r>
              <a:rPr lang="it-IT" dirty="0" smtClean="0"/>
              <a:t>   	Questa </a:t>
            </a:r>
            <a:r>
              <a:rPr lang="it-IT" dirty="0"/>
              <a:t>applicazione può rappresentare un mezzo di incremento di clienti per un centro sportivo e di </a:t>
            </a:r>
            <a:r>
              <a:rPr lang="it-IT" dirty="0" smtClean="0"/>
              <a:t>partecipanti </a:t>
            </a:r>
            <a:r>
              <a:rPr lang="it-IT" dirty="0"/>
              <a:t>ad una gara</a:t>
            </a:r>
            <a:r>
              <a:rPr lang="it-IT" dirty="0" smtClean="0"/>
              <a:t>.</a:t>
            </a:r>
            <a:endParaRPr lang="it-IT"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solidFill>
                  <a:schemeClr val="bg1"/>
                </a:solidFill>
              </a:rPr>
              <a:t>Analisi del mercato e della concorrenza</a:t>
            </a:r>
            <a:endParaRPr lang="it-IT" dirty="0">
              <a:solidFill>
                <a:schemeClr val="bg1"/>
              </a:solidFill>
            </a:endParaRPr>
          </a:p>
        </p:txBody>
      </p:sp>
      <p:sp>
        <p:nvSpPr>
          <p:cNvPr id="3" name="Segnaposto contenuto 2"/>
          <p:cNvSpPr>
            <a:spLocks noGrp="1"/>
          </p:cNvSpPr>
          <p:nvPr>
            <p:ph idx="1"/>
          </p:nvPr>
        </p:nvSpPr>
        <p:spPr/>
        <p:txBody>
          <a:bodyPr>
            <a:normAutofit lnSpcReduction="10000"/>
          </a:bodyPr>
          <a:lstStyle/>
          <a:p>
            <a:pPr>
              <a:buNone/>
            </a:pPr>
            <a:r>
              <a:rPr lang="it-IT" dirty="0" smtClean="0"/>
              <a:t>	Qui </a:t>
            </a:r>
            <a:r>
              <a:rPr lang="it-IT" dirty="0"/>
              <a:t>verranno elencate le differenze tra l’applicazione proposta nel progetto ed altre simili trovate su Google </a:t>
            </a:r>
            <a:r>
              <a:rPr lang="it-IT" dirty="0" smtClean="0"/>
              <a:t>Play. </a:t>
            </a:r>
          </a:p>
          <a:p>
            <a:r>
              <a:rPr lang="it-IT" b="1" dirty="0" smtClean="0"/>
              <a:t>Trovo </a:t>
            </a:r>
            <a:r>
              <a:rPr lang="it-IT" b="1" dirty="0" err="1"/>
              <a:t>Sports</a:t>
            </a:r>
            <a:r>
              <a:rPr lang="it-IT" b="1" dirty="0"/>
              <a:t> nelle vicinanze:</a:t>
            </a:r>
            <a:r>
              <a:rPr lang="it-IT" dirty="0"/>
              <a:t>  Trovo </a:t>
            </a:r>
            <a:r>
              <a:rPr lang="it-IT" dirty="0" err="1"/>
              <a:t>Sports</a:t>
            </a:r>
            <a:r>
              <a:rPr lang="it-IT" dirty="0"/>
              <a:t> nelle vicinanze è una semplice </a:t>
            </a:r>
            <a:r>
              <a:rPr lang="it-IT" dirty="0" err="1"/>
              <a:t>app</a:t>
            </a:r>
            <a:r>
              <a:rPr lang="it-IT" dirty="0"/>
              <a:t> che ti aiuta a trovare il </a:t>
            </a:r>
            <a:r>
              <a:rPr lang="it-IT" dirty="0" smtClean="0"/>
              <a:t>più </a:t>
            </a:r>
            <a:r>
              <a:rPr lang="it-IT" dirty="0"/>
              <a:t>vicino palazzetto dello sport / tennis / campi (ad esempio campi da tennis, piscine, baseball e molti </a:t>
            </a:r>
            <a:r>
              <a:rPr lang="it-IT" dirty="0" smtClean="0"/>
              <a:t>altri</a:t>
            </a:r>
            <a:r>
              <a:rPr lang="it-IT" dirty="0"/>
              <a:t>) in base alla posizione corrente. </a:t>
            </a:r>
          </a:p>
          <a:p>
            <a:endParaRPr lang="it-IT"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Requisiti funzionali</a:t>
            </a:r>
            <a:endParaRPr lang="it-IT" dirty="0">
              <a:solidFill>
                <a:schemeClr val="bg1"/>
              </a:solidFill>
            </a:endParaRPr>
          </a:p>
        </p:txBody>
      </p:sp>
      <p:sp>
        <p:nvSpPr>
          <p:cNvPr id="3" name="Segnaposto contenuto 2"/>
          <p:cNvSpPr>
            <a:spLocks noGrp="1"/>
          </p:cNvSpPr>
          <p:nvPr>
            <p:ph idx="1"/>
          </p:nvPr>
        </p:nvSpPr>
        <p:spPr/>
        <p:txBody>
          <a:bodyPr>
            <a:normAutofit fontScale="70000" lnSpcReduction="20000"/>
          </a:bodyPr>
          <a:lstStyle/>
          <a:p>
            <a:r>
              <a:rPr lang="it-IT" b="1" dirty="0" smtClean="0"/>
              <a:t>Informazioni </a:t>
            </a:r>
            <a:r>
              <a:rPr lang="it-IT" b="1" dirty="0"/>
              <a:t>sugli </a:t>
            </a:r>
            <a:r>
              <a:rPr lang="it-IT" b="1" dirty="0" smtClean="0"/>
              <a:t>eventi</a:t>
            </a:r>
            <a:endParaRPr lang="it-IT" dirty="0"/>
          </a:p>
          <a:p>
            <a:pPr>
              <a:buNone/>
            </a:pPr>
            <a:r>
              <a:rPr lang="it-IT" dirty="0" smtClean="0"/>
              <a:t>	L’utente </a:t>
            </a:r>
            <a:r>
              <a:rPr lang="it-IT" dirty="0"/>
              <a:t>decide di avviare la funzionalità relativa alle gare, e sceglie, tramite un elenco, la provincia </a:t>
            </a:r>
            <a:r>
              <a:rPr lang="it-IT" dirty="0" smtClean="0"/>
              <a:t>desiderata</a:t>
            </a:r>
            <a:r>
              <a:rPr lang="it-IT" dirty="0"/>
              <a:t>. In base alla provincia scelta, il sistema fornirà un elenco di tutte le gare di nuoto </a:t>
            </a:r>
            <a:r>
              <a:rPr lang="it-IT" dirty="0" smtClean="0"/>
              <a:t>previste.</a:t>
            </a:r>
          </a:p>
          <a:p>
            <a:pPr>
              <a:buNone/>
            </a:pPr>
            <a:endParaRPr lang="it-IT" dirty="0"/>
          </a:p>
          <a:p>
            <a:r>
              <a:rPr lang="it-IT" b="1" dirty="0"/>
              <a:t>Informazioni sui centri sportivi</a:t>
            </a:r>
            <a:endParaRPr lang="it-IT" dirty="0"/>
          </a:p>
          <a:p>
            <a:pPr>
              <a:buNone/>
            </a:pPr>
            <a:r>
              <a:rPr lang="it-IT" dirty="0" smtClean="0"/>
              <a:t>	Se </a:t>
            </a:r>
            <a:r>
              <a:rPr lang="it-IT" dirty="0"/>
              <a:t>l’utente sceglie la funzionalità di ricerca delle dislocazioni dei centri sportivi, gli apparirà </a:t>
            </a:r>
            <a:r>
              <a:rPr lang="it-IT" dirty="0" smtClean="0"/>
              <a:t>una mappa </a:t>
            </a:r>
            <a:r>
              <a:rPr lang="it-IT" dirty="0"/>
              <a:t>con i vari centri sportivi ubicati in un certo raggio partendo dalla posizione dell’utente </a:t>
            </a:r>
            <a:r>
              <a:rPr lang="it-IT" dirty="0" smtClean="0"/>
              <a:t>in </a:t>
            </a:r>
            <a:r>
              <a:rPr lang="it-IT" dirty="0"/>
              <a:t>quel momento</a:t>
            </a:r>
            <a:r>
              <a:rPr lang="it-IT" dirty="0" smtClean="0"/>
              <a:t>.</a:t>
            </a:r>
          </a:p>
          <a:p>
            <a:pPr>
              <a:buNone/>
            </a:pPr>
            <a:endParaRPr lang="it-IT" dirty="0"/>
          </a:p>
          <a:p>
            <a:r>
              <a:rPr lang="it-IT" b="1" dirty="0"/>
              <a:t>Informazioni sul singolo </a:t>
            </a:r>
            <a:r>
              <a:rPr lang="it-IT" b="1" dirty="0" smtClean="0"/>
              <a:t>centro</a:t>
            </a:r>
            <a:endParaRPr lang="it-IT" dirty="0" smtClean="0"/>
          </a:p>
          <a:p>
            <a:pPr>
              <a:buNone/>
            </a:pPr>
            <a:r>
              <a:rPr lang="it-IT" dirty="0"/>
              <a:t>	</a:t>
            </a:r>
            <a:r>
              <a:rPr lang="it-IT" dirty="0" smtClean="0"/>
              <a:t>L’utente </a:t>
            </a:r>
            <a:r>
              <a:rPr lang="it-IT" dirty="0"/>
              <a:t>avrà la possibilità di visualizzare le informazioni relative ai dati del centro sportivo </a:t>
            </a:r>
            <a:r>
              <a:rPr lang="it-IT" dirty="0" smtClean="0"/>
              <a:t>selezionato (nome, città, telefono).</a:t>
            </a:r>
            <a:endParaRPr lang="it-IT" dirty="0"/>
          </a:p>
          <a:p>
            <a:endParaRPr lang="it-IT"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a:xfrm>
            <a:off x="395536" y="144016"/>
            <a:ext cx="8229600" cy="6525344"/>
          </a:xfrm>
        </p:spPr>
        <p:txBody>
          <a:bodyPr>
            <a:normAutofit fontScale="25000" lnSpcReduction="20000"/>
          </a:bodyPr>
          <a:lstStyle/>
          <a:p>
            <a:r>
              <a:rPr lang="it-IT" sz="8800" b="1" dirty="0" smtClean="0"/>
              <a:t>Registrazione dell’utente</a:t>
            </a:r>
            <a:endParaRPr lang="it-IT" sz="8800" dirty="0" smtClean="0"/>
          </a:p>
          <a:p>
            <a:pPr>
              <a:buNone/>
            </a:pPr>
            <a:r>
              <a:rPr lang="it-IT" sz="8800" dirty="0" smtClean="0"/>
              <a:t>	L’utente avrà la possibilità di registrarsi per poter accedere a funzioni riservate quali inserimento e modifica dei dati delle piscine e degli eventi.</a:t>
            </a:r>
          </a:p>
          <a:p>
            <a:r>
              <a:rPr lang="it-IT" sz="8800" b="1" dirty="0" smtClean="0"/>
              <a:t>Inserimento nuova piscina</a:t>
            </a:r>
            <a:endParaRPr lang="it-IT" sz="8800" dirty="0" smtClean="0"/>
          </a:p>
          <a:p>
            <a:pPr>
              <a:buNone/>
            </a:pPr>
            <a:r>
              <a:rPr lang="it-IT" sz="8800" dirty="0" smtClean="0"/>
              <a:t>	Visualizzata la mappa, l’utente loggato potrà inserire una nuova piscina la quale non verrà inserita nell’immediato tra quelle lette dalla mappa per far si che l’amministratore possa verificare l’autenticità dei dati inseriti.</a:t>
            </a:r>
          </a:p>
          <a:p>
            <a:r>
              <a:rPr lang="it-IT" sz="8800" b="1" dirty="0" smtClean="0"/>
              <a:t>Inserimento nuovo evento</a:t>
            </a:r>
            <a:endParaRPr lang="it-IT" sz="8800" dirty="0" smtClean="0"/>
          </a:p>
          <a:p>
            <a:pPr>
              <a:buNone/>
            </a:pPr>
            <a:r>
              <a:rPr lang="it-IT" sz="8800" dirty="0" smtClean="0"/>
              <a:t>	Come per l’inserimento delle piscine, lo stesso avverrà per l’inserimento di nuovi eventi.</a:t>
            </a:r>
          </a:p>
          <a:p>
            <a:pPr>
              <a:buNone/>
            </a:pPr>
            <a:r>
              <a:rPr lang="it-IT" sz="8800" dirty="0" smtClean="0"/>
              <a:t> </a:t>
            </a:r>
          </a:p>
          <a:p>
            <a:r>
              <a:rPr lang="it-IT" sz="8800" b="1" dirty="0" smtClean="0"/>
              <a:t>Modifica dati piscina</a:t>
            </a:r>
            <a:endParaRPr lang="it-IT" sz="8800" dirty="0" smtClean="0"/>
          </a:p>
          <a:p>
            <a:pPr>
              <a:buNone/>
            </a:pPr>
            <a:r>
              <a:rPr lang="it-IT" sz="8800" dirty="0" smtClean="0"/>
              <a:t>	L’utente registrato potrà, inoltre, richiedere una </a:t>
            </a:r>
            <a:r>
              <a:rPr lang="it-IT" sz="8800" dirty="0" err="1" smtClean="0"/>
              <a:t>modfica</a:t>
            </a:r>
            <a:r>
              <a:rPr lang="it-IT" sz="8800" dirty="0" smtClean="0"/>
              <a:t> dei dati di un centro sportivo inviando una sorta di e-mail specificando le modifiche da apportare alla piscina. La richiesta verrà comunque letta da un amministratore che validerà i dati.</a:t>
            </a:r>
          </a:p>
          <a:p>
            <a:r>
              <a:rPr lang="it-IT" sz="8800" b="1" dirty="0" smtClean="0"/>
              <a:t>Modifica dati evento</a:t>
            </a:r>
            <a:endParaRPr lang="it-IT" sz="8800" dirty="0" smtClean="0"/>
          </a:p>
          <a:p>
            <a:pPr>
              <a:buNone/>
            </a:pPr>
            <a:r>
              <a:rPr lang="it-IT" sz="8800" dirty="0" smtClean="0"/>
              <a:t>	Così come avviene per la modifica delle piscine, l’utente registrato può scegliere di modificare i dati di un evento se ritenuti sbagliati. Un amministratore validerà anche questi dati.</a:t>
            </a:r>
          </a:p>
          <a:p>
            <a:endParaRPr lang="it-IT"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Requisiti non funzionali</a:t>
            </a:r>
            <a:endParaRPr lang="it-IT" dirty="0"/>
          </a:p>
        </p:txBody>
      </p:sp>
      <p:sp>
        <p:nvSpPr>
          <p:cNvPr id="3" name="Segnaposto contenuto 2"/>
          <p:cNvSpPr>
            <a:spLocks noGrp="1"/>
          </p:cNvSpPr>
          <p:nvPr>
            <p:ph idx="1"/>
          </p:nvPr>
        </p:nvSpPr>
        <p:spPr>
          <a:xfrm>
            <a:off x="467544" y="1556792"/>
            <a:ext cx="8229600" cy="4525963"/>
          </a:xfrm>
        </p:spPr>
        <p:txBody>
          <a:bodyPr>
            <a:normAutofit fontScale="25000" lnSpcReduction="20000"/>
          </a:bodyPr>
          <a:lstStyle/>
          <a:p>
            <a:r>
              <a:rPr lang="it-IT" sz="8800" b="1" dirty="0"/>
              <a:t>Affidabilità</a:t>
            </a:r>
            <a:endParaRPr lang="it-IT" sz="8800" dirty="0"/>
          </a:p>
          <a:p>
            <a:pPr>
              <a:buNone/>
            </a:pPr>
            <a:r>
              <a:rPr lang="it-IT" sz="8800" dirty="0" smtClean="0"/>
              <a:t>	Il </a:t>
            </a:r>
            <a:r>
              <a:rPr lang="it-IT" sz="8800" dirty="0"/>
              <a:t>sistema garantisce l’autenticità delle informazioni relative alle gare e ai vari centri sportivi.</a:t>
            </a:r>
          </a:p>
          <a:p>
            <a:endParaRPr lang="it-IT" sz="8800" b="1" dirty="0" smtClean="0"/>
          </a:p>
          <a:p>
            <a:r>
              <a:rPr lang="it-IT" sz="8800" b="1" dirty="0" smtClean="0"/>
              <a:t>Usabilità</a:t>
            </a:r>
            <a:endParaRPr lang="it-IT" sz="8800" dirty="0" smtClean="0"/>
          </a:p>
          <a:p>
            <a:pPr>
              <a:buNone/>
            </a:pPr>
            <a:r>
              <a:rPr lang="it-IT" sz="8800" dirty="0"/>
              <a:t>	</a:t>
            </a:r>
            <a:r>
              <a:rPr lang="it-IT" sz="8800" dirty="0" smtClean="0"/>
              <a:t>L’applicazione </a:t>
            </a:r>
            <a:r>
              <a:rPr lang="it-IT" sz="8800" dirty="0"/>
              <a:t>presenterà un’interfaccia al quanto intuitiva ai fini di poter utilizzare tutte le </a:t>
            </a:r>
            <a:r>
              <a:rPr lang="it-IT" sz="8800" dirty="0" smtClean="0"/>
              <a:t>funzionalità </a:t>
            </a:r>
            <a:r>
              <a:rPr lang="it-IT" sz="8800" dirty="0"/>
              <a:t>senza difficoltà di ricerca delle stesse. Inoltre non è rivolta a un target specifico di </a:t>
            </a:r>
            <a:r>
              <a:rPr lang="it-IT" sz="8800" dirty="0" smtClean="0"/>
              <a:t>utente</a:t>
            </a:r>
            <a:r>
              <a:rPr lang="it-IT" sz="8800" dirty="0"/>
              <a:t>.</a:t>
            </a:r>
          </a:p>
          <a:p>
            <a:pPr>
              <a:buNone/>
            </a:pPr>
            <a:endParaRPr lang="it-IT" sz="8800" dirty="0"/>
          </a:p>
          <a:p>
            <a:r>
              <a:rPr lang="it-IT" sz="8800" b="1" dirty="0" err="1" smtClean="0"/>
              <a:t>Supportabilità</a:t>
            </a:r>
            <a:endParaRPr lang="it-IT" sz="8800" dirty="0"/>
          </a:p>
          <a:p>
            <a:pPr>
              <a:buNone/>
            </a:pPr>
            <a:r>
              <a:rPr lang="it-IT" sz="8800" dirty="0" smtClean="0"/>
              <a:t>	Il </a:t>
            </a:r>
            <a:r>
              <a:rPr lang="it-IT" sz="8800" dirty="0"/>
              <a:t>sistema sarà facile da modificare nel caso in cui si voglia ampliare il dominio di applicazione.</a:t>
            </a:r>
          </a:p>
          <a:p>
            <a:pPr>
              <a:buNone/>
            </a:pPr>
            <a:r>
              <a:rPr lang="it-IT" sz="8800" dirty="0"/>
              <a:t> </a:t>
            </a:r>
          </a:p>
          <a:p>
            <a:r>
              <a:rPr lang="it-IT" sz="8800" b="1" dirty="0"/>
              <a:t>Requisiti di </a:t>
            </a:r>
            <a:r>
              <a:rPr lang="it-IT" sz="8800" b="1" dirty="0" smtClean="0"/>
              <a:t>implementazione</a:t>
            </a:r>
            <a:endParaRPr lang="it-IT" sz="8800" dirty="0"/>
          </a:p>
          <a:p>
            <a:pPr>
              <a:buNone/>
            </a:pPr>
            <a:r>
              <a:rPr lang="it-IT" sz="8800" dirty="0" smtClean="0"/>
              <a:t>	Il </a:t>
            </a:r>
            <a:r>
              <a:rPr lang="it-IT" sz="8800" dirty="0"/>
              <a:t>sistema dovrà essere implementato tramite linguaggio ANDROID. La memorizzazione dei </a:t>
            </a:r>
            <a:r>
              <a:rPr lang="it-IT" sz="8800" dirty="0" smtClean="0"/>
              <a:t>dati sarà </a:t>
            </a:r>
            <a:r>
              <a:rPr lang="it-IT" sz="8800" dirty="0"/>
              <a:t>gestita tramite un DBMS.</a:t>
            </a:r>
          </a:p>
          <a:p>
            <a:pPr>
              <a:buNone/>
            </a:pPr>
            <a:r>
              <a:rPr lang="it-IT" dirty="0"/>
              <a:t> </a:t>
            </a:r>
          </a:p>
          <a:p>
            <a:endParaRPr lang="it-IT"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dirty="0">
              <a:solidFill>
                <a:schemeClr val="bg1"/>
              </a:solidFill>
            </a:endParaRPr>
          </a:p>
        </p:txBody>
      </p:sp>
      <p:sp>
        <p:nvSpPr>
          <p:cNvPr id="3" name="Segnaposto contenuto 2"/>
          <p:cNvSpPr>
            <a:spLocks noGrp="1"/>
          </p:cNvSpPr>
          <p:nvPr>
            <p:ph idx="1"/>
          </p:nvPr>
        </p:nvSpPr>
        <p:spPr/>
        <p:txBody>
          <a:bodyPr>
            <a:normAutofit fontScale="77500" lnSpcReduction="20000"/>
          </a:bodyPr>
          <a:lstStyle/>
          <a:p>
            <a:r>
              <a:rPr lang="it-IT" b="1" dirty="0" smtClean="0"/>
              <a:t>Requisiti di interfaccia</a:t>
            </a:r>
            <a:endParaRPr lang="it-IT" dirty="0"/>
          </a:p>
          <a:p>
            <a:pPr>
              <a:buNone/>
            </a:pPr>
            <a:r>
              <a:rPr lang="it-IT" dirty="0" smtClean="0"/>
              <a:t>	Il sistema dovrà essere composto da un’implementazione ANDROID  e un sistema DBMS che andranno a effettuare un’intensa comunicazione tra di loro per garantire un corretto funzionamento del sistema, tale comunicazione sarà effettuata tramite connessione </a:t>
            </a:r>
            <a:r>
              <a:rPr lang="it-IT" dirty="0" err="1" smtClean="0"/>
              <a:t>Mysql</a:t>
            </a:r>
            <a:r>
              <a:rPr lang="it-IT" dirty="0" smtClean="0"/>
              <a:t>, che si preoccuperà di effettuare la connessione al database e effettuare operazioni sulla base di dati.</a:t>
            </a:r>
          </a:p>
          <a:p>
            <a:pPr>
              <a:buNone/>
            </a:pPr>
            <a:r>
              <a:rPr lang="it-IT" dirty="0" smtClean="0"/>
              <a:t> </a:t>
            </a:r>
          </a:p>
          <a:p>
            <a:r>
              <a:rPr lang="it-IT" b="1" dirty="0" smtClean="0"/>
              <a:t>Requisiti di operazione</a:t>
            </a:r>
            <a:endParaRPr lang="it-IT" dirty="0"/>
          </a:p>
          <a:p>
            <a:pPr>
              <a:buNone/>
            </a:pPr>
            <a:r>
              <a:rPr lang="it-IT" dirty="0" smtClean="0"/>
              <a:t>	Il sistema sarà gestito dall’amministratore, che potrà accedere al sistema e aggiornare o modificare i dati all’interno di esso.</a:t>
            </a:r>
          </a:p>
          <a:p>
            <a:endParaRPr lang="it-IT"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329</Words>
  <Application>Microsoft Office PowerPoint</Application>
  <PresentationFormat>Presentazione su schermo (4:3)</PresentationFormat>
  <Paragraphs>56</Paragraphs>
  <Slides>12</Slides>
  <Notes>0</Notes>
  <HiddenSlides>0</HiddenSlides>
  <MMClips>0</MMClips>
  <ScaleCrop>false</ScaleCrop>
  <HeadingPairs>
    <vt:vector size="4" baseType="variant">
      <vt:variant>
        <vt:lpstr>Tema</vt:lpstr>
      </vt:variant>
      <vt:variant>
        <vt:i4>1</vt:i4>
      </vt:variant>
      <vt:variant>
        <vt:lpstr>Titoli diapositive</vt:lpstr>
      </vt:variant>
      <vt:variant>
        <vt:i4>12</vt:i4>
      </vt:variant>
    </vt:vector>
  </HeadingPairs>
  <TitlesOfParts>
    <vt:vector size="13" baseType="lpstr">
      <vt:lpstr>Tema di Office</vt:lpstr>
      <vt:lpstr>Diapositiva 1</vt:lpstr>
      <vt:lpstr>Diapositiva 2</vt:lpstr>
      <vt:lpstr>Dominio del problema</vt:lpstr>
      <vt:lpstr>Obiettivi</vt:lpstr>
      <vt:lpstr>Analisi del mercato e della concorrenza</vt:lpstr>
      <vt:lpstr>Requisiti funzionali</vt:lpstr>
      <vt:lpstr>Diapositiva 7</vt:lpstr>
      <vt:lpstr>Requisiti non funzionali</vt:lpstr>
      <vt:lpstr>Diapositiva 9</vt:lpstr>
      <vt:lpstr>Le difficoltà incontrate:</vt:lpstr>
      <vt:lpstr>Mappe Google Maps</vt:lpstr>
      <vt:lpstr>Connessione al DataBase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GIOVANNI</dc:creator>
  <cp:lastModifiedBy>GIOVANNI</cp:lastModifiedBy>
  <cp:revision>11</cp:revision>
  <dcterms:created xsi:type="dcterms:W3CDTF">2014-06-12T09:54:55Z</dcterms:created>
  <dcterms:modified xsi:type="dcterms:W3CDTF">2014-06-25T10:50:12Z</dcterms:modified>
</cp:coreProperties>
</file>