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17.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2.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31"/>
  </p:notesMasterIdLst>
  <p:handoutMasterIdLst>
    <p:handoutMasterId r:id="rId32"/>
  </p:handoutMasterIdLst>
  <p:sldIdLst>
    <p:sldId id="271" r:id="rId2"/>
    <p:sldId id="349" r:id="rId3"/>
    <p:sldId id="272" r:id="rId4"/>
    <p:sldId id="274" r:id="rId5"/>
    <p:sldId id="275" r:id="rId6"/>
    <p:sldId id="276" r:id="rId7"/>
    <p:sldId id="277" r:id="rId8"/>
    <p:sldId id="278" r:id="rId9"/>
    <p:sldId id="331" r:id="rId10"/>
    <p:sldId id="282" r:id="rId11"/>
    <p:sldId id="288" r:id="rId12"/>
    <p:sldId id="290" r:id="rId13"/>
    <p:sldId id="295" r:id="rId14"/>
    <p:sldId id="296" r:id="rId15"/>
    <p:sldId id="291" r:id="rId16"/>
    <p:sldId id="292" r:id="rId17"/>
    <p:sldId id="293" r:id="rId18"/>
    <p:sldId id="294" r:id="rId19"/>
    <p:sldId id="297" r:id="rId20"/>
    <p:sldId id="332" r:id="rId21"/>
    <p:sldId id="299" r:id="rId22"/>
    <p:sldId id="300" r:id="rId23"/>
    <p:sldId id="301" r:id="rId24"/>
    <p:sldId id="302" r:id="rId25"/>
    <p:sldId id="353" r:id="rId26"/>
    <p:sldId id="350" r:id="rId27"/>
    <p:sldId id="351" r:id="rId28"/>
    <p:sldId id="352" r:id="rId29"/>
    <p:sldId id="26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BF36"/>
    <a:srgbClr val="002050"/>
    <a:srgbClr val="007233"/>
    <a:srgbClr val="86C400"/>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94660"/>
  </p:normalViewPr>
  <p:slideViewPr>
    <p:cSldViewPr snapToGrid="0">
      <p:cViewPr varScale="1">
        <p:scale>
          <a:sx n="84" d="100"/>
          <a:sy n="84" d="100"/>
        </p:scale>
        <p:origin x="581" y="82"/>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12/8/2014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12/8/2014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24</a:t>
            </a:fld>
            <a:endParaRPr lang="en-US"/>
          </a:p>
        </p:txBody>
      </p:sp>
    </p:spTree>
    <p:extLst>
      <p:ext uri="{BB962C8B-B14F-4D97-AF65-F5344CB8AC3E}">
        <p14:creationId xmlns:p14="http://schemas.microsoft.com/office/powerpoint/2010/main" val="3583836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144558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300594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484845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a:p>
        </p:txBody>
      </p:sp>
    </p:spTree>
    <p:extLst>
      <p:ext uri="{BB962C8B-B14F-4D97-AF65-F5344CB8AC3E}">
        <p14:creationId xmlns:p14="http://schemas.microsoft.com/office/powerpoint/2010/main" val="11288071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72" r:id="rId9"/>
    <p:sldLayoutId id="2147483673"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twitter.com/ramisayar"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3.jpg"/><Relationship Id="rId5" Type="http://schemas.openxmlformats.org/officeDocument/2006/relationships/hyperlink" Target="http://ramisayar.com/" TargetMode="External"/><Relationship Id="rId4" Type="http://schemas.openxmlformats.org/officeDocument/2006/relationships/hyperlink" Target="blogs.msdn.com/b/cdndev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hyperlink" Target="http://stevenedouard.com/"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Steven Edouard </a:t>
            </a:r>
            <a:r>
              <a:rPr lang="en-US" dirty="0"/>
              <a:t>| </a:t>
            </a:r>
            <a:r>
              <a:rPr lang="en-US" dirty="0" smtClean="0"/>
              <a:t>Developer Evangelist</a:t>
            </a:r>
          </a:p>
          <a:p>
            <a:r>
              <a:rPr lang="en-US" dirty="0" smtClean="0"/>
              <a:t>Rami Sayar | Developer Evangelist</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You’ve Got Documents! A </a:t>
            </a:r>
            <a:r>
              <a:rPr lang="en-US" sz="4000" dirty="0" err="1" smtClean="0"/>
              <a:t>MongoDB</a:t>
            </a:r>
            <a:r>
              <a:rPr lang="en-US" sz="4000" dirty="0" smtClean="0"/>
              <a:t> Jump Start</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a:t>
            </a:r>
            <a:r>
              <a:rPr lang="en-US" dirty="0" err="1" smtClean="0"/>
              <a:t>MongoDB</a:t>
            </a:r>
            <a:endParaRPr lang="en-US" dirty="0"/>
          </a:p>
        </p:txBody>
      </p:sp>
      <p:sp>
        <p:nvSpPr>
          <p:cNvPr id="5" name="Content Placeholder 1"/>
          <p:cNvSpPr>
            <a:spLocks noGrp="1"/>
          </p:cNvSpPr>
          <p:nvPr>
            <p:ph sz="quarter" idx="10"/>
          </p:nvPr>
        </p:nvSpPr>
        <p:spPr>
          <a:xfrm>
            <a:off x="277813" y="1427918"/>
            <a:ext cx="11525250" cy="5290388"/>
          </a:xfrm>
        </p:spPr>
        <p:txBody>
          <a:bodyPr/>
          <a:lstStyle/>
          <a:p>
            <a:r>
              <a:rPr lang="en-US" dirty="0" smtClean="0"/>
              <a:t>NoSQL Database</a:t>
            </a:r>
          </a:p>
          <a:p>
            <a:pPr lvl="1"/>
            <a:r>
              <a:rPr lang="en-US" dirty="0" smtClean="0"/>
              <a:t>No tabular constraints on your data schema</a:t>
            </a:r>
          </a:p>
          <a:p>
            <a:pPr lvl="1"/>
            <a:endParaRPr lang="en-US" dirty="0"/>
          </a:p>
          <a:p>
            <a:r>
              <a:rPr lang="en-US" dirty="0" smtClean="0"/>
              <a:t>Document Oriented</a:t>
            </a:r>
          </a:p>
          <a:p>
            <a:pPr lvl="1"/>
            <a:r>
              <a:rPr lang="en-US" dirty="0" smtClean="0"/>
              <a:t>Database is organized into Collections and Documents, not Tables and Rows</a:t>
            </a:r>
          </a:p>
          <a:p>
            <a:pPr lvl="1"/>
            <a:endParaRPr lang="en-US" dirty="0"/>
          </a:p>
          <a:p>
            <a:r>
              <a:rPr lang="en-US" dirty="0" smtClean="0"/>
              <a:t>Designed with </a:t>
            </a:r>
            <a:r>
              <a:rPr lang="en-US" dirty="0"/>
              <a:t>S</a:t>
            </a:r>
            <a:r>
              <a:rPr lang="en-US" dirty="0" smtClean="0"/>
              <a:t>calability in Mind</a:t>
            </a:r>
          </a:p>
          <a:p>
            <a:pPr lvl="1"/>
            <a:r>
              <a:rPr lang="en-US" dirty="0" smtClean="0"/>
              <a:t>Scales well Horizontally</a:t>
            </a:r>
          </a:p>
          <a:p>
            <a:endParaRPr lang="en-US" dirty="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Tabular vs Document Oriented</a:t>
            </a:r>
            <a:endParaRPr lang="en-US" dirty="0"/>
          </a:p>
        </p:txBody>
      </p:sp>
      <p:sp>
        <p:nvSpPr>
          <p:cNvPr id="5" name="Content Placeholder 1"/>
          <p:cNvSpPr>
            <a:spLocks noGrp="1"/>
          </p:cNvSpPr>
          <p:nvPr>
            <p:ph sz="quarter" idx="10"/>
          </p:nvPr>
        </p:nvSpPr>
        <p:spPr>
          <a:xfrm>
            <a:off x="269186" y="2911661"/>
            <a:ext cx="11525250" cy="5290388"/>
          </a:xfrm>
        </p:spPr>
        <p:txBody>
          <a:bodyPr/>
          <a:lstStyle/>
          <a:p>
            <a:pPr marL="0" indent="0" algn="ctr">
              <a:buNone/>
            </a:pPr>
            <a:r>
              <a:rPr lang="en-US" dirty="0" smtClean="0"/>
              <a:t>Say we have a Bank that keeps track of Persons and</a:t>
            </a:r>
          </a:p>
          <a:p>
            <a:pPr marL="0" indent="0" algn="ctr">
              <a:buNone/>
            </a:pPr>
            <a:r>
              <a:rPr lang="en-US" dirty="0" smtClean="0"/>
              <a:t>Accounts…</a:t>
            </a:r>
            <a:endParaRPr lang="en-US" dirty="0"/>
          </a:p>
        </p:txBody>
      </p:sp>
    </p:spTree>
    <p:extLst>
      <p:ext uri="{BB962C8B-B14F-4D97-AF65-F5344CB8AC3E}">
        <p14:creationId xmlns:p14="http://schemas.microsoft.com/office/powerpoint/2010/main" val="9455747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Tabular vs Document Oriented</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273128339"/>
              </p:ext>
            </p:extLst>
          </p:nvPr>
        </p:nvGraphicFramePr>
        <p:xfrm>
          <a:off x="900064" y="1779130"/>
          <a:ext cx="6544491" cy="1097280"/>
        </p:xfrm>
        <a:graphic>
          <a:graphicData uri="http://schemas.openxmlformats.org/drawingml/2006/table">
            <a:tbl>
              <a:tblPr/>
              <a:tblGrid>
                <a:gridCol w="2181497"/>
                <a:gridCol w="2181497"/>
                <a:gridCol w="2181497"/>
              </a:tblGrid>
              <a:tr h="0">
                <a:tc>
                  <a:txBody>
                    <a:bodyPr/>
                    <a:lstStyle/>
                    <a:p>
                      <a:r>
                        <a:rPr lang="en-US" b="1">
                          <a:effectLst/>
                        </a:rPr>
                        <a:t>ID</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b="1">
                          <a:effectLst/>
                        </a:rPr>
                        <a:t>FIRST_NAME</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b="1">
                          <a:effectLst/>
                        </a:rPr>
                        <a:t>LAST_NAME</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0">
                <a:tc>
                  <a:txBody>
                    <a:bodyPr/>
                    <a:lstStyle/>
                    <a:p>
                      <a:r>
                        <a:rPr lang="en-US">
                          <a:effectLst/>
                        </a:rPr>
                        <a:t>0</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effectLst/>
                        </a:rPr>
                        <a:t>Steven</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effectLst/>
                        </a:rPr>
                        <a:t>Edouard</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0">
                <a:tc>
                  <a:txBody>
                    <a:bodyPr/>
                    <a:lstStyle/>
                    <a:p>
                      <a:r>
                        <a:rPr lang="en-US">
                          <a:effectLst/>
                        </a:rPr>
                        <a:t>1</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a:effectLst/>
                        </a:rPr>
                        <a:t>Sam</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dirty="0" err="1">
                          <a:effectLst/>
                        </a:rPr>
                        <a:t>Brightwood</a:t>
                      </a:r>
                      <a:endParaRPr lang="en-US" dirty="0">
                        <a:effectLst/>
                      </a:endParaRP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769402709"/>
              </p:ext>
            </p:extLst>
          </p:nvPr>
        </p:nvGraphicFramePr>
        <p:xfrm>
          <a:off x="3858925" y="3369840"/>
          <a:ext cx="6544490" cy="3108960"/>
        </p:xfrm>
        <a:graphic>
          <a:graphicData uri="http://schemas.openxmlformats.org/drawingml/2006/table">
            <a:tbl>
              <a:tblPr/>
              <a:tblGrid>
                <a:gridCol w="1308898"/>
                <a:gridCol w="1308898"/>
                <a:gridCol w="1308898"/>
                <a:gridCol w="1308898"/>
                <a:gridCol w="1308898"/>
              </a:tblGrid>
              <a:tr h="0">
                <a:tc>
                  <a:txBody>
                    <a:bodyPr/>
                    <a:lstStyle/>
                    <a:p>
                      <a:r>
                        <a:rPr lang="en-US" b="1">
                          <a:effectLst/>
                        </a:rPr>
                        <a:t>ID</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b="1">
                          <a:effectLst/>
                        </a:rPr>
                        <a:t>ACCOUNT_TYPE</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b="1">
                          <a:effectLst/>
                        </a:rPr>
                        <a:t>ACCOUNT_BALANCE</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b="1">
                          <a:effectLst/>
                        </a:rPr>
                        <a:t>CURRENCY</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b="1" dirty="0">
                          <a:effectLst/>
                        </a:rPr>
                        <a:t>HOLDER (FK: Persons)</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0">
                <a:tc>
                  <a:txBody>
                    <a:bodyPr/>
                    <a:lstStyle/>
                    <a:p>
                      <a:r>
                        <a:rPr lang="en-US">
                          <a:effectLst/>
                        </a:rPr>
                        <a:t>0</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effectLst/>
                        </a:rPr>
                        <a:t>Investment</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effectLst/>
                        </a:rPr>
                        <a:t>80000.00</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effectLst/>
                        </a:rPr>
                        <a:t>USD</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effectLst/>
                        </a:rPr>
                        <a:t>0</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0">
                <a:tc>
                  <a:txBody>
                    <a:bodyPr/>
                    <a:lstStyle/>
                    <a:p>
                      <a:r>
                        <a:rPr lang="en-US">
                          <a:effectLst/>
                        </a:rPr>
                        <a:t>1</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a:effectLst/>
                        </a:rPr>
                        <a:t>Savings</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a:effectLst/>
                        </a:rPr>
                        <a:t>70400.00</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a:effectLst/>
                        </a:rPr>
                        <a:t>USD</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a:effectLst/>
                        </a:rPr>
                        <a:t>0</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r>
              <a:tr h="0">
                <a:tc>
                  <a:txBody>
                    <a:bodyPr/>
                    <a:lstStyle/>
                    <a:p>
                      <a:r>
                        <a:rPr lang="en-US">
                          <a:effectLst/>
                        </a:rPr>
                        <a:t>2</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effectLst/>
                        </a:rPr>
                        <a:t>Checking</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effectLst/>
                        </a:rPr>
                        <a:t>4500.00</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effectLst/>
                        </a:rPr>
                        <a:t>USD</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effectLst/>
                        </a:rPr>
                        <a:t>0</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0">
                <a:tc>
                  <a:txBody>
                    <a:bodyPr/>
                    <a:lstStyle/>
                    <a:p>
                      <a:r>
                        <a:rPr lang="en-US">
                          <a:effectLst/>
                        </a:rPr>
                        <a:t>3</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a:effectLst/>
                        </a:rPr>
                        <a:t>Checking</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a:effectLst/>
                        </a:rPr>
                        <a:t>4500.00</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a:effectLst/>
                        </a:rPr>
                        <a:t>YEN</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a:effectLst/>
                        </a:rPr>
                        <a:t>1</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r>
              <a:tr h="0">
                <a:tc>
                  <a:txBody>
                    <a:bodyPr/>
                    <a:lstStyle/>
                    <a:p>
                      <a:r>
                        <a:rPr lang="en-US">
                          <a:effectLst/>
                        </a:rPr>
                        <a:t>4</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effectLst/>
                        </a:rPr>
                        <a:t>Investment</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effectLst/>
                        </a:rPr>
                        <a:t>4500.00</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effectLst/>
                        </a:rPr>
                        <a:t>YEN</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effectLst/>
                        </a:rPr>
                        <a:t>1</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0">
                <a:tc>
                  <a:txBody>
                    <a:bodyPr/>
                    <a:lstStyle/>
                    <a:p>
                      <a:r>
                        <a:rPr lang="en-US">
                          <a:effectLst/>
                        </a:rPr>
                        <a:t>5</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a:effectLst/>
                        </a:rPr>
                        <a:t>Savings</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a:effectLst/>
                        </a:rPr>
                        <a:t>4500.00</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a:effectLst/>
                        </a:rPr>
                        <a:t>YEN</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dirty="0">
                          <a:effectLst/>
                        </a:rPr>
                        <a:t>1</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r>
            </a:tbl>
          </a:graphicData>
        </a:graphic>
      </p:graphicFrame>
      <p:sp>
        <p:nvSpPr>
          <p:cNvPr id="8" name="TextBox 7"/>
          <p:cNvSpPr txBox="1"/>
          <p:nvPr/>
        </p:nvSpPr>
        <p:spPr>
          <a:xfrm>
            <a:off x="508959" y="1243252"/>
            <a:ext cx="1931554" cy="400110"/>
          </a:xfrm>
          <a:prstGeom prst="rect">
            <a:avLst/>
          </a:prstGeom>
          <a:noFill/>
        </p:spPr>
        <p:txBody>
          <a:bodyPr wrap="none" rtlCol="0">
            <a:spAutoFit/>
          </a:bodyPr>
          <a:lstStyle/>
          <a:p>
            <a:r>
              <a:rPr lang="en-US" sz="2000" b="1" dirty="0" smtClean="0"/>
              <a:t>Account Holders</a:t>
            </a:r>
            <a:endParaRPr lang="en-US" sz="2000" b="1" dirty="0"/>
          </a:p>
        </p:txBody>
      </p:sp>
      <p:sp>
        <p:nvSpPr>
          <p:cNvPr id="9" name="TextBox 8"/>
          <p:cNvSpPr txBox="1"/>
          <p:nvPr/>
        </p:nvSpPr>
        <p:spPr>
          <a:xfrm>
            <a:off x="3344174" y="2965659"/>
            <a:ext cx="1155637" cy="400110"/>
          </a:xfrm>
          <a:prstGeom prst="rect">
            <a:avLst/>
          </a:prstGeom>
          <a:noFill/>
        </p:spPr>
        <p:txBody>
          <a:bodyPr wrap="none" rtlCol="0">
            <a:spAutoFit/>
          </a:bodyPr>
          <a:lstStyle/>
          <a:p>
            <a:r>
              <a:rPr lang="en-US" sz="2000" b="1" dirty="0" smtClean="0"/>
              <a:t>Accounts</a:t>
            </a:r>
            <a:endParaRPr lang="en-US" sz="2000" b="1" dirty="0"/>
          </a:p>
        </p:txBody>
      </p:sp>
    </p:spTree>
    <p:extLst>
      <p:ext uri="{BB962C8B-B14F-4D97-AF65-F5344CB8AC3E}">
        <p14:creationId xmlns:p14="http://schemas.microsoft.com/office/powerpoint/2010/main" val="465599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Tabular vs Document Oriented</a:t>
            </a:r>
            <a:endParaRPr lang="en-US" dirty="0"/>
          </a:p>
        </p:txBody>
      </p:sp>
      <p:sp>
        <p:nvSpPr>
          <p:cNvPr id="5" name="Content Placeholder 1"/>
          <p:cNvSpPr>
            <a:spLocks noGrp="1"/>
          </p:cNvSpPr>
          <p:nvPr>
            <p:ph sz="quarter" idx="10"/>
          </p:nvPr>
        </p:nvSpPr>
        <p:spPr>
          <a:xfrm>
            <a:off x="378696" y="3285801"/>
            <a:ext cx="11525250" cy="766080"/>
          </a:xfrm>
        </p:spPr>
        <p:txBody>
          <a:bodyPr/>
          <a:lstStyle/>
          <a:p>
            <a:pPr marL="0" indent="0" algn="ctr">
              <a:buNone/>
            </a:pPr>
            <a:r>
              <a:rPr lang="en-US" dirty="0" smtClean="0"/>
              <a:t>‘What is the name of Account Holder ID 1?’</a:t>
            </a:r>
            <a:endParaRPr lang="en-US" dirty="0"/>
          </a:p>
        </p:txBody>
      </p:sp>
    </p:spTree>
    <p:extLst>
      <p:ext uri="{BB962C8B-B14F-4D97-AF65-F5344CB8AC3E}">
        <p14:creationId xmlns:p14="http://schemas.microsoft.com/office/powerpoint/2010/main" val="9251773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Tabular vs Document Oriented</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219804514"/>
              </p:ext>
            </p:extLst>
          </p:nvPr>
        </p:nvGraphicFramePr>
        <p:xfrm>
          <a:off x="900064" y="1779130"/>
          <a:ext cx="6544491" cy="1097280"/>
        </p:xfrm>
        <a:graphic>
          <a:graphicData uri="http://schemas.openxmlformats.org/drawingml/2006/table">
            <a:tbl>
              <a:tblPr/>
              <a:tblGrid>
                <a:gridCol w="2181497"/>
                <a:gridCol w="2181497"/>
                <a:gridCol w="2181497"/>
              </a:tblGrid>
              <a:tr h="0">
                <a:tc>
                  <a:txBody>
                    <a:bodyPr/>
                    <a:lstStyle/>
                    <a:p>
                      <a:r>
                        <a:rPr lang="en-US" b="1" dirty="0">
                          <a:effectLst/>
                        </a:rPr>
                        <a:t>ID</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b="1">
                          <a:effectLst/>
                        </a:rPr>
                        <a:t>FIRST_NAME</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b="1">
                          <a:effectLst/>
                        </a:rPr>
                        <a:t>LAST_NAME</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0">
                <a:tc>
                  <a:txBody>
                    <a:bodyPr/>
                    <a:lstStyle/>
                    <a:p>
                      <a:r>
                        <a:rPr lang="en-US" dirty="0">
                          <a:effectLst/>
                        </a:rPr>
                        <a:t>0</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effectLst/>
                        </a:rPr>
                        <a:t>Steven</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effectLst/>
                        </a:rPr>
                        <a:t>Edouard</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0">
                <a:tc>
                  <a:txBody>
                    <a:bodyPr/>
                    <a:lstStyle/>
                    <a:p>
                      <a:r>
                        <a:rPr lang="en-US" dirty="0">
                          <a:effectLst/>
                        </a:rPr>
                        <a:t>1</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82BF36"/>
                    </a:solidFill>
                  </a:tcPr>
                </a:tc>
                <a:tc>
                  <a:txBody>
                    <a:bodyPr/>
                    <a:lstStyle/>
                    <a:p>
                      <a:r>
                        <a:rPr lang="en-US" dirty="0">
                          <a:effectLst/>
                        </a:rPr>
                        <a:t>Sam</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82BF36"/>
                    </a:solidFill>
                  </a:tcPr>
                </a:tc>
                <a:tc>
                  <a:txBody>
                    <a:bodyPr/>
                    <a:lstStyle/>
                    <a:p>
                      <a:r>
                        <a:rPr lang="en-US" dirty="0" err="1">
                          <a:effectLst/>
                        </a:rPr>
                        <a:t>Brightwood</a:t>
                      </a:r>
                      <a:endParaRPr lang="en-US" dirty="0">
                        <a:effectLst/>
                      </a:endParaRP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82BF36"/>
                    </a:solidFill>
                  </a:tcPr>
                </a:tc>
              </a:tr>
            </a:tbl>
          </a:graphicData>
        </a:graphic>
      </p:graphicFrame>
      <p:graphicFrame>
        <p:nvGraphicFramePr>
          <p:cNvPr id="7" name="Table 6"/>
          <p:cNvGraphicFramePr>
            <a:graphicFrameLocks noGrp="1"/>
          </p:cNvGraphicFramePr>
          <p:nvPr/>
        </p:nvGraphicFramePr>
        <p:xfrm>
          <a:off x="3858925" y="3369840"/>
          <a:ext cx="6544490" cy="3108960"/>
        </p:xfrm>
        <a:graphic>
          <a:graphicData uri="http://schemas.openxmlformats.org/drawingml/2006/table">
            <a:tbl>
              <a:tblPr/>
              <a:tblGrid>
                <a:gridCol w="1308898"/>
                <a:gridCol w="1308898"/>
                <a:gridCol w="1308898"/>
                <a:gridCol w="1308898"/>
                <a:gridCol w="1308898"/>
              </a:tblGrid>
              <a:tr h="0">
                <a:tc>
                  <a:txBody>
                    <a:bodyPr/>
                    <a:lstStyle/>
                    <a:p>
                      <a:r>
                        <a:rPr lang="en-US" b="1">
                          <a:effectLst/>
                        </a:rPr>
                        <a:t>ID</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b="1">
                          <a:effectLst/>
                        </a:rPr>
                        <a:t>ACCOUNT_TYPE</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b="1">
                          <a:effectLst/>
                        </a:rPr>
                        <a:t>ACCOUNT_BALANCE</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b="1">
                          <a:effectLst/>
                        </a:rPr>
                        <a:t>CURRENCY</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b="1" dirty="0">
                          <a:effectLst/>
                        </a:rPr>
                        <a:t>HOLDER (FK: Persons)</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0">
                <a:tc>
                  <a:txBody>
                    <a:bodyPr/>
                    <a:lstStyle/>
                    <a:p>
                      <a:r>
                        <a:rPr lang="en-US">
                          <a:effectLst/>
                        </a:rPr>
                        <a:t>0</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effectLst/>
                        </a:rPr>
                        <a:t>Investment</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effectLst/>
                        </a:rPr>
                        <a:t>80000.00</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effectLst/>
                        </a:rPr>
                        <a:t>USD</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effectLst/>
                        </a:rPr>
                        <a:t>0</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0">
                <a:tc>
                  <a:txBody>
                    <a:bodyPr/>
                    <a:lstStyle/>
                    <a:p>
                      <a:r>
                        <a:rPr lang="en-US">
                          <a:effectLst/>
                        </a:rPr>
                        <a:t>1</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a:effectLst/>
                        </a:rPr>
                        <a:t>Savings</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a:effectLst/>
                        </a:rPr>
                        <a:t>70400.00</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a:effectLst/>
                        </a:rPr>
                        <a:t>USD</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a:effectLst/>
                        </a:rPr>
                        <a:t>0</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r>
              <a:tr h="0">
                <a:tc>
                  <a:txBody>
                    <a:bodyPr/>
                    <a:lstStyle/>
                    <a:p>
                      <a:r>
                        <a:rPr lang="en-US">
                          <a:effectLst/>
                        </a:rPr>
                        <a:t>2</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effectLst/>
                        </a:rPr>
                        <a:t>Checking</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effectLst/>
                        </a:rPr>
                        <a:t>4500.00</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effectLst/>
                        </a:rPr>
                        <a:t>USD</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effectLst/>
                        </a:rPr>
                        <a:t>0</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0">
                <a:tc>
                  <a:txBody>
                    <a:bodyPr/>
                    <a:lstStyle/>
                    <a:p>
                      <a:r>
                        <a:rPr lang="en-US">
                          <a:effectLst/>
                        </a:rPr>
                        <a:t>3</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a:effectLst/>
                        </a:rPr>
                        <a:t>Checking</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a:effectLst/>
                        </a:rPr>
                        <a:t>4500.00</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a:effectLst/>
                        </a:rPr>
                        <a:t>YEN</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a:effectLst/>
                        </a:rPr>
                        <a:t>1</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r>
              <a:tr h="0">
                <a:tc>
                  <a:txBody>
                    <a:bodyPr/>
                    <a:lstStyle/>
                    <a:p>
                      <a:r>
                        <a:rPr lang="en-US">
                          <a:effectLst/>
                        </a:rPr>
                        <a:t>4</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effectLst/>
                        </a:rPr>
                        <a:t>Investment</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effectLst/>
                        </a:rPr>
                        <a:t>4500.00</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effectLst/>
                        </a:rPr>
                        <a:t>YEN</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effectLst/>
                        </a:rPr>
                        <a:t>1</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0">
                <a:tc>
                  <a:txBody>
                    <a:bodyPr/>
                    <a:lstStyle/>
                    <a:p>
                      <a:r>
                        <a:rPr lang="en-US">
                          <a:effectLst/>
                        </a:rPr>
                        <a:t>5</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a:effectLst/>
                        </a:rPr>
                        <a:t>Savings</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a:effectLst/>
                        </a:rPr>
                        <a:t>4500.00</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a:effectLst/>
                        </a:rPr>
                        <a:t>YEN</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dirty="0">
                          <a:effectLst/>
                        </a:rPr>
                        <a:t>1</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r>
            </a:tbl>
          </a:graphicData>
        </a:graphic>
      </p:graphicFrame>
      <p:sp>
        <p:nvSpPr>
          <p:cNvPr id="8" name="TextBox 7"/>
          <p:cNvSpPr txBox="1"/>
          <p:nvPr/>
        </p:nvSpPr>
        <p:spPr>
          <a:xfrm>
            <a:off x="508959" y="1243252"/>
            <a:ext cx="1931554" cy="400110"/>
          </a:xfrm>
          <a:prstGeom prst="rect">
            <a:avLst/>
          </a:prstGeom>
          <a:noFill/>
        </p:spPr>
        <p:txBody>
          <a:bodyPr wrap="none" rtlCol="0">
            <a:spAutoFit/>
          </a:bodyPr>
          <a:lstStyle/>
          <a:p>
            <a:r>
              <a:rPr lang="en-US" sz="2000" b="1" dirty="0" smtClean="0"/>
              <a:t>Account Holders</a:t>
            </a:r>
            <a:endParaRPr lang="en-US" sz="2000" b="1" dirty="0"/>
          </a:p>
        </p:txBody>
      </p:sp>
      <p:sp>
        <p:nvSpPr>
          <p:cNvPr id="9" name="TextBox 8"/>
          <p:cNvSpPr txBox="1"/>
          <p:nvPr/>
        </p:nvSpPr>
        <p:spPr>
          <a:xfrm>
            <a:off x="3344174" y="2965659"/>
            <a:ext cx="1155637" cy="400110"/>
          </a:xfrm>
          <a:prstGeom prst="rect">
            <a:avLst/>
          </a:prstGeom>
          <a:noFill/>
        </p:spPr>
        <p:txBody>
          <a:bodyPr wrap="none" rtlCol="0">
            <a:spAutoFit/>
          </a:bodyPr>
          <a:lstStyle/>
          <a:p>
            <a:r>
              <a:rPr lang="en-US" sz="2000" b="1" dirty="0" smtClean="0"/>
              <a:t>Accounts</a:t>
            </a:r>
            <a:endParaRPr lang="en-US" sz="2000" b="1" dirty="0"/>
          </a:p>
        </p:txBody>
      </p:sp>
    </p:spTree>
    <p:extLst>
      <p:ext uri="{BB962C8B-B14F-4D97-AF65-F5344CB8AC3E}">
        <p14:creationId xmlns:p14="http://schemas.microsoft.com/office/powerpoint/2010/main" val="6087080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Tabular vs Document Oriented</a:t>
            </a:r>
            <a:endParaRPr lang="en-US" dirty="0"/>
          </a:p>
        </p:txBody>
      </p:sp>
      <p:sp>
        <p:nvSpPr>
          <p:cNvPr id="5" name="Content Placeholder 1"/>
          <p:cNvSpPr>
            <a:spLocks noGrp="1"/>
          </p:cNvSpPr>
          <p:nvPr>
            <p:ph sz="quarter" idx="10"/>
          </p:nvPr>
        </p:nvSpPr>
        <p:spPr>
          <a:xfrm>
            <a:off x="379514" y="3459537"/>
            <a:ext cx="11525250" cy="766080"/>
          </a:xfrm>
        </p:spPr>
        <p:txBody>
          <a:bodyPr/>
          <a:lstStyle/>
          <a:p>
            <a:pPr marL="0" indent="0" algn="ctr">
              <a:buNone/>
            </a:pPr>
            <a:r>
              <a:rPr lang="en-US" dirty="0" smtClean="0"/>
              <a:t>‘Who is the Account Holder for Account ID 3?’</a:t>
            </a:r>
            <a:endParaRPr lang="en-US" dirty="0"/>
          </a:p>
        </p:txBody>
      </p:sp>
    </p:spTree>
    <p:extLst>
      <p:ext uri="{BB962C8B-B14F-4D97-AF65-F5344CB8AC3E}">
        <p14:creationId xmlns:p14="http://schemas.microsoft.com/office/powerpoint/2010/main" val="22477084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Tabular vs Document Oriented</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189113383"/>
              </p:ext>
            </p:extLst>
          </p:nvPr>
        </p:nvGraphicFramePr>
        <p:xfrm>
          <a:off x="7776754" y="3692768"/>
          <a:ext cx="3662038" cy="1097280"/>
        </p:xfrm>
        <a:graphic>
          <a:graphicData uri="http://schemas.openxmlformats.org/drawingml/2006/table">
            <a:tbl>
              <a:tblPr/>
              <a:tblGrid>
                <a:gridCol w="488015"/>
                <a:gridCol w="1521069"/>
                <a:gridCol w="1652954"/>
              </a:tblGrid>
              <a:tr h="343296">
                <a:tc>
                  <a:txBody>
                    <a:bodyPr/>
                    <a:lstStyle/>
                    <a:p>
                      <a:r>
                        <a:rPr lang="en-US" b="1" dirty="0">
                          <a:effectLst/>
                        </a:rPr>
                        <a:t>ID</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b="1" dirty="0">
                          <a:effectLst/>
                        </a:rPr>
                        <a:t>FIRST_NAME</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b="1" dirty="0">
                          <a:effectLst/>
                        </a:rPr>
                        <a:t>LAST_NAME</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0">
                <a:tc>
                  <a:txBody>
                    <a:bodyPr/>
                    <a:lstStyle/>
                    <a:p>
                      <a:r>
                        <a:rPr lang="en-US">
                          <a:effectLst/>
                        </a:rPr>
                        <a:t>0</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effectLst/>
                        </a:rPr>
                        <a:t>Steven</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effectLst/>
                        </a:rPr>
                        <a:t>Edouard</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0">
                <a:tc>
                  <a:txBody>
                    <a:bodyPr/>
                    <a:lstStyle/>
                    <a:p>
                      <a:r>
                        <a:rPr lang="en-US" dirty="0">
                          <a:effectLst/>
                        </a:rPr>
                        <a:t>1</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82BF36"/>
                    </a:solidFill>
                  </a:tcPr>
                </a:tc>
                <a:tc>
                  <a:txBody>
                    <a:bodyPr/>
                    <a:lstStyle/>
                    <a:p>
                      <a:r>
                        <a:rPr lang="en-US" dirty="0">
                          <a:effectLst/>
                        </a:rPr>
                        <a:t>Sam</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82BF36"/>
                    </a:solidFill>
                  </a:tcPr>
                </a:tc>
                <a:tc>
                  <a:txBody>
                    <a:bodyPr/>
                    <a:lstStyle/>
                    <a:p>
                      <a:r>
                        <a:rPr lang="en-US" dirty="0" err="1">
                          <a:effectLst/>
                        </a:rPr>
                        <a:t>Brightwood</a:t>
                      </a:r>
                      <a:endParaRPr lang="en-US" dirty="0">
                        <a:effectLst/>
                      </a:endParaRP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82BF36"/>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62269387"/>
              </p:ext>
            </p:extLst>
          </p:nvPr>
        </p:nvGraphicFramePr>
        <p:xfrm>
          <a:off x="1256567" y="2410152"/>
          <a:ext cx="6544490" cy="3108960"/>
        </p:xfrm>
        <a:graphic>
          <a:graphicData uri="http://schemas.openxmlformats.org/drawingml/2006/table">
            <a:tbl>
              <a:tblPr/>
              <a:tblGrid>
                <a:gridCol w="1308898"/>
                <a:gridCol w="1308898"/>
                <a:gridCol w="1308898"/>
                <a:gridCol w="1308898"/>
                <a:gridCol w="1308898"/>
              </a:tblGrid>
              <a:tr h="0">
                <a:tc>
                  <a:txBody>
                    <a:bodyPr/>
                    <a:lstStyle/>
                    <a:p>
                      <a:r>
                        <a:rPr lang="en-US" b="1" dirty="0">
                          <a:effectLst/>
                        </a:rPr>
                        <a:t>ID</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b="1">
                          <a:effectLst/>
                        </a:rPr>
                        <a:t>ACCOUNT_TYPE</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b="1">
                          <a:effectLst/>
                        </a:rPr>
                        <a:t>ACCOUNT_BALANCE</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b="1" dirty="0">
                          <a:effectLst/>
                        </a:rPr>
                        <a:t>CURRENCY</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b="1" dirty="0">
                          <a:effectLst/>
                        </a:rPr>
                        <a:t>HOLDER (FK: Persons)</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0">
                <a:tc>
                  <a:txBody>
                    <a:bodyPr/>
                    <a:lstStyle/>
                    <a:p>
                      <a:r>
                        <a:rPr lang="en-US">
                          <a:effectLst/>
                        </a:rPr>
                        <a:t>0</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effectLst/>
                        </a:rPr>
                        <a:t>Investment</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effectLst/>
                        </a:rPr>
                        <a:t>80000.00</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effectLst/>
                        </a:rPr>
                        <a:t>USD</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effectLst/>
                        </a:rPr>
                        <a:t>0</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0">
                <a:tc>
                  <a:txBody>
                    <a:bodyPr/>
                    <a:lstStyle/>
                    <a:p>
                      <a:r>
                        <a:rPr lang="en-US">
                          <a:effectLst/>
                        </a:rPr>
                        <a:t>1</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a:effectLst/>
                        </a:rPr>
                        <a:t>Savings</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a:effectLst/>
                        </a:rPr>
                        <a:t>70400.00</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a:effectLst/>
                        </a:rPr>
                        <a:t>USD</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a:effectLst/>
                        </a:rPr>
                        <a:t>0</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r>
              <a:tr h="0">
                <a:tc>
                  <a:txBody>
                    <a:bodyPr/>
                    <a:lstStyle/>
                    <a:p>
                      <a:r>
                        <a:rPr lang="en-US">
                          <a:effectLst/>
                        </a:rPr>
                        <a:t>2</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effectLst/>
                        </a:rPr>
                        <a:t>Checking</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effectLst/>
                        </a:rPr>
                        <a:t>4500.00</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dirty="0">
                          <a:effectLst/>
                        </a:rPr>
                        <a:t>USD</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effectLst/>
                        </a:rPr>
                        <a:t>0</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0">
                <a:tc>
                  <a:txBody>
                    <a:bodyPr/>
                    <a:lstStyle/>
                    <a:p>
                      <a:r>
                        <a:rPr lang="en-US" dirty="0">
                          <a:effectLst/>
                        </a:rPr>
                        <a:t>3</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dirty="0">
                          <a:effectLst/>
                        </a:rPr>
                        <a:t>Checking</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dirty="0">
                          <a:effectLst/>
                        </a:rPr>
                        <a:t>4500.00</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dirty="0">
                          <a:effectLst/>
                        </a:rPr>
                        <a:t>YEN</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dirty="0">
                          <a:effectLst/>
                        </a:rPr>
                        <a:t>1</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82BF36"/>
                    </a:solidFill>
                  </a:tcPr>
                </a:tc>
              </a:tr>
              <a:tr h="0">
                <a:tc>
                  <a:txBody>
                    <a:bodyPr/>
                    <a:lstStyle/>
                    <a:p>
                      <a:r>
                        <a:rPr lang="en-US" dirty="0">
                          <a:effectLst/>
                        </a:rPr>
                        <a:t>4</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dirty="0">
                          <a:effectLst/>
                        </a:rPr>
                        <a:t>Investment</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dirty="0">
                          <a:effectLst/>
                        </a:rPr>
                        <a:t>4500.00</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dirty="0">
                          <a:effectLst/>
                        </a:rPr>
                        <a:t>YEN</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dirty="0">
                          <a:effectLst/>
                        </a:rPr>
                        <a:t>1</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0">
                <a:tc>
                  <a:txBody>
                    <a:bodyPr/>
                    <a:lstStyle/>
                    <a:p>
                      <a:r>
                        <a:rPr lang="en-US">
                          <a:effectLst/>
                        </a:rPr>
                        <a:t>5</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a:effectLst/>
                        </a:rPr>
                        <a:t>Savings</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a:effectLst/>
                        </a:rPr>
                        <a:t>4500.00</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a:effectLst/>
                        </a:rPr>
                        <a:t>YEN</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dirty="0">
                          <a:effectLst/>
                        </a:rPr>
                        <a:t>1</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r>
            </a:tbl>
          </a:graphicData>
        </a:graphic>
      </p:graphicFrame>
      <p:sp>
        <p:nvSpPr>
          <p:cNvPr id="8" name="TextBox 7"/>
          <p:cNvSpPr txBox="1"/>
          <p:nvPr/>
        </p:nvSpPr>
        <p:spPr>
          <a:xfrm>
            <a:off x="7875917" y="3262249"/>
            <a:ext cx="1931554" cy="400110"/>
          </a:xfrm>
          <a:prstGeom prst="rect">
            <a:avLst/>
          </a:prstGeom>
          <a:noFill/>
        </p:spPr>
        <p:txBody>
          <a:bodyPr wrap="none" rtlCol="0">
            <a:spAutoFit/>
          </a:bodyPr>
          <a:lstStyle/>
          <a:p>
            <a:r>
              <a:rPr lang="en-US" sz="2000" b="1" dirty="0" smtClean="0"/>
              <a:t>Account Holders</a:t>
            </a:r>
            <a:endParaRPr lang="en-US" sz="2000" b="1" dirty="0"/>
          </a:p>
        </p:txBody>
      </p:sp>
      <p:sp>
        <p:nvSpPr>
          <p:cNvPr id="10" name="TextBox 9"/>
          <p:cNvSpPr txBox="1"/>
          <p:nvPr/>
        </p:nvSpPr>
        <p:spPr>
          <a:xfrm>
            <a:off x="1342846" y="2031324"/>
            <a:ext cx="1155637" cy="400110"/>
          </a:xfrm>
          <a:prstGeom prst="rect">
            <a:avLst/>
          </a:prstGeom>
          <a:noFill/>
        </p:spPr>
        <p:txBody>
          <a:bodyPr wrap="none" rtlCol="0">
            <a:spAutoFit/>
          </a:bodyPr>
          <a:lstStyle/>
          <a:p>
            <a:r>
              <a:rPr lang="en-US" sz="2000" b="1" dirty="0" smtClean="0"/>
              <a:t>Accounts</a:t>
            </a:r>
            <a:endParaRPr lang="en-US" sz="2000" b="1" dirty="0"/>
          </a:p>
        </p:txBody>
      </p:sp>
      <p:sp>
        <p:nvSpPr>
          <p:cNvPr id="11" name="Content Placeholder 1"/>
          <p:cNvSpPr>
            <a:spLocks noGrp="1"/>
          </p:cNvSpPr>
          <p:nvPr>
            <p:ph sz="quarter" idx="10"/>
          </p:nvPr>
        </p:nvSpPr>
        <p:spPr>
          <a:xfrm>
            <a:off x="-182021" y="1044878"/>
            <a:ext cx="11525250" cy="766080"/>
          </a:xfrm>
        </p:spPr>
        <p:txBody>
          <a:bodyPr/>
          <a:lstStyle/>
          <a:p>
            <a:pPr marL="0" indent="0" algn="ctr">
              <a:buNone/>
            </a:pPr>
            <a:r>
              <a:rPr lang="en-US" dirty="0" smtClean="0"/>
              <a:t>Must do ‘Join’ on Account Holder ID</a:t>
            </a:r>
            <a:endParaRPr lang="en-US" dirty="0"/>
          </a:p>
        </p:txBody>
      </p:sp>
    </p:spTree>
    <p:extLst>
      <p:ext uri="{BB962C8B-B14F-4D97-AF65-F5344CB8AC3E}">
        <p14:creationId xmlns:p14="http://schemas.microsoft.com/office/powerpoint/2010/main" val="13075677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Tabular vs Document Oriented</a:t>
            </a:r>
            <a:endParaRPr lang="en-US" dirty="0"/>
          </a:p>
        </p:txBody>
      </p:sp>
      <p:sp>
        <p:nvSpPr>
          <p:cNvPr id="5" name="Content Placeholder 1"/>
          <p:cNvSpPr>
            <a:spLocks noGrp="1"/>
          </p:cNvSpPr>
          <p:nvPr>
            <p:ph sz="quarter" idx="10"/>
          </p:nvPr>
        </p:nvSpPr>
        <p:spPr>
          <a:xfrm>
            <a:off x="378696" y="2691441"/>
            <a:ext cx="11525250" cy="766080"/>
          </a:xfrm>
        </p:spPr>
        <p:txBody>
          <a:bodyPr/>
          <a:lstStyle/>
          <a:p>
            <a:pPr marL="0" indent="0" algn="ctr">
              <a:buNone/>
            </a:pPr>
            <a:r>
              <a:rPr lang="en-US" dirty="0" smtClean="0"/>
              <a:t>‘Which accounts are held by Steven Edouard?’</a:t>
            </a:r>
            <a:endParaRPr lang="en-US" dirty="0"/>
          </a:p>
        </p:txBody>
      </p:sp>
    </p:spTree>
    <p:extLst>
      <p:ext uri="{BB962C8B-B14F-4D97-AF65-F5344CB8AC3E}">
        <p14:creationId xmlns:p14="http://schemas.microsoft.com/office/powerpoint/2010/main" val="22574804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Tabular vs Document Oriented</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422464183"/>
              </p:ext>
            </p:extLst>
          </p:nvPr>
        </p:nvGraphicFramePr>
        <p:xfrm>
          <a:off x="7802633" y="2959522"/>
          <a:ext cx="3662038" cy="1097280"/>
        </p:xfrm>
        <a:graphic>
          <a:graphicData uri="http://schemas.openxmlformats.org/drawingml/2006/table">
            <a:tbl>
              <a:tblPr/>
              <a:tblGrid>
                <a:gridCol w="488015"/>
                <a:gridCol w="1521069"/>
                <a:gridCol w="1652954"/>
              </a:tblGrid>
              <a:tr h="343296">
                <a:tc>
                  <a:txBody>
                    <a:bodyPr/>
                    <a:lstStyle/>
                    <a:p>
                      <a:r>
                        <a:rPr lang="en-US" b="1" dirty="0">
                          <a:effectLst/>
                        </a:rPr>
                        <a:t>ID</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b="1" dirty="0">
                          <a:effectLst/>
                        </a:rPr>
                        <a:t>FIRST_NAME</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b="1" dirty="0">
                          <a:effectLst/>
                        </a:rPr>
                        <a:t>LAST_NAME</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0">
                <a:tc>
                  <a:txBody>
                    <a:bodyPr/>
                    <a:lstStyle/>
                    <a:p>
                      <a:r>
                        <a:rPr lang="en-US" dirty="0">
                          <a:effectLst/>
                        </a:rPr>
                        <a:t>0</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82BF36"/>
                    </a:solidFill>
                  </a:tcPr>
                </a:tc>
                <a:tc>
                  <a:txBody>
                    <a:bodyPr/>
                    <a:lstStyle/>
                    <a:p>
                      <a:r>
                        <a:rPr lang="en-US">
                          <a:effectLst/>
                        </a:rPr>
                        <a:t>Steven</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effectLst/>
                        </a:rPr>
                        <a:t>Edouard</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0">
                <a:tc>
                  <a:txBody>
                    <a:bodyPr/>
                    <a:lstStyle/>
                    <a:p>
                      <a:r>
                        <a:rPr lang="en-US" dirty="0">
                          <a:effectLst/>
                        </a:rPr>
                        <a:t>1</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noFill/>
                  </a:tcPr>
                </a:tc>
                <a:tc>
                  <a:txBody>
                    <a:bodyPr/>
                    <a:lstStyle/>
                    <a:p>
                      <a:r>
                        <a:rPr lang="en-US" dirty="0">
                          <a:effectLst/>
                        </a:rPr>
                        <a:t>Sam</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dirty="0" err="1">
                          <a:effectLst/>
                        </a:rPr>
                        <a:t>Brightwood</a:t>
                      </a:r>
                      <a:endParaRPr lang="en-US" dirty="0">
                        <a:effectLst/>
                      </a:endParaRP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r>
            </a:tbl>
          </a:graphicData>
        </a:graphic>
      </p:graphicFrame>
      <p:graphicFrame>
        <p:nvGraphicFramePr>
          <p:cNvPr id="7" name="Table 2"/>
          <p:cNvGraphicFramePr>
            <a:graphicFrameLocks noGrp="1"/>
          </p:cNvGraphicFramePr>
          <p:nvPr>
            <p:extLst>
              <p:ext uri="{D42A27DB-BD31-4B8C-83A1-F6EECF244321}">
                <p14:modId xmlns:p14="http://schemas.microsoft.com/office/powerpoint/2010/main" val="1614201615"/>
              </p:ext>
            </p:extLst>
          </p:nvPr>
        </p:nvGraphicFramePr>
        <p:xfrm>
          <a:off x="1256567" y="2410152"/>
          <a:ext cx="6544490" cy="3108960"/>
        </p:xfrm>
        <a:graphic>
          <a:graphicData uri="http://schemas.openxmlformats.org/drawingml/2006/table">
            <a:tbl>
              <a:tblPr/>
              <a:tblGrid>
                <a:gridCol w="1308898"/>
                <a:gridCol w="1308898"/>
                <a:gridCol w="1308898"/>
                <a:gridCol w="1308898"/>
                <a:gridCol w="1308898"/>
              </a:tblGrid>
              <a:tr h="0">
                <a:tc>
                  <a:txBody>
                    <a:bodyPr/>
                    <a:lstStyle/>
                    <a:p>
                      <a:r>
                        <a:rPr lang="en-US" b="1" dirty="0">
                          <a:effectLst/>
                        </a:rPr>
                        <a:t>ID</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b="1">
                          <a:effectLst/>
                        </a:rPr>
                        <a:t>ACCOUNT_TYPE</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b="1" dirty="0">
                          <a:effectLst/>
                        </a:rPr>
                        <a:t>ACCOUNT_BALANCE</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b="1" dirty="0">
                          <a:effectLst/>
                        </a:rPr>
                        <a:t>CURRENCY</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b="1" dirty="0">
                          <a:effectLst/>
                        </a:rPr>
                        <a:t>HOLDER (FK: Persons)</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0">
                <a:tc>
                  <a:txBody>
                    <a:bodyPr/>
                    <a:lstStyle/>
                    <a:p>
                      <a:r>
                        <a:rPr lang="en-US" dirty="0" smtClean="0"/>
                        <a:t>0</a:t>
                      </a:r>
                      <a:endParaRPr lang="en-US" dirty="0"/>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82BF36"/>
                    </a:solidFill>
                  </a:tcPr>
                </a:tc>
                <a:tc>
                  <a:txBody>
                    <a:bodyPr/>
                    <a:lstStyle/>
                    <a:p>
                      <a:r>
                        <a:rPr lang="en-US">
                          <a:effectLst/>
                        </a:rPr>
                        <a:t>Investment</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82BF36"/>
                    </a:solidFill>
                  </a:tcPr>
                </a:tc>
                <a:tc>
                  <a:txBody>
                    <a:bodyPr/>
                    <a:lstStyle/>
                    <a:p>
                      <a:r>
                        <a:rPr lang="en-US">
                          <a:effectLst/>
                        </a:rPr>
                        <a:t>80000.00</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82BF36"/>
                    </a:solidFill>
                  </a:tcPr>
                </a:tc>
                <a:tc>
                  <a:txBody>
                    <a:bodyPr/>
                    <a:lstStyle/>
                    <a:p>
                      <a:r>
                        <a:rPr lang="en-US" dirty="0">
                          <a:effectLst/>
                        </a:rPr>
                        <a:t>USD</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82BF36"/>
                    </a:solidFill>
                  </a:tcPr>
                </a:tc>
                <a:tc>
                  <a:txBody>
                    <a:bodyPr/>
                    <a:lstStyle/>
                    <a:p>
                      <a:r>
                        <a:rPr lang="en-US" dirty="0">
                          <a:effectLst/>
                        </a:rPr>
                        <a:t>0</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82BF36"/>
                    </a:solidFill>
                  </a:tcPr>
                </a:tc>
              </a:tr>
              <a:tr h="0">
                <a:tc>
                  <a:txBody>
                    <a:bodyPr/>
                    <a:lstStyle/>
                    <a:p>
                      <a:r>
                        <a:rPr lang="en-US" dirty="0">
                          <a:effectLst/>
                        </a:rPr>
                        <a:t>1</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82BF36"/>
                    </a:solidFill>
                  </a:tcPr>
                </a:tc>
                <a:tc>
                  <a:txBody>
                    <a:bodyPr/>
                    <a:lstStyle/>
                    <a:p>
                      <a:r>
                        <a:rPr lang="en-US">
                          <a:effectLst/>
                        </a:rPr>
                        <a:t>Savings</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82BF36"/>
                    </a:solidFill>
                  </a:tcPr>
                </a:tc>
                <a:tc>
                  <a:txBody>
                    <a:bodyPr/>
                    <a:lstStyle/>
                    <a:p>
                      <a:r>
                        <a:rPr lang="en-US">
                          <a:effectLst/>
                        </a:rPr>
                        <a:t>70400.00</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82BF36"/>
                    </a:solidFill>
                  </a:tcPr>
                </a:tc>
                <a:tc>
                  <a:txBody>
                    <a:bodyPr/>
                    <a:lstStyle/>
                    <a:p>
                      <a:r>
                        <a:rPr lang="en-US">
                          <a:effectLst/>
                        </a:rPr>
                        <a:t>USD</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82BF36"/>
                    </a:solidFill>
                  </a:tcPr>
                </a:tc>
                <a:tc>
                  <a:txBody>
                    <a:bodyPr/>
                    <a:lstStyle/>
                    <a:p>
                      <a:r>
                        <a:rPr lang="en-US" dirty="0">
                          <a:effectLst/>
                        </a:rPr>
                        <a:t>0</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82BF36"/>
                    </a:solidFill>
                  </a:tcPr>
                </a:tc>
              </a:tr>
              <a:tr h="0">
                <a:tc>
                  <a:txBody>
                    <a:bodyPr/>
                    <a:lstStyle/>
                    <a:p>
                      <a:r>
                        <a:rPr lang="en-US">
                          <a:effectLst/>
                        </a:rPr>
                        <a:t>2</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82BF36"/>
                    </a:solidFill>
                  </a:tcPr>
                </a:tc>
                <a:tc>
                  <a:txBody>
                    <a:bodyPr/>
                    <a:lstStyle/>
                    <a:p>
                      <a:r>
                        <a:rPr lang="en-US">
                          <a:effectLst/>
                        </a:rPr>
                        <a:t>Checking</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82BF36"/>
                    </a:solidFill>
                  </a:tcPr>
                </a:tc>
                <a:tc>
                  <a:txBody>
                    <a:bodyPr/>
                    <a:lstStyle/>
                    <a:p>
                      <a:r>
                        <a:rPr lang="en-US">
                          <a:effectLst/>
                        </a:rPr>
                        <a:t>4500.00</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82BF36"/>
                    </a:solidFill>
                  </a:tcPr>
                </a:tc>
                <a:tc>
                  <a:txBody>
                    <a:bodyPr/>
                    <a:lstStyle/>
                    <a:p>
                      <a:r>
                        <a:rPr lang="en-US" dirty="0">
                          <a:effectLst/>
                        </a:rPr>
                        <a:t>USD</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82BF36"/>
                    </a:solidFill>
                  </a:tcPr>
                </a:tc>
                <a:tc>
                  <a:txBody>
                    <a:bodyPr/>
                    <a:lstStyle/>
                    <a:p>
                      <a:r>
                        <a:rPr lang="en-US" dirty="0">
                          <a:effectLst/>
                        </a:rPr>
                        <a:t>0</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82BF36"/>
                    </a:solidFill>
                  </a:tcPr>
                </a:tc>
              </a:tr>
              <a:tr h="0">
                <a:tc>
                  <a:txBody>
                    <a:bodyPr/>
                    <a:lstStyle/>
                    <a:p>
                      <a:r>
                        <a:rPr lang="en-US" dirty="0">
                          <a:effectLst/>
                        </a:rPr>
                        <a:t>3</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dirty="0">
                          <a:effectLst/>
                        </a:rPr>
                        <a:t>Checking</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dirty="0">
                          <a:effectLst/>
                        </a:rPr>
                        <a:t>4500.00</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dirty="0">
                          <a:effectLst/>
                        </a:rPr>
                        <a:t>YEN</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dirty="0">
                          <a:effectLst/>
                        </a:rPr>
                        <a:t>1</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noFill/>
                  </a:tcPr>
                </a:tc>
              </a:tr>
              <a:tr h="0">
                <a:tc>
                  <a:txBody>
                    <a:bodyPr/>
                    <a:lstStyle/>
                    <a:p>
                      <a:r>
                        <a:rPr lang="en-US">
                          <a:effectLst/>
                        </a:rPr>
                        <a:t>4</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effectLst/>
                        </a:rPr>
                        <a:t>Investment</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effectLst/>
                        </a:rPr>
                        <a:t>4500.00</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effectLst/>
                        </a:rPr>
                        <a:t>YEN</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effectLst/>
                        </a:rPr>
                        <a:t>1</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0">
                <a:tc>
                  <a:txBody>
                    <a:bodyPr/>
                    <a:lstStyle/>
                    <a:p>
                      <a:r>
                        <a:rPr lang="en-US">
                          <a:effectLst/>
                        </a:rPr>
                        <a:t>5</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a:effectLst/>
                        </a:rPr>
                        <a:t>Savings</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a:effectLst/>
                        </a:rPr>
                        <a:t>4500.00</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a:effectLst/>
                        </a:rPr>
                        <a:t>YEN</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r>
                        <a:rPr lang="en-US" dirty="0">
                          <a:effectLst/>
                        </a:rPr>
                        <a:t>1</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r>
            </a:tbl>
          </a:graphicData>
        </a:graphic>
      </p:graphicFrame>
      <p:sp>
        <p:nvSpPr>
          <p:cNvPr id="8" name="TextBox 7"/>
          <p:cNvSpPr txBox="1"/>
          <p:nvPr/>
        </p:nvSpPr>
        <p:spPr>
          <a:xfrm>
            <a:off x="7974446" y="1521031"/>
            <a:ext cx="1931554" cy="400110"/>
          </a:xfrm>
          <a:prstGeom prst="rect">
            <a:avLst/>
          </a:prstGeom>
          <a:noFill/>
        </p:spPr>
        <p:txBody>
          <a:bodyPr wrap="none" rtlCol="0">
            <a:spAutoFit/>
          </a:bodyPr>
          <a:lstStyle/>
          <a:p>
            <a:r>
              <a:rPr lang="en-US" sz="2000" b="1" dirty="0" smtClean="0"/>
              <a:t>Account Holders</a:t>
            </a:r>
            <a:endParaRPr lang="en-US" sz="2000" b="1" dirty="0"/>
          </a:p>
        </p:txBody>
      </p:sp>
      <p:sp>
        <p:nvSpPr>
          <p:cNvPr id="10" name="TextBox 9"/>
          <p:cNvSpPr txBox="1"/>
          <p:nvPr/>
        </p:nvSpPr>
        <p:spPr>
          <a:xfrm>
            <a:off x="1342846" y="2031324"/>
            <a:ext cx="1155637" cy="400110"/>
          </a:xfrm>
          <a:prstGeom prst="rect">
            <a:avLst/>
          </a:prstGeom>
          <a:noFill/>
        </p:spPr>
        <p:txBody>
          <a:bodyPr wrap="none" rtlCol="0">
            <a:spAutoFit/>
          </a:bodyPr>
          <a:lstStyle/>
          <a:p>
            <a:r>
              <a:rPr lang="en-US" sz="2000" b="1" dirty="0" smtClean="0"/>
              <a:t>Accounts</a:t>
            </a:r>
            <a:endParaRPr lang="en-US" sz="2000" b="1" dirty="0"/>
          </a:p>
        </p:txBody>
      </p:sp>
      <p:sp>
        <p:nvSpPr>
          <p:cNvPr id="11" name="Content Placeholder 1"/>
          <p:cNvSpPr>
            <a:spLocks noGrp="1"/>
          </p:cNvSpPr>
          <p:nvPr>
            <p:ph sz="quarter" idx="10"/>
          </p:nvPr>
        </p:nvSpPr>
        <p:spPr>
          <a:xfrm>
            <a:off x="-182021" y="1044878"/>
            <a:ext cx="11525250" cy="766080"/>
          </a:xfrm>
        </p:spPr>
        <p:txBody>
          <a:bodyPr/>
          <a:lstStyle/>
          <a:p>
            <a:pPr marL="0" indent="0" algn="ctr">
              <a:buNone/>
            </a:pPr>
            <a:r>
              <a:rPr lang="en-US" dirty="0" smtClean="0"/>
              <a:t>Must do ‘Join’ on Account Holder ID</a:t>
            </a:r>
          </a:p>
        </p:txBody>
      </p:sp>
    </p:spTree>
    <p:extLst>
      <p:ext uri="{BB962C8B-B14F-4D97-AF65-F5344CB8AC3E}">
        <p14:creationId xmlns:p14="http://schemas.microsoft.com/office/powerpoint/2010/main" val="14816887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Tabular vs Document Oriented</a:t>
            </a:r>
            <a:endParaRPr lang="en-US" dirty="0"/>
          </a:p>
        </p:txBody>
      </p:sp>
      <p:sp>
        <p:nvSpPr>
          <p:cNvPr id="5" name="Content Placeholder 1"/>
          <p:cNvSpPr>
            <a:spLocks noGrp="1"/>
          </p:cNvSpPr>
          <p:nvPr>
            <p:ph sz="quarter" idx="10"/>
          </p:nvPr>
        </p:nvSpPr>
        <p:spPr>
          <a:xfrm>
            <a:off x="379514" y="3048057"/>
            <a:ext cx="11525250" cy="766080"/>
          </a:xfrm>
        </p:spPr>
        <p:txBody>
          <a:bodyPr/>
          <a:lstStyle/>
          <a:p>
            <a:pPr marL="0" indent="0" algn="ctr">
              <a:buNone/>
            </a:pPr>
            <a:r>
              <a:rPr lang="en-US" dirty="0" smtClean="0"/>
              <a:t>Document Orientation Databases Do Away With Joins.</a:t>
            </a:r>
          </a:p>
          <a:p>
            <a:pPr marL="0" indent="0" algn="ctr">
              <a:buNone/>
            </a:pPr>
            <a:endParaRPr lang="en-US" dirty="0"/>
          </a:p>
          <a:p>
            <a:pPr marL="0" indent="0" algn="ctr">
              <a:buNone/>
            </a:pPr>
            <a:r>
              <a:rPr lang="en-US" dirty="0" smtClean="0"/>
              <a:t>No Tables, No Rows, Just Collections &amp; Documents</a:t>
            </a:r>
          </a:p>
        </p:txBody>
      </p:sp>
    </p:spTree>
    <p:extLst>
      <p:ext uri="{BB962C8B-B14F-4D97-AF65-F5344CB8AC3E}">
        <p14:creationId xmlns:p14="http://schemas.microsoft.com/office/powerpoint/2010/main" val="18364534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446" y="182215"/>
            <a:ext cx="11524432" cy="1063487"/>
          </a:xfrm>
        </p:spPr>
        <p:txBody>
          <a:bodyPr/>
          <a:lstStyle/>
          <a:p>
            <a:r>
              <a:rPr lang="en-US" dirty="0" smtClean="0"/>
              <a:t>Meet Rami Sayar | @</a:t>
            </a:r>
            <a:r>
              <a:rPr lang="en-US" dirty="0" err="1" smtClean="0"/>
              <a:t>ramisayar</a:t>
            </a:r>
            <a:endParaRPr lang="en-US" dirty="0"/>
          </a:p>
        </p:txBody>
      </p:sp>
      <p:sp>
        <p:nvSpPr>
          <p:cNvPr id="7" name="Content Placeholder 6"/>
          <p:cNvSpPr>
            <a:spLocks noGrp="1"/>
          </p:cNvSpPr>
          <p:nvPr>
            <p:ph idx="10"/>
          </p:nvPr>
        </p:nvSpPr>
        <p:spPr/>
        <p:txBody>
          <a:bodyPr/>
          <a:lstStyle/>
          <a:p>
            <a:r>
              <a:rPr lang="en-US" dirty="0" smtClean="0"/>
              <a:t>Technical Evangelist, Microsoft Montreal</a:t>
            </a:r>
          </a:p>
          <a:p>
            <a:pPr lvl="1"/>
            <a:r>
              <a:rPr lang="en-US" dirty="0" smtClean="0"/>
              <a:t>Focuses on Web, HTML5/JS, Node, IE11</a:t>
            </a:r>
            <a:r>
              <a:rPr lang="en-US" smtClean="0"/>
              <a:t>, Azure</a:t>
            </a:r>
            <a:endParaRPr lang="en-US" dirty="0" smtClean="0"/>
          </a:p>
          <a:p>
            <a:pPr lvl="1"/>
            <a:r>
              <a:rPr lang="en-US" dirty="0" smtClean="0"/>
              <a:t>Helps Startups &amp; Developers in Montreal.</a:t>
            </a:r>
          </a:p>
          <a:p>
            <a:pPr lvl="1"/>
            <a:r>
              <a:rPr lang="en-US" dirty="0" smtClean="0"/>
              <a:t>Super Active on Twitter – Follow </a:t>
            </a:r>
            <a:r>
              <a:rPr lang="en-US" dirty="0" smtClean="0">
                <a:hlinkClick r:id="rId3"/>
              </a:rPr>
              <a:t>@</a:t>
            </a:r>
            <a:r>
              <a:rPr lang="en-US" dirty="0" err="1" smtClean="0">
                <a:hlinkClick r:id="rId3"/>
              </a:rPr>
              <a:t>ramisayar</a:t>
            </a:r>
            <a:endParaRPr lang="en-US" dirty="0" smtClean="0"/>
          </a:p>
          <a:p>
            <a:pPr lvl="1"/>
            <a:r>
              <a:rPr lang="en-US" dirty="0"/>
              <a:t>Blogs at </a:t>
            </a:r>
            <a:r>
              <a:rPr lang="en-US" dirty="0">
                <a:hlinkClick r:id="rId4"/>
              </a:rPr>
              <a:t>blogs.msdn.com/b/</a:t>
            </a:r>
            <a:r>
              <a:rPr lang="en-US" dirty="0" err="1">
                <a:hlinkClick r:id="rId4"/>
              </a:rPr>
              <a:t>cdndevs</a:t>
            </a:r>
            <a:r>
              <a:rPr lang="en-US" dirty="0" smtClean="0">
                <a:hlinkClick r:id="rId4"/>
              </a:rPr>
              <a:t>/</a:t>
            </a:r>
            <a:r>
              <a:rPr lang="en-US" dirty="0" smtClean="0"/>
              <a:t> &amp; </a:t>
            </a:r>
            <a:r>
              <a:rPr lang="en-US" dirty="0" smtClean="0">
                <a:hlinkClick r:id="rId5"/>
              </a:rPr>
              <a:t>ramisayar.com</a:t>
            </a:r>
            <a:endParaRPr lang="en-US" dirty="0" smtClean="0"/>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43411" y="184159"/>
            <a:ext cx="1990094" cy="1990094"/>
          </a:xfrm>
          <a:prstGeom prst="rect">
            <a:avLst/>
          </a:prstGeom>
        </p:spPr>
      </p:pic>
    </p:spTree>
    <p:extLst>
      <p:ext uri="{BB962C8B-B14F-4D97-AF65-F5344CB8AC3E}">
        <p14:creationId xmlns:p14="http://schemas.microsoft.com/office/powerpoint/2010/main" val="6900296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284700" y="3044279"/>
            <a:ext cx="7622600" cy="769441"/>
          </a:xfrm>
          <a:prstGeom prst="rect">
            <a:avLst/>
          </a:prstGeom>
        </p:spPr>
        <p:txBody>
          <a:bodyPr wrap="none">
            <a:spAutoFit/>
          </a:bodyPr>
          <a:lstStyle/>
          <a:p>
            <a:r>
              <a:rPr lang="en-GB" sz="4400" dirty="0" smtClean="0">
                <a:solidFill>
                  <a:schemeClr val="bg1"/>
                </a:solidFill>
              </a:rPr>
              <a:t>Document Oriented </a:t>
            </a:r>
            <a:r>
              <a:rPr lang="en-GB" sz="4400" dirty="0">
                <a:solidFill>
                  <a:schemeClr val="bg1"/>
                </a:solidFill>
              </a:rPr>
              <a:t>Data Stores</a:t>
            </a:r>
          </a:p>
        </p:txBody>
      </p:sp>
    </p:spTree>
    <p:extLst>
      <p:ext uri="{BB962C8B-B14F-4D97-AF65-F5344CB8AC3E}">
        <p14:creationId xmlns:p14="http://schemas.microsoft.com/office/powerpoint/2010/main" val="7617119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Document Oriented</a:t>
            </a:r>
            <a:endParaRPr lang="en-US" dirty="0"/>
          </a:p>
        </p:txBody>
      </p:sp>
      <p:sp>
        <p:nvSpPr>
          <p:cNvPr id="6" name="Rectangle 5"/>
          <p:cNvSpPr/>
          <p:nvPr/>
        </p:nvSpPr>
        <p:spPr>
          <a:xfrm>
            <a:off x="636171" y="1316041"/>
            <a:ext cx="3819144" cy="5622768"/>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Person Collection (Person is the root entity)</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"ID"</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0086B3"/>
                </a:solidFill>
                <a:latin typeface="Consolas" panose="020B0609020204030204" pitchFamily="49" charset="0"/>
                <a:ea typeface="Times New Roman" panose="02020603050405020304" pitchFamily="18" charset="0"/>
                <a:cs typeface="Times New Roman" panose="02020603050405020304" pitchFamily="18" charset="0"/>
              </a:rPr>
              <a:t>0</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200" b="1"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first_name</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"Steven"</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200" b="1"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last_name</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"Edouard"</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"accounts"</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"id"</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0086B3"/>
                </a:solidFill>
                <a:latin typeface="Consolas" panose="020B0609020204030204" pitchFamily="49" charset="0"/>
                <a:ea typeface="Times New Roman" panose="02020603050405020304" pitchFamily="18" charset="0"/>
                <a:cs typeface="Times New Roman" panose="02020603050405020304" pitchFamily="18" charset="0"/>
              </a:rPr>
              <a:t>0</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200" b="1"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account_type</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"Investment"</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200" b="1"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account_balance</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"80000.00"</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"currency"</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"USD"</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"id"</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0086B3"/>
                </a:solidFill>
                <a:latin typeface="Consolas" panose="020B0609020204030204" pitchFamily="49" charset="0"/>
                <a:ea typeface="Times New Roman" panose="02020603050405020304" pitchFamily="18" charset="0"/>
                <a:cs typeface="Times New Roman" panose="02020603050405020304" pitchFamily="18" charset="0"/>
              </a:rPr>
              <a:t>1</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200" b="1"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account_type</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"Savings"</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200" b="1"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account_balance</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"70400.00"</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"currency"</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"USD"</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"id"</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0086B3"/>
                </a:solidFill>
                <a:latin typeface="Consolas" panose="020B0609020204030204" pitchFamily="49" charset="0"/>
                <a:ea typeface="Times New Roman" panose="02020603050405020304" pitchFamily="18" charset="0"/>
                <a:cs typeface="Times New Roman" panose="02020603050405020304" pitchFamily="18" charset="0"/>
              </a:rPr>
              <a:t>2</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200" b="1"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account_type</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"Checking"</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200" b="1"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account_balance</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"80000.00"</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"currency"</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"USD"</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141730" y="1489167"/>
            <a:ext cx="6096000" cy="5754856"/>
          </a:xfrm>
          <a:prstGeom prst="rect">
            <a:avLst/>
          </a:prstGeom>
        </p:spPr>
        <p:txBody>
          <a:bodyPr>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"ID"</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0086B3"/>
                </a:solidFill>
                <a:latin typeface="Consolas" panose="020B0609020204030204" pitchFamily="49" charset="0"/>
                <a:ea typeface="Times New Roman" panose="02020603050405020304" pitchFamily="18" charset="0"/>
                <a:cs typeface="Times New Roman" panose="02020603050405020304" pitchFamily="18" charset="0"/>
              </a:rPr>
              <a:t>1</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200" b="1"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first_name</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"Sam"</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200" b="1"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last_name</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200" b="1"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Brightwood</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"accounts"</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"id"</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0086B3"/>
                </a:solidFill>
                <a:latin typeface="Consolas" panose="020B0609020204030204" pitchFamily="49" charset="0"/>
                <a:ea typeface="Times New Roman" panose="02020603050405020304" pitchFamily="18" charset="0"/>
                <a:cs typeface="Times New Roman" panose="02020603050405020304" pitchFamily="18" charset="0"/>
              </a:rPr>
              <a:t>3</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200" b="1"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account_type</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"Checking"</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200" b="1"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account_balance</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"4500.00"</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"currency"</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"YEN"</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"id"</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0086B3"/>
                </a:solidFill>
                <a:latin typeface="Consolas" panose="020B0609020204030204" pitchFamily="49" charset="0"/>
                <a:ea typeface="Times New Roman" panose="02020603050405020304" pitchFamily="18" charset="0"/>
                <a:cs typeface="Times New Roman" panose="02020603050405020304" pitchFamily="18" charset="0"/>
              </a:rPr>
              <a:t>4</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200" b="1"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account_type</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"Investment"</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200" b="1"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account_balance</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"4500.00"</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"currency"</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"YEN"</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"id"</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0086B3"/>
                </a:solidFill>
                <a:latin typeface="Consolas" panose="020B0609020204030204" pitchFamily="49" charset="0"/>
                <a:ea typeface="Times New Roman" panose="02020603050405020304" pitchFamily="18" charset="0"/>
                <a:cs typeface="Times New Roman" panose="02020603050405020304" pitchFamily="18" charset="0"/>
              </a:rPr>
              <a:t>5</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200" b="1"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account_type</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"Savings"</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200" b="1"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account_balance</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"4500.00"</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"currency"</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"YEN"</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777795" y="1105103"/>
            <a:ext cx="7863948" cy="369332"/>
          </a:xfrm>
          <a:prstGeom prst="rect">
            <a:avLst/>
          </a:prstGeom>
        </p:spPr>
        <p:txBody>
          <a:bodyPr wrap="none">
            <a:spAutoFit/>
          </a:bodyPr>
          <a:lstStyle/>
          <a:p>
            <a:r>
              <a:rPr lang="en-US" dirty="0" smtClean="0"/>
              <a:t>Here’s what the same tabular data may look like in a Document Oriented Database</a:t>
            </a:r>
            <a:endParaRPr lang="en-US" dirty="0"/>
          </a:p>
        </p:txBody>
      </p:sp>
    </p:spTree>
    <p:extLst>
      <p:ext uri="{BB962C8B-B14F-4D97-AF65-F5344CB8AC3E}">
        <p14:creationId xmlns:p14="http://schemas.microsoft.com/office/powerpoint/2010/main" val="27246593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Tabular vs Document Oriented</a:t>
            </a:r>
            <a:endParaRPr lang="en-US" dirty="0"/>
          </a:p>
        </p:txBody>
      </p:sp>
      <p:sp>
        <p:nvSpPr>
          <p:cNvPr id="5" name="Content Placeholder 1"/>
          <p:cNvSpPr>
            <a:spLocks noGrp="1"/>
          </p:cNvSpPr>
          <p:nvPr>
            <p:ph sz="quarter" idx="10"/>
          </p:nvPr>
        </p:nvSpPr>
        <p:spPr>
          <a:xfrm>
            <a:off x="379514" y="3048057"/>
            <a:ext cx="11525250" cy="766080"/>
          </a:xfrm>
        </p:spPr>
        <p:txBody>
          <a:bodyPr/>
          <a:lstStyle/>
          <a:p>
            <a:pPr marL="0" indent="0" algn="ctr">
              <a:buNone/>
            </a:pPr>
            <a:r>
              <a:rPr lang="en-US" dirty="0" err="1" smtClean="0"/>
              <a:t>MongoDB</a:t>
            </a:r>
            <a:r>
              <a:rPr lang="en-US" dirty="0" smtClean="0"/>
              <a:t> Allows You to Query on anything in a Document</a:t>
            </a:r>
          </a:p>
        </p:txBody>
      </p:sp>
    </p:spTree>
    <p:extLst>
      <p:ext uri="{BB962C8B-B14F-4D97-AF65-F5344CB8AC3E}">
        <p14:creationId xmlns:p14="http://schemas.microsoft.com/office/powerpoint/2010/main" val="26228266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Document Oriented</a:t>
            </a:r>
            <a:endParaRPr lang="en-US" dirty="0"/>
          </a:p>
        </p:txBody>
      </p:sp>
      <p:sp>
        <p:nvSpPr>
          <p:cNvPr id="6" name="Rectangle 5"/>
          <p:cNvSpPr/>
          <p:nvPr/>
        </p:nvSpPr>
        <p:spPr>
          <a:xfrm>
            <a:off x="643128" y="1677769"/>
            <a:ext cx="3819144" cy="4538165"/>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Person Collection (Person is the root entity)</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"ID"</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0086B3"/>
                </a:solidFill>
                <a:latin typeface="Consolas" panose="020B0609020204030204" pitchFamily="49" charset="0"/>
                <a:ea typeface="Times New Roman" panose="02020603050405020304" pitchFamily="18" charset="0"/>
                <a:cs typeface="Times New Roman" panose="02020603050405020304" pitchFamily="18" charset="0"/>
              </a:rPr>
              <a:t>0</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first_name</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"Steven"</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last_name</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"Edouard"</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"accounts"</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"id"</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0086B3"/>
                </a:solidFill>
                <a:latin typeface="Consolas" panose="020B0609020204030204" pitchFamily="49" charset="0"/>
                <a:ea typeface="Times New Roman" panose="02020603050405020304" pitchFamily="18" charset="0"/>
                <a:cs typeface="Times New Roman" panose="02020603050405020304" pitchFamily="18" charset="0"/>
              </a:rPr>
              <a:t>0</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account_type</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"Investment"</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account_balance</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"80000.00"</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"currency"</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"USD"</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"id"</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0086B3"/>
                </a:solidFill>
                <a:latin typeface="Consolas" panose="020B0609020204030204" pitchFamily="49" charset="0"/>
                <a:ea typeface="Times New Roman" panose="02020603050405020304" pitchFamily="18" charset="0"/>
                <a:cs typeface="Times New Roman" panose="02020603050405020304" pitchFamily="18" charset="0"/>
              </a:rPr>
              <a:t>1</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account_type</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"Savings"</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account_balance</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"70400.00"</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"currency"</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"USD"</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"id"</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0086B3"/>
                </a:solidFill>
                <a:latin typeface="Consolas" panose="020B0609020204030204" pitchFamily="49" charset="0"/>
                <a:ea typeface="Times New Roman" panose="02020603050405020304" pitchFamily="18" charset="0"/>
                <a:cs typeface="Times New Roman" panose="02020603050405020304" pitchFamily="18" charset="0"/>
              </a:rPr>
              <a:t>2</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account_type</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"Checking"</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account_balance</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"80000.00"</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"currency"</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"USD"</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smtClean="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5718048" y="1677769"/>
            <a:ext cx="6096000" cy="4867486"/>
          </a:xfrm>
          <a:prstGeom prst="rect">
            <a:avLst/>
          </a:prstGeom>
        </p:spPr>
        <p:txBody>
          <a:bodyPr>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"ID"</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0086B3"/>
                </a:solidFill>
                <a:latin typeface="Consolas" panose="020B0609020204030204" pitchFamily="49" charset="0"/>
                <a:ea typeface="Times New Roman" panose="02020603050405020304" pitchFamily="18" charset="0"/>
                <a:cs typeface="Times New Roman" panose="02020603050405020304" pitchFamily="18" charset="0"/>
              </a:rPr>
              <a:t>1</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first_name</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"Sam"</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last_name</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Brightwood</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"accounts"</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"id": 3,</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account_type</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"Checking"</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account_balance</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"4500.00"</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"currency"</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"YEN"</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"id"</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0086B3"/>
                </a:solidFill>
                <a:latin typeface="Consolas" panose="020B0609020204030204" pitchFamily="49" charset="0"/>
                <a:ea typeface="Times New Roman" panose="02020603050405020304" pitchFamily="18" charset="0"/>
                <a:cs typeface="Times New Roman" panose="02020603050405020304" pitchFamily="18" charset="0"/>
              </a:rPr>
              <a:t>4</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account_type</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"Investment"</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account_balance</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"4500.00"</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"currency"</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"YEN"</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"id"</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0086B3"/>
                </a:solidFill>
                <a:latin typeface="Consolas" panose="020B0609020204030204" pitchFamily="49" charset="0"/>
                <a:ea typeface="Times New Roman" panose="02020603050405020304" pitchFamily="18" charset="0"/>
                <a:cs typeface="Times New Roman" panose="02020603050405020304" pitchFamily="18" charset="0"/>
              </a:rPr>
              <a:t>5</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account_type</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"Savings"</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account_balance</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"4500.00"</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"currency"</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"YEN"</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2687199" y="992181"/>
            <a:ext cx="4496937" cy="646331"/>
          </a:xfrm>
          <a:prstGeom prst="rect">
            <a:avLst/>
          </a:prstGeom>
        </p:spPr>
        <p:txBody>
          <a:bodyPr wrap="none">
            <a:spAutoFit/>
          </a:bodyPr>
          <a:lstStyle/>
          <a:p>
            <a:r>
              <a:rPr lang="en-US" dirty="0"/>
              <a:t>‘Who is the Account Holder for Account ID 3?’</a:t>
            </a:r>
          </a:p>
          <a:p>
            <a:endParaRPr lang="en-US" dirty="0"/>
          </a:p>
        </p:txBody>
      </p:sp>
      <p:cxnSp>
        <p:nvCxnSpPr>
          <p:cNvPr id="15" name="Straight Arrow Connector 14"/>
          <p:cNvCxnSpPr>
            <a:stCxn id="16" idx="1"/>
          </p:cNvCxnSpPr>
          <p:nvPr/>
        </p:nvCxnSpPr>
        <p:spPr>
          <a:xfrm flipH="1">
            <a:off x="7294224" y="2781325"/>
            <a:ext cx="1999456" cy="164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293680" y="2319660"/>
            <a:ext cx="2681632" cy="923330"/>
          </a:xfrm>
          <a:prstGeom prst="rect">
            <a:avLst/>
          </a:prstGeom>
          <a:noFill/>
        </p:spPr>
        <p:txBody>
          <a:bodyPr wrap="none" rtlCol="0">
            <a:spAutoFit/>
          </a:bodyPr>
          <a:lstStyle/>
          <a:p>
            <a:r>
              <a:rPr lang="en-US" dirty="0" smtClean="0"/>
              <a:t>Querying for Account ID 3</a:t>
            </a:r>
          </a:p>
          <a:p>
            <a:r>
              <a:rPr lang="en-US" dirty="0" smtClean="0"/>
              <a:t>Automatically gives us the </a:t>
            </a:r>
          </a:p>
          <a:p>
            <a:r>
              <a:rPr lang="en-US" dirty="0" smtClean="0"/>
              <a:t>Whole document</a:t>
            </a:r>
            <a:endParaRPr lang="en-US" dirty="0"/>
          </a:p>
        </p:txBody>
      </p:sp>
      <p:cxnSp>
        <p:nvCxnSpPr>
          <p:cNvPr id="18" name="Straight Arrow Connector 17"/>
          <p:cNvCxnSpPr/>
          <p:nvPr/>
        </p:nvCxnSpPr>
        <p:spPr>
          <a:xfrm flipH="1" flipV="1">
            <a:off x="7934304" y="2244869"/>
            <a:ext cx="1438296" cy="428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6655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Document Oriented</a:t>
            </a:r>
            <a:endParaRPr lang="en-US" dirty="0"/>
          </a:p>
        </p:txBody>
      </p:sp>
      <p:sp>
        <p:nvSpPr>
          <p:cNvPr id="6" name="Rectangle 5"/>
          <p:cNvSpPr/>
          <p:nvPr/>
        </p:nvSpPr>
        <p:spPr>
          <a:xfrm>
            <a:off x="643128" y="1677769"/>
            <a:ext cx="3819144" cy="4538165"/>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Person Collection (Person is the root entity)</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"ID"</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0086B3"/>
                </a:solidFill>
                <a:latin typeface="Consolas" panose="020B0609020204030204" pitchFamily="49" charset="0"/>
                <a:ea typeface="Times New Roman" panose="02020603050405020304" pitchFamily="18" charset="0"/>
                <a:cs typeface="Times New Roman" panose="02020603050405020304" pitchFamily="18" charset="0"/>
              </a:rPr>
              <a:t>0</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first_name</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"Steven"</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last_name</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"Edouard"</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"accounts"</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"id"</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0086B3"/>
                </a:solidFill>
                <a:latin typeface="Consolas" panose="020B0609020204030204" pitchFamily="49" charset="0"/>
                <a:ea typeface="Times New Roman" panose="02020603050405020304" pitchFamily="18" charset="0"/>
                <a:cs typeface="Times New Roman" panose="02020603050405020304" pitchFamily="18" charset="0"/>
              </a:rPr>
              <a:t>0</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account_type</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"Investment"</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account_balance</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"80000.00"</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"currency"</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"USD"</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"id"</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0086B3"/>
                </a:solidFill>
                <a:latin typeface="Consolas" panose="020B0609020204030204" pitchFamily="49" charset="0"/>
                <a:ea typeface="Times New Roman" panose="02020603050405020304" pitchFamily="18" charset="0"/>
                <a:cs typeface="Times New Roman" panose="02020603050405020304" pitchFamily="18" charset="0"/>
              </a:rPr>
              <a:t>1</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account_type</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"Savings"</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account_balance</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"70400.00"</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"currency"</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"USD"</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"id"</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0086B3"/>
                </a:solidFill>
                <a:latin typeface="Consolas" panose="020B0609020204030204" pitchFamily="49" charset="0"/>
                <a:ea typeface="Times New Roman" panose="02020603050405020304" pitchFamily="18" charset="0"/>
                <a:cs typeface="Times New Roman" panose="02020603050405020304" pitchFamily="18" charset="0"/>
              </a:rPr>
              <a:t>2</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account_type</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"Checking"</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account_balance</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"80000.00"</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"currency"</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"USD"</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smtClean="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696456" y="1677769"/>
            <a:ext cx="6096000" cy="4867486"/>
          </a:xfrm>
          <a:prstGeom prst="rect">
            <a:avLst/>
          </a:prstGeom>
        </p:spPr>
        <p:txBody>
          <a:bodyPr>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"ID"</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0086B3"/>
                </a:solidFill>
                <a:latin typeface="Consolas" panose="020B0609020204030204" pitchFamily="49" charset="0"/>
                <a:ea typeface="Times New Roman" panose="02020603050405020304" pitchFamily="18" charset="0"/>
                <a:cs typeface="Times New Roman" panose="02020603050405020304" pitchFamily="18" charset="0"/>
              </a:rPr>
              <a:t>1</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first_name</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"Sam"</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last_name</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Brightwood</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"accounts"</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"id"</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0086B3"/>
                </a:solidFill>
                <a:latin typeface="Consolas" panose="020B0609020204030204" pitchFamily="49" charset="0"/>
                <a:ea typeface="Times New Roman" panose="02020603050405020304" pitchFamily="18" charset="0"/>
                <a:cs typeface="Times New Roman" panose="02020603050405020304" pitchFamily="18" charset="0"/>
              </a:rPr>
              <a:t>3</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account_type</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"Checking"</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account_balance</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"4500.00"</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"currency"</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"YEN"</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"id"</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0086B3"/>
                </a:solidFill>
                <a:latin typeface="Consolas" panose="020B0609020204030204" pitchFamily="49" charset="0"/>
                <a:ea typeface="Times New Roman" panose="02020603050405020304" pitchFamily="18" charset="0"/>
                <a:cs typeface="Times New Roman" panose="02020603050405020304" pitchFamily="18" charset="0"/>
              </a:rPr>
              <a:t>4</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account_type</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"Investment"</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account_balance</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"4500.00"</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"currency"</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"YEN"</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"id"</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0086B3"/>
                </a:solidFill>
                <a:latin typeface="Consolas" panose="020B0609020204030204" pitchFamily="49" charset="0"/>
                <a:ea typeface="Times New Roman" panose="02020603050405020304" pitchFamily="18" charset="0"/>
                <a:cs typeface="Times New Roman" panose="02020603050405020304" pitchFamily="18" charset="0"/>
              </a:rPr>
              <a:t>5</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account_type</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"Savings"</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account_balance</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"4500.00"</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"currency"</a:t>
            </a: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000"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"YEN"</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3492059" y="1015661"/>
            <a:ext cx="4319965" cy="369332"/>
          </a:xfrm>
          <a:prstGeom prst="rect">
            <a:avLst/>
          </a:prstGeom>
        </p:spPr>
        <p:txBody>
          <a:bodyPr wrap="none">
            <a:spAutoFit/>
          </a:bodyPr>
          <a:lstStyle/>
          <a:p>
            <a:r>
              <a:rPr lang="en-US" dirty="0" smtClean="0"/>
              <a:t>Which Accounts does Steven Edouard Hold?</a:t>
            </a:r>
            <a:endParaRPr lang="en-US" dirty="0"/>
          </a:p>
        </p:txBody>
      </p:sp>
      <p:cxnSp>
        <p:nvCxnSpPr>
          <p:cNvPr id="14" name="Straight Arrow Connector 13"/>
          <p:cNvCxnSpPr/>
          <p:nvPr/>
        </p:nvCxnSpPr>
        <p:spPr>
          <a:xfrm flipH="1">
            <a:off x="2679194" y="2218439"/>
            <a:ext cx="1104166" cy="287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783360" y="1946133"/>
            <a:ext cx="3005823" cy="923330"/>
          </a:xfrm>
          <a:prstGeom prst="rect">
            <a:avLst/>
          </a:prstGeom>
          <a:noFill/>
        </p:spPr>
        <p:txBody>
          <a:bodyPr wrap="none" rtlCol="0">
            <a:spAutoFit/>
          </a:bodyPr>
          <a:lstStyle/>
          <a:p>
            <a:r>
              <a:rPr lang="en-US" dirty="0" smtClean="0"/>
              <a:t>Querying for ‘Steven Edouard’</a:t>
            </a:r>
          </a:p>
          <a:p>
            <a:r>
              <a:rPr lang="en-US" dirty="0" smtClean="0"/>
              <a:t>Will automatically retrieve all</a:t>
            </a:r>
          </a:p>
          <a:p>
            <a:r>
              <a:rPr lang="en-US" dirty="0" smtClean="0"/>
              <a:t>associated accounts</a:t>
            </a:r>
            <a:endParaRPr lang="en-US" dirty="0"/>
          </a:p>
        </p:txBody>
      </p:sp>
      <p:cxnSp>
        <p:nvCxnSpPr>
          <p:cNvPr id="19" name="Straight Arrow Connector 18"/>
          <p:cNvCxnSpPr/>
          <p:nvPr/>
        </p:nvCxnSpPr>
        <p:spPr>
          <a:xfrm flipH="1">
            <a:off x="2851462" y="2218439"/>
            <a:ext cx="923258" cy="696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13509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687517" y="3044279"/>
            <a:ext cx="8816965" cy="769441"/>
          </a:xfrm>
          <a:prstGeom prst="rect">
            <a:avLst/>
          </a:prstGeom>
        </p:spPr>
        <p:txBody>
          <a:bodyPr wrap="none">
            <a:spAutoFit/>
          </a:bodyPr>
          <a:lstStyle/>
          <a:p>
            <a:r>
              <a:rPr lang="en-GB" sz="4400" dirty="0" smtClean="0">
                <a:solidFill>
                  <a:schemeClr val="bg1"/>
                </a:solidFill>
              </a:rPr>
              <a:t>Other Document Oriented Databases</a:t>
            </a:r>
            <a:endParaRPr lang="en-GB" sz="4400" dirty="0">
              <a:solidFill>
                <a:schemeClr val="bg1"/>
              </a:solidFill>
            </a:endParaRPr>
          </a:p>
        </p:txBody>
      </p:sp>
    </p:spTree>
    <p:extLst>
      <p:ext uri="{BB962C8B-B14F-4D97-AF65-F5344CB8AC3E}">
        <p14:creationId xmlns:p14="http://schemas.microsoft.com/office/powerpoint/2010/main" val="16373291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CouchDB</a:t>
            </a:r>
            <a:endParaRPr lang="en-US" dirty="0"/>
          </a:p>
        </p:txBody>
      </p:sp>
      <p:sp>
        <p:nvSpPr>
          <p:cNvPr id="3" name="Content Placeholder 2"/>
          <p:cNvSpPr>
            <a:spLocks noGrp="1"/>
          </p:cNvSpPr>
          <p:nvPr>
            <p:ph sz="quarter" idx="10"/>
          </p:nvPr>
        </p:nvSpPr>
        <p:spPr/>
        <p:txBody>
          <a:bodyPr/>
          <a:lstStyle/>
          <a:p>
            <a:r>
              <a:rPr lang="en-US" dirty="0" smtClean="0"/>
              <a:t>Another popular open source Document </a:t>
            </a:r>
            <a:r>
              <a:rPr lang="en-US" dirty="0" err="1" smtClean="0"/>
              <a:t>Datastore</a:t>
            </a:r>
            <a:endParaRPr lang="en-US" dirty="0" smtClean="0"/>
          </a:p>
          <a:p>
            <a:endParaRPr lang="en-US" dirty="0" smtClean="0"/>
          </a:p>
          <a:p>
            <a:endParaRPr lang="en-US" dirty="0"/>
          </a:p>
          <a:p>
            <a:r>
              <a:rPr lang="en-US" dirty="0" smtClean="0"/>
              <a:t>HTTP </a:t>
            </a:r>
            <a:r>
              <a:rPr lang="en-US" dirty="0" err="1" smtClean="0"/>
              <a:t>RESTful</a:t>
            </a:r>
            <a:r>
              <a:rPr lang="en-US" dirty="0" smtClean="0"/>
              <a:t> Protocol</a:t>
            </a:r>
          </a:p>
          <a:p>
            <a:endParaRPr lang="en-US" dirty="0" smtClean="0"/>
          </a:p>
          <a:p>
            <a:endParaRPr lang="en-US" dirty="0"/>
          </a:p>
          <a:p>
            <a:r>
              <a:rPr lang="en-US" dirty="0" smtClean="0"/>
              <a:t>Written in </a:t>
            </a:r>
            <a:r>
              <a:rPr lang="en-US" dirty="0" err="1" smtClean="0"/>
              <a:t>Erlang</a:t>
            </a:r>
            <a:endParaRPr lang="en-US" dirty="0"/>
          </a:p>
        </p:txBody>
      </p:sp>
    </p:spTree>
    <p:extLst>
      <p:ext uri="{BB962C8B-B14F-4D97-AF65-F5344CB8AC3E}">
        <p14:creationId xmlns:p14="http://schemas.microsoft.com/office/powerpoint/2010/main" val="40865067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DB</a:t>
            </a:r>
            <a:endParaRPr lang="en-US" dirty="0"/>
          </a:p>
        </p:txBody>
      </p:sp>
      <p:sp>
        <p:nvSpPr>
          <p:cNvPr id="3" name="Content Placeholder 2"/>
          <p:cNvSpPr>
            <a:spLocks noGrp="1"/>
          </p:cNvSpPr>
          <p:nvPr>
            <p:ph sz="quarter" idx="10"/>
          </p:nvPr>
        </p:nvSpPr>
        <p:spPr/>
        <p:txBody>
          <a:bodyPr/>
          <a:lstStyle/>
          <a:p>
            <a:r>
              <a:rPr lang="en-US" dirty="0" smtClean="0"/>
              <a:t>Document Oriented Databases provided by Microsoft Azure</a:t>
            </a:r>
          </a:p>
          <a:p>
            <a:pPr marL="0" indent="0">
              <a:buNone/>
            </a:pPr>
            <a:endParaRPr lang="en-US" dirty="0" smtClean="0"/>
          </a:p>
          <a:p>
            <a:r>
              <a:rPr lang="en-US" dirty="0" smtClean="0"/>
              <a:t>Fully managed database</a:t>
            </a:r>
          </a:p>
          <a:p>
            <a:pPr marL="0" indent="0">
              <a:buNone/>
            </a:pPr>
            <a:endParaRPr lang="en-US" dirty="0"/>
          </a:p>
          <a:p>
            <a:r>
              <a:rPr lang="en-US" dirty="0" smtClean="0"/>
              <a:t>SQL-like query syntax for documents</a:t>
            </a:r>
          </a:p>
          <a:p>
            <a:endParaRPr lang="en-US" dirty="0" smtClean="0"/>
          </a:p>
          <a:p>
            <a:r>
              <a:rPr lang="en-US" dirty="0" smtClean="0"/>
              <a:t>*still in preview</a:t>
            </a:r>
            <a:endParaRPr lang="en-US" dirty="0"/>
          </a:p>
        </p:txBody>
      </p:sp>
    </p:spTree>
    <p:extLst>
      <p:ext uri="{BB962C8B-B14F-4D97-AF65-F5344CB8AC3E}">
        <p14:creationId xmlns:p14="http://schemas.microsoft.com/office/powerpoint/2010/main" val="9023579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0"/>
          </p:nvPr>
        </p:nvSpPr>
        <p:spPr/>
        <p:txBody>
          <a:bodyPr/>
          <a:lstStyle/>
          <a:p>
            <a:r>
              <a:rPr lang="en-US" dirty="0" smtClean="0"/>
              <a:t>Tabular </a:t>
            </a:r>
            <a:r>
              <a:rPr lang="en-US" dirty="0" err="1" smtClean="0"/>
              <a:t>Datastores</a:t>
            </a:r>
            <a:r>
              <a:rPr lang="en-US" dirty="0" smtClean="0"/>
              <a:t> require Joins</a:t>
            </a:r>
          </a:p>
          <a:p>
            <a:endParaRPr lang="en-US" dirty="0"/>
          </a:p>
          <a:p>
            <a:endParaRPr lang="en-US" dirty="0" smtClean="0"/>
          </a:p>
          <a:p>
            <a:r>
              <a:rPr lang="en-US" dirty="0" smtClean="0"/>
              <a:t>Document Oriented Databases store data in ‘whole documents’</a:t>
            </a:r>
          </a:p>
          <a:p>
            <a:endParaRPr lang="en-US" dirty="0"/>
          </a:p>
          <a:p>
            <a:endParaRPr lang="en-US" dirty="0" smtClean="0"/>
          </a:p>
          <a:p>
            <a:r>
              <a:rPr lang="en-US" dirty="0" smtClean="0"/>
              <a:t>Document Oriented Databases have no joins</a:t>
            </a:r>
            <a:endParaRPr lang="en-US" dirty="0"/>
          </a:p>
        </p:txBody>
      </p:sp>
    </p:spTree>
    <p:extLst>
      <p:ext uri="{BB962C8B-B14F-4D97-AF65-F5344CB8AC3E}">
        <p14:creationId xmlns:p14="http://schemas.microsoft.com/office/powerpoint/2010/main" val="15376197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Steven Edouard | ‏@</a:t>
            </a:r>
            <a:r>
              <a:rPr lang="en-US" dirty="0" err="1" smtClean="0"/>
              <a:t>sedouard</a:t>
            </a:r>
            <a:r>
              <a:rPr lang="en-US" dirty="0" smtClean="0"/>
              <a:t> </a:t>
            </a:r>
            <a:endParaRPr lang="en-US" dirty="0"/>
          </a:p>
        </p:txBody>
      </p:sp>
      <p:sp>
        <p:nvSpPr>
          <p:cNvPr id="7" name="Content Placeholder 6"/>
          <p:cNvSpPr>
            <a:spLocks noGrp="1"/>
          </p:cNvSpPr>
          <p:nvPr>
            <p:ph idx="10"/>
          </p:nvPr>
        </p:nvSpPr>
        <p:spPr/>
        <p:txBody>
          <a:bodyPr/>
          <a:lstStyle/>
          <a:p>
            <a:r>
              <a:rPr lang="en-US" dirty="0" smtClean="0"/>
              <a:t>Former Software Test Engineer .NET Runtime</a:t>
            </a:r>
          </a:p>
          <a:p>
            <a:pPr lvl="1"/>
            <a:r>
              <a:rPr lang="en-US" dirty="0" smtClean="0"/>
              <a:t>.NET Native Compilation </a:t>
            </a:r>
            <a:r>
              <a:rPr lang="en-US" dirty="0" err="1" smtClean="0"/>
              <a:t>Toolchain</a:t>
            </a:r>
            <a:endParaRPr lang="en-US" dirty="0" smtClean="0"/>
          </a:p>
          <a:p>
            <a:pPr lvl="1"/>
            <a:r>
              <a:rPr lang="en-US" dirty="0" smtClean="0"/>
              <a:t>.NET 4.5 &amp; 4.5.1</a:t>
            </a:r>
          </a:p>
          <a:p>
            <a:pPr marL="457046" lvl="1" indent="0">
              <a:buNone/>
            </a:pPr>
            <a:endParaRPr lang="en-US" dirty="0"/>
          </a:p>
          <a:p>
            <a:r>
              <a:rPr lang="en-US" dirty="0" smtClean="0"/>
              <a:t>Startup Developer Evangelist – San Francisco</a:t>
            </a:r>
          </a:p>
          <a:p>
            <a:pPr lvl="1"/>
            <a:r>
              <a:rPr lang="en-US" dirty="0" smtClean="0"/>
              <a:t>Enabling startups by providing technical guidance on leveraging Azure</a:t>
            </a:r>
          </a:p>
          <a:p>
            <a:pPr lvl="1"/>
            <a:r>
              <a:rPr lang="en-US" dirty="0" smtClean="0"/>
              <a:t>Focus on Open Source technologies on Azure</a:t>
            </a:r>
          </a:p>
          <a:p>
            <a:pPr lvl="1"/>
            <a:r>
              <a:rPr lang="en-US" dirty="0" smtClean="0">
                <a:hlinkClick r:id="rId3"/>
              </a:rPr>
              <a:t>http://stevenedouard.com</a:t>
            </a:r>
            <a:r>
              <a:rPr lang="en-US" dirty="0" smtClean="0"/>
              <a:t> – Personal Blog</a:t>
            </a:r>
          </a:p>
          <a:p>
            <a:pPr lvl="1"/>
            <a:endParaRPr lang="en-US" dirty="0" smtClean="0"/>
          </a:p>
        </p:txBody>
      </p:sp>
      <p:pic>
        <p:nvPicPr>
          <p:cNvPr id="16386" name="Picture 2" descr="http://stevenedouard.com/wp-content/uploads/2014/11/pubpic.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6295" y="493331"/>
            <a:ext cx="2589403" cy="258940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38450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738697914"/>
              </p:ext>
            </p:extLst>
          </p:nvPr>
        </p:nvGraphicFramePr>
        <p:xfrm>
          <a:off x="379413" y="1417636"/>
          <a:ext cx="11525250" cy="4605792"/>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You’ve Got Documents!</a:t>
                      </a:r>
                      <a:r>
                        <a:rPr lang="en-US" sz="3600" baseline="0" dirty="0" smtClean="0">
                          <a:latin typeface="Segoe UI Light" panose="020B0502040204020203" pitchFamily="34" charset="0"/>
                          <a:cs typeface="Segoe UI Light" panose="020B0502040204020203" pitchFamily="34" charset="0"/>
                        </a:rPr>
                        <a:t> A </a:t>
                      </a:r>
                      <a:r>
                        <a:rPr lang="en-US" sz="3600" baseline="0" dirty="0" err="1" smtClean="0">
                          <a:latin typeface="Segoe UI Light" panose="020B0502040204020203" pitchFamily="34" charset="0"/>
                          <a:cs typeface="Segoe UI Light" panose="020B0502040204020203" pitchFamily="34" charset="0"/>
                        </a:rPr>
                        <a:t>MongoDB</a:t>
                      </a:r>
                      <a:r>
                        <a:rPr lang="en-US" sz="3600" baseline="0" dirty="0" smtClean="0">
                          <a:latin typeface="Segoe UI Light" panose="020B0502040204020203" pitchFamily="34" charset="0"/>
                          <a:cs typeface="Segoe UI Light" panose="020B0502040204020203" pitchFamily="34" charset="0"/>
                        </a:rPr>
                        <a:t> Jump Start</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01 | </a:t>
                      </a:r>
                      <a:r>
                        <a:rPr lang="en-US" sz="1800" b="1" i="0" kern="1200" dirty="0" smtClean="0">
                          <a:solidFill>
                            <a:schemeClr val="dk1"/>
                          </a:solidFill>
                          <a:effectLst/>
                          <a:latin typeface="+mn-lt"/>
                          <a:ea typeface="+mn-ea"/>
                          <a:cs typeface="+mn-cs"/>
                        </a:rPr>
                        <a:t>Introduction to NoSQL Document Oriented Databases</a:t>
                      </a: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1800" b="1" i="0" kern="1200" dirty="0" smtClean="0">
                          <a:solidFill>
                            <a:schemeClr val="dk1"/>
                          </a:solidFill>
                          <a:effectLst/>
                          <a:latin typeface="+mn-lt"/>
                          <a:ea typeface="+mn-ea"/>
                          <a:cs typeface="+mn-cs"/>
                        </a:rPr>
                        <a:t>Running </a:t>
                      </a:r>
                      <a:r>
                        <a:rPr lang="en-US" sz="1800" b="1" i="0" kern="1200" dirty="0" err="1" smtClean="0">
                          <a:solidFill>
                            <a:schemeClr val="dk1"/>
                          </a:solidFill>
                          <a:effectLst/>
                          <a:latin typeface="+mn-lt"/>
                          <a:ea typeface="+mn-ea"/>
                          <a:cs typeface="+mn-cs"/>
                        </a:rPr>
                        <a:t>MongoDB</a:t>
                      </a:r>
                      <a:r>
                        <a:rPr lang="en-US" sz="1800" b="1" i="0" kern="1200" dirty="0" smtClean="0">
                          <a:solidFill>
                            <a:schemeClr val="dk1"/>
                          </a:solidFill>
                          <a:effectLst/>
                          <a:latin typeface="+mn-lt"/>
                          <a:ea typeface="+mn-ea"/>
                          <a:cs typeface="+mn-cs"/>
                        </a:rPr>
                        <a:t> on a Cloud Ubuntu VM</a:t>
                      </a:r>
                      <a:endParaRPr lang="en-US" sz="18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02 | </a:t>
                      </a:r>
                      <a:r>
                        <a:rPr lang="en-US" sz="1800" b="1" i="0" kern="1200" dirty="0" smtClean="0">
                          <a:solidFill>
                            <a:schemeClr val="dk1"/>
                          </a:solidFill>
                          <a:effectLst/>
                          <a:latin typeface="+mn-lt"/>
                          <a:ea typeface="+mn-ea"/>
                          <a:cs typeface="+mn-cs"/>
                        </a:rPr>
                        <a:t>Getting Started With </a:t>
                      </a:r>
                      <a:r>
                        <a:rPr lang="en-US" sz="1800" b="1" i="0" kern="1200" dirty="0" err="1" smtClean="0">
                          <a:solidFill>
                            <a:schemeClr val="dk1"/>
                          </a:solidFill>
                          <a:effectLst/>
                          <a:latin typeface="+mn-lt"/>
                          <a:ea typeface="+mn-ea"/>
                          <a:cs typeface="+mn-cs"/>
                        </a:rPr>
                        <a:t>MongoDB</a:t>
                      </a:r>
                      <a:r>
                        <a:rPr lang="en-US" sz="1800" b="1" i="0" kern="1200" dirty="0" smtClean="0">
                          <a:solidFill>
                            <a:schemeClr val="dk1"/>
                          </a:solidFill>
                          <a:effectLst/>
                          <a:latin typeface="+mn-lt"/>
                          <a:ea typeface="+mn-ea"/>
                          <a:cs typeface="+mn-cs"/>
                        </a:rPr>
                        <a:t> Queries Part 1</a:t>
                      </a:r>
                    </a:p>
                  </a:txBody>
                  <a:tcPr anchor="ctr"/>
                </a:tc>
                <a:tc>
                  <a:txBody>
                    <a:bodyPr/>
                    <a:lstStyle/>
                    <a:p>
                      <a:r>
                        <a:rPr lang="en-US" sz="2400" dirty="0" smtClean="0">
                          <a:latin typeface="Segoe UI Light" panose="020B0502040204020203" pitchFamily="34" charset="0"/>
                          <a:cs typeface="Segoe UI Light" panose="020B0502040204020203" pitchFamily="34" charset="0"/>
                        </a:rPr>
                        <a:t>07 |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a:t>
                      </a:r>
                      <a:r>
                        <a:rPr lang="en-US" sz="1800" b="1" i="0" kern="1200" dirty="0" err="1" smtClean="0">
                          <a:solidFill>
                            <a:schemeClr val="dk1"/>
                          </a:solidFill>
                          <a:effectLst/>
                          <a:latin typeface="+mn-lt"/>
                          <a:ea typeface="+mn-ea"/>
                          <a:cs typeface="+mn-cs"/>
                        </a:rPr>
                        <a:t>MongoDB</a:t>
                      </a:r>
                      <a:r>
                        <a:rPr lang="en-US" sz="1800" b="1" i="0" kern="1200" dirty="0" smtClean="0">
                          <a:solidFill>
                            <a:schemeClr val="dk1"/>
                          </a:solidFill>
                          <a:effectLst/>
                          <a:latin typeface="+mn-lt"/>
                          <a:ea typeface="+mn-ea"/>
                          <a:cs typeface="+mn-cs"/>
                        </a:rPr>
                        <a:t> Queries Part 2</a:t>
                      </a:r>
                    </a:p>
                  </a:txBody>
                  <a:tcPr anchor="ctr"/>
                </a:tc>
                <a:tc>
                  <a:txBody>
                    <a:bodyPr/>
                    <a:lstStyle/>
                    <a:p>
                      <a:r>
                        <a:rPr lang="en-US" sz="2400" dirty="0" smtClean="0">
                          <a:latin typeface="Segoe UI Light" panose="020B0502040204020203" pitchFamily="34" charset="0"/>
                          <a:cs typeface="Segoe UI Light" panose="020B0502040204020203" pitchFamily="34" charset="0"/>
                        </a:rPr>
                        <a:t>08 |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a:t>
                      </a:r>
                      <a:r>
                        <a:rPr lang="en-US" sz="1800" b="1" i="0" kern="1200" dirty="0" err="1" smtClean="0">
                          <a:solidFill>
                            <a:schemeClr val="dk1"/>
                          </a:solidFill>
                          <a:effectLst/>
                          <a:latin typeface="+mn-lt"/>
                          <a:ea typeface="+mn-ea"/>
                          <a:cs typeface="+mn-cs"/>
                        </a:rPr>
                        <a:t>MongoDB</a:t>
                      </a:r>
                      <a:r>
                        <a:rPr lang="en-US" sz="1800" b="1" i="0" kern="1200" dirty="0" smtClean="0">
                          <a:solidFill>
                            <a:schemeClr val="dk1"/>
                          </a:solidFill>
                          <a:effectLst/>
                          <a:latin typeface="+mn-lt"/>
                          <a:ea typeface="+mn-ea"/>
                          <a:cs typeface="+mn-cs"/>
                        </a:rPr>
                        <a:t> Node.js and C# Language Drivers</a:t>
                      </a:r>
                    </a:p>
                  </a:txBody>
                  <a:tcPr anchor="ctr"/>
                </a:tc>
                <a:tc>
                  <a:txBody>
                    <a:bodyPr/>
                    <a:lstStyle/>
                    <a:p>
                      <a:r>
                        <a:rPr lang="en-US" sz="2400" dirty="0" smtClean="0">
                          <a:latin typeface="Segoe UI Light" panose="020B0502040204020203" pitchFamily="34" charset="0"/>
                          <a:cs typeface="Segoe UI Light" panose="020B0502040204020203" pitchFamily="34" charset="0"/>
                        </a:rPr>
                        <a:t>09 |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733235577"/>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t>
                      </a:r>
                      <a:r>
                        <a:rPr lang="en-US" sz="1800" b="1" i="0" kern="1200" dirty="0" err="1" smtClean="0">
                          <a:solidFill>
                            <a:schemeClr val="dk1"/>
                          </a:solidFill>
                          <a:effectLst/>
                          <a:latin typeface="+mn-lt"/>
                          <a:ea typeface="+mn-ea"/>
                          <a:cs typeface="+mn-cs"/>
                        </a:rPr>
                        <a:t>MongoDB</a:t>
                      </a:r>
                      <a:r>
                        <a:rPr lang="en-US" sz="1800" b="1" i="0" kern="1200" dirty="0" smtClean="0">
                          <a:solidFill>
                            <a:schemeClr val="dk1"/>
                          </a:solidFill>
                          <a:effectLst/>
                          <a:latin typeface="+mn-lt"/>
                          <a:ea typeface="+mn-ea"/>
                          <a:cs typeface="+mn-cs"/>
                        </a:rPr>
                        <a:t> Advanced Data Processing</a:t>
                      </a:r>
                    </a:p>
                  </a:txBody>
                  <a:tcPr anchor="ctr"/>
                </a:tc>
                <a:tc>
                  <a:txBody>
                    <a:bodyPr/>
                    <a:lstStyle/>
                    <a:p>
                      <a:r>
                        <a:rPr lang="en-US" sz="2400" dirty="0" smtClean="0">
                          <a:latin typeface="Segoe UI Light" panose="020B0502040204020203" pitchFamily="34" charset="0"/>
                          <a:cs typeface="Segoe UI Light" panose="020B0502040204020203" pitchFamily="34" charset="0"/>
                        </a:rPr>
                        <a:t>10 |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2343148695"/>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a:t>Target Audience</a:t>
            </a:r>
          </a:p>
          <a:p>
            <a:pPr lvl="1"/>
            <a:r>
              <a:rPr lang="en-US" dirty="0"/>
              <a:t>Startup Developers</a:t>
            </a:r>
          </a:p>
          <a:p>
            <a:pPr lvl="1"/>
            <a:r>
              <a:rPr lang="en-US" dirty="0"/>
              <a:t>Open Source Developers</a:t>
            </a:r>
          </a:p>
          <a:p>
            <a:pPr lvl="1"/>
            <a:r>
              <a:rPr lang="en-US" dirty="0"/>
              <a:t>Enterprise </a:t>
            </a:r>
            <a:r>
              <a:rPr lang="en-US" dirty="0" smtClean="0"/>
              <a:t>Developers</a:t>
            </a:r>
            <a:endParaRPr lang="en-US" dirty="0"/>
          </a:p>
          <a:p>
            <a:pPr marL="457046" lvl="1" indent="0">
              <a:buNone/>
            </a:pPr>
            <a:endParaRPr lang="en-US" dirty="0"/>
          </a:p>
          <a:p>
            <a:r>
              <a:rPr lang="en-US" dirty="0"/>
              <a:t>Suggested Prerequisites/Supporting Material</a:t>
            </a:r>
          </a:p>
          <a:p>
            <a:pPr lvl="1"/>
            <a:r>
              <a:rPr lang="en-US" dirty="0"/>
              <a:t>A basic knowledge of the </a:t>
            </a:r>
            <a:r>
              <a:rPr lang="en-US" dirty="0" smtClean="0"/>
              <a:t>JavaScript </a:t>
            </a:r>
            <a:r>
              <a:rPr lang="en-US" dirty="0"/>
              <a:t>Language</a:t>
            </a:r>
          </a:p>
          <a:p>
            <a:pPr lvl="1"/>
            <a:r>
              <a:rPr lang="en-US" dirty="0"/>
              <a:t>Some working knowledge of databases</a:t>
            </a:r>
          </a:p>
          <a:p>
            <a:pPr lvl="1"/>
            <a:endParaRPr lang="en-US" dirty="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1M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b="1" dirty="0" err="1" smtClean="0"/>
              <a:t>MongoDB</a:t>
            </a:r>
            <a:r>
              <a:rPr lang="en-US" b="1" dirty="0" smtClean="0"/>
              <a:t> </a:t>
            </a:r>
            <a:r>
              <a:rPr lang="en-US" dirty="0" smtClean="0"/>
              <a:t>(Expires: 1/20/2015)</a:t>
            </a:r>
            <a:endParaRPr lang="en-US" dirty="0"/>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a:t>
            </a:r>
            <a:r>
              <a:rPr lang="en-US" b="1" kern="1200" dirty="0"/>
              <a:t>Introduction to NoSQL </a:t>
            </a:r>
            <a:r>
              <a:rPr lang="en-US" b="1" kern="1200" dirty="0" smtClean="0"/>
              <a:t>Document Oriented Databases</a:t>
            </a:r>
            <a:endParaRPr lang="en-US" b="1" kern="1200" dirty="0"/>
          </a:p>
        </p:txBody>
      </p:sp>
      <p:sp>
        <p:nvSpPr>
          <p:cNvPr id="4" name="Subtitle 3"/>
          <p:cNvSpPr>
            <a:spLocks noGrp="1"/>
          </p:cNvSpPr>
          <p:nvPr>
            <p:ph type="subTitle" idx="1"/>
          </p:nvPr>
        </p:nvSpPr>
        <p:spPr/>
        <p:txBody>
          <a:bodyPr/>
          <a:lstStyle/>
          <a:p>
            <a:r>
              <a:rPr lang="en-US" dirty="0" smtClean="0"/>
              <a:t>Steven Edouard | Developer Evangelist</a:t>
            </a:r>
            <a:endParaRPr lang="en-US" dirty="0"/>
          </a:p>
          <a:p>
            <a:r>
              <a:rPr lang="en-US" dirty="0" smtClean="0"/>
              <a:t>Rami Sayar | Developer Evangelist</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8696" y="967602"/>
            <a:ext cx="11525250" cy="5290388"/>
          </a:xfrm>
        </p:spPr>
        <p:txBody>
          <a:bodyPr>
            <a:normAutofit/>
          </a:bodyPr>
          <a:lstStyle/>
          <a:p>
            <a:endParaRPr lang="en-GB" dirty="0" smtClean="0"/>
          </a:p>
          <a:p>
            <a:endParaRPr lang="en-GB" dirty="0"/>
          </a:p>
          <a:p>
            <a:r>
              <a:rPr lang="en-GB" dirty="0" smtClean="0"/>
              <a:t>Tabular Data Stores</a:t>
            </a:r>
          </a:p>
          <a:p>
            <a:endParaRPr lang="en-GB" dirty="0"/>
          </a:p>
          <a:p>
            <a:endParaRPr lang="en-GB" dirty="0" smtClean="0"/>
          </a:p>
          <a:p>
            <a:endParaRPr lang="en-GB" dirty="0" smtClean="0"/>
          </a:p>
          <a:p>
            <a:r>
              <a:rPr lang="en-GB" dirty="0" smtClean="0"/>
              <a:t>Document Oriented Data Stores</a:t>
            </a:r>
          </a:p>
          <a:p>
            <a:endParaRPr lang="en-GB" dirty="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778827" y="2887718"/>
            <a:ext cx="4634346" cy="769441"/>
          </a:xfrm>
          <a:prstGeom prst="rect">
            <a:avLst/>
          </a:prstGeom>
        </p:spPr>
        <p:txBody>
          <a:bodyPr wrap="none">
            <a:spAutoFit/>
          </a:bodyPr>
          <a:lstStyle/>
          <a:p>
            <a:r>
              <a:rPr lang="en-GB" sz="4400" dirty="0">
                <a:solidFill>
                  <a:schemeClr val="bg1"/>
                </a:solidFill>
              </a:rPr>
              <a:t>Tabular Data Stores</a:t>
            </a:r>
          </a:p>
        </p:txBody>
      </p:sp>
    </p:spTree>
    <p:extLst>
      <p:ext uri="{BB962C8B-B14F-4D97-AF65-F5344CB8AC3E}">
        <p14:creationId xmlns:p14="http://schemas.microsoft.com/office/powerpoint/2010/main" val="343520317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9F7A2A4DCBE844DB8BD995FD8D50E19" ma:contentTypeVersion="" ma:contentTypeDescription="Create a new document." ma:contentTypeScope="" ma:versionID="08aaaf79ae617f6392646736cb96e363">
  <xsd:schema xmlns:xsd="http://www.w3.org/2001/XMLSchema" xmlns:xs="http://www.w3.org/2001/XMLSchema" xmlns:p="http://schemas.microsoft.com/office/2006/metadata/properties" xmlns:ns2="889A48EE-83F9-43BF-9231-CD8A70B47C6E" targetNamespace="http://schemas.microsoft.com/office/2006/metadata/properties" ma:root="true" ma:fieldsID="a2d2435067f0c4f26517c07db09ce598" ns2:_="">
    <xsd:import namespace="889A48EE-83F9-43BF-9231-CD8A70B47C6E"/>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9A48EE-83F9-43BF-9231-CD8A70B47C6E"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Meeting Recordings"/>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ontent_x0020_Type xmlns="889A48EE-83F9-43BF-9231-CD8A70B47C6E">Slide Presentation</Content_x0020_Type>
    <Module xmlns="889A48EE-83F9-43BF-9231-CD8A70B47C6E">1</Module>
    <Status xmlns="889A48EE-83F9-43BF-9231-CD8A70B47C6E">Final</Status>
  </documentManagement>
</p:properties>
</file>

<file path=customXml/itemProps1.xml><?xml version="1.0" encoding="utf-8"?>
<ds:datastoreItem xmlns:ds="http://schemas.openxmlformats.org/officeDocument/2006/customXml" ds:itemID="{4385BD4D-42B2-44F1-BD75-45F48B165EE0}"/>
</file>

<file path=customXml/itemProps2.xml><?xml version="1.0" encoding="utf-8"?>
<ds:datastoreItem xmlns:ds="http://schemas.openxmlformats.org/officeDocument/2006/customXml" ds:itemID="{1E18A8C0-13E5-4DF8-8625-FB4B23E27607}"/>
</file>

<file path=customXml/itemProps3.xml><?xml version="1.0" encoding="utf-8"?>
<ds:datastoreItem xmlns:ds="http://schemas.openxmlformats.org/officeDocument/2006/customXml" ds:itemID="{2F91928F-F756-4554-89A2-C67FC4DBC02D}"/>
</file>

<file path=docProps/app.xml><?xml version="1.0" encoding="utf-8"?>
<Properties xmlns="http://schemas.openxmlformats.org/officeDocument/2006/extended-properties" xmlns:vt="http://schemas.openxmlformats.org/officeDocument/2006/docPropsVTypes">
  <Template/>
  <TotalTime>0</TotalTime>
  <Words>1273</Words>
  <Application>Microsoft Office PowerPoint</Application>
  <PresentationFormat>Widescreen</PresentationFormat>
  <Paragraphs>490</Paragraphs>
  <Slides>29</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Consolas</vt:lpstr>
      <vt:lpstr>Segoe</vt:lpstr>
      <vt:lpstr>Segoe UI</vt:lpstr>
      <vt:lpstr>Segoe UI Light</vt:lpstr>
      <vt:lpstr>Times New Roman</vt:lpstr>
      <vt:lpstr>1_Office Theme</vt:lpstr>
      <vt:lpstr>You’ve Got Documents! A MongoDB Jump Start</vt:lpstr>
      <vt:lpstr>Meet Rami Sayar | @ramisayar</vt:lpstr>
      <vt:lpstr>Meet Steven Edouard | ‏@sedouard </vt:lpstr>
      <vt:lpstr>Course Topics</vt:lpstr>
      <vt:lpstr>Setting Expectations</vt:lpstr>
      <vt:lpstr>     Join the MVA Community!</vt:lpstr>
      <vt:lpstr>PowerPoint Presentation</vt:lpstr>
      <vt:lpstr>Module Overview</vt:lpstr>
      <vt:lpstr>PowerPoint Presentation</vt:lpstr>
      <vt:lpstr>What is MongoDB</vt:lpstr>
      <vt:lpstr>Tabular vs Document Oriented</vt:lpstr>
      <vt:lpstr>Tabular vs Document Oriented</vt:lpstr>
      <vt:lpstr>Tabular vs Document Oriented</vt:lpstr>
      <vt:lpstr>Tabular vs Document Oriented</vt:lpstr>
      <vt:lpstr>Tabular vs Document Oriented</vt:lpstr>
      <vt:lpstr>Tabular vs Document Oriented</vt:lpstr>
      <vt:lpstr>Tabular vs Document Oriented</vt:lpstr>
      <vt:lpstr>Tabular vs Document Oriented</vt:lpstr>
      <vt:lpstr>Tabular vs Document Oriented</vt:lpstr>
      <vt:lpstr>PowerPoint Presentation</vt:lpstr>
      <vt:lpstr>Document Oriented</vt:lpstr>
      <vt:lpstr>Tabular vs Document Oriented</vt:lpstr>
      <vt:lpstr>Document Oriented</vt:lpstr>
      <vt:lpstr>Document Oriented</vt:lpstr>
      <vt:lpstr>PowerPoint Presentation</vt:lpstr>
      <vt:lpstr>CouchDB</vt:lpstr>
      <vt:lpstr>Document DB</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2014-12-08T21:06:21Z</dcterms:created>
  <dcterms:modified xsi:type="dcterms:W3CDTF">2014-12-08T21:06:27Z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0x01010069F7A2A4DCBE844DB8BD995FD8D50E19</vt:lpwstr>
  </property>
</Properties>
</file>