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15.xml" ContentType="application/vnd.openxmlformats-officedocument.presentationml.slide+xml"/>
  <Override PartName="/ppt/slideMasters/slideMaster1.xml" ContentType="application/vnd.openxmlformats-officedocument.presentationml.slideMaster+xml"/>
  <Override PartName="/ppt/slideLayouts/slideLayout9.xml" ContentType="application/vnd.openxmlformats-officedocument.presentationml.slideLayout+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notesSlides/notesSlide3.xml" ContentType="application/vnd.openxmlformats-officedocument.presentationml.notesSlide+xml"/>
  <Override PartName="/ppt/notesSlides/notesSlide5.xml" ContentType="application/vnd.openxmlformats-officedocument.presentationml.notesSlide+xml"/>
  <Override PartName="/ppt/slideLayouts/slideLayout1.xml" ContentType="application/vnd.openxmlformats-officedocument.presentationml.slideLayout+xml"/>
  <Override PartName="/ppt/notesSlides/notesSlide4.xml" ContentType="application/vnd.openxmlformats-officedocument.presentationml.notesSlide+xml"/>
  <Override PartName="/ppt/slideLayouts/slideLayout2.xml" ContentType="application/vnd.openxmlformats-officedocument.presentationml.slideLayout+xml"/>
  <Override PartName="/ppt/notesSlides/notesSlide6.xml" ContentType="application/vnd.openxmlformats-officedocument.presentationml.notes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2.xml" ContentType="application/vnd.openxmlformats-officedocument.theme+xml"/>
  <Override PartName="/ppt/theme/theme3.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17"/>
  </p:notesMasterIdLst>
  <p:handoutMasterIdLst>
    <p:handoutMasterId r:id="rId18"/>
  </p:handoutMasterIdLst>
  <p:sldIdLst>
    <p:sldId id="271" r:id="rId2"/>
    <p:sldId id="274" r:id="rId3"/>
    <p:sldId id="283" r:id="rId4"/>
    <p:sldId id="304" r:id="rId5"/>
    <p:sldId id="333" r:id="rId6"/>
    <p:sldId id="354" r:id="rId7"/>
    <p:sldId id="305" r:id="rId8"/>
    <p:sldId id="334" r:id="rId9"/>
    <p:sldId id="306" r:id="rId10"/>
    <p:sldId id="335" r:id="rId11"/>
    <p:sldId id="307" r:id="rId12"/>
    <p:sldId id="308" r:id="rId13"/>
    <p:sldId id="309" r:id="rId14"/>
    <p:sldId id="311" r:id="rId15"/>
    <p:sldId id="3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2BF36"/>
    <a:srgbClr val="002050"/>
    <a:srgbClr val="007233"/>
    <a:srgbClr val="86C400"/>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91" autoAdjust="0"/>
    <p:restoredTop sz="94660"/>
  </p:normalViewPr>
  <p:slideViewPr>
    <p:cSldViewPr snapToGrid="0">
      <p:cViewPr varScale="1">
        <p:scale>
          <a:sx n="84" d="100"/>
          <a:sy n="84" d="100"/>
        </p:scale>
        <p:origin x="581" y="82"/>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12/8/2014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12/8/2014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25957564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472269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10123525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7</a:t>
            </a:fld>
            <a:endParaRPr lang="en-US" dirty="0"/>
          </a:p>
        </p:txBody>
      </p:sp>
    </p:spTree>
    <p:extLst>
      <p:ext uri="{BB962C8B-B14F-4D97-AF65-F5344CB8AC3E}">
        <p14:creationId xmlns:p14="http://schemas.microsoft.com/office/powerpoint/2010/main" val="20290161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12</a:t>
            </a:fld>
            <a:endParaRPr lang="en-US"/>
          </a:p>
        </p:txBody>
      </p:sp>
    </p:spTree>
    <p:extLst>
      <p:ext uri="{BB962C8B-B14F-4D97-AF65-F5344CB8AC3E}">
        <p14:creationId xmlns:p14="http://schemas.microsoft.com/office/powerpoint/2010/main" val="2478914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72" r:id="rId9"/>
    <p:sldLayoutId id="2147483673" r:id="rId10"/>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Steven Edouard </a:t>
            </a:r>
            <a:r>
              <a:rPr lang="en-US" dirty="0"/>
              <a:t>| </a:t>
            </a:r>
            <a:r>
              <a:rPr lang="en-US" dirty="0" smtClean="0"/>
              <a:t>Developer Evangelist</a:t>
            </a:r>
          </a:p>
          <a:p>
            <a:r>
              <a:rPr lang="en-US" dirty="0" smtClean="0"/>
              <a:t>Rami Sayar | Developer Evangelist</a:t>
            </a:r>
            <a:endParaRPr lang="en-US" dirty="0"/>
          </a:p>
        </p:txBody>
      </p:sp>
      <p:sp>
        <p:nvSpPr>
          <p:cNvPr id="2" name="Title 1"/>
          <p:cNvSpPr>
            <a:spLocks noGrp="1"/>
          </p:cNvSpPr>
          <p:nvPr>
            <p:ph type="ctrTitle"/>
          </p:nvPr>
        </p:nvSpPr>
        <p:spPr>
          <a:solidFill>
            <a:srgbClr val="007233"/>
          </a:solidFill>
        </p:spPr>
        <p:txBody>
          <a:bodyPr/>
          <a:lstStyle/>
          <a:p>
            <a:r>
              <a:rPr lang="en-US" sz="4000" dirty="0" smtClean="0"/>
              <a:t>You’ve Got Documents! A </a:t>
            </a:r>
            <a:r>
              <a:rPr lang="en-US" sz="4000" dirty="0" err="1" smtClean="0"/>
              <a:t>MongoDB</a:t>
            </a:r>
            <a:r>
              <a:rPr lang="en-US" sz="4000" dirty="0" smtClean="0"/>
              <a:t> Jump Start</a:t>
            </a:r>
            <a:endParaRPr lang="en-US" sz="4000" dirty="0"/>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713064" y="3044279"/>
            <a:ext cx="8765872" cy="769441"/>
          </a:xfrm>
          <a:prstGeom prst="rect">
            <a:avLst/>
          </a:prstGeom>
        </p:spPr>
        <p:txBody>
          <a:bodyPr wrap="square">
            <a:spAutoFit/>
          </a:bodyPr>
          <a:lstStyle/>
          <a:p>
            <a:r>
              <a:rPr lang="en-US" sz="4400" dirty="0">
                <a:solidFill>
                  <a:schemeClr val="bg1"/>
                </a:solidFill>
              </a:rPr>
              <a:t>The Interactive Shell &amp; Queries Part I</a:t>
            </a:r>
          </a:p>
        </p:txBody>
      </p:sp>
    </p:spTree>
    <p:extLst>
      <p:ext uri="{BB962C8B-B14F-4D97-AF65-F5344CB8AC3E}">
        <p14:creationId xmlns:p14="http://schemas.microsoft.com/office/powerpoint/2010/main" val="32917296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a:t>
            </a:r>
            <a:r>
              <a:rPr lang="en-US" dirty="0" err="1" smtClean="0"/>
              <a:t>MongoDB</a:t>
            </a:r>
            <a:r>
              <a:rPr lang="en-US" dirty="0" smtClean="0"/>
              <a:t> Interactive Shell</a:t>
            </a:r>
            <a:endParaRPr lang="en-US" dirty="0"/>
          </a:p>
        </p:txBody>
      </p:sp>
      <p:sp>
        <p:nvSpPr>
          <p:cNvPr id="3" name="Content Placeholder 2"/>
          <p:cNvSpPr>
            <a:spLocks noGrp="1"/>
          </p:cNvSpPr>
          <p:nvPr>
            <p:ph sz="quarter" idx="10"/>
          </p:nvPr>
        </p:nvSpPr>
        <p:spPr/>
        <p:txBody>
          <a:bodyPr/>
          <a:lstStyle/>
          <a:p>
            <a:r>
              <a:rPr lang="en-US" dirty="0" smtClean="0"/>
              <a:t>Used to directly administer </a:t>
            </a:r>
            <a:r>
              <a:rPr lang="en-US" dirty="0" err="1" smtClean="0"/>
              <a:t>MongoDB</a:t>
            </a:r>
            <a:r>
              <a:rPr lang="en-US" dirty="0"/>
              <a:t> </a:t>
            </a:r>
            <a:r>
              <a:rPr lang="en-US" dirty="0" smtClean="0"/>
              <a:t>servers</a:t>
            </a:r>
          </a:p>
          <a:p>
            <a:endParaRPr lang="en-US" dirty="0" smtClean="0"/>
          </a:p>
          <a:p>
            <a:endParaRPr lang="en-US" dirty="0"/>
          </a:p>
          <a:p>
            <a:r>
              <a:rPr lang="en-US" dirty="0" smtClean="0"/>
              <a:t>Test out new queries</a:t>
            </a:r>
          </a:p>
          <a:p>
            <a:endParaRPr lang="en-US" dirty="0"/>
          </a:p>
          <a:p>
            <a:endParaRPr lang="en-US" dirty="0" smtClean="0"/>
          </a:p>
          <a:p>
            <a:r>
              <a:rPr lang="en-US" dirty="0" smtClean="0"/>
              <a:t>Its a lot like a </a:t>
            </a:r>
            <a:r>
              <a:rPr lang="en-US" dirty="0" err="1" smtClean="0"/>
              <a:t>javascript</a:t>
            </a:r>
            <a:r>
              <a:rPr lang="en-US" dirty="0" smtClean="0"/>
              <a:t> interactive shell</a:t>
            </a:r>
            <a:endParaRPr lang="en-US" dirty="0"/>
          </a:p>
        </p:txBody>
      </p:sp>
    </p:spTree>
    <p:extLst>
      <p:ext uri="{BB962C8B-B14F-4D97-AF65-F5344CB8AC3E}">
        <p14:creationId xmlns:p14="http://schemas.microsoft.com/office/powerpoint/2010/main" val="21591099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Collections</a:t>
            </a:r>
            <a:br>
              <a:rPr lang="en-US" b="1" dirty="0"/>
            </a:br>
            <a:endParaRPr lang="en-US" dirty="0"/>
          </a:p>
        </p:txBody>
      </p:sp>
      <p:sp>
        <p:nvSpPr>
          <p:cNvPr id="3" name="Content Placeholder 2"/>
          <p:cNvSpPr>
            <a:spLocks noGrp="1"/>
          </p:cNvSpPr>
          <p:nvPr>
            <p:ph sz="quarter" idx="10"/>
          </p:nvPr>
        </p:nvSpPr>
        <p:spPr/>
        <p:txBody>
          <a:bodyPr/>
          <a:lstStyle/>
          <a:p>
            <a:r>
              <a:rPr lang="en-US" dirty="0"/>
              <a:t>C</a:t>
            </a:r>
            <a:r>
              <a:rPr lang="en-US" dirty="0" smtClean="0"/>
              <a:t>ontainers </a:t>
            </a:r>
            <a:r>
              <a:rPr lang="en-US" dirty="0"/>
              <a:t>for a group of </a:t>
            </a:r>
            <a:r>
              <a:rPr lang="en-US" dirty="0" smtClean="0"/>
              <a:t>Documents</a:t>
            </a:r>
          </a:p>
          <a:p>
            <a:endParaRPr lang="en-US" dirty="0" smtClean="0"/>
          </a:p>
          <a:p>
            <a:endParaRPr lang="en-US" dirty="0" smtClean="0"/>
          </a:p>
          <a:p>
            <a:r>
              <a:rPr lang="en-US" dirty="0" smtClean="0"/>
              <a:t>Databases contain many of these</a:t>
            </a:r>
          </a:p>
          <a:p>
            <a:pPr marL="0" indent="0">
              <a:buNone/>
            </a:pPr>
            <a:endParaRPr lang="en-US" dirty="0"/>
          </a:p>
          <a:p>
            <a:endParaRPr lang="en-US" dirty="0"/>
          </a:p>
          <a:p>
            <a:r>
              <a:rPr lang="en-US" dirty="0" smtClean="0"/>
              <a:t>Akin to a ‘Table’ in a SQL Database</a:t>
            </a:r>
            <a:endParaRPr lang="en-US" dirty="0"/>
          </a:p>
        </p:txBody>
      </p:sp>
    </p:spTree>
    <p:extLst>
      <p:ext uri="{BB962C8B-B14F-4D97-AF65-F5344CB8AC3E}">
        <p14:creationId xmlns:p14="http://schemas.microsoft.com/office/powerpoint/2010/main" val="26902201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Queries</a:t>
            </a:r>
          </a:p>
        </p:txBody>
      </p:sp>
      <p:sp>
        <p:nvSpPr>
          <p:cNvPr id="3" name="Content Placeholder 2"/>
          <p:cNvSpPr>
            <a:spLocks noGrp="1"/>
          </p:cNvSpPr>
          <p:nvPr>
            <p:ph sz="quarter" idx="10"/>
          </p:nvPr>
        </p:nvSpPr>
        <p:spPr/>
        <p:txBody>
          <a:bodyPr/>
          <a:lstStyle/>
          <a:p>
            <a:r>
              <a:rPr lang="en-US" dirty="0" smtClean="0"/>
              <a:t>Use a Query Object to Fetch Requested Data</a:t>
            </a:r>
          </a:p>
          <a:p>
            <a:endParaRPr lang="en-US" dirty="0" smtClean="0"/>
          </a:p>
          <a:p>
            <a:endParaRPr lang="en-US" dirty="0"/>
          </a:p>
          <a:p>
            <a:r>
              <a:rPr lang="en-US" dirty="0" smtClean="0"/>
              <a:t>Resembles objects already in the database</a:t>
            </a:r>
          </a:p>
          <a:p>
            <a:endParaRPr lang="en-US" dirty="0"/>
          </a:p>
          <a:p>
            <a:endParaRPr lang="en-US" dirty="0" smtClean="0"/>
          </a:p>
          <a:p>
            <a:r>
              <a:rPr lang="en-US" dirty="0" smtClean="0"/>
              <a:t>Can also be used to Update or Delete data</a:t>
            </a:r>
          </a:p>
        </p:txBody>
      </p:sp>
    </p:spTree>
    <p:extLst>
      <p:ext uri="{BB962C8B-B14F-4D97-AF65-F5344CB8AC3E}">
        <p14:creationId xmlns:p14="http://schemas.microsoft.com/office/powerpoint/2010/main" val="27013161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Projections</a:t>
            </a:r>
            <a:endParaRPr lang="en-US" dirty="0"/>
          </a:p>
        </p:txBody>
      </p:sp>
      <p:sp>
        <p:nvSpPr>
          <p:cNvPr id="3" name="Content Placeholder 2"/>
          <p:cNvSpPr>
            <a:spLocks noGrp="1"/>
          </p:cNvSpPr>
          <p:nvPr>
            <p:ph sz="quarter" idx="10"/>
          </p:nvPr>
        </p:nvSpPr>
        <p:spPr/>
        <p:txBody>
          <a:bodyPr/>
          <a:lstStyle/>
          <a:p>
            <a:r>
              <a:rPr lang="en-US" dirty="0" smtClean="0"/>
              <a:t>Used to filter the data you want</a:t>
            </a:r>
          </a:p>
          <a:p>
            <a:endParaRPr lang="en-US" dirty="0"/>
          </a:p>
          <a:p>
            <a:endParaRPr lang="en-US" dirty="0" smtClean="0"/>
          </a:p>
          <a:p>
            <a:r>
              <a:rPr lang="en-US" dirty="0" smtClean="0"/>
              <a:t>Similar to what SELECT does in a SQL Query</a:t>
            </a:r>
          </a:p>
          <a:p>
            <a:endParaRPr lang="en-US" dirty="0"/>
          </a:p>
          <a:p>
            <a:endParaRPr lang="en-US" dirty="0" smtClean="0"/>
          </a:p>
          <a:p>
            <a:r>
              <a:rPr lang="en-US" dirty="0" smtClean="0"/>
              <a:t>Takes similar form of Query objects </a:t>
            </a:r>
            <a:endParaRPr lang="en-US" dirty="0"/>
          </a:p>
        </p:txBody>
      </p:sp>
    </p:spTree>
    <p:extLst>
      <p:ext uri="{BB962C8B-B14F-4D97-AF65-F5344CB8AC3E}">
        <p14:creationId xmlns:p14="http://schemas.microsoft.com/office/powerpoint/2010/main" val="1863636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24556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738697914"/>
              </p:ext>
            </p:extLst>
          </p:nvPr>
        </p:nvGraphicFramePr>
        <p:xfrm>
          <a:off x="379413" y="1417636"/>
          <a:ext cx="11525250" cy="4605792"/>
        </p:xfrm>
        <a:graphic>
          <a:graphicData uri="http://schemas.openxmlformats.org/drawingml/2006/table">
            <a:tbl>
              <a:tblPr firstRow="1" bandRow="1">
                <a:tableStyleId>{5C22544A-7EE6-4342-B048-85BDC9FD1C3A}</a:tableStyleId>
              </a:tblPr>
              <a:tblGrid>
                <a:gridCol w="5762625">
                  <a:extLst>
                    <a:ext uri="{9D8B030D-6E8A-4147-A177-3AD203B41FA5}">
                      <a16:colId xmlns:a16="http://schemas.microsoft.com/office/drawing/2014/main" xmlns="" val="1632794655"/>
                    </a:ext>
                  </a:extLst>
                </a:gridCol>
                <a:gridCol w="5762625">
                  <a:extLst>
                    <a:ext uri="{9D8B030D-6E8A-4147-A177-3AD203B41FA5}">
                      <a16:colId xmlns:a16="http://schemas.microsoft.com/office/drawing/2014/main" xmlns=""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You’ve Got Documents!</a:t>
                      </a:r>
                      <a:r>
                        <a:rPr lang="en-US" sz="3600" baseline="0" dirty="0" smtClean="0">
                          <a:latin typeface="Segoe UI Light" panose="020B0502040204020203" pitchFamily="34" charset="0"/>
                          <a:cs typeface="Segoe UI Light" panose="020B0502040204020203" pitchFamily="34" charset="0"/>
                        </a:rPr>
                        <a:t> A </a:t>
                      </a:r>
                      <a:r>
                        <a:rPr lang="en-US" sz="3600" baseline="0" dirty="0" err="1" smtClean="0">
                          <a:latin typeface="Segoe UI Light" panose="020B0502040204020203" pitchFamily="34" charset="0"/>
                          <a:cs typeface="Segoe UI Light" panose="020B0502040204020203" pitchFamily="34" charset="0"/>
                        </a:rPr>
                        <a:t>MongoDB</a:t>
                      </a:r>
                      <a:r>
                        <a:rPr lang="en-US" sz="3600" baseline="0" dirty="0" smtClean="0">
                          <a:latin typeface="Segoe UI Light" panose="020B0502040204020203" pitchFamily="34" charset="0"/>
                          <a:cs typeface="Segoe UI Light" panose="020B0502040204020203" pitchFamily="34" charset="0"/>
                        </a:rPr>
                        <a:t> Jump Start</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a16="http://schemas.microsoft.com/office/drawing/2014/main" xmlns="" val="1789177411"/>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01 | </a:t>
                      </a:r>
                      <a:r>
                        <a:rPr lang="en-US" sz="1800" b="1" i="0" kern="1200" dirty="0" smtClean="0">
                          <a:solidFill>
                            <a:schemeClr val="dk1"/>
                          </a:solidFill>
                          <a:effectLst/>
                          <a:latin typeface="+mn-lt"/>
                          <a:ea typeface="+mn-ea"/>
                          <a:cs typeface="+mn-cs"/>
                        </a:rPr>
                        <a:t>Introduction to NoSQL Document Oriented Databases</a:t>
                      </a:r>
                    </a:p>
                  </a:txBody>
                  <a:tcPr anchor="ctr"/>
                </a:tc>
                <a:tc>
                  <a:txBody>
                    <a:bodyPr/>
                    <a:lstStyle/>
                    <a:p>
                      <a:r>
                        <a:rPr lang="en-US" sz="2400" dirty="0" smtClean="0">
                          <a:latin typeface="Segoe UI Light" panose="020B0502040204020203" pitchFamily="34" charset="0"/>
                          <a:cs typeface="Segoe UI Light" panose="020B0502040204020203" pitchFamily="34" charset="0"/>
                        </a:rPr>
                        <a:t>06 | </a:t>
                      </a:r>
                      <a:r>
                        <a:rPr lang="en-US" sz="1800" b="1" i="0" kern="1200" dirty="0" smtClean="0">
                          <a:solidFill>
                            <a:schemeClr val="dk1"/>
                          </a:solidFill>
                          <a:effectLst/>
                          <a:latin typeface="+mn-lt"/>
                          <a:ea typeface="+mn-ea"/>
                          <a:cs typeface="+mn-cs"/>
                        </a:rPr>
                        <a:t>Running </a:t>
                      </a:r>
                      <a:r>
                        <a:rPr lang="en-US" sz="1800" b="1" i="0" kern="1200" dirty="0" err="1" smtClean="0">
                          <a:solidFill>
                            <a:schemeClr val="dk1"/>
                          </a:solidFill>
                          <a:effectLst/>
                          <a:latin typeface="+mn-lt"/>
                          <a:ea typeface="+mn-ea"/>
                          <a:cs typeface="+mn-cs"/>
                        </a:rPr>
                        <a:t>MongoDB</a:t>
                      </a:r>
                      <a:r>
                        <a:rPr lang="en-US" sz="1800" b="1" i="0" kern="1200" dirty="0" smtClean="0">
                          <a:solidFill>
                            <a:schemeClr val="dk1"/>
                          </a:solidFill>
                          <a:effectLst/>
                          <a:latin typeface="+mn-lt"/>
                          <a:ea typeface="+mn-ea"/>
                          <a:cs typeface="+mn-cs"/>
                        </a:rPr>
                        <a:t> on a Cloud Ubuntu VM</a:t>
                      </a:r>
                      <a:endParaRPr lang="en-US" sz="18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42815335"/>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02 | </a:t>
                      </a:r>
                      <a:r>
                        <a:rPr lang="en-US" sz="1800" b="1" i="0" kern="1200" dirty="0" smtClean="0">
                          <a:solidFill>
                            <a:schemeClr val="dk1"/>
                          </a:solidFill>
                          <a:effectLst/>
                          <a:latin typeface="+mn-lt"/>
                          <a:ea typeface="+mn-ea"/>
                          <a:cs typeface="+mn-cs"/>
                        </a:rPr>
                        <a:t>Getting Started With </a:t>
                      </a:r>
                      <a:r>
                        <a:rPr lang="en-US" sz="1800" b="1" i="0" kern="1200" dirty="0" err="1" smtClean="0">
                          <a:solidFill>
                            <a:schemeClr val="dk1"/>
                          </a:solidFill>
                          <a:effectLst/>
                          <a:latin typeface="+mn-lt"/>
                          <a:ea typeface="+mn-ea"/>
                          <a:cs typeface="+mn-cs"/>
                        </a:rPr>
                        <a:t>MongoDB</a:t>
                      </a:r>
                      <a:r>
                        <a:rPr lang="en-US" sz="1800" b="1" i="0" kern="1200" dirty="0" smtClean="0">
                          <a:solidFill>
                            <a:schemeClr val="dk1"/>
                          </a:solidFill>
                          <a:effectLst/>
                          <a:latin typeface="+mn-lt"/>
                          <a:ea typeface="+mn-ea"/>
                          <a:cs typeface="+mn-cs"/>
                        </a:rPr>
                        <a:t> Queries Part 1</a:t>
                      </a:r>
                    </a:p>
                  </a:txBody>
                  <a:tcPr anchor="ctr"/>
                </a:tc>
                <a:tc>
                  <a:txBody>
                    <a:bodyPr/>
                    <a:lstStyle/>
                    <a:p>
                      <a:r>
                        <a:rPr lang="en-US" sz="2400" dirty="0" smtClean="0">
                          <a:latin typeface="Segoe UI Light" panose="020B0502040204020203" pitchFamily="34" charset="0"/>
                          <a:cs typeface="Segoe UI Light" panose="020B0502040204020203" pitchFamily="34" charset="0"/>
                        </a:rPr>
                        <a:t>07 | </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a:t>
                      </a:r>
                      <a:r>
                        <a:rPr lang="en-US" sz="1800" b="1" i="0" kern="1200" dirty="0" err="1" smtClean="0">
                          <a:solidFill>
                            <a:schemeClr val="dk1"/>
                          </a:solidFill>
                          <a:effectLst/>
                          <a:latin typeface="+mn-lt"/>
                          <a:ea typeface="+mn-ea"/>
                          <a:cs typeface="+mn-cs"/>
                        </a:rPr>
                        <a:t>MongoDB</a:t>
                      </a:r>
                      <a:r>
                        <a:rPr lang="en-US" sz="1800" b="1" i="0" kern="1200" dirty="0" smtClean="0">
                          <a:solidFill>
                            <a:schemeClr val="dk1"/>
                          </a:solidFill>
                          <a:effectLst/>
                          <a:latin typeface="+mn-lt"/>
                          <a:ea typeface="+mn-ea"/>
                          <a:cs typeface="+mn-cs"/>
                        </a:rPr>
                        <a:t> Queries Part 2</a:t>
                      </a:r>
                    </a:p>
                  </a:txBody>
                  <a:tcPr anchor="ctr"/>
                </a:tc>
                <a:tc>
                  <a:txBody>
                    <a:bodyPr/>
                    <a:lstStyle/>
                    <a:p>
                      <a:r>
                        <a:rPr lang="en-US" sz="2400" dirty="0" smtClean="0">
                          <a:latin typeface="Segoe UI Light" panose="020B0502040204020203" pitchFamily="34" charset="0"/>
                          <a:cs typeface="Segoe UI Light" panose="020B0502040204020203" pitchFamily="34" charset="0"/>
                        </a:rPr>
                        <a:t>08 | </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12060533"/>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04 | </a:t>
                      </a:r>
                      <a:r>
                        <a:rPr lang="en-US" sz="1800" b="1" i="0" kern="1200" dirty="0" err="1" smtClean="0">
                          <a:solidFill>
                            <a:schemeClr val="dk1"/>
                          </a:solidFill>
                          <a:effectLst/>
                          <a:latin typeface="+mn-lt"/>
                          <a:ea typeface="+mn-ea"/>
                          <a:cs typeface="+mn-cs"/>
                        </a:rPr>
                        <a:t>MongoDB</a:t>
                      </a:r>
                      <a:r>
                        <a:rPr lang="en-US" sz="1800" b="1" i="0" kern="1200" dirty="0" smtClean="0">
                          <a:solidFill>
                            <a:schemeClr val="dk1"/>
                          </a:solidFill>
                          <a:effectLst/>
                          <a:latin typeface="+mn-lt"/>
                          <a:ea typeface="+mn-ea"/>
                          <a:cs typeface="+mn-cs"/>
                        </a:rPr>
                        <a:t> Node.js and C# Language Drivers</a:t>
                      </a:r>
                    </a:p>
                  </a:txBody>
                  <a:tcPr anchor="ctr"/>
                </a:tc>
                <a:tc>
                  <a:txBody>
                    <a:bodyPr/>
                    <a:lstStyle/>
                    <a:p>
                      <a:r>
                        <a:rPr lang="en-US" sz="2400" dirty="0" smtClean="0">
                          <a:latin typeface="Segoe UI Light" panose="020B0502040204020203" pitchFamily="34" charset="0"/>
                          <a:cs typeface="Segoe UI Light" panose="020B0502040204020203" pitchFamily="34" charset="0"/>
                        </a:rPr>
                        <a:t>09 | </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733235577"/>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05</a:t>
                      </a:r>
                      <a:r>
                        <a:rPr lang="en-US" sz="2400" baseline="0" dirty="0" smtClean="0">
                          <a:latin typeface="Segoe UI Light" panose="020B0502040204020203" pitchFamily="34" charset="0"/>
                          <a:cs typeface="Segoe UI Light" panose="020B0502040204020203" pitchFamily="34" charset="0"/>
                        </a:rPr>
                        <a:t> | </a:t>
                      </a:r>
                      <a:r>
                        <a:rPr lang="en-US" sz="1800" b="1" i="0" kern="1200" dirty="0" err="1" smtClean="0">
                          <a:solidFill>
                            <a:schemeClr val="dk1"/>
                          </a:solidFill>
                          <a:effectLst/>
                          <a:latin typeface="+mn-lt"/>
                          <a:ea typeface="+mn-ea"/>
                          <a:cs typeface="+mn-cs"/>
                        </a:rPr>
                        <a:t>MongoDB</a:t>
                      </a:r>
                      <a:r>
                        <a:rPr lang="en-US" sz="1800" b="1" i="0" kern="1200" dirty="0" smtClean="0">
                          <a:solidFill>
                            <a:schemeClr val="dk1"/>
                          </a:solidFill>
                          <a:effectLst/>
                          <a:latin typeface="+mn-lt"/>
                          <a:ea typeface="+mn-ea"/>
                          <a:cs typeface="+mn-cs"/>
                        </a:rPr>
                        <a:t> Advanced Data Processing</a:t>
                      </a:r>
                    </a:p>
                  </a:txBody>
                  <a:tcPr anchor="ctr"/>
                </a:tc>
                <a:tc>
                  <a:txBody>
                    <a:bodyPr/>
                    <a:lstStyle/>
                    <a:p>
                      <a:r>
                        <a:rPr lang="en-US" sz="2400" dirty="0" smtClean="0">
                          <a:latin typeface="Segoe UI Light" panose="020B0502040204020203" pitchFamily="34" charset="0"/>
                          <a:cs typeface="Segoe UI Light" panose="020B0502040204020203" pitchFamily="34" charset="0"/>
                        </a:rPr>
                        <a:t>10 | </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2343148695"/>
                  </a:ext>
                </a:extLst>
              </a:tr>
            </a:tbl>
          </a:graphicData>
        </a:graphic>
      </p:graphicFrame>
    </p:spTree>
    <p:extLst>
      <p:ext uri="{BB962C8B-B14F-4D97-AF65-F5344CB8AC3E}">
        <p14:creationId xmlns:p14="http://schemas.microsoft.com/office/powerpoint/2010/main" val="4178564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02 | </a:t>
            </a:r>
            <a:r>
              <a:rPr lang="en-US" b="1" kern="1200" dirty="0" smtClean="0"/>
              <a:t>Getting Started With </a:t>
            </a:r>
            <a:r>
              <a:rPr lang="en-US" b="1" kern="1200" dirty="0" err="1" smtClean="0"/>
              <a:t>MongoDB</a:t>
            </a:r>
            <a:r>
              <a:rPr lang="en-US" b="1" kern="1200" dirty="0" smtClean="0"/>
              <a:t> &amp; Queries</a:t>
            </a:r>
            <a:endParaRPr lang="en-US" b="1" kern="1200" dirty="0"/>
          </a:p>
        </p:txBody>
      </p:sp>
      <p:sp>
        <p:nvSpPr>
          <p:cNvPr id="4" name="Subtitle 3"/>
          <p:cNvSpPr>
            <a:spLocks noGrp="1"/>
          </p:cNvSpPr>
          <p:nvPr>
            <p:ph type="subTitle" idx="1"/>
          </p:nvPr>
        </p:nvSpPr>
        <p:spPr/>
        <p:txBody>
          <a:bodyPr/>
          <a:lstStyle/>
          <a:p>
            <a:r>
              <a:rPr lang="en-US" dirty="0" smtClean="0"/>
              <a:t>Steven Edouard | Developer Evangelist</a:t>
            </a:r>
            <a:endParaRPr lang="en-US" dirty="0"/>
          </a:p>
          <a:p>
            <a:r>
              <a:rPr lang="en-US" dirty="0" smtClean="0"/>
              <a:t>Rami Sayar | Developer Evangelist</a:t>
            </a:r>
            <a:endParaRPr lang="en-US" dirty="0"/>
          </a:p>
        </p:txBody>
      </p:sp>
    </p:spTree>
    <p:extLst>
      <p:ext uri="{BB962C8B-B14F-4D97-AF65-F5344CB8AC3E}">
        <p14:creationId xmlns:p14="http://schemas.microsoft.com/office/powerpoint/2010/main" val="33344366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187389" y="1245702"/>
            <a:ext cx="11525250" cy="5290388"/>
          </a:xfrm>
        </p:spPr>
        <p:txBody>
          <a:bodyPr>
            <a:normAutofit/>
          </a:bodyPr>
          <a:lstStyle/>
          <a:p>
            <a:r>
              <a:rPr lang="en-US" dirty="0" smtClean="0"/>
              <a:t>Running </a:t>
            </a:r>
            <a:r>
              <a:rPr lang="en-US" dirty="0" err="1"/>
              <a:t>MongoDB</a:t>
            </a:r>
            <a:r>
              <a:rPr lang="en-US" dirty="0"/>
              <a:t> on your local machine</a:t>
            </a:r>
          </a:p>
          <a:p>
            <a:endParaRPr lang="en-US" dirty="0" smtClean="0"/>
          </a:p>
          <a:p>
            <a:endParaRPr lang="en-US" dirty="0" smtClean="0"/>
          </a:p>
          <a:p>
            <a:r>
              <a:rPr lang="en-US" dirty="0" smtClean="0"/>
              <a:t>Loading Bulk Data</a:t>
            </a:r>
          </a:p>
          <a:p>
            <a:pPr marL="0" indent="0">
              <a:buNone/>
            </a:pPr>
            <a:endParaRPr lang="en-US" dirty="0" smtClean="0"/>
          </a:p>
          <a:p>
            <a:pPr marL="0" indent="0">
              <a:buNone/>
            </a:pPr>
            <a:endParaRPr lang="en-US" dirty="0"/>
          </a:p>
          <a:p>
            <a:r>
              <a:rPr lang="en-US" dirty="0" smtClean="0"/>
              <a:t>The Interactive Shell &amp; Queries Part I</a:t>
            </a:r>
          </a:p>
        </p:txBody>
      </p:sp>
      <p:sp>
        <p:nvSpPr>
          <p:cNvPr id="2" name="Title 1"/>
          <p:cNvSpPr>
            <a:spLocks noGrp="1"/>
          </p:cNvSpPr>
          <p:nvPr>
            <p:ph type="title"/>
          </p:nvPr>
        </p:nvSpPr>
        <p:spPr/>
        <p:txBody>
          <a:bodyPr/>
          <a:lstStyle/>
          <a:p>
            <a:r>
              <a:rPr lang="en-US" dirty="0" smtClean="0"/>
              <a:t>Module Overview</a:t>
            </a:r>
            <a:endParaRPr lang="en-US" dirty="0"/>
          </a:p>
        </p:txBody>
      </p:sp>
    </p:spTree>
    <p:extLst>
      <p:ext uri="{BB962C8B-B14F-4D97-AF65-F5344CB8AC3E}">
        <p14:creationId xmlns:p14="http://schemas.microsoft.com/office/powerpoint/2010/main" val="42779357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32" y="0"/>
            <a:ext cx="12192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198216" y="3044279"/>
            <a:ext cx="9792104" cy="2123658"/>
          </a:xfrm>
          <a:prstGeom prst="rect">
            <a:avLst/>
          </a:prstGeom>
        </p:spPr>
        <p:txBody>
          <a:bodyPr wrap="none">
            <a:spAutoFit/>
          </a:bodyPr>
          <a:lstStyle/>
          <a:p>
            <a:r>
              <a:rPr lang="en-GB" sz="4400" dirty="0" smtClean="0">
                <a:solidFill>
                  <a:schemeClr val="bg1"/>
                </a:solidFill>
              </a:rPr>
              <a:t>Running </a:t>
            </a:r>
            <a:r>
              <a:rPr lang="en-GB" sz="4400" dirty="0" err="1" smtClean="0">
                <a:solidFill>
                  <a:schemeClr val="bg1"/>
                </a:solidFill>
              </a:rPr>
              <a:t>MongoDB</a:t>
            </a:r>
            <a:r>
              <a:rPr lang="en-GB" sz="4400" dirty="0" smtClean="0">
                <a:solidFill>
                  <a:schemeClr val="bg1"/>
                </a:solidFill>
              </a:rPr>
              <a:t> on Your Local Machine</a:t>
            </a:r>
          </a:p>
          <a:p>
            <a:endParaRPr lang="en-GB" sz="4400" dirty="0" smtClean="0">
              <a:solidFill>
                <a:schemeClr val="bg1"/>
              </a:solidFill>
            </a:endParaRPr>
          </a:p>
          <a:p>
            <a:endParaRPr lang="en-GB" sz="4400" dirty="0">
              <a:solidFill>
                <a:schemeClr val="bg1"/>
              </a:solidFill>
            </a:endParaRPr>
          </a:p>
        </p:txBody>
      </p:sp>
    </p:spTree>
    <p:extLst>
      <p:ext uri="{BB962C8B-B14F-4D97-AF65-F5344CB8AC3E}">
        <p14:creationId xmlns:p14="http://schemas.microsoft.com/office/powerpoint/2010/main" val="6409845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MongoDB</a:t>
            </a:r>
            <a:r>
              <a:rPr lang="en-US" dirty="0" smtClean="0"/>
              <a:t> Binaries</a:t>
            </a:r>
            <a:endParaRPr lang="en-US" dirty="0"/>
          </a:p>
        </p:txBody>
      </p:sp>
      <p:sp>
        <p:nvSpPr>
          <p:cNvPr id="3" name="Content Placeholder 2"/>
          <p:cNvSpPr>
            <a:spLocks noGrp="1"/>
          </p:cNvSpPr>
          <p:nvPr>
            <p:ph sz="quarter" idx="10"/>
          </p:nvPr>
        </p:nvSpPr>
        <p:spPr/>
        <p:txBody>
          <a:bodyPr/>
          <a:lstStyle/>
          <a:p>
            <a:r>
              <a:rPr lang="en-US" dirty="0" smtClean="0"/>
              <a:t>The following binaries are installed onto your machine</a:t>
            </a:r>
          </a:p>
          <a:p>
            <a:endParaRPr lang="en-US" dirty="0"/>
          </a:p>
          <a:p>
            <a:pPr lvl="1"/>
            <a:r>
              <a:rPr lang="en-US" dirty="0" err="1"/>
              <a:t>m</a:t>
            </a:r>
            <a:r>
              <a:rPr lang="en-US" dirty="0" err="1" smtClean="0"/>
              <a:t>ongod</a:t>
            </a:r>
            <a:r>
              <a:rPr lang="en-US" dirty="0" smtClean="0"/>
              <a:t> – The database process</a:t>
            </a:r>
          </a:p>
          <a:p>
            <a:pPr lvl="1"/>
            <a:endParaRPr lang="en-US" dirty="0"/>
          </a:p>
          <a:p>
            <a:pPr lvl="1"/>
            <a:r>
              <a:rPr lang="en-US" dirty="0" smtClean="0"/>
              <a:t>mongo – The </a:t>
            </a:r>
            <a:r>
              <a:rPr lang="en-US" dirty="0" err="1" smtClean="0"/>
              <a:t>mongodb</a:t>
            </a:r>
            <a:r>
              <a:rPr lang="en-US" dirty="0" smtClean="0"/>
              <a:t> CLI</a:t>
            </a:r>
          </a:p>
          <a:p>
            <a:pPr lvl="1"/>
            <a:endParaRPr lang="en-US" dirty="0"/>
          </a:p>
          <a:p>
            <a:pPr lvl="1"/>
            <a:r>
              <a:rPr lang="en-US" dirty="0" err="1" smtClean="0"/>
              <a:t>mongoimport</a:t>
            </a:r>
            <a:r>
              <a:rPr lang="en-US" dirty="0" smtClean="0"/>
              <a:t> – A data import utility </a:t>
            </a:r>
            <a:endParaRPr lang="en-US" dirty="0"/>
          </a:p>
        </p:txBody>
      </p:sp>
    </p:spTree>
    <p:extLst>
      <p:ext uri="{BB962C8B-B14F-4D97-AF65-F5344CB8AC3E}">
        <p14:creationId xmlns:p14="http://schemas.microsoft.com/office/powerpoint/2010/main" val="35440862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tps://github.com/sedouard/mongodb-mva/raw/master/module2_getting_started/ScreenShots/mongodbss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8453" y="1117022"/>
            <a:ext cx="10666553" cy="5137474"/>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le 1"/>
          <p:cNvSpPr>
            <a:spLocks noGrp="1"/>
          </p:cNvSpPr>
          <p:nvPr>
            <p:ph type="title"/>
          </p:nvPr>
        </p:nvSpPr>
        <p:spPr/>
        <p:txBody>
          <a:bodyPr/>
          <a:lstStyle/>
          <a:p>
            <a:r>
              <a:rPr lang="en-US" dirty="0" err="1" smtClean="0"/>
              <a:t>MongoDB</a:t>
            </a:r>
            <a:r>
              <a:rPr lang="en-US" dirty="0" smtClean="0"/>
              <a:t> Database Organization</a:t>
            </a:r>
            <a:endParaRPr lang="en-US" dirty="0"/>
          </a:p>
        </p:txBody>
      </p:sp>
    </p:spTree>
    <p:extLst>
      <p:ext uri="{BB962C8B-B14F-4D97-AF65-F5344CB8AC3E}">
        <p14:creationId xmlns:p14="http://schemas.microsoft.com/office/powerpoint/2010/main" val="19082445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913808" y="3044279"/>
            <a:ext cx="4364383" cy="769441"/>
          </a:xfrm>
          <a:prstGeom prst="rect">
            <a:avLst/>
          </a:prstGeom>
        </p:spPr>
        <p:txBody>
          <a:bodyPr wrap="square">
            <a:spAutoFit/>
          </a:bodyPr>
          <a:lstStyle/>
          <a:p>
            <a:pPr algn="ctr"/>
            <a:r>
              <a:rPr lang="en-US" sz="4400" dirty="0" smtClean="0">
                <a:solidFill>
                  <a:schemeClr val="bg1"/>
                </a:solidFill>
              </a:rPr>
              <a:t>Loading </a:t>
            </a:r>
            <a:r>
              <a:rPr lang="en-US" sz="4400" dirty="0">
                <a:solidFill>
                  <a:schemeClr val="bg1"/>
                </a:solidFill>
              </a:rPr>
              <a:t>Bulk Data</a:t>
            </a:r>
          </a:p>
        </p:txBody>
      </p:sp>
    </p:spTree>
    <p:extLst>
      <p:ext uri="{BB962C8B-B14F-4D97-AF65-F5344CB8AC3E}">
        <p14:creationId xmlns:p14="http://schemas.microsoft.com/office/powerpoint/2010/main" val="29490108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Loading Test Data</a:t>
            </a:r>
            <a:endParaRPr lang="en-US" dirty="0"/>
          </a:p>
        </p:txBody>
      </p:sp>
      <p:sp>
        <p:nvSpPr>
          <p:cNvPr id="4" name="Content Placeholder 2"/>
          <p:cNvSpPr>
            <a:spLocks noGrp="1"/>
          </p:cNvSpPr>
          <p:nvPr>
            <p:ph sz="quarter" idx="10"/>
          </p:nvPr>
        </p:nvSpPr>
        <p:spPr>
          <a:xfrm>
            <a:off x="379413" y="1388226"/>
            <a:ext cx="11525250" cy="5290388"/>
          </a:xfrm>
        </p:spPr>
        <p:txBody>
          <a:bodyPr/>
          <a:lstStyle/>
          <a:p>
            <a:r>
              <a:rPr lang="en-US" dirty="0" smtClean="0"/>
              <a:t>Using </a:t>
            </a:r>
            <a:r>
              <a:rPr lang="en-US" dirty="0" err="1" smtClean="0"/>
              <a:t>mongoimport</a:t>
            </a:r>
            <a:endParaRPr lang="en-US" dirty="0"/>
          </a:p>
          <a:p>
            <a:endParaRPr lang="en-US" dirty="0" smtClean="0"/>
          </a:p>
          <a:p>
            <a:endParaRPr lang="en-US" dirty="0" smtClean="0"/>
          </a:p>
          <a:p>
            <a:r>
              <a:rPr lang="en-US" dirty="0" smtClean="0"/>
              <a:t>Load bulk data from CSV or JSON files</a:t>
            </a:r>
          </a:p>
          <a:p>
            <a:endParaRPr lang="en-US" dirty="0"/>
          </a:p>
          <a:p>
            <a:endParaRPr lang="en-US" dirty="0" smtClean="0"/>
          </a:p>
          <a:p>
            <a:r>
              <a:rPr lang="en-US" dirty="0" smtClean="0"/>
              <a:t>Fastest way to load data into </a:t>
            </a:r>
            <a:r>
              <a:rPr lang="en-US" dirty="0" err="1" smtClean="0"/>
              <a:t>mongodb</a:t>
            </a:r>
            <a:r>
              <a:rPr lang="en-US" dirty="0" smtClean="0"/>
              <a:t> without having to write code</a:t>
            </a:r>
            <a:endParaRPr lang="en-US" dirty="0"/>
          </a:p>
        </p:txBody>
      </p:sp>
    </p:spTree>
    <p:extLst>
      <p:ext uri="{BB962C8B-B14F-4D97-AF65-F5344CB8AC3E}">
        <p14:creationId xmlns:p14="http://schemas.microsoft.com/office/powerpoint/2010/main" val="3551146865"/>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9F7A2A4DCBE844DB8BD995FD8D50E19" ma:contentTypeVersion="" ma:contentTypeDescription="Create a new document." ma:contentTypeScope="" ma:versionID="08aaaf79ae617f6392646736cb96e363">
  <xsd:schema xmlns:xsd="http://www.w3.org/2001/XMLSchema" xmlns:xs="http://www.w3.org/2001/XMLSchema" xmlns:p="http://schemas.microsoft.com/office/2006/metadata/properties" xmlns:ns2="889A48EE-83F9-43BF-9231-CD8A70B47C6E" targetNamespace="http://schemas.microsoft.com/office/2006/metadata/properties" ma:root="true" ma:fieldsID="a2d2435067f0c4f26517c07db09ce598" ns2:_="">
    <xsd:import namespace="889A48EE-83F9-43BF-9231-CD8A70B47C6E"/>
    <xsd:element name="properties">
      <xsd:complexType>
        <xsd:sequence>
          <xsd:element name="documentManagement">
            <xsd:complexType>
              <xsd:all>
                <xsd:element ref="ns2:Content_x0020_Type"/>
                <xsd:element ref="ns2:Module"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89A48EE-83F9-43BF-9231-CD8A70B47C6E"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Assessment Policheck"/>
          <xsd:enumeration value="Break Slides"/>
          <xsd:enumeration value="CC File"/>
          <xsd:enumeration value="CC Policheck"/>
          <xsd:enumeration value="Instructor Image"/>
          <xsd:enumeration value="Outline/Meeting Recordings"/>
          <xsd:enumeration value="Slide Presentation"/>
          <xsd:enumeration value="Slide Presentation Policheck"/>
          <xsd:enumeration value="SME Recruitment"/>
        </xsd:restriction>
      </xsd:simpleType>
    </xsd:element>
    <xsd:element name="Module" ma:index="9" nillable="true" ma:displayName="Module" ma:decimals="0" ma:internalName="Module" ma:percentage="FALSE">
      <xsd:simpleType>
        <xsd:restriction base="dms:Number">
          <xsd:maxInclusive value="40"/>
          <xsd:minInclusive value="1"/>
        </xsd:restriction>
      </xsd:simpleType>
    </xsd:element>
    <xsd:element name="Status" ma:index="10" nillable="true" ma:displayName="Status" ma:default="Draft" ma:format="Dropdown" ma:internalName="Status">
      <xsd:simpleType>
        <xsd:restriction base="dms:Choice">
          <xsd:enumeration value="Draft"/>
          <xsd:enumeration value="Final"/>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Content_x0020_Type xmlns="889A48EE-83F9-43BF-9231-CD8A70B47C6E">Slide Presentation</Content_x0020_Type>
    <Module xmlns="889A48EE-83F9-43BF-9231-CD8A70B47C6E">2</Module>
    <Status xmlns="889A48EE-83F9-43BF-9231-CD8A70B47C6E">Final</Status>
  </documentManagement>
</p:properties>
</file>

<file path=customXml/itemProps1.xml><?xml version="1.0" encoding="utf-8"?>
<ds:datastoreItem xmlns:ds="http://schemas.openxmlformats.org/officeDocument/2006/customXml" ds:itemID="{85C1507A-D002-4FDB-8101-806B1AA30AC9}"/>
</file>

<file path=customXml/itemProps2.xml><?xml version="1.0" encoding="utf-8"?>
<ds:datastoreItem xmlns:ds="http://schemas.openxmlformats.org/officeDocument/2006/customXml" ds:itemID="{10A1A233-5FCE-41BD-ACAB-4A3E34EFF1AF}"/>
</file>

<file path=customXml/itemProps3.xml><?xml version="1.0" encoding="utf-8"?>
<ds:datastoreItem xmlns:ds="http://schemas.openxmlformats.org/officeDocument/2006/customXml" ds:itemID="{D000E1E6-A830-4C52-B6D2-FE3DC5C1DA39}"/>
</file>

<file path=docProps/app.xml><?xml version="1.0" encoding="utf-8"?>
<Properties xmlns="http://schemas.openxmlformats.org/officeDocument/2006/extended-properties" xmlns:vt="http://schemas.openxmlformats.org/officeDocument/2006/docPropsVTypes">
  <Template/>
  <TotalTime>0</TotalTime>
  <Words>286</Words>
  <Application>Microsoft Office PowerPoint</Application>
  <PresentationFormat>Widescreen</PresentationFormat>
  <Paragraphs>84</Paragraphs>
  <Slides>15</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Segoe</vt:lpstr>
      <vt:lpstr>Segoe UI</vt:lpstr>
      <vt:lpstr>Segoe UI Light</vt:lpstr>
      <vt:lpstr>1_Office Theme</vt:lpstr>
      <vt:lpstr>You’ve Got Documents! A MongoDB Jump Start</vt:lpstr>
      <vt:lpstr>Course Topics</vt:lpstr>
      <vt:lpstr>PowerPoint Presentation</vt:lpstr>
      <vt:lpstr>Module Overview</vt:lpstr>
      <vt:lpstr>PowerPoint Presentation</vt:lpstr>
      <vt:lpstr>MongoDB Binaries</vt:lpstr>
      <vt:lpstr>MongoDB Database Organization</vt:lpstr>
      <vt:lpstr>PowerPoint Presentation</vt:lpstr>
      <vt:lpstr>Loading Test Data</vt:lpstr>
      <vt:lpstr>PowerPoint Presentation</vt:lpstr>
      <vt:lpstr>The MongoDB Interactive Shell</vt:lpstr>
      <vt:lpstr>Collections </vt:lpstr>
      <vt:lpstr>Queries</vt:lpstr>
      <vt:lpstr>Projections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2014-12-08T21:06:35Z</dcterms:created>
  <dcterms:modified xsi:type="dcterms:W3CDTF">2014-12-08T21:06:41Z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0x01010069F7A2A4DCBE844DB8BD995FD8D50E19</vt:lpwstr>
  </property>
</Properties>
</file>