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9"/>
  </p:notesMasterIdLst>
  <p:handoutMasterIdLst>
    <p:handoutMasterId r:id="rId10"/>
  </p:handoutMasterIdLst>
  <p:sldIdLst>
    <p:sldId id="271" r:id="rId2"/>
    <p:sldId id="274" r:id="rId3"/>
    <p:sldId id="303" r:id="rId4"/>
    <p:sldId id="310" r:id="rId5"/>
    <p:sldId id="336" r:id="rId6"/>
    <p:sldId id="337" r:id="rId7"/>
    <p:sldId id="3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BF36"/>
    <a:srgbClr val="002050"/>
    <a:srgbClr val="007233"/>
    <a:srgbClr val="86C400"/>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84" d="100"/>
          <a:sy n="84" d="100"/>
        </p:scale>
        <p:origin x="581" y="8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3017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73"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Steven Edouard </a:t>
            </a:r>
            <a:r>
              <a:rPr lang="en-US" dirty="0"/>
              <a:t>| </a:t>
            </a:r>
            <a:r>
              <a:rPr lang="en-US" dirty="0" smtClean="0"/>
              <a:t>Developer Evangelist</a:t>
            </a:r>
          </a:p>
          <a:p>
            <a:r>
              <a:rPr lang="en-US" dirty="0" smtClean="0"/>
              <a:t>Rami Sayar | Developer Evangelist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You’ve Got Documents! A </a:t>
            </a:r>
            <a:r>
              <a:rPr lang="en-US" sz="4000" dirty="0" err="1" smtClean="0"/>
              <a:t>MongoDB</a:t>
            </a:r>
            <a:r>
              <a:rPr lang="en-US" sz="4000" dirty="0" smtClean="0"/>
              <a:t> Jump Start</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738697914"/>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You’ve Got Documents!</a:t>
                      </a:r>
                      <a:r>
                        <a:rPr lang="en-US" sz="3600" baseline="0" dirty="0" smtClean="0">
                          <a:latin typeface="Segoe UI Light" panose="020B0502040204020203" pitchFamily="34" charset="0"/>
                          <a:cs typeface="Segoe UI Light" panose="020B0502040204020203" pitchFamily="34" charset="0"/>
                        </a:rPr>
                        <a:t> A </a:t>
                      </a:r>
                      <a:r>
                        <a:rPr lang="en-US" sz="3600" baseline="0" dirty="0" err="1" smtClean="0">
                          <a:latin typeface="Segoe UI Light" panose="020B0502040204020203" pitchFamily="34" charset="0"/>
                          <a:cs typeface="Segoe UI Light" panose="020B0502040204020203" pitchFamily="34" charset="0"/>
                        </a:rPr>
                        <a:t>MongoDB</a:t>
                      </a:r>
                      <a:r>
                        <a:rPr lang="en-US" sz="3600" baseline="0" dirty="0" smtClean="0">
                          <a:latin typeface="Segoe UI Light" panose="020B0502040204020203" pitchFamily="34" charset="0"/>
                          <a:cs typeface="Segoe UI Light" panose="020B0502040204020203" pitchFamily="34" charset="0"/>
                        </a:rPr>
                        <a:t> Jump Start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01 | </a:t>
                      </a:r>
                      <a:r>
                        <a:rPr lang="en-US" sz="1800" b="1" i="0" kern="1200" dirty="0" smtClean="0">
                          <a:solidFill>
                            <a:schemeClr val="dk1"/>
                          </a:solidFill>
                          <a:effectLst/>
                          <a:latin typeface="+mn-lt"/>
                          <a:ea typeface="+mn-ea"/>
                          <a:cs typeface="+mn-cs"/>
                        </a:rPr>
                        <a:t>Introduction to NoSQL Document Oriented Databases</a:t>
                      </a: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1800" b="1" i="0" kern="1200" dirty="0" smtClean="0">
                          <a:solidFill>
                            <a:schemeClr val="dk1"/>
                          </a:solidFill>
                          <a:effectLst/>
                          <a:latin typeface="+mn-lt"/>
                          <a:ea typeface="+mn-ea"/>
                          <a:cs typeface="+mn-cs"/>
                        </a:rPr>
                        <a:t>Running </a:t>
                      </a:r>
                      <a:r>
                        <a:rPr lang="en-US" sz="1800" b="1" i="0" kern="1200" dirty="0" err="1" smtClean="0">
                          <a:solidFill>
                            <a:schemeClr val="dk1"/>
                          </a:solidFill>
                          <a:effectLst/>
                          <a:latin typeface="+mn-lt"/>
                          <a:ea typeface="+mn-ea"/>
                          <a:cs typeface="+mn-cs"/>
                        </a:rPr>
                        <a:t>MongoDB</a:t>
                      </a:r>
                      <a:r>
                        <a:rPr lang="en-US" sz="1800" b="1" i="0" kern="1200" dirty="0" smtClean="0">
                          <a:solidFill>
                            <a:schemeClr val="dk1"/>
                          </a:solidFill>
                          <a:effectLst/>
                          <a:latin typeface="+mn-lt"/>
                          <a:ea typeface="+mn-ea"/>
                          <a:cs typeface="+mn-cs"/>
                        </a:rPr>
                        <a:t> on a Cloud Ubuntu VM</a:t>
                      </a:r>
                      <a:endParaRPr lang="en-US" sz="1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1800" b="1" i="0" kern="1200" dirty="0" smtClean="0">
                          <a:solidFill>
                            <a:schemeClr val="dk1"/>
                          </a:solidFill>
                          <a:effectLst/>
                          <a:latin typeface="+mn-lt"/>
                          <a:ea typeface="+mn-ea"/>
                          <a:cs typeface="+mn-cs"/>
                        </a:rPr>
                        <a:t>Getting Started With </a:t>
                      </a:r>
                      <a:r>
                        <a:rPr lang="en-US" sz="1800" b="1" i="0" kern="1200" dirty="0" err="1" smtClean="0">
                          <a:solidFill>
                            <a:schemeClr val="dk1"/>
                          </a:solidFill>
                          <a:effectLst/>
                          <a:latin typeface="+mn-lt"/>
                          <a:ea typeface="+mn-ea"/>
                          <a:cs typeface="+mn-cs"/>
                        </a:rPr>
                        <a:t>MongoDB</a:t>
                      </a:r>
                      <a:r>
                        <a:rPr lang="en-US" sz="1800" b="1" i="0" kern="1200" dirty="0" smtClean="0">
                          <a:solidFill>
                            <a:schemeClr val="dk1"/>
                          </a:solidFill>
                          <a:effectLst/>
                          <a:latin typeface="+mn-lt"/>
                          <a:ea typeface="+mn-ea"/>
                          <a:cs typeface="+mn-cs"/>
                        </a:rPr>
                        <a:t> Queries Part 1</a:t>
                      </a: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1800" b="1" i="0" kern="1200" dirty="0" err="1" smtClean="0">
                          <a:solidFill>
                            <a:schemeClr val="dk1"/>
                          </a:solidFill>
                          <a:effectLst/>
                          <a:latin typeface="+mn-lt"/>
                          <a:ea typeface="+mn-ea"/>
                          <a:cs typeface="+mn-cs"/>
                        </a:rPr>
                        <a:t>MongoDB</a:t>
                      </a:r>
                      <a:r>
                        <a:rPr lang="en-US" sz="1800" b="1" i="0" kern="1200" dirty="0" smtClean="0">
                          <a:solidFill>
                            <a:schemeClr val="dk1"/>
                          </a:solidFill>
                          <a:effectLst/>
                          <a:latin typeface="+mn-lt"/>
                          <a:ea typeface="+mn-ea"/>
                          <a:cs typeface="+mn-cs"/>
                        </a:rPr>
                        <a:t> Queries Part 2</a:t>
                      </a:r>
                    </a:p>
                  </a:txBody>
                  <a:tcPr anchor="ctr"/>
                </a:tc>
                <a:tc>
                  <a:txBody>
                    <a:bodyPr/>
                    <a:lstStyle/>
                    <a:p>
                      <a:r>
                        <a:rPr lang="en-US" sz="2400" dirty="0" smtClean="0">
                          <a:latin typeface="Segoe UI Light" panose="020B0502040204020203" pitchFamily="34" charset="0"/>
                          <a:cs typeface="Segoe UI Light" panose="020B0502040204020203" pitchFamily="34" charset="0"/>
                        </a:rPr>
                        <a:t>08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a:t>
                      </a:r>
                      <a:r>
                        <a:rPr lang="en-US" sz="1800" b="1" i="0" kern="1200" dirty="0" err="1" smtClean="0">
                          <a:solidFill>
                            <a:schemeClr val="dk1"/>
                          </a:solidFill>
                          <a:effectLst/>
                          <a:latin typeface="+mn-lt"/>
                          <a:ea typeface="+mn-ea"/>
                          <a:cs typeface="+mn-cs"/>
                        </a:rPr>
                        <a:t>MongoDB</a:t>
                      </a:r>
                      <a:r>
                        <a:rPr lang="en-US" sz="1800" b="1" i="0" kern="1200" dirty="0" smtClean="0">
                          <a:solidFill>
                            <a:schemeClr val="dk1"/>
                          </a:solidFill>
                          <a:effectLst/>
                          <a:latin typeface="+mn-lt"/>
                          <a:ea typeface="+mn-ea"/>
                          <a:cs typeface="+mn-cs"/>
                        </a:rPr>
                        <a:t> Node.js and C# Language Drivers</a:t>
                      </a:r>
                    </a:p>
                  </a:txBody>
                  <a:tcPr anchor="ctr"/>
                </a:tc>
                <a:tc>
                  <a:txBody>
                    <a:bodyPr/>
                    <a:lstStyle/>
                    <a:p>
                      <a:r>
                        <a:rPr lang="en-US" sz="2400" dirty="0" smtClean="0">
                          <a:latin typeface="Segoe UI Light" panose="020B0502040204020203" pitchFamily="34" charset="0"/>
                          <a:cs typeface="Segoe UI Light" panose="020B0502040204020203" pitchFamily="34" charset="0"/>
                        </a:rPr>
                        <a:t>09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1800" b="1" i="0" kern="1200" dirty="0" err="1" smtClean="0">
                          <a:solidFill>
                            <a:schemeClr val="dk1"/>
                          </a:solidFill>
                          <a:effectLst/>
                          <a:latin typeface="+mn-lt"/>
                          <a:ea typeface="+mn-ea"/>
                          <a:cs typeface="+mn-cs"/>
                        </a:rPr>
                        <a:t>MongoDB</a:t>
                      </a:r>
                      <a:r>
                        <a:rPr lang="en-US" sz="1800" b="1" i="0" kern="1200" dirty="0" smtClean="0">
                          <a:solidFill>
                            <a:schemeClr val="dk1"/>
                          </a:solidFill>
                          <a:effectLst/>
                          <a:latin typeface="+mn-lt"/>
                          <a:ea typeface="+mn-ea"/>
                          <a:cs typeface="+mn-cs"/>
                        </a:rPr>
                        <a:t> Advanced Data Processing</a:t>
                      </a:r>
                    </a:p>
                  </a:txBody>
                  <a:tcPr anchor="ctr"/>
                </a:tc>
                <a:tc>
                  <a:txBody>
                    <a:bodyPr/>
                    <a:lstStyle/>
                    <a:p>
                      <a:r>
                        <a:rPr lang="en-US" sz="2400" dirty="0" smtClean="0">
                          <a:latin typeface="Segoe UI Light" panose="020B0502040204020203" pitchFamily="34" charset="0"/>
                          <a:cs typeface="Segoe UI Light" panose="020B0502040204020203" pitchFamily="34" charset="0"/>
                        </a:rPr>
                        <a:t>10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a:t>
            </a:r>
            <a:r>
              <a:rPr lang="en-US" b="1" kern="1200" dirty="0" err="1" smtClean="0"/>
              <a:t>MongoDB</a:t>
            </a:r>
            <a:r>
              <a:rPr lang="en-US" b="1" kern="1200" dirty="0" smtClean="0"/>
              <a:t> Queries Part 2</a:t>
            </a:r>
            <a:endParaRPr lang="en-US" b="1" kern="1200" dirty="0"/>
          </a:p>
        </p:txBody>
      </p:sp>
      <p:sp>
        <p:nvSpPr>
          <p:cNvPr id="4" name="Subtitle 3"/>
          <p:cNvSpPr>
            <a:spLocks noGrp="1"/>
          </p:cNvSpPr>
          <p:nvPr>
            <p:ph type="subTitle" idx="1"/>
          </p:nvPr>
        </p:nvSpPr>
        <p:spPr/>
        <p:txBody>
          <a:bodyPr/>
          <a:lstStyle/>
          <a:p>
            <a:r>
              <a:rPr lang="en-US" dirty="0" smtClean="0"/>
              <a:t>Steven Edouard | Developer Evangelist</a:t>
            </a:r>
            <a:endParaRPr lang="en-US" dirty="0"/>
          </a:p>
          <a:p>
            <a:r>
              <a:rPr lang="en-US" dirty="0" smtClean="0"/>
              <a:t>Rami Sayar | Developer Evangelist</a:t>
            </a:r>
            <a:endParaRPr lang="en-US" dirty="0"/>
          </a:p>
        </p:txBody>
      </p:sp>
    </p:spTree>
    <p:extLst>
      <p:ext uri="{BB962C8B-B14F-4D97-AF65-F5344CB8AC3E}">
        <p14:creationId xmlns:p14="http://schemas.microsoft.com/office/powerpoint/2010/main" val="140603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231" y="154783"/>
            <a:ext cx="11524432" cy="1063487"/>
          </a:xfrm>
        </p:spPr>
        <p:txBody>
          <a:bodyPr/>
          <a:lstStyle/>
          <a:p>
            <a:r>
              <a:rPr lang="en-US" dirty="0" smtClean="0"/>
              <a:t>Module Overview</a:t>
            </a:r>
            <a:endParaRPr lang="en-US" dirty="0"/>
          </a:p>
        </p:txBody>
      </p:sp>
      <p:sp>
        <p:nvSpPr>
          <p:cNvPr id="3" name="Content Placeholder 2"/>
          <p:cNvSpPr>
            <a:spLocks noGrp="1"/>
          </p:cNvSpPr>
          <p:nvPr>
            <p:ph sz="quarter" idx="10"/>
          </p:nvPr>
        </p:nvSpPr>
        <p:spPr/>
        <p:txBody>
          <a:bodyPr/>
          <a:lstStyle/>
          <a:p>
            <a:r>
              <a:rPr lang="en-US" dirty="0" smtClean="0"/>
              <a:t>$and &amp; $or Logical Operators</a:t>
            </a:r>
          </a:p>
          <a:p>
            <a:endParaRPr lang="en-US" dirty="0"/>
          </a:p>
          <a:p>
            <a:endParaRPr lang="en-US" dirty="0" smtClean="0"/>
          </a:p>
          <a:p>
            <a:endParaRPr lang="en-US" dirty="0" smtClean="0"/>
          </a:p>
          <a:p>
            <a:r>
              <a:rPr lang="en-US" dirty="0" smtClean="0"/>
              <a:t>Comparison, Sorting and the $</a:t>
            </a:r>
            <a:r>
              <a:rPr lang="en-US" dirty="0" err="1" smtClean="0"/>
              <a:t>elemMatch</a:t>
            </a:r>
            <a:r>
              <a:rPr lang="en-US" dirty="0" smtClean="0"/>
              <a:t> operators</a:t>
            </a:r>
            <a:endParaRPr lang="en-US" dirty="0"/>
          </a:p>
          <a:p>
            <a:pPr marL="0" indent="0">
              <a:buNone/>
            </a:pPr>
            <a:endParaRPr lang="en-US" dirty="0" smtClean="0"/>
          </a:p>
        </p:txBody>
      </p:sp>
    </p:spTree>
    <p:extLst>
      <p:ext uri="{BB962C8B-B14F-4D97-AF65-F5344CB8AC3E}">
        <p14:creationId xmlns:p14="http://schemas.microsoft.com/office/powerpoint/2010/main" val="618664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639612" y="3044279"/>
            <a:ext cx="6912776" cy="1446550"/>
          </a:xfrm>
          <a:prstGeom prst="rect">
            <a:avLst/>
          </a:prstGeom>
        </p:spPr>
        <p:txBody>
          <a:bodyPr wrap="square">
            <a:spAutoFit/>
          </a:bodyPr>
          <a:lstStyle/>
          <a:p>
            <a:pPr algn="ctr"/>
            <a:r>
              <a:rPr lang="en-US" sz="4400" dirty="0" smtClean="0">
                <a:solidFill>
                  <a:schemeClr val="bg1"/>
                </a:solidFill>
              </a:rPr>
              <a:t>DEMO</a:t>
            </a:r>
          </a:p>
          <a:p>
            <a:r>
              <a:rPr lang="en-US" sz="4400" dirty="0" smtClean="0">
                <a:solidFill>
                  <a:schemeClr val="bg1"/>
                </a:solidFill>
              </a:rPr>
              <a:t>$</a:t>
            </a:r>
            <a:r>
              <a:rPr lang="en-US" sz="4400" dirty="0">
                <a:solidFill>
                  <a:schemeClr val="bg1"/>
                </a:solidFill>
              </a:rPr>
              <a:t>and &amp; $or Logical Operators</a:t>
            </a:r>
          </a:p>
        </p:txBody>
      </p:sp>
    </p:spTree>
    <p:extLst>
      <p:ext uri="{BB962C8B-B14F-4D97-AF65-F5344CB8AC3E}">
        <p14:creationId xmlns:p14="http://schemas.microsoft.com/office/powerpoint/2010/main" val="3877063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639612" y="3044279"/>
            <a:ext cx="6912776" cy="2123658"/>
          </a:xfrm>
          <a:prstGeom prst="rect">
            <a:avLst/>
          </a:prstGeom>
        </p:spPr>
        <p:txBody>
          <a:bodyPr wrap="square">
            <a:spAutoFit/>
          </a:bodyPr>
          <a:lstStyle/>
          <a:p>
            <a:pPr algn="ctr"/>
            <a:r>
              <a:rPr lang="en-US" sz="4400" dirty="0" smtClean="0">
                <a:solidFill>
                  <a:schemeClr val="bg1"/>
                </a:solidFill>
              </a:rPr>
              <a:t>DEMO</a:t>
            </a:r>
          </a:p>
          <a:p>
            <a:pPr algn="ctr"/>
            <a:r>
              <a:rPr lang="en-US" sz="4400" dirty="0" smtClean="0">
                <a:solidFill>
                  <a:schemeClr val="bg1"/>
                </a:solidFill>
              </a:rPr>
              <a:t>Comparison</a:t>
            </a:r>
            <a:r>
              <a:rPr lang="en-US" sz="4400" dirty="0">
                <a:solidFill>
                  <a:schemeClr val="bg1"/>
                </a:solidFill>
              </a:rPr>
              <a:t>, Sorting and the $</a:t>
            </a:r>
            <a:r>
              <a:rPr lang="en-US" sz="4400" dirty="0" err="1">
                <a:solidFill>
                  <a:schemeClr val="bg1"/>
                </a:solidFill>
              </a:rPr>
              <a:t>elemMatch</a:t>
            </a:r>
            <a:r>
              <a:rPr lang="en-US" sz="4400" dirty="0">
                <a:solidFill>
                  <a:schemeClr val="bg1"/>
                </a:solidFill>
              </a:rPr>
              <a:t> operators</a:t>
            </a:r>
          </a:p>
        </p:txBody>
      </p:sp>
    </p:spTree>
    <p:extLst>
      <p:ext uri="{BB962C8B-B14F-4D97-AF65-F5344CB8AC3E}">
        <p14:creationId xmlns:p14="http://schemas.microsoft.com/office/powerpoint/2010/main" val="1630803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455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F7A2A4DCBE844DB8BD995FD8D50E19" ma:contentTypeVersion="" ma:contentTypeDescription="Create a new document." ma:contentTypeScope="" ma:versionID="08aaaf79ae617f6392646736cb96e363">
  <xsd:schema xmlns:xsd="http://www.w3.org/2001/XMLSchema" xmlns:xs="http://www.w3.org/2001/XMLSchema" xmlns:p="http://schemas.microsoft.com/office/2006/metadata/properties" xmlns:ns2="889A48EE-83F9-43BF-9231-CD8A70B47C6E" targetNamespace="http://schemas.microsoft.com/office/2006/metadata/properties" ma:root="true" ma:fieldsID="a2d2435067f0c4f26517c07db09ce598" ns2:_="">
    <xsd:import namespace="889A48EE-83F9-43BF-9231-CD8A70B47C6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9A48EE-83F9-43BF-9231-CD8A70B47C6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889A48EE-83F9-43BF-9231-CD8A70B47C6E">Slide Presentation</Content_x0020_Type>
    <Module xmlns="889A48EE-83F9-43BF-9231-CD8A70B47C6E">3</Module>
    <Status xmlns="889A48EE-83F9-43BF-9231-CD8A70B47C6E">Final</Status>
  </documentManagement>
</p:properties>
</file>

<file path=customXml/itemProps1.xml><?xml version="1.0" encoding="utf-8"?>
<ds:datastoreItem xmlns:ds="http://schemas.openxmlformats.org/officeDocument/2006/customXml" ds:itemID="{14D63FF2-BF99-4C87-B21F-1728158A297E}"/>
</file>

<file path=customXml/itemProps2.xml><?xml version="1.0" encoding="utf-8"?>
<ds:datastoreItem xmlns:ds="http://schemas.openxmlformats.org/officeDocument/2006/customXml" ds:itemID="{5B2E8F6B-F873-4840-82CC-12C800636AA4}"/>
</file>

<file path=customXml/itemProps3.xml><?xml version="1.0" encoding="utf-8"?>
<ds:datastoreItem xmlns:ds="http://schemas.openxmlformats.org/officeDocument/2006/customXml" ds:itemID="{AA16501B-906A-4438-9D9E-6DAD33E7539F}"/>
</file>

<file path=docProps/app.xml><?xml version="1.0" encoding="utf-8"?>
<Properties xmlns="http://schemas.openxmlformats.org/officeDocument/2006/extended-properties" xmlns:vt="http://schemas.openxmlformats.org/officeDocument/2006/docPropsVTypes">
  <Template/>
  <TotalTime>0</TotalTime>
  <Words>136</Words>
  <Application>Microsoft Office PowerPoint</Application>
  <PresentationFormat>Widescreen</PresentationFormat>
  <Paragraphs>31</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Segoe UI Light</vt:lpstr>
      <vt:lpstr>1_Office Theme</vt:lpstr>
      <vt:lpstr>You’ve Got Documents! A MongoDB Jump Start</vt:lpstr>
      <vt:lpstr>Course Topics</vt:lpstr>
      <vt:lpstr>PowerPoint Presentation</vt:lpstr>
      <vt:lpstr>Module Overview</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2014-12-08T21:06:51Z</dcterms:created>
  <dcterms:modified xsi:type="dcterms:W3CDTF">2014-12-08T21:06:56Z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0x01010069F7A2A4DCBE844DB8BD995FD8D50E19</vt:lpwstr>
  </property>
</Properties>
</file>