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0" autoAdjust="0"/>
    <p:restoredTop sz="95672" autoAdjust="0"/>
  </p:normalViewPr>
  <p:slideViewPr>
    <p:cSldViewPr snapToGrid="0" snapToObjects="1">
      <p:cViewPr varScale="1">
        <p:scale>
          <a:sx n="86" d="100"/>
          <a:sy n="86" d="100"/>
        </p:scale>
        <p:origin x="49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" y="5880328"/>
            <a:ext cx="3608228" cy="56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8702448" y="464974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05" y="43561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69" y="1117410"/>
            <a:ext cx="6650503" cy="1217083"/>
          </a:xfrm>
        </p:spPr>
        <p:txBody>
          <a:bodyPr/>
          <a:lstStyle/>
          <a:p>
            <a:r>
              <a:rPr lang="en-US" sz="4800" b="1" dirty="0"/>
              <a:t>Computational Methods of Imaging Science –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Kaushik Dutta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 Friedmann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Siqi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E579E-AFF5-489F-8804-F90CFBDA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Basics of Computed Tomography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4DE40-D937-4D6D-BCBE-54A7FCE7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600200"/>
            <a:ext cx="7011788" cy="4778022"/>
          </a:xfrm>
        </p:spPr>
        <p:txBody>
          <a:bodyPr>
            <a:normAutofit/>
          </a:bodyPr>
          <a:lstStyle/>
          <a:p>
            <a:r>
              <a:rPr lang="en-US" sz="2400" dirty="0"/>
              <a:t>Computed Tomography is series of narrow beam x-rays taken at different angles around the patient</a:t>
            </a:r>
          </a:p>
          <a:p>
            <a:r>
              <a:rPr lang="en-US" sz="2400" dirty="0"/>
              <a:t>Generates cross-sectional i.e. 2D images of 3D organs</a:t>
            </a:r>
          </a:p>
          <a:p>
            <a:r>
              <a:rPr lang="en-US" sz="2400" dirty="0"/>
              <a:t>The intensity of the image is basically the attenuation of the </a:t>
            </a:r>
            <a:r>
              <a:rPr lang="en-US" sz="2400" dirty="0" err="1"/>
              <a:t>xrays</a:t>
            </a:r>
            <a:r>
              <a:rPr lang="en-US" sz="2400" dirty="0"/>
              <a:t> through the organ measured in Hounsfield Unit (HU)</a:t>
            </a:r>
          </a:p>
          <a:p>
            <a:r>
              <a:rPr lang="en-US" sz="2400" dirty="0"/>
              <a:t>Was invented by Godfrey Hounsfield in 1972</a:t>
            </a:r>
          </a:p>
        </p:txBody>
      </p:sp>
      <p:pic>
        <p:nvPicPr>
          <p:cNvPr id="1026" name="Picture 2" descr="Computed Tomography (CT) | hkhjoshua">
            <a:extLst>
              <a:ext uri="{FF2B5EF4-FFF2-40B4-BE49-F238E27FC236}">
                <a16:creationId xmlns:a16="http://schemas.microsoft.com/office/drawing/2014/main" id="{CB38EEC0-FEEA-4576-84EE-0F959814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68" y="1417638"/>
            <a:ext cx="3408990" cy="40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960F-5365-472F-8E15-1A4C275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Steps for CT Image Formation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D3572-E254-4DEA-9501-EA63786CA138}"/>
              </a:ext>
            </a:extLst>
          </p:cNvPr>
          <p:cNvSpPr/>
          <p:nvPr/>
        </p:nvSpPr>
        <p:spPr>
          <a:xfrm>
            <a:off x="622938" y="4952129"/>
            <a:ext cx="2370338" cy="10685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 of raw data by rotation of the x-ray tube around the patient at specific intervals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EF42A-5960-4B43-B175-36B6B116F50D}"/>
              </a:ext>
            </a:extLst>
          </p:cNvPr>
          <p:cNvSpPr/>
          <p:nvPr/>
        </p:nvSpPr>
        <p:spPr>
          <a:xfrm>
            <a:off x="622937" y="2240215"/>
            <a:ext cx="2370338" cy="1091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up the scan parameters like angle of rotation, number of measurements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9693DE-6135-4F08-93B9-FAA4DB831447}"/>
              </a:ext>
            </a:extLst>
          </p:cNvPr>
          <p:cNvSpPr/>
          <p:nvPr/>
        </p:nvSpPr>
        <p:spPr>
          <a:xfrm>
            <a:off x="5140171" y="4896035"/>
            <a:ext cx="2183907" cy="1091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Correction of raw data to remove effects of physical factors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EA5660-E893-42E2-8136-666065143ECE}"/>
              </a:ext>
            </a:extLst>
          </p:cNvPr>
          <p:cNvSpPr/>
          <p:nvPr/>
        </p:nvSpPr>
        <p:spPr>
          <a:xfrm>
            <a:off x="9364443" y="4947511"/>
            <a:ext cx="2077374" cy="10685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Reconstruction from the raw projection data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3D772-51D1-4E42-8ACD-EEC26A0FF6EB}"/>
              </a:ext>
            </a:extLst>
          </p:cNvPr>
          <p:cNvSpPr/>
          <p:nvPr/>
        </p:nvSpPr>
        <p:spPr>
          <a:xfrm>
            <a:off x="9364443" y="2245872"/>
            <a:ext cx="2077374" cy="10919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Display, storage and archival for analysis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6983BF-CCBC-4AA5-9EA5-710BBEC3F91D}"/>
              </a:ext>
            </a:extLst>
          </p:cNvPr>
          <p:cNvSpPr/>
          <p:nvPr/>
        </p:nvSpPr>
        <p:spPr>
          <a:xfrm>
            <a:off x="1740023" y="3337825"/>
            <a:ext cx="195309" cy="15979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FE6FF9-06A4-4B52-A029-D378C6A929D2}"/>
              </a:ext>
            </a:extLst>
          </p:cNvPr>
          <p:cNvSpPr/>
          <p:nvPr/>
        </p:nvSpPr>
        <p:spPr>
          <a:xfrm>
            <a:off x="2993276" y="5282214"/>
            <a:ext cx="2146895" cy="20418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46D571-155E-4AAD-A3B7-71C690F5BB0A}"/>
              </a:ext>
            </a:extLst>
          </p:cNvPr>
          <p:cNvSpPr/>
          <p:nvPr/>
        </p:nvSpPr>
        <p:spPr>
          <a:xfrm>
            <a:off x="7324078" y="5237826"/>
            <a:ext cx="2077374" cy="20418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F5D6A8E-D47B-4395-8DE7-A1847BFEED02}"/>
              </a:ext>
            </a:extLst>
          </p:cNvPr>
          <p:cNvSpPr/>
          <p:nvPr/>
        </p:nvSpPr>
        <p:spPr>
          <a:xfrm rot="10800000">
            <a:off x="10281766" y="3332168"/>
            <a:ext cx="282660" cy="1592324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X-ray Image Formation And Contrast">
            <a:extLst>
              <a:ext uri="{FF2B5EF4-FFF2-40B4-BE49-F238E27FC236}">
                <a16:creationId xmlns:a16="http://schemas.microsoft.com/office/drawing/2014/main" id="{4F77C6C6-1DF9-4141-AB01-8378DC114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26264" r="6250" b="9331"/>
          <a:stretch/>
        </p:blipFill>
        <p:spPr bwMode="auto">
          <a:xfrm>
            <a:off x="4993690" y="2177575"/>
            <a:ext cx="2370338" cy="16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9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E38E-2225-48FB-9DFF-A7CFED66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Image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21FE-C0C5-41D2-9F80-A37F4BAF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Reconstruction is the mathematical process that generates the tomographic images from x-ray projection data obtained at different angles around the patients</a:t>
            </a:r>
          </a:p>
          <a:p>
            <a:r>
              <a:rPr lang="en-US" dirty="0"/>
              <a:t>Algorithm uses the attenuation data measured by the detectors to systematically build the image for viewing and interpretation</a:t>
            </a:r>
          </a:p>
          <a:p>
            <a:r>
              <a:rPr lang="en-US" dirty="0"/>
              <a:t>Three types of reconstruction are used for CT</a:t>
            </a:r>
          </a:p>
          <a:p>
            <a:pPr lvl="1"/>
            <a:r>
              <a:rPr lang="en-US" dirty="0"/>
              <a:t>Analytic Algorithms ( like Filtered </a:t>
            </a:r>
            <a:r>
              <a:rPr lang="en-US" dirty="0" err="1"/>
              <a:t>Backprojection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Optimization based Reconstruction Algorithm ( like iterative algorithms)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5A6F-D93A-445B-BF60-6DE85C94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Iterative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A4E5-04F6-47A5-9309-D388F3A9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94" y="1511423"/>
            <a:ext cx="10269562" cy="4778022"/>
          </a:xfrm>
        </p:spPr>
        <p:txBody>
          <a:bodyPr>
            <a:normAutofit/>
          </a:bodyPr>
          <a:lstStyle/>
          <a:p>
            <a:r>
              <a:rPr lang="en-US" dirty="0"/>
              <a:t>An iterative reconstruction technique starts with an assumption and compares this assumption with measured data to optimize the assumption in terms of the data</a:t>
            </a:r>
          </a:p>
          <a:p>
            <a:r>
              <a:rPr lang="en-US" dirty="0"/>
              <a:t>The method should be ideally iterated till the approximate reconstruction converges with the measured data, but usually iterated till a tolerance limit where the measure of error is within acceptable limits</a:t>
            </a:r>
          </a:p>
          <a:p>
            <a:r>
              <a:rPr lang="en-US" dirty="0"/>
              <a:t>Two types of iterative reconstructions :</a:t>
            </a:r>
          </a:p>
          <a:p>
            <a:pPr lvl="1"/>
            <a:r>
              <a:rPr lang="en-US" dirty="0"/>
              <a:t>Iterative Algebraic Reconstruction Method</a:t>
            </a:r>
          </a:p>
          <a:p>
            <a:pPr lvl="1"/>
            <a:r>
              <a:rPr lang="en-US" dirty="0"/>
              <a:t>Iterative Statistical Reconstruction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3195-B377-4ABF-9903-267E9FC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Advantages of Iterative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8E9D-C13C-4ACC-8F50-BC946FA8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formulate or find an analytical solution</a:t>
            </a:r>
          </a:p>
          <a:p>
            <a:r>
              <a:rPr lang="en-US" dirty="0"/>
              <a:t>Robust to changes in geometries with minor adaptations</a:t>
            </a:r>
          </a:p>
          <a:p>
            <a:r>
              <a:rPr lang="en-US" dirty="0"/>
              <a:t>Handles missing data implicitly</a:t>
            </a:r>
          </a:p>
          <a:p>
            <a:r>
              <a:rPr lang="en-US" dirty="0"/>
              <a:t>Allows incorporation of prior knowledge i.e. noise properties, image properties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is Iterative Reconstruction used by the Commercial Scanners??</a:t>
            </a:r>
          </a:p>
          <a:p>
            <a:pPr marL="0" indent="0">
              <a:buNone/>
            </a:pPr>
            <a:r>
              <a:rPr lang="en-US" dirty="0"/>
              <a:t>The answer is NO. Because it is computationally very intense, but now with advent of parallel computing using GPUs iterative techniques are possible.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18D-B377-45FA-A597-4559C484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0F25-ECDE-44EA-BC51-FAB5D4BD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designed our problem CT reconstruction problem as an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 is the Forward Operator that maps from object space to sinogram space</a:t>
            </a:r>
          </a:p>
          <a:p>
            <a:r>
              <a:rPr lang="en-US" sz="2000" i="1" dirty="0"/>
              <a:t>x is the flattened true image</a:t>
            </a:r>
          </a:p>
          <a:p>
            <a:r>
              <a:rPr lang="en-US" sz="2000" i="1" dirty="0"/>
              <a:t>d is the flattened sinogram data</a:t>
            </a:r>
          </a:p>
          <a:p>
            <a:r>
              <a:rPr lang="el-GR" sz="2000" i="1" dirty="0"/>
              <a:t>λ</a:t>
            </a:r>
            <a:r>
              <a:rPr lang="en-US" sz="2000" i="1" dirty="0"/>
              <a:t> is the regularization parameter</a:t>
            </a:r>
          </a:p>
          <a:p>
            <a:r>
              <a:rPr lang="en-US" sz="2000" i="1" dirty="0"/>
              <a:t>TV(x) is the total variation functional which updates the image at each iteration</a:t>
            </a:r>
          </a:p>
          <a:p>
            <a:endParaRPr lang="en-US" sz="2000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557732-D459-4579-BB76-0185E9D8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78" y="2934207"/>
            <a:ext cx="4403081" cy="9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491D-08CF-4228-8AA9-7F925DF7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Experimental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2E0F-9D7F-4F08-AC2A-3031D16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the image = 256 X 256</a:t>
            </a:r>
          </a:p>
          <a:p>
            <a:r>
              <a:rPr lang="en-US" dirty="0"/>
              <a:t>Size of the Sinogram = Number of Rays X Number of Views</a:t>
            </a:r>
          </a:p>
          <a:p>
            <a:pPr lvl="1"/>
            <a:r>
              <a:rPr lang="en-US" dirty="0"/>
              <a:t>Number of Rays used in the Experiment = 512</a:t>
            </a:r>
          </a:p>
          <a:p>
            <a:pPr lvl="1"/>
            <a:r>
              <a:rPr lang="en-US" dirty="0"/>
              <a:t>Number of Views used = 540,270 and 90 </a:t>
            </a:r>
          </a:p>
          <a:p>
            <a:r>
              <a:rPr lang="en-US" dirty="0"/>
              <a:t>The reconstructed image was compared to a reference image of 256 X 256 dimension</a:t>
            </a:r>
          </a:p>
          <a:p>
            <a:r>
              <a:rPr lang="en-US" dirty="0"/>
              <a:t>Size of the </a:t>
            </a:r>
            <a:r>
              <a:rPr lang="en-US" i="1" dirty="0"/>
              <a:t>A</a:t>
            </a:r>
            <a:r>
              <a:rPr lang="en-US" dirty="0"/>
              <a:t> matrix = </a:t>
            </a:r>
            <a:r>
              <a:rPr lang="en-US" i="1" dirty="0"/>
              <a:t>(Number of Rays X Number of Views) X (Dimension of Image X Dimension of Image )</a:t>
            </a:r>
          </a:p>
        </p:txBody>
      </p:sp>
    </p:spTree>
    <p:extLst>
      <p:ext uri="{BB962C8B-B14F-4D97-AF65-F5344CB8AC3E}">
        <p14:creationId xmlns:p14="http://schemas.microsoft.com/office/powerpoint/2010/main" val="19028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Times New Roman</vt:lpstr>
      <vt:lpstr>Office Theme</vt:lpstr>
      <vt:lpstr>Computational Methods of Imaging Science – Final Project</vt:lpstr>
      <vt:lpstr>Basics of Computed Tomography</vt:lpstr>
      <vt:lpstr>Steps for CT Image Formation</vt:lpstr>
      <vt:lpstr>Image Reconstruction</vt:lpstr>
      <vt:lpstr>Iterative Reconstruction</vt:lpstr>
      <vt:lpstr>Advantages of Iterative Reconstruction</vt:lpstr>
      <vt:lpstr>Problem Formulation</vt:lpstr>
      <vt:lpstr>Experimental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Dutta, Kaushik</cp:lastModifiedBy>
  <cp:revision>68</cp:revision>
  <dcterms:created xsi:type="dcterms:W3CDTF">2013-07-09T17:46:55Z</dcterms:created>
  <dcterms:modified xsi:type="dcterms:W3CDTF">2020-04-28T00:00:58Z</dcterms:modified>
</cp:coreProperties>
</file>