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6576000" cy="29260800"/>
  <p:notesSz cx="20104100" cy="1508125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Encode Sans" pitchFamily="2" charset="77"/>
      <p:regular r:id="rId8"/>
      <p:bold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88" userDrawn="1">
          <p15:clr>
            <a:srgbClr val="000000"/>
          </p15:clr>
        </p15:guide>
        <p15:guide id="2" pos="393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33E907-FCB9-4504-9386-1C3AB68B8DE5}">
  <a:tblStyle styleId="{F233E907-FCB9-4504-9386-1C3AB68B8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61" autoAdjust="0"/>
    <p:restoredTop sz="94663" autoAdjust="0"/>
  </p:normalViewPr>
  <p:slideViewPr>
    <p:cSldViewPr snapToGrid="0">
      <p:cViewPr varScale="1">
        <p:scale>
          <a:sx n="27" d="100"/>
          <a:sy n="27" d="100"/>
        </p:scale>
        <p:origin x="2696" y="264"/>
      </p:cViewPr>
      <p:guideLst>
        <p:guide orient="horz" pos="5588"/>
        <p:guide pos="3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5"/>
    </p:cViewPr>
  </p:sorterViewPr>
  <p:notesViewPr>
    <p:cSldViewPr snapToGrid="0">
      <p:cViewPr varScale="1">
        <p:scale>
          <a:sx n="38" d="100"/>
          <a:sy n="38" d="100"/>
        </p:scale>
        <p:origin x="211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518275" y="1130300"/>
            <a:ext cx="7069138" cy="5656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7163575"/>
            <a:ext cx="16083275" cy="678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2010400" y="7163575"/>
            <a:ext cx="16083275" cy="678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18275" y="1130300"/>
            <a:ext cx="7069138" cy="5656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1" y="0"/>
            <a:ext cx="526733" cy="29260800"/>
          </a:xfrm>
          <a:prstGeom prst="rect">
            <a:avLst/>
          </a:prstGeom>
          <a:solidFill>
            <a:srgbClr val="39275B">
              <a:alpha val="84710"/>
            </a:srgbClr>
          </a:solidFill>
          <a:ln>
            <a:noFill/>
          </a:ln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" y="772160"/>
            <a:ext cx="1844000" cy="1560534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00"/>
              </a:srgbClr>
            </a:outerShdw>
          </a:effectLst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 descr="UW_W-Logo_RG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254" y="1259840"/>
            <a:ext cx="1082038" cy="78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COE_UW_bl_pp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975360"/>
            <a:ext cx="6019802" cy="110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743200" y="3251200"/>
            <a:ext cx="31418750" cy="390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2743204" y="7802883"/>
            <a:ext cx="31418750" cy="1833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142954" lvl="2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904924" lvl="4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285909" lvl="5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27432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2661900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56285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19188851" y="10580053"/>
            <a:ext cx="22887200" cy="8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424775" y="2655178"/>
            <a:ext cx="22887200" cy="240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142954" lvl="2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904924" lvl="4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285909" lvl="5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889252" y="18802775"/>
            <a:ext cx="31089500" cy="581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999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889252" y="12401978"/>
            <a:ext cx="310895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80985" lvl="0" indent="-190492" algn="l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8000">
                <a:solidFill>
                  <a:srgbClr val="888888"/>
                </a:solidFill>
              </a:defRPr>
            </a:lvl1pPr>
            <a:lvl2pPr marL="761970" lvl="1" indent="-190492" algn="l" rtl="0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7200">
                <a:solidFill>
                  <a:srgbClr val="888888"/>
                </a:solidFill>
              </a:defRPr>
            </a:lvl2pPr>
            <a:lvl3pPr marL="1142954" lvl="2" indent="-190492" algn="l" rtl="0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6400">
                <a:solidFill>
                  <a:srgbClr val="888888"/>
                </a:solidFill>
              </a:defRPr>
            </a:lvl3pPr>
            <a:lvl4pPr marL="1523939" lvl="3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4pPr>
            <a:lvl5pPr marL="1904924" lvl="4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5pPr>
            <a:lvl6pPr marL="2285909" lvl="5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6pPr>
            <a:lvl7pPr marL="2666893" lvl="6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7pPr>
            <a:lvl8pPr marL="3047878" lvl="7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8pPr>
            <a:lvl9pPr marL="3428863" lvl="8" indent="-190492" algn="l" rtl="0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559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828800" y="7152643"/>
            <a:ext cx="16154500" cy="18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901664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1199"/>
            </a:lvl1pPr>
            <a:lvl2pPr marL="761970" lvl="1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–"/>
              <a:defRPr sz="9600"/>
            </a:lvl2pPr>
            <a:lvl3pPr marL="1142954" lvl="2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3pPr>
            <a:lvl4pPr marL="1523939" lvl="3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–"/>
              <a:defRPr sz="7200"/>
            </a:lvl4pPr>
            <a:lvl5pPr marL="1904924" lvl="4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»"/>
              <a:defRPr sz="7200"/>
            </a:lvl5pPr>
            <a:lvl6pPr marL="2285909" lvl="5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6pPr>
            <a:lvl7pPr marL="2666893" lvl="6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7pPr>
            <a:lvl8pPr marL="3047878" lvl="7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8pPr>
            <a:lvl9pPr marL="3428863" lvl="8" indent="-647674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18592799" y="7152643"/>
            <a:ext cx="16154500" cy="18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901664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1199"/>
            </a:lvl1pPr>
            <a:lvl2pPr marL="761970" lvl="1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–"/>
              <a:defRPr sz="9600"/>
            </a:lvl2pPr>
            <a:lvl3pPr marL="1142954" lvl="2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3pPr>
            <a:lvl4pPr marL="1523939" lvl="3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–"/>
              <a:defRPr sz="7200"/>
            </a:lvl4pPr>
            <a:lvl5pPr marL="1904924" lvl="4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»"/>
              <a:defRPr sz="7200"/>
            </a:lvl5pPr>
            <a:lvl6pPr marL="2285909" lvl="5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6pPr>
            <a:lvl7pPr marL="2666893" lvl="6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7pPr>
            <a:lvl8pPr marL="3047878" lvl="7" indent="-647673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8pPr>
            <a:lvl9pPr marL="3428863" lvl="8" indent="-647674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828800" y="7152638"/>
            <a:ext cx="16160750" cy="212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80985" lvl="0" indent="-19049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9600" b="1"/>
            </a:lvl1pPr>
            <a:lvl2pPr marL="761970" lvl="1" indent="-19049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8000" b="1"/>
            </a:lvl2pPr>
            <a:lvl3pPr marL="1142954" lvl="2" indent="-190492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7200" b="1"/>
            </a:lvl3pPr>
            <a:lvl4pPr marL="1523939" lvl="3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4pPr>
            <a:lvl5pPr marL="1904924" lvl="4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5pPr>
            <a:lvl6pPr marL="2285909" lvl="5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6pPr>
            <a:lvl7pPr marL="2666893" lvl="6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7pPr>
            <a:lvl8pPr marL="3047878" lvl="7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8pPr>
            <a:lvl9pPr marL="3428863" lvl="8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1828800" y="9279467"/>
            <a:ext cx="16160750" cy="1685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9600"/>
            </a:lvl1pPr>
            <a:lvl2pPr marL="761970" lvl="1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8000"/>
            </a:lvl2pPr>
            <a:lvl3pPr marL="1142954" lvl="2" indent="-647674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3pPr>
            <a:lvl4pPr marL="1523939" lvl="3" indent="-59687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–"/>
              <a:defRPr sz="6400"/>
            </a:lvl4pPr>
            <a:lvl5pPr marL="1904924" lvl="4" indent="-59687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»"/>
              <a:defRPr sz="6400"/>
            </a:lvl5pPr>
            <a:lvl6pPr marL="2285909" lvl="5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6pPr>
            <a:lvl7pPr marL="2666893" lvl="6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7pPr>
            <a:lvl8pPr marL="3047878" lvl="7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8pPr>
            <a:lvl9pPr marL="3428863" lvl="8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18580102" y="7152636"/>
            <a:ext cx="16167000" cy="212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80985" lvl="0" indent="-19049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9600" b="1"/>
            </a:lvl1pPr>
            <a:lvl2pPr marL="761970" lvl="1" indent="-19049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8000" b="1"/>
            </a:lvl2pPr>
            <a:lvl3pPr marL="1142954" lvl="2" indent="-190492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7200" b="1"/>
            </a:lvl3pPr>
            <a:lvl4pPr marL="1523939" lvl="3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4pPr>
            <a:lvl5pPr marL="1904924" lvl="4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5pPr>
            <a:lvl6pPr marL="2285909" lvl="5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6pPr>
            <a:lvl7pPr marL="2666893" lvl="6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7pPr>
            <a:lvl8pPr marL="3047878" lvl="7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8pPr>
            <a:lvl9pPr marL="3428863" lvl="8" indent="-190492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64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18580102" y="9279467"/>
            <a:ext cx="16167000" cy="1685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9600"/>
            </a:lvl1pPr>
            <a:lvl2pPr marL="761970" lvl="1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8000"/>
            </a:lvl2pPr>
            <a:lvl3pPr marL="1142954" lvl="2" indent="-647674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7200"/>
            </a:lvl3pPr>
            <a:lvl4pPr marL="1523939" lvl="3" indent="-59687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–"/>
              <a:defRPr sz="6400"/>
            </a:lvl4pPr>
            <a:lvl5pPr marL="1904924" lvl="4" indent="-596876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»"/>
              <a:defRPr sz="6400"/>
            </a:lvl5pPr>
            <a:lvl6pPr marL="2285909" lvl="5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6pPr>
            <a:lvl7pPr marL="2666893" lvl="6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7pPr>
            <a:lvl8pPr marL="3047878" lvl="7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8pPr>
            <a:lvl9pPr marL="3428863" lvl="8" indent="-596875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64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828803" y="3251200"/>
            <a:ext cx="12033250" cy="32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4300201" y="3251203"/>
            <a:ext cx="20447000" cy="2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100326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2799"/>
            </a:lvl1pPr>
            <a:lvl2pPr marL="761970" lvl="1" indent="-901664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3440"/>
              <a:buChar char="–"/>
              <a:defRPr sz="11199"/>
            </a:lvl2pPr>
            <a:lvl3pPr marL="1142954" lvl="2" indent="-800068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9600"/>
            </a:lvl3pPr>
            <a:lvl4pPr marL="1523939" lvl="3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8000"/>
            </a:lvl4pPr>
            <a:lvl5pPr marL="1904924" lvl="4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8000"/>
            </a:lvl5pPr>
            <a:lvl6pPr marL="2285909" lvl="5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6pPr>
            <a:lvl7pPr marL="2666893" lvl="6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7pPr>
            <a:lvl8pPr marL="3047878" lvl="7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8pPr>
            <a:lvl9pPr marL="3428863" lvl="8" indent="-698472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8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1828803" y="7152643"/>
            <a:ext cx="12033250" cy="18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190492" algn="l" rtl="0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5599"/>
            </a:lvl1pPr>
            <a:lvl2pPr marL="761970" lvl="1" indent="-190492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4800"/>
            </a:lvl2pPr>
            <a:lvl3pPr marL="1142954" lvl="2" indent="-190492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3pPr>
            <a:lvl4pPr marL="1523939" lvl="3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4pPr>
            <a:lvl5pPr marL="1904924" lvl="4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5pPr>
            <a:lvl6pPr marL="2285909" lvl="5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6pPr>
            <a:lvl7pPr marL="2666893" lvl="6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7pPr>
            <a:lvl8pPr marL="3047878" lvl="7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8pPr>
            <a:lvl9pPr marL="3428863" lvl="8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169152" y="20482560"/>
            <a:ext cx="21945500" cy="24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7169152" y="3251198"/>
            <a:ext cx="21945500" cy="1691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None/>
              <a:defRPr sz="12799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None/>
              <a:defRPr sz="11199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7169152" y="22900642"/>
            <a:ext cx="21945500" cy="343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190492" algn="l" rtl="0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5599"/>
            </a:lvl1pPr>
            <a:lvl2pPr marL="761970" lvl="1" indent="-190492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4800"/>
            </a:lvl2pPr>
            <a:lvl3pPr marL="1142954" lvl="2" indent="-190492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/>
            </a:lvl3pPr>
            <a:lvl4pPr marL="1523939" lvl="3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4pPr>
            <a:lvl5pPr marL="1904924" lvl="4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5pPr>
            <a:lvl6pPr marL="2285909" lvl="5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6pPr>
            <a:lvl7pPr marL="2666893" lvl="6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7pPr>
            <a:lvl8pPr marL="3047878" lvl="7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8pPr>
            <a:lvl9pPr marL="3428863" lvl="8" indent="-190492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8795151" y="186193"/>
            <a:ext cx="18985600" cy="329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80985" lvl="0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61970" lvl="1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142954" lvl="2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23939" lvl="3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904924" lvl="4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285909" lvl="5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66893" lvl="6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47878" lvl="7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28863" lvl="8" indent="-28573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28800" y="3251200"/>
            <a:ext cx="32918500" cy="357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28800" y="7152643"/>
            <a:ext cx="32918500" cy="189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1203960" algn="l" rtl="0">
              <a:spcBef>
                <a:spcPts val="3072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Arial"/>
              <a:buChar char="•"/>
              <a:defRPr sz="1536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1082040" algn="l" rtl="0">
              <a:spcBef>
                <a:spcPts val="2688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–"/>
              <a:defRPr sz="13439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960120" algn="l" rtl="0">
              <a:spcBef>
                <a:spcPts val="2304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sz="96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828800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2496799" y="27120427"/>
            <a:ext cx="11582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6212799" y="27120427"/>
            <a:ext cx="8534500" cy="155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rgbClr val="898989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8420100" y="622467"/>
            <a:ext cx="21297900" cy="1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292" rIns="0" bIns="0" anchor="t" anchorCtr="0">
            <a:noAutofit/>
          </a:bodyPr>
          <a:lstStyle/>
          <a:p>
            <a:pPr marL="21166">
              <a:spcBef>
                <a:spcPts val="1417"/>
              </a:spcBef>
            </a:pPr>
            <a:r>
              <a:rPr lang="en-US" sz="6000" b="1" dirty="0">
                <a:latin typeface="Arial"/>
                <a:ea typeface="Arial"/>
                <a:cs typeface="Arial"/>
                <a:sym typeface="Arial"/>
              </a:rPr>
              <a:t>Predicting Fluid Intelligence from T1-weighted MRI Images</a:t>
            </a:r>
            <a:endParaRPr sz="6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977413" y="2286636"/>
            <a:ext cx="27536000" cy="12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17" rIns="0" bIns="0" anchor="t" anchorCtr="0">
            <a:noAutofit/>
          </a:bodyPr>
          <a:lstStyle/>
          <a:p>
            <a:pPr lvl="0" algn="ctr"/>
            <a:r>
              <a:rPr lang="en-US" sz="4000" dirty="0"/>
              <a:t>Lynda Brady</a:t>
            </a:r>
            <a:r>
              <a:rPr lang="en-US" sz="3917" baseline="30000" dirty="0"/>
              <a:t>1</a:t>
            </a:r>
            <a:r>
              <a:rPr lang="en-US" sz="4000" dirty="0"/>
              <a:t>, Cody Cooper</a:t>
            </a:r>
            <a:r>
              <a:rPr lang="en-US" sz="3917" baseline="30000" dirty="0"/>
              <a:t>1</a:t>
            </a:r>
            <a:r>
              <a:rPr lang="en-US" sz="4000" dirty="0"/>
              <a:t>, Ryan Rowe</a:t>
            </a:r>
            <a:r>
              <a:rPr lang="en-US" sz="3917" baseline="30000" dirty="0"/>
              <a:t>2</a:t>
            </a:r>
            <a:endParaRPr sz="3917" baseline="30000" dirty="0"/>
          </a:p>
          <a:p>
            <a:pPr algn="ctr">
              <a:spcBef>
                <a:spcPts val="83"/>
              </a:spcBef>
            </a:pPr>
            <a:r>
              <a:rPr lang="en-US" sz="3667" baseline="30000" dirty="0"/>
              <a:t>1</a:t>
            </a:r>
            <a:r>
              <a:rPr lang="en-US" sz="3667" dirty="0"/>
              <a:t>UW Mechanical Engineering, </a:t>
            </a:r>
            <a:r>
              <a:rPr lang="en-US" sz="3667" baseline="30000" dirty="0"/>
              <a:t>2</a:t>
            </a:r>
            <a:r>
              <a:rPr lang="en-US" sz="3667" dirty="0"/>
              <a:t>UW Computer Science &amp; Engineering</a:t>
            </a:r>
            <a:endParaRPr sz="3667"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230965" y="4072016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Motivation</a:t>
            </a:r>
            <a:endParaRPr sz="4416" dirty="0"/>
          </a:p>
        </p:txBody>
      </p:sp>
      <p:sp>
        <p:nvSpPr>
          <p:cNvPr id="98" name="Google Shape;98;p13"/>
          <p:cNvSpPr txBox="1"/>
          <p:nvPr/>
        </p:nvSpPr>
        <p:spPr>
          <a:xfrm>
            <a:off x="1378654" y="27625345"/>
            <a:ext cx="10724500" cy="121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17" rIns="0" bIns="0" anchor="t" anchorCtr="0">
            <a:noAutofit/>
          </a:bodyPr>
          <a:lstStyle/>
          <a:p>
            <a:pPr marL="21166" marR="10583">
              <a:lnSpc>
                <a:spcPct val="103099"/>
              </a:lnSpc>
              <a:buClr>
                <a:schemeClr val="dk1"/>
              </a:buClr>
            </a:pPr>
            <a:r>
              <a:rPr lang="en-US" sz="2500" dirty="0">
                <a:solidFill>
                  <a:schemeClr val="dk1"/>
                </a:solidFill>
              </a:rPr>
              <a:t>Thank you to Professor Tim </a:t>
            </a:r>
            <a:r>
              <a:rPr lang="en-US" sz="2500" dirty="0" err="1">
                <a:solidFill>
                  <a:schemeClr val="dk1"/>
                </a:solidFill>
              </a:rPr>
              <a:t>Althoff</a:t>
            </a:r>
            <a:r>
              <a:rPr lang="en-US" sz="2500" dirty="0">
                <a:solidFill>
                  <a:schemeClr val="dk1"/>
                </a:solidFill>
              </a:rPr>
              <a:t> and TA Swati Padmanabhan for project guidance, and to the Human Connectome Project for hosting a freely accessible database.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5000932" y="24980130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8875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Future Work</a:t>
            </a:r>
            <a:endParaRPr sz="4416" dirty="0"/>
          </a:p>
        </p:txBody>
      </p:sp>
      <p:sp>
        <p:nvSpPr>
          <p:cNvPr id="101" name="Google Shape;101;p13"/>
          <p:cNvSpPr txBox="1"/>
          <p:nvPr/>
        </p:nvSpPr>
        <p:spPr>
          <a:xfrm>
            <a:off x="1264710" y="26646525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8875" rIns="0" bIns="0" anchor="t" anchorCtr="0">
            <a:noAutofit/>
          </a:bodyPr>
          <a:lstStyle/>
          <a:p>
            <a:pPr marL="2804471"/>
            <a:r>
              <a:rPr lang="en-US" sz="4416" b="1">
                <a:solidFill>
                  <a:srgbClr val="FFFFFF"/>
                </a:solidFill>
              </a:rPr>
              <a:t>Acknowledgements</a:t>
            </a:r>
            <a:endParaRPr sz="4416"/>
          </a:p>
        </p:txBody>
      </p:sp>
      <p:sp>
        <p:nvSpPr>
          <p:cNvPr id="102" name="Google Shape;102;p13"/>
          <p:cNvSpPr txBox="1"/>
          <p:nvPr/>
        </p:nvSpPr>
        <p:spPr>
          <a:xfrm>
            <a:off x="1230965" y="22868357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8875" rIns="0" bIns="0" anchor="t" anchorCtr="0">
            <a:noAutofit/>
          </a:bodyPr>
          <a:lstStyle/>
          <a:p>
            <a:pPr algn="ctr"/>
            <a:r>
              <a:rPr lang="en-US" sz="4416" b="1">
                <a:solidFill>
                  <a:srgbClr val="FFFFFF"/>
                </a:solidFill>
              </a:rPr>
              <a:t>Sources</a:t>
            </a:r>
            <a:endParaRPr sz="4416"/>
          </a:p>
        </p:txBody>
      </p:sp>
      <p:sp>
        <p:nvSpPr>
          <p:cNvPr id="103" name="Google Shape;103;p13"/>
          <p:cNvSpPr txBox="1"/>
          <p:nvPr/>
        </p:nvSpPr>
        <p:spPr>
          <a:xfrm>
            <a:off x="1465904" y="23875230"/>
            <a:ext cx="10550000" cy="236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17" rIns="0" bIns="0" anchor="t" anchorCtr="0">
            <a:noAutofit/>
          </a:bodyPr>
          <a:lstStyle/>
          <a:p>
            <a:pPr marR="391568">
              <a:lnSpc>
                <a:spcPct val="103099"/>
              </a:lnSpc>
            </a:pPr>
            <a:r>
              <a:rPr lang="en-US" sz="2500" dirty="0"/>
              <a:t>[1]</a:t>
            </a:r>
            <a:endParaRPr sz="2500" dirty="0"/>
          </a:p>
        </p:txBody>
      </p:sp>
      <p:sp>
        <p:nvSpPr>
          <p:cNvPr id="104" name="Google Shape;104;p13"/>
          <p:cNvSpPr txBox="1"/>
          <p:nvPr/>
        </p:nvSpPr>
        <p:spPr>
          <a:xfrm>
            <a:off x="13066288" y="4079971"/>
            <a:ext cx="22605004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Feature Extraction</a:t>
            </a:r>
            <a:endParaRPr sz="4416" dirty="0"/>
          </a:p>
        </p:txBody>
      </p:sp>
      <p:sp>
        <p:nvSpPr>
          <p:cNvPr id="112" name="Google Shape;112;p13"/>
          <p:cNvSpPr txBox="1"/>
          <p:nvPr/>
        </p:nvSpPr>
        <p:spPr>
          <a:xfrm>
            <a:off x="1264710" y="10727118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>
                <a:solidFill>
                  <a:srgbClr val="FFFFFF"/>
                </a:solidFill>
              </a:rPr>
              <a:t>Data</a:t>
            </a:r>
            <a:endParaRPr sz="4416"/>
          </a:p>
        </p:txBody>
      </p:sp>
      <p:sp>
        <p:nvSpPr>
          <p:cNvPr id="114" name="Google Shape;114;p13"/>
          <p:cNvSpPr txBox="1"/>
          <p:nvPr/>
        </p:nvSpPr>
        <p:spPr>
          <a:xfrm>
            <a:off x="29178934" y="466935"/>
            <a:ext cx="8082866" cy="17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88" tIns="76188" rIns="76188" bIns="76188" anchor="t" anchorCtr="0">
            <a:noAutofit/>
          </a:bodyPr>
          <a:lstStyle/>
          <a:p>
            <a:pPr algn="ctr"/>
            <a:r>
              <a:rPr lang="en-US" sz="2800" b="1" dirty="0"/>
              <a:t>CSE 547:</a:t>
            </a:r>
            <a:endParaRPr sz="2800" b="1" dirty="0"/>
          </a:p>
          <a:p>
            <a:pPr algn="ctr"/>
            <a:r>
              <a:rPr lang="en-US" sz="2800" b="1" dirty="0"/>
              <a:t>Machine Learning for Big Data</a:t>
            </a:r>
            <a:endParaRPr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84A31-2D29-45C4-BE55-05A9B058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43" y="15542180"/>
            <a:ext cx="7533016" cy="38815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FD9696-857E-486E-90C2-C5DECED60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2545" y="8508472"/>
            <a:ext cx="17063928" cy="2864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12F001-BFA5-4339-999C-B1FC54A08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63687" y="11820117"/>
            <a:ext cx="4197714" cy="26291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37CF7F6-7A7E-4438-8335-EA68A7612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0568" y="11877434"/>
            <a:ext cx="4940728" cy="2508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C58885-3E22-434E-9B08-3FCBD8B60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6353" y="16705232"/>
            <a:ext cx="10646063" cy="2004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4148FC-7AC3-4351-8601-BB6080BBC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3932" y="6697466"/>
            <a:ext cx="16692541" cy="1324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4E856-5B21-42D3-9B63-121954E459AF}"/>
              </a:ext>
            </a:extLst>
          </p:cNvPr>
          <p:cNvSpPr txBox="1"/>
          <p:nvPr/>
        </p:nvSpPr>
        <p:spPr>
          <a:xfrm>
            <a:off x="1230965" y="5140754"/>
            <a:ext cx="10972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/>
              <a:t>Intelligence</a:t>
            </a:r>
            <a:r>
              <a:rPr lang="en-US" sz="2600" dirty="0"/>
              <a:t> can predict conventional measures of success such as education, socioeconomic prosperity, health, and longevity.  Correlation between IQ test performance and a single common </a:t>
            </a:r>
            <a:r>
              <a:rPr lang="en-US" sz="2600" i="1" dirty="0"/>
              <a:t>general intelligence</a:t>
            </a:r>
            <a:r>
              <a:rPr lang="en-US" sz="2600" dirty="0"/>
              <a:t> factor ___. This general intelligence factor consists of </a:t>
            </a:r>
            <a:r>
              <a:rPr lang="en-US" sz="2600" b="1" dirty="0"/>
              <a:t>fluid intelligence</a:t>
            </a:r>
            <a:r>
              <a:rPr lang="en-US" sz="2600" dirty="0"/>
              <a:t> (problem solving, quick thinking and acting, encoding new episodic memories, adaptation to novel situations) and </a:t>
            </a:r>
            <a:r>
              <a:rPr lang="en-US" sz="2600" b="1" dirty="0"/>
              <a:t>crystallized intelligence</a:t>
            </a:r>
            <a:r>
              <a:rPr lang="en-US" sz="2600" dirty="0"/>
              <a:t> (previously-learned “static” knowledge).  Brain anatomy and physiology lends insight into the process of aging, ways to maintain fluid intelligence, and cognitive decline.  </a:t>
            </a:r>
            <a:r>
              <a:rPr lang="en-US" sz="2600" b="1" dirty="0"/>
              <a:t>Magnetic Resonance Imaging (MRI)</a:t>
            </a:r>
            <a:r>
              <a:rPr lang="en-US" sz="2600" dirty="0"/>
              <a:t> non-invasively images tissues in the body.  We hypothesize that the structure of the brain affects cognitive function and we seek to predict fluid intelligence using three-dimensional brain structure from MRI.</a:t>
            </a:r>
            <a:endParaRPr lang="en-US" sz="2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68375-2C09-4E2C-AA4F-5BFE22608EF5}"/>
              </a:ext>
            </a:extLst>
          </p:cNvPr>
          <p:cNvSpPr txBox="1"/>
          <p:nvPr/>
        </p:nvSpPr>
        <p:spPr>
          <a:xfrm>
            <a:off x="30890040" y="10720543"/>
            <a:ext cx="4660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Autoencoder extracts 4096 features from each 128 x 128 x 128 MRI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47501A1-CA0F-434D-89E8-70A462F3FFB1}"/>
              </a:ext>
            </a:extLst>
          </p:cNvPr>
          <p:cNvSpPr/>
          <p:nvPr/>
        </p:nvSpPr>
        <p:spPr>
          <a:xfrm rot="5400000">
            <a:off x="19020692" y="5260936"/>
            <a:ext cx="685193" cy="2695920"/>
          </a:xfrm>
          <a:prstGeom prst="leftBrace">
            <a:avLst>
              <a:gd name="adj1" fmla="val 10719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4E55B68A-AF74-4529-B2B7-4EAD9D7011B8}"/>
              </a:ext>
            </a:extLst>
          </p:cNvPr>
          <p:cNvSpPr/>
          <p:nvPr/>
        </p:nvSpPr>
        <p:spPr>
          <a:xfrm rot="5400000">
            <a:off x="22395792" y="5260936"/>
            <a:ext cx="685191" cy="2695921"/>
          </a:xfrm>
          <a:prstGeom prst="leftBrace">
            <a:avLst>
              <a:gd name="adj1" fmla="val 10719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D57C0D4A-A5B8-4E96-A27C-53F3713DA662}"/>
              </a:ext>
            </a:extLst>
          </p:cNvPr>
          <p:cNvSpPr/>
          <p:nvPr/>
        </p:nvSpPr>
        <p:spPr>
          <a:xfrm rot="5400000">
            <a:off x="16087372" y="5545854"/>
            <a:ext cx="528330" cy="1969225"/>
          </a:xfrm>
          <a:prstGeom prst="leftBrace">
            <a:avLst>
              <a:gd name="adj1" fmla="val 107194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CE22DD89-2DE9-44CB-8E83-FA7396147B79}"/>
              </a:ext>
            </a:extLst>
          </p:cNvPr>
          <p:cNvSpPr/>
          <p:nvPr/>
        </p:nvSpPr>
        <p:spPr>
          <a:xfrm rot="5400000">
            <a:off x="27214089" y="3696455"/>
            <a:ext cx="445695" cy="5585383"/>
          </a:xfrm>
          <a:prstGeom prst="leftBrace">
            <a:avLst>
              <a:gd name="adj1" fmla="val 10719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8AD5-6DEA-46D5-8945-65AE17058FE6}"/>
              </a:ext>
            </a:extLst>
          </p:cNvPr>
          <p:cNvSpPr/>
          <p:nvPr/>
        </p:nvSpPr>
        <p:spPr>
          <a:xfrm>
            <a:off x="14678967" y="5430818"/>
            <a:ext cx="3192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L</a:t>
            </a:r>
            <a:r>
              <a:rPr lang="en-US" sz="2000" b="1" baseline="-25000" dirty="0"/>
              <a:t>2</a:t>
            </a:r>
            <a:r>
              <a:rPr lang="en-US" sz="2000" b="1" dirty="0"/>
              <a:t> loss </a:t>
            </a:r>
            <a:r>
              <a:rPr lang="en-US" sz="2000" dirty="0"/>
              <a:t>preserves general mathematical similarity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E109C-34DA-4668-84B3-B3BE7DFA2483}"/>
              </a:ext>
            </a:extLst>
          </p:cNvPr>
          <p:cNvSpPr/>
          <p:nvPr/>
        </p:nvSpPr>
        <p:spPr>
          <a:xfrm>
            <a:off x="17943354" y="5407825"/>
            <a:ext cx="2725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L</a:t>
            </a:r>
            <a:r>
              <a:rPr lang="en-US" sz="2000" b="1" baseline="-25000" dirty="0"/>
              <a:t>2</a:t>
            </a:r>
            <a:r>
              <a:rPr lang="en-US" sz="2000" b="1" dirty="0"/>
              <a:t> regularization </a:t>
            </a:r>
            <a:r>
              <a:rPr lang="en-US" sz="2000" dirty="0"/>
              <a:t>discourages overfitting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DE49E-86DC-4520-AAE8-A4606A7D3DF9}"/>
              </a:ext>
            </a:extLst>
          </p:cNvPr>
          <p:cNvSpPr/>
          <p:nvPr/>
        </p:nvSpPr>
        <p:spPr>
          <a:xfrm>
            <a:off x="20949077" y="5438020"/>
            <a:ext cx="37801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Total Variation loss </a:t>
            </a:r>
            <a:r>
              <a:rPr lang="en-US" sz="2000" dirty="0"/>
              <a:t>minimizes noise and gradient boundaries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4D896-B03A-44C7-9308-3F16FC01AE45}"/>
              </a:ext>
            </a:extLst>
          </p:cNvPr>
          <p:cNvSpPr/>
          <p:nvPr/>
        </p:nvSpPr>
        <p:spPr>
          <a:xfrm>
            <a:off x="25595284" y="5436151"/>
            <a:ext cx="3900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Sobel loss </a:t>
            </a:r>
            <a:r>
              <a:rPr lang="en-US" sz="2000" dirty="0"/>
              <a:t>retains cortical folds on brain volume outer edges</a:t>
            </a:r>
          </a:p>
        </p:txBody>
      </p:sp>
      <p:sp>
        <p:nvSpPr>
          <p:cNvPr id="62" name="Google Shape;112;p13">
            <a:extLst>
              <a:ext uri="{FF2B5EF4-FFF2-40B4-BE49-F238E27FC236}">
                <a16:creationId xmlns:a16="http://schemas.microsoft.com/office/drawing/2014/main" id="{4C85D84C-0CF5-4FE0-AC21-CA7DC0623C0B}"/>
              </a:ext>
            </a:extLst>
          </p:cNvPr>
          <p:cNvSpPr txBox="1"/>
          <p:nvPr/>
        </p:nvSpPr>
        <p:spPr>
          <a:xfrm>
            <a:off x="13066288" y="15358940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Prediction Models</a:t>
            </a:r>
            <a:endParaRPr sz="4416" dirty="0"/>
          </a:p>
        </p:txBody>
      </p:sp>
      <p:sp>
        <p:nvSpPr>
          <p:cNvPr id="63" name="Google Shape;112;p13">
            <a:extLst>
              <a:ext uri="{FF2B5EF4-FFF2-40B4-BE49-F238E27FC236}">
                <a16:creationId xmlns:a16="http://schemas.microsoft.com/office/drawing/2014/main" id="{B5655EB0-B7DB-4210-ADE8-2F3D3C45F114}"/>
              </a:ext>
            </a:extLst>
          </p:cNvPr>
          <p:cNvSpPr txBox="1"/>
          <p:nvPr/>
        </p:nvSpPr>
        <p:spPr>
          <a:xfrm>
            <a:off x="24817969" y="15358940"/>
            <a:ext cx="10972750" cy="770500"/>
          </a:xfrm>
          <a:prstGeom prst="rect">
            <a:avLst/>
          </a:prstGeom>
          <a:solidFill>
            <a:srgbClr val="3A175A"/>
          </a:solidFill>
          <a:ln>
            <a:noFill/>
          </a:ln>
        </p:spPr>
        <p:txBody>
          <a:bodyPr spcFirstLastPara="1" wrap="square" lIns="0" tIns="27688" rIns="0" bIns="0" anchor="t" anchorCtr="0">
            <a:noAutofit/>
          </a:bodyPr>
          <a:lstStyle/>
          <a:p>
            <a:pPr algn="ctr"/>
            <a:r>
              <a:rPr lang="en-US" sz="4416" b="1" dirty="0">
                <a:solidFill>
                  <a:srgbClr val="FFFFFF"/>
                </a:solidFill>
              </a:rPr>
              <a:t>Results</a:t>
            </a:r>
            <a:endParaRPr sz="441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5FCDD-FFE9-44D4-B62C-EB854FC9E2FD}"/>
              </a:ext>
            </a:extLst>
          </p:cNvPr>
          <p:cNvSpPr txBox="1"/>
          <p:nvPr/>
        </p:nvSpPr>
        <p:spPr>
          <a:xfrm>
            <a:off x="13377523" y="17531883"/>
            <a:ext cx="4971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Support Vector Regressor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9DC64-144B-4369-B8F4-AA1D4119F9AA}"/>
              </a:ext>
            </a:extLst>
          </p:cNvPr>
          <p:cNvSpPr txBox="1"/>
          <p:nvPr/>
        </p:nvSpPr>
        <p:spPr>
          <a:xfrm>
            <a:off x="13397993" y="22009336"/>
            <a:ext cx="4326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Recommender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97245-0EFD-4C15-BE7A-2C5967A8DD3F}"/>
              </a:ext>
            </a:extLst>
          </p:cNvPr>
          <p:cNvSpPr txBox="1"/>
          <p:nvPr/>
        </p:nvSpPr>
        <p:spPr>
          <a:xfrm>
            <a:off x="31272515" y="6115711"/>
            <a:ext cx="4660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Preprocessing crops, resizes, and standardizes each 256 x 256 x 256 to 128 x 128 x 128 MRI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C6C30-F1A2-416F-BBC0-ADC96BACD680}"/>
              </a:ext>
            </a:extLst>
          </p:cNvPr>
          <p:cNvSpPr txBox="1"/>
          <p:nvPr/>
        </p:nvSpPr>
        <p:spPr>
          <a:xfrm>
            <a:off x="17373296" y="11367630"/>
            <a:ext cx="1031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TODO: series of images that show autoencoder progression and feature preservation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F48AD-9C07-462E-BF0C-B51CB6DA3FC1}"/>
              </a:ext>
            </a:extLst>
          </p:cNvPr>
          <p:cNvSpPr txBox="1"/>
          <p:nvPr/>
        </p:nvSpPr>
        <p:spPr>
          <a:xfrm>
            <a:off x="3673159" y="19576657"/>
            <a:ext cx="615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intelligence scores - placeholder 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C3501C-23D2-4984-AB57-85002EF1BF1E}"/>
              </a:ext>
            </a:extLst>
          </p:cNvPr>
          <p:cNvSpPr txBox="1"/>
          <p:nvPr/>
        </p:nvSpPr>
        <p:spPr>
          <a:xfrm>
            <a:off x="1230965" y="11770820"/>
            <a:ext cx="10637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Human Connectome Project </a:t>
            </a:r>
            <a:r>
              <a:rPr lang="en-US" sz="3000" b="1" dirty="0"/>
              <a:t>HCP 1200</a:t>
            </a:r>
            <a:r>
              <a:rPr lang="en-US" sz="3000" dirty="0"/>
              <a:t>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Behavioral data for 1206 subjects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3T MRI brain imaging data for 1113 subjects, with additional 7T MRI data for selected subjects (n=184)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Subjects aged 22 to 35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Total data size of 80 TB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331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Calibri</vt:lpstr>
      <vt:lpstr>Arial</vt:lpstr>
      <vt:lpstr>Encode Sans</vt:lpstr>
      <vt:lpstr>Office Theme</vt:lpstr>
      <vt:lpstr>Predicting Fluid Intelligence from T1-weighted MRI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Fluid Intelligence from T1-weighted MRI Using Wavelet Textures</dc:title>
  <cp:lastModifiedBy>rfrowe</cp:lastModifiedBy>
  <cp:revision>20</cp:revision>
  <dcterms:modified xsi:type="dcterms:W3CDTF">2019-06-09T22:28:55Z</dcterms:modified>
</cp:coreProperties>
</file>