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29" r:id="rId3"/>
    <p:sldId id="336" r:id="rId4"/>
    <p:sldId id="339" r:id="rId5"/>
    <p:sldId id="341" r:id="rId6"/>
    <p:sldId id="340" r:id="rId7"/>
    <p:sldId id="343" r:id="rId8"/>
    <p:sldId id="344" r:id="rId9"/>
    <p:sldId id="346" r:id="rId10"/>
    <p:sldId id="345" r:id="rId11"/>
    <p:sldId id="342" r:id="rId12"/>
    <p:sldId id="347" r:id="rId13"/>
    <p:sldId id="348" r:id="rId14"/>
    <p:sldId id="337" r:id="rId15"/>
    <p:sldId id="33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29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855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139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848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9403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4643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0158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333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5894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07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133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231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612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757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728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256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006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083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A7E5D3-4A6C-44EC-9960-9E6732F6D42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732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8BE6-5105-7D6F-DEE2-0B24FFC6D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2413" y="-505293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MINI PROJECT DATA SCIENCE</a:t>
            </a:r>
            <a:br>
              <a:rPr lang="en-US" sz="3600" b="1" dirty="0"/>
            </a:br>
            <a:r>
              <a:rPr lang="en-US" sz="3600" b="1" dirty="0"/>
              <a:t>DATA CONSULTANT</a:t>
            </a:r>
            <a:endParaRPr lang="en-ID" sz="3600" b="1" dirty="0"/>
          </a:p>
        </p:txBody>
      </p:sp>
      <p:pic>
        <p:nvPicPr>
          <p:cNvPr id="4" name="Google Shape;354;p1">
            <a:extLst>
              <a:ext uri="{FF2B5EF4-FFF2-40B4-BE49-F238E27FC236}">
                <a16:creationId xmlns:a16="http://schemas.microsoft.com/office/drawing/2014/main" id="{D16DD8BE-C7AD-8D05-E552-34FBF01BFDD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8467" y="2850178"/>
            <a:ext cx="5417639" cy="11576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433AA9-5808-4059-3802-15B207B67DE4}"/>
              </a:ext>
            </a:extLst>
          </p:cNvPr>
          <p:cNvSpPr txBox="1"/>
          <p:nvPr/>
        </p:nvSpPr>
        <p:spPr>
          <a:xfrm>
            <a:off x="4703424" y="4351169"/>
            <a:ext cx="4892599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algn="ctr">
              <a:lnSpc>
                <a:spcPct val="107000"/>
              </a:lnSpc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Rafsanjani Lestari Negara</a:t>
            </a:r>
            <a:endParaRPr lang="en-ID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74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EEBDE269-B7F7-A5D1-84CF-B661AA936D86}"/>
              </a:ext>
            </a:extLst>
          </p:cNvPr>
          <p:cNvGrpSpPr/>
          <p:nvPr/>
        </p:nvGrpSpPr>
        <p:grpSpPr>
          <a:xfrm>
            <a:off x="5880847" y="457200"/>
            <a:ext cx="5871883" cy="6204347"/>
            <a:chOff x="15540" y="0"/>
            <a:chExt cx="9635237" cy="4489641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1A330243-6FB3-274F-6E18-C14C7BD37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4237" b="15868"/>
            <a:stretch>
              <a:fillRect/>
            </a:stretch>
          </p:blipFill>
          <p:spPr>
            <a:xfrm>
              <a:off x="15540" y="0"/>
              <a:ext cx="9635237" cy="4489641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BC34442-5416-5DA0-234F-7E7E886A42F5}"/>
              </a:ext>
            </a:extLst>
          </p:cNvPr>
          <p:cNvSpPr/>
          <p:nvPr/>
        </p:nvSpPr>
        <p:spPr>
          <a:xfrm>
            <a:off x="7131995" y="1280160"/>
            <a:ext cx="4338387" cy="523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ID" sz="1867" b="1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7816871-1A36-85C4-98D0-C3F4038B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7A50DE3-D07E-5BBC-5525-20CD64FB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7D96D-FE0F-0603-830E-7B91301DBF97}"/>
              </a:ext>
            </a:extLst>
          </p:cNvPr>
          <p:cNvSpPr txBox="1"/>
          <p:nvPr/>
        </p:nvSpPr>
        <p:spPr>
          <a:xfrm>
            <a:off x="-526404" y="793547"/>
            <a:ext cx="83106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320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Univariate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5357A-54D2-0B54-9657-97BA447EC454}"/>
              </a:ext>
            </a:extLst>
          </p:cNvPr>
          <p:cNvSpPr txBox="1"/>
          <p:nvPr/>
        </p:nvSpPr>
        <p:spPr>
          <a:xfrm>
            <a:off x="1686401" y="1514475"/>
            <a:ext cx="3770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Create Heatmap Correlation Chart for Each Numerical Features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ctr"/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90911-57F8-ECAC-1590-E218E7EB2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781" y="738649"/>
            <a:ext cx="5464013" cy="5662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93485A-58D1-7120-E3C7-703AF91D1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115" y="2482889"/>
            <a:ext cx="3292125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3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97816871-1A36-85C4-98D0-C3F4038B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7A50DE3-D07E-5BBC-5525-20CD64FB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A9062EEA-6BE0-A11E-C33D-F79A154EBB50}"/>
              </a:ext>
            </a:extLst>
          </p:cNvPr>
          <p:cNvGrpSpPr/>
          <p:nvPr/>
        </p:nvGrpSpPr>
        <p:grpSpPr>
          <a:xfrm>
            <a:off x="1483252" y="1369196"/>
            <a:ext cx="10435415" cy="755270"/>
            <a:chOff x="0" y="0"/>
            <a:chExt cx="9635237" cy="339247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EECF1D5-E3D0-50F9-8B76-B5A0CE6D0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4237" b="15868"/>
            <a:stretch>
              <a:fillRect/>
            </a:stretch>
          </p:blipFill>
          <p:spPr>
            <a:xfrm>
              <a:off x="0" y="0"/>
              <a:ext cx="9635237" cy="3392476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CD9FC09-573B-F1F8-8C2A-79367923EF91}"/>
              </a:ext>
            </a:extLst>
          </p:cNvPr>
          <p:cNvSpPr/>
          <p:nvPr/>
        </p:nvSpPr>
        <p:spPr>
          <a:xfrm>
            <a:off x="5614280" y="1326976"/>
            <a:ext cx="59355" cy="547445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47A012-1AC6-B56C-85C7-3283C0267418}"/>
              </a:ext>
            </a:extLst>
          </p:cNvPr>
          <p:cNvSpPr txBox="1"/>
          <p:nvPr/>
        </p:nvSpPr>
        <p:spPr>
          <a:xfrm>
            <a:off x="1492173" y="1516677"/>
            <a:ext cx="3693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nton"/>
              </a:rPr>
              <a:t>PRE-PROCESSING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26FEB0-7994-A460-DDB3-7D741C5B7304}"/>
              </a:ext>
            </a:extLst>
          </p:cNvPr>
          <p:cNvSpPr txBox="1"/>
          <p:nvPr/>
        </p:nvSpPr>
        <p:spPr>
          <a:xfrm>
            <a:off x="6198185" y="1547259"/>
            <a:ext cx="5513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nton"/>
              </a:rPr>
              <a:t>MODELING</a:t>
            </a:r>
          </a:p>
        </p:txBody>
      </p:sp>
      <p:pic>
        <p:nvPicPr>
          <p:cNvPr id="21" name="Picture 2" descr="Gambar Papan Png">
            <a:extLst>
              <a:ext uri="{FF2B5EF4-FFF2-40B4-BE49-F238E27FC236}">
                <a16:creationId xmlns:a16="http://schemas.microsoft.com/office/drawing/2014/main" id="{8F3C658A-E2E5-8D4A-CC59-8EF465EFD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252" y="2898579"/>
            <a:ext cx="2128432" cy="352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F2CC7AF3-F5F1-36E6-090C-5DD424DCCDDF}"/>
              </a:ext>
            </a:extLst>
          </p:cNvPr>
          <p:cNvSpPr txBox="1">
            <a:spLocks/>
          </p:cNvSpPr>
          <p:nvPr/>
        </p:nvSpPr>
        <p:spPr>
          <a:xfrm>
            <a:off x="1699793" y="3302946"/>
            <a:ext cx="1591206" cy="5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 dirty="0">
                <a:solidFill>
                  <a:schemeClr val="tx1"/>
                </a:solidFill>
              </a:rPr>
              <a:t>Duplicate &amp;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Missing Value</a:t>
            </a:r>
            <a:endParaRPr lang="en-ID" sz="1000" b="1" dirty="0">
              <a:solidFill>
                <a:schemeClr val="tx1"/>
              </a:solidFill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EBBACF63-CFAB-6543-3B6A-F35DE0FA2A3C}"/>
              </a:ext>
            </a:extLst>
          </p:cNvPr>
          <p:cNvSpPr txBox="1">
            <a:spLocks/>
          </p:cNvSpPr>
          <p:nvPr/>
        </p:nvSpPr>
        <p:spPr>
          <a:xfrm>
            <a:off x="2015770" y="3877764"/>
            <a:ext cx="1193663" cy="5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 b="1" dirty="0">
                <a:solidFill>
                  <a:schemeClr val="tx1"/>
                </a:solidFill>
              </a:rPr>
              <a:t>Outliers</a:t>
            </a:r>
            <a:endParaRPr lang="en-ID" sz="1000" b="1" dirty="0">
              <a:solidFill>
                <a:schemeClr val="tx1"/>
              </a:solidFill>
            </a:endParaRPr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BEBD05D8-6BD1-B487-E246-98AF2DC2809C}"/>
              </a:ext>
            </a:extLst>
          </p:cNvPr>
          <p:cNvSpPr txBox="1">
            <a:spLocks/>
          </p:cNvSpPr>
          <p:nvPr/>
        </p:nvSpPr>
        <p:spPr>
          <a:xfrm>
            <a:off x="1796625" y="4533673"/>
            <a:ext cx="1887484" cy="5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 b="1" dirty="0">
                <a:solidFill>
                  <a:schemeClr val="tx1"/>
                </a:solidFill>
              </a:rPr>
              <a:t>Standardization</a:t>
            </a:r>
            <a:endParaRPr lang="en-ID" sz="1000" b="1" dirty="0">
              <a:solidFill>
                <a:schemeClr val="tx1"/>
              </a:solidFill>
            </a:endParaRPr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AAD099E6-0E45-0989-2D9D-91B1C91B02AA}"/>
              </a:ext>
            </a:extLst>
          </p:cNvPr>
          <p:cNvSpPr txBox="1">
            <a:spLocks/>
          </p:cNvSpPr>
          <p:nvPr/>
        </p:nvSpPr>
        <p:spPr>
          <a:xfrm>
            <a:off x="1584529" y="5090065"/>
            <a:ext cx="1754374" cy="704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 dirty="0">
                <a:solidFill>
                  <a:schemeClr val="tx1"/>
                </a:solidFill>
              </a:rPr>
              <a:t>Feature Encoding</a:t>
            </a:r>
            <a:endParaRPr lang="en-ID" sz="1000" b="1" dirty="0">
              <a:solidFill>
                <a:schemeClr val="tx1"/>
              </a:solidFill>
            </a:endParaRPr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6B426AB7-54BF-C717-A593-AF7B227720D5}"/>
              </a:ext>
            </a:extLst>
          </p:cNvPr>
          <p:cNvSpPr txBox="1">
            <a:spLocks/>
          </p:cNvSpPr>
          <p:nvPr/>
        </p:nvSpPr>
        <p:spPr>
          <a:xfrm>
            <a:off x="1544275" y="5805805"/>
            <a:ext cx="1767926" cy="49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 dirty="0">
                <a:solidFill>
                  <a:schemeClr val="tx1"/>
                </a:solidFill>
              </a:rPr>
              <a:t>Handle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Imbalance</a:t>
            </a:r>
            <a:endParaRPr lang="en-ID" sz="1000" b="1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C8A7348-0FD5-BED0-CACA-492F5A42CBF0}"/>
              </a:ext>
            </a:extLst>
          </p:cNvPr>
          <p:cNvCxnSpPr>
            <a:cxnSpLocks/>
          </p:cNvCxnSpPr>
          <p:nvPr/>
        </p:nvCxnSpPr>
        <p:spPr>
          <a:xfrm>
            <a:off x="3129117" y="3602977"/>
            <a:ext cx="489274" cy="0"/>
          </a:xfrm>
          <a:prstGeom prst="line">
            <a:avLst/>
          </a:prstGeom>
          <a:ln w="28575">
            <a:solidFill>
              <a:srgbClr val="00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16E0BB-CEF7-C15D-DD3D-82CAB00F3F0F}"/>
              </a:ext>
            </a:extLst>
          </p:cNvPr>
          <p:cNvCxnSpPr>
            <a:cxnSpLocks/>
          </p:cNvCxnSpPr>
          <p:nvPr/>
        </p:nvCxnSpPr>
        <p:spPr>
          <a:xfrm>
            <a:off x="3013326" y="4251507"/>
            <a:ext cx="605065" cy="0"/>
          </a:xfrm>
          <a:prstGeom prst="line">
            <a:avLst/>
          </a:prstGeom>
          <a:ln w="28575">
            <a:solidFill>
              <a:srgbClr val="00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8C28F0-5736-0809-B220-6DF179931537}"/>
              </a:ext>
            </a:extLst>
          </p:cNvPr>
          <p:cNvCxnSpPr>
            <a:cxnSpLocks/>
          </p:cNvCxnSpPr>
          <p:nvPr/>
        </p:nvCxnSpPr>
        <p:spPr>
          <a:xfrm>
            <a:off x="3133062" y="4820389"/>
            <a:ext cx="485329" cy="0"/>
          </a:xfrm>
          <a:prstGeom prst="line">
            <a:avLst/>
          </a:prstGeom>
          <a:ln w="28575">
            <a:solidFill>
              <a:srgbClr val="00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266735-955C-1829-38E2-43FB4E1D45B2}"/>
              </a:ext>
            </a:extLst>
          </p:cNvPr>
          <p:cNvCxnSpPr>
            <a:cxnSpLocks/>
          </p:cNvCxnSpPr>
          <p:nvPr/>
        </p:nvCxnSpPr>
        <p:spPr>
          <a:xfrm>
            <a:off x="3151909" y="5442280"/>
            <a:ext cx="459775" cy="0"/>
          </a:xfrm>
          <a:prstGeom prst="line">
            <a:avLst/>
          </a:prstGeom>
          <a:ln w="28575">
            <a:solidFill>
              <a:srgbClr val="00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D2B140-31B8-1A57-4558-ACCD193A917B}"/>
              </a:ext>
            </a:extLst>
          </p:cNvPr>
          <p:cNvCxnSpPr>
            <a:cxnSpLocks/>
          </p:cNvCxnSpPr>
          <p:nvPr/>
        </p:nvCxnSpPr>
        <p:spPr>
          <a:xfrm>
            <a:off x="3160717" y="6052820"/>
            <a:ext cx="450967" cy="0"/>
          </a:xfrm>
          <a:prstGeom prst="line">
            <a:avLst/>
          </a:prstGeom>
          <a:ln w="28575">
            <a:solidFill>
              <a:srgbClr val="00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259843-576E-72A8-402C-755F403EFC3B}"/>
              </a:ext>
            </a:extLst>
          </p:cNvPr>
          <p:cNvSpPr txBox="1"/>
          <p:nvPr/>
        </p:nvSpPr>
        <p:spPr>
          <a:xfrm>
            <a:off x="3637469" y="3340181"/>
            <a:ext cx="194713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Tidak</a:t>
            </a:r>
            <a:r>
              <a:rPr lang="en-ID" sz="1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terdapat</a:t>
            </a:r>
            <a:r>
              <a:rPr lang="en-ID" sz="1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duplicate</a:t>
            </a:r>
          </a:p>
          <a:p>
            <a:r>
              <a:rPr lang="en-ID" sz="1000" dirty="0" err="1">
                <a:solidFill>
                  <a:srgbClr val="000000"/>
                </a:solidFill>
                <a:latin typeface="Arial" panose="020B0604020202020204" pitchFamily="34" charset="0"/>
              </a:rPr>
              <a:t>Terdapat</a:t>
            </a:r>
            <a:r>
              <a:rPr lang="en-ID" sz="1000" dirty="0">
                <a:solidFill>
                  <a:srgbClr val="000000"/>
                </a:solidFill>
                <a:latin typeface="Arial" panose="020B0604020202020204" pitchFamily="34" charset="0"/>
              </a:rPr>
              <a:t> missing value (drop dan modus)</a:t>
            </a:r>
            <a:endParaRPr lang="en-ID" sz="1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EF2549-1BD7-1164-07A6-D8477142E2D8}"/>
              </a:ext>
            </a:extLst>
          </p:cNvPr>
          <p:cNvSpPr txBox="1"/>
          <p:nvPr/>
        </p:nvSpPr>
        <p:spPr>
          <a:xfrm>
            <a:off x="3656393" y="4126692"/>
            <a:ext cx="22837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>
                <a:solidFill>
                  <a:schemeClr val="tx1"/>
                </a:solidFill>
                <a:latin typeface="Arial" panose="020B0604020202020204" pitchFamily="34" charset="0"/>
              </a:rPr>
              <a:t>Z-score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B2DDED-4D83-F0B6-DC17-F387B8436EA5}"/>
              </a:ext>
            </a:extLst>
          </p:cNvPr>
          <p:cNvSpPr txBox="1"/>
          <p:nvPr/>
        </p:nvSpPr>
        <p:spPr>
          <a:xfrm>
            <a:off x="3627602" y="4696418"/>
            <a:ext cx="22837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</a:rPr>
              <a:t>S</a:t>
            </a:r>
            <a:r>
              <a:rPr lang="en-ID" sz="1000" dirty="0" err="1">
                <a:latin typeface="Arial" panose="020B0604020202020204" pitchFamily="34" charset="0"/>
              </a:rPr>
              <a:t>caling</a:t>
            </a:r>
            <a:endParaRPr lang="en-ID" sz="1000" b="0" i="0" u="none" strike="noStrike" baseline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030804-5BCE-6EF7-A6A7-C34BDD8592C2}"/>
              </a:ext>
            </a:extLst>
          </p:cNvPr>
          <p:cNvSpPr txBox="1"/>
          <p:nvPr/>
        </p:nvSpPr>
        <p:spPr>
          <a:xfrm>
            <a:off x="3607791" y="5284570"/>
            <a:ext cx="20361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latin typeface="Arial" panose="020B0604020202020204" pitchFamily="34" charset="0"/>
              </a:rPr>
              <a:t>L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abelEncod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87D41B-5C8F-7F91-F4CE-8A74BD9D0C13}"/>
              </a:ext>
            </a:extLst>
          </p:cNvPr>
          <p:cNvSpPr txBox="1"/>
          <p:nvPr/>
        </p:nvSpPr>
        <p:spPr>
          <a:xfrm>
            <a:off x="3610698" y="5917848"/>
            <a:ext cx="22837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SMOTE (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Helvetica Neue"/>
              </a:rPr>
              <a:t>oversampling 1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endParaRPr lang="en-ID" sz="1000" b="0" i="0" u="none" strike="noStrike" baseline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C6FBFC-FDF2-5ACF-3597-02F7C6B710C9}"/>
              </a:ext>
            </a:extLst>
          </p:cNvPr>
          <p:cNvSpPr txBox="1"/>
          <p:nvPr/>
        </p:nvSpPr>
        <p:spPr>
          <a:xfrm>
            <a:off x="1483252" y="9426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Cleansing and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Preprocessing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1C7A9BF-93D1-21A5-0CA9-79E203764E21}"/>
              </a:ext>
            </a:extLst>
          </p:cNvPr>
          <p:cNvSpPr txBox="1"/>
          <p:nvPr/>
        </p:nvSpPr>
        <p:spPr>
          <a:xfrm>
            <a:off x="2590865" y="72960"/>
            <a:ext cx="8597088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algn="ctr">
              <a:lnSpc>
                <a:spcPct val="107000"/>
              </a:lnSpc>
            </a:pP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 &amp; MODELING</a:t>
            </a:r>
            <a:endParaRPr lang="en-ID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82FC0FD8-FA34-CE35-1769-33DEB4E41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963" y="2239391"/>
            <a:ext cx="5897836" cy="454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2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97816871-1A36-85C4-98D0-C3F4038B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7A50DE3-D07E-5BBC-5525-20CD64FB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A9062EEA-6BE0-A11E-C33D-F79A154EBB50}"/>
              </a:ext>
            </a:extLst>
          </p:cNvPr>
          <p:cNvGrpSpPr/>
          <p:nvPr/>
        </p:nvGrpSpPr>
        <p:grpSpPr>
          <a:xfrm>
            <a:off x="1477321" y="395916"/>
            <a:ext cx="10435415" cy="755270"/>
            <a:chOff x="0" y="0"/>
            <a:chExt cx="9635237" cy="339247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EECF1D5-E3D0-50F9-8B76-B5A0CE6D0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4237" b="15868"/>
            <a:stretch>
              <a:fillRect/>
            </a:stretch>
          </p:blipFill>
          <p:spPr>
            <a:xfrm>
              <a:off x="0" y="0"/>
              <a:ext cx="9635237" cy="3392476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CD9FC09-573B-F1F8-8C2A-79367923EF91}"/>
              </a:ext>
            </a:extLst>
          </p:cNvPr>
          <p:cNvSpPr/>
          <p:nvPr/>
        </p:nvSpPr>
        <p:spPr>
          <a:xfrm rot="10800000">
            <a:off x="6990770" y="589266"/>
            <a:ext cx="59355" cy="5012753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B69FB-C751-9BFF-18B7-A0AD1154214E}"/>
              </a:ext>
            </a:extLst>
          </p:cNvPr>
          <p:cNvSpPr txBox="1"/>
          <p:nvPr/>
        </p:nvSpPr>
        <p:spPr>
          <a:xfrm>
            <a:off x="1154831" y="589266"/>
            <a:ext cx="5513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nton"/>
              </a:rPr>
              <a:t>MODELING (</a:t>
            </a:r>
            <a:r>
              <a:rPr lang="en-US" sz="1800" dirty="0" err="1">
                <a:solidFill>
                  <a:schemeClr val="bg1"/>
                </a:solidFill>
                <a:latin typeface="Anton"/>
              </a:rPr>
              <a:t>Tanpa</a:t>
            </a:r>
            <a:r>
              <a:rPr lang="en-US" sz="1800" dirty="0">
                <a:solidFill>
                  <a:schemeClr val="bg1"/>
                </a:solidFill>
                <a:latin typeface="Anton"/>
              </a:rPr>
              <a:t> SMOTE)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B5261E-4FBE-C7DC-5D12-BEB9E650F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24" y="1601405"/>
            <a:ext cx="6623626" cy="503247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E046AA-AA4F-E031-5DC7-76020B2ED2B2}"/>
              </a:ext>
            </a:extLst>
          </p:cNvPr>
          <p:cNvSpPr/>
          <p:nvPr/>
        </p:nvSpPr>
        <p:spPr>
          <a:xfrm>
            <a:off x="466165" y="6065922"/>
            <a:ext cx="5629835" cy="4482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E6B8F3-97F4-AE47-5221-503D8B0BB891}"/>
              </a:ext>
            </a:extLst>
          </p:cNvPr>
          <p:cNvSpPr txBox="1"/>
          <p:nvPr/>
        </p:nvSpPr>
        <p:spPr>
          <a:xfrm>
            <a:off x="7225553" y="1950390"/>
            <a:ext cx="468718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Outliers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mempengaruhi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hasil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model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karena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mereka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memiliki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pengaruh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tidak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proporsional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terhadap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model yang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dibuat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LGBMClassifier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memiliki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beberapa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fitur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membantu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mengatasi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masalah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ini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. Salah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satu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fitur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berguna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adalah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kemampuannya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mengatasi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class imbalance, yang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membantu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model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mengurangi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pengaruh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outliers. </a:t>
            </a:r>
          </a:p>
          <a:p>
            <a:pPr algn="just"/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Selain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itu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LGBMClassifier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memiliki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fitur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pengaturan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hiperparameter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disesuaikan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kebutuhan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khusus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dataset,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seperti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nilai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batas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atas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dan batas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bawah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ditentukan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fitur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, dan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penggunaan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metode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penghitungan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gradient yang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berbeda</a:t>
            </a:r>
            <a:endParaRPr lang="en-ID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Namun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penting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dicatat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bahwa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LGBMClassifier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tidak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sepenuhnya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terlindungi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dari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pengaruh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outliers, dan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jika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outliers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memiliki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dampak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signifikan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pada data,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menjadi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perlu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menangani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outliers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secara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eksplisit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sebelum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melatih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model. Salah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satu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cara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menangani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outliers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adalah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menghapusnya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dari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data,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menggunakan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teknik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preprocessing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data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seperti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normalisasi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transformasi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logaritmik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menangani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data yang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lebih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ekstrim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ID" sz="1200" dirty="0">
              <a:solidFill>
                <a:srgbClr val="374151"/>
              </a:solidFill>
              <a:latin typeface="Söhne"/>
            </a:endParaRPr>
          </a:p>
          <a:p>
            <a:pPr algn="just"/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Jadi,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meskipun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LGBMClassifier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memiliki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beberapa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fitur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membantu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mengatasi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outliers,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ada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kemungkinan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bahwa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model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masih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dipengaruhi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oleh outliers.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Sebaiknya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sebelum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melatih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model,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sebaiknya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dilakukan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analisis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outlier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terlebih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dahulu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dilakukan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pemrosesan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data yang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tepat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just"/>
            <a:r>
              <a:rPr lang="en-ID" sz="1200" dirty="0">
                <a:solidFill>
                  <a:srgbClr val="374151"/>
                </a:solidFill>
                <a:latin typeface="Söhne"/>
              </a:rPr>
              <a:t>Saya </a:t>
            </a:r>
            <a:r>
              <a:rPr lang="en-ID" sz="1200" dirty="0" err="1">
                <a:solidFill>
                  <a:srgbClr val="374151"/>
                </a:solidFill>
                <a:latin typeface="Söhne"/>
              </a:rPr>
              <a:t>memutuskan</a:t>
            </a:r>
            <a:r>
              <a:rPr lang="en-ID" sz="12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ID" sz="1200" dirty="0" err="1">
                <a:solidFill>
                  <a:srgbClr val="374151"/>
                </a:solidFill>
                <a:latin typeface="Söhne"/>
              </a:rPr>
              <a:t>untuk</a:t>
            </a:r>
            <a:r>
              <a:rPr lang="en-ID" sz="1200" dirty="0">
                <a:solidFill>
                  <a:srgbClr val="374151"/>
                </a:solidFill>
                <a:latin typeface="Söhne"/>
              </a:rPr>
              <a:t> handle </a:t>
            </a:r>
            <a:r>
              <a:rPr lang="en-ID" sz="1200" dirty="0" err="1">
                <a:solidFill>
                  <a:srgbClr val="374151"/>
                </a:solidFill>
                <a:latin typeface="Söhne"/>
              </a:rPr>
              <a:t>menggunakan</a:t>
            </a:r>
            <a:r>
              <a:rPr lang="en-ID" sz="1200" dirty="0">
                <a:solidFill>
                  <a:srgbClr val="374151"/>
                </a:solidFill>
                <a:latin typeface="Söhne"/>
              </a:rPr>
              <a:t> SMOTE 1:1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97334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97816871-1A36-85C4-98D0-C3F4038B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7A50DE3-D07E-5BBC-5525-20CD64FB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A9062EEA-6BE0-A11E-C33D-F79A154EBB50}"/>
              </a:ext>
            </a:extLst>
          </p:cNvPr>
          <p:cNvGrpSpPr/>
          <p:nvPr/>
        </p:nvGrpSpPr>
        <p:grpSpPr>
          <a:xfrm>
            <a:off x="1429463" y="212749"/>
            <a:ext cx="10435415" cy="755270"/>
            <a:chOff x="0" y="0"/>
            <a:chExt cx="9635237" cy="339247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EECF1D5-E3D0-50F9-8B76-B5A0CE6D0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4237" b="15868"/>
            <a:stretch>
              <a:fillRect/>
            </a:stretch>
          </p:blipFill>
          <p:spPr>
            <a:xfrm>
              <a:off x="0" y="0"/>
              <a:ext cx="9635237" cy="3392476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CD9FC09-573B-F1F8-8C2A-79367923EF91}"/>
              </a:ext>
            </a:extLst>
          </p:cNvPr>
          <p:cNvSpPr/>
          <p:nvPr/>
        </p:nvSpPr>
        <p:spPr>
          <a:xfrm rot="10800000">
            <a:off x="7652889" y="212749"/>
            <a:ext cx="106050" cy="5928075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B69FB-C751-9BFF-18B7-A0AD1154214E}"/>
              </a:ext>
            </a:extLst>
          </p:cNvPr>
          <p:cNvSpPr txBox="1"/>
          <p:nvPr/>
        </p:nvSpPr>
        <p:spPr>
          <a:xfrm>
            <a:off x="714413" y="476051"/>
            <a:ext cx="5513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nton"/>
              </a:rPr>
              <a:t>MODELING (</a:t>
            </a:r>
            <a:r>
              <a:rPr lang="en-US" sz="1800" dirty="0" err="1">
                <a:solidFill>
                  <a:schemeClr val="bg1"/>
                </a:solidFill>
                <a:latin typeface="Anton"/>
              </a:rPr>
              <a:t>Tanpa</a:t>
            </a:r>
            <a:r>
              <a:rPr lang="en-US" sz="1800" dirty="0">
                <a:solidFill>
                  <a:schemeClr val="bg1"/>
                </a:solidFill>
                <a:latin typeface="Anton"/>
              </a:rPr>
              <a:t> SMOTE)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2F2FA0-C309-A9E3-1B51-88739C476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22" y="968019"/>
            <a:ext cx="6907445" cy="5172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0EDEB2-5846-0E4A-2D19-FDD629CD4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392" y="393679"/>
            <a:ext cx="3374195" cy="63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179F2BBF-DCBE-EA8E-A92E-B7A6CE38C982}"/>
              </a:ext>
            </a:extLst>
          </p:cNvPr>
          <p:cNvGrpSpPr/>
          <p:nvPr/>
        </p:nvGrpSpPr>
        <p:grpSpPr>
          <a:xfrm>
            <a:off x="1698122" y="406127"/>
            <a:ext cx="9772195" cy="627530"/>
            <a:chOff x="15540" y="0"/>
            <a:chExt cx="9635237" cy="4489641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60FA854E-C896-219D-688C-89229CCC4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4237" b="15868"/>
            <a:stretch>
              <a:fillRect/>
            </a:stretch>
          </p:blipFill>
          <p:spPr>
            <a:xfrm>
              <a:off x="15540" y="0"/>
              <a:ext cx="9635237" cy="4489641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BC34442-5416-5DA0-234F-7E7E886A42F5}"/>
              </a:ext>
            </a:extLst>
          </p:cNvPr>
          <p:cNvSpPr/>
          <p:nvPr/>
        </p:nvSpPr>
        <p:spPr>
          <a:xfrm>
            <a:off x="7131995" y="1280160"/>
            <a:ext cx="4338387" cy="523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ID" sz="1867" b="1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7816871-1A36-85C4-98D0-C3F4038B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7A50DE3-D07E-5BBC-5525-20CD64FB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A00358-CB87-8262-7B24-7336AA7C3D15}"/>
              </a:ext>
            </a:extLst>
          </p:cNvPr>
          <p:cNvSpPr txBox="1"/>
          <p:nvPr/>
        </p:nvSpPr>
        <p:spPr>
          <a:xfrm>
            <a:off x="5914052" y="506352"/>
            <a:ext cx="1667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Evaluation</a:t>
            </a:r>
            <a:endParaRPr lang="en-ID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03DE7D-AB08-E028-D7FC-0E996E90D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35" y="1816208"/>
            <a:ext cx="4338388" cy="32221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3DE69A6-5632-4A6E-9B5B-80BDFE07A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27" y="5417665"/>
            <a:ext cx="7712108" cy="8535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522832-0442-9819-0B68-7B37B6F92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612" y="1784105"/>
            <a:ext cx="6338047" cy="3309869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066DE3C-380C-E6FF-04AD-4C219304610C}"/>
              </a:ext>
            </a:extLst>
          </p:cNvPr>
          <p:cNvSpPr/>
          <p:nvPr/>
        </p:nvSpPr>
        <p:spPr>
          <a:xfrm>
            <a:off x="5307106" y="3957350"/>
            <a:ext cx="6163211" cy="8535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356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8BE6-5105-7D6F-DEE2-0B24FFC6D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2413" y="-505293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THANK YOU !</a:t>
            </a:r>
            <a:endParaRPr lang="en-ID" sz="5400" b="1" dirty="0"/>
          </a:p>
        </p:txBody>
      </p:sp>
      <p:pic>
        <p:nvPicPr>
          <p:cNvPr id="4" name="Google Shape;354;p1">
            <a:extLst>
              <a:ext uri="{FF2B5EF4-FFF2-40B4-BE49-F238E27FC236}">
                <a16:creationId xmlns:a16="http://schemas.microsoft.com/office/drawing/2014/main" id="{D16DD8BE-C7AD-8D05-E552-34FBF01BFDD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31712" y="2548519"/>
            <a:ext cx="6190639" cy="1552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811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3F2024-5080-2EF2-FBD2-B9528B032A5F}"/>
              </a:ext>
            </a:extLst>
          </p:cNvPr>
          <p:cNvSpPr txBox="1"/>
          <p:nvPr/>
        </p:nvSpPr>
        <p:spPr>
          <a:xfrm>
            <a:off x="1211608" y="1905898"/>
            <a:ext cx="5812792" cy="3266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2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Menganalisis</a:t>
            </a:r>
            <a:r>
              <a:rPr lang="en-ID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 aggregate alerts Kota Bandung </a:t>
            </a:r>
            <a:r>
              <a:rPr lang="en-ID" sz="12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serta</a:t>
            </a:r>
            <a:r>
              <a:rPr lang="en-ID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2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melakukan</a:t>
            </a:r>
            <a:r>
              <a:rPr lang="en-ID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2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prediksi</a:t>
            </a:r>
            <a:r>
              <a:rPr lang="en-ID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2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terhadap</a:t>
            </a:r>
            <a:r>
              <a:rPr lang="en-ID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jam level </a:t>
            </a:r>
            <a:r>
              <a:rPr lang="en-ID" sz="12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2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lang="en-ID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2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beberapa</a:t>
            </a:r>
            <a:r>
              <a:rPr lang="en-ID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model, </a:t>
            </a:r>
            <a:r>
              <a:rPr lang="en-ID" sz="12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hal</a:t>
            </a:r>
            <a:r>
              <a:rPr lang="en-ID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2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ID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2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dilakukan</a:t>
            </a:r>
            <a:r>
              <a:rPr lang="en-ID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2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dikarenakan</a:t>
            </a:r>
            <a:r>
              <a:rPr lang="en-ID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Helvetica-FF"/>
              </a:rPr>
              <a:t>Kota Bandung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Helvetica-FF"/>
              </a:rPr>
              <a:t>adalah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Helvetica-FF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Helvetica-FF"/>
              </a:rPr>
              <a:t>kota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Helvetica-FF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Helvetica-FF"/>
              </a:rPr>
              <a:t>termacet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Helvetica-FF"/>
              </a:rPr>
              <a:t> ke-14 se-Asia, di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Helvetica-FF"/>
              </a:rPr>
              <a:t>atas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Helvetica-FF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Helvetica-FF"/>
              </a:rPr>
              <a:t>ibu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Helvetica-FF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Helvetica-FF"/>
              </a:rPr>
              <a:t>kota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Helvetica-FF"/>
              </a:rPr>
              <a:t> negara Jakarta yang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Helvetica-FF"/>
              </a:rPr>
              <a:t>berada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Helvetica-FF"/>
              </a:rPr>
              <a:t> di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Helvetica-FF"/>
              </a:rPr>
              <a:t>urutan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Helvetica-FF"/>
              </a:rPr>
              <a:t> 17. Hal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Helvetica-FF"/>
              </a:rPr>
              <a:t>ini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Helvetica-FF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Helvetica-FF"/>
              </a:rPr>
              <a:t>tentu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Helvetica-FF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Helvetica-FF"/>
              </a:rPr>
              <a:t>mengusik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Helvetica-FF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Helvetica-FF"/>
              </a:rPr>
              <a:t>warga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Helvetica-FF"/>
              </a:rPr>
              <a:t> Kota Bandung,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Helvetica-FF"/>
              </a:rPr>
              <a:t>termasuk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Helvetica-FF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Helvetica-FF"/>
              </a:rPr>
              <a:t>Gubernur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Helvetica-FF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Helvetica-FF"/>
              </a:rPr>
              <a:t>Jawa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Helvetica-FF"/>
              </a:rPr>
              <a:t> Barat Ridwan Kamil yang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Helvetica-FF"/>
              </a:rPr>
              <a:t>turut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Helvetica-FF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Helvetica-FF"/>
              </a:rPr>
              <a:t>bereaksi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Helvetica-FF"/>
              </a:rPr>
              <a:t>.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Helvetica-FF"/>
              </a:rPr>
              <a:t>Berbagai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Helvetica-FF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Helvetica-FF"/>
              </a:rPr>
              <a:t>elemen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Helvetica-FF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Helvetica-FF"/>
              </a:rPr>
              <a:t>bereaksi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Helvetica-FF"/>
              </a:rPr>
              <a:t>,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Helvetica-FF"/>
              </a:rPr>
              <a:t>meskipun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Helvetica-FF"/>
              </a:rPr>
              <a:t> pada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Helvetica-FF"/>
              </a:rPr>
              <a:t>realitanya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Helvetica-FF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Helvetica-FF"/>
              </a:rPr>
              <a:t>hampir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Helvetica-FF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Helvetica-FF"/>
              </a:rPr>
              <a:t>semua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Helvetica-FF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Helvetica-FF"/>
              </a:rPr>
              <a:t>warga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Helvetica-FF"/>
              </a:rPr>
              <a:t> "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Helvetica-FF"/>
              </a:rPr>
              <a:t>menikmati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Helvetica-FF"/>
              </a:rPr>
              <a:t>"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Helvetica-FF"/>
              </a:rPr>
              <a:t>kemacetan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Helvetica-FF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Helvetica-FF"/>
              </a:rPr>
              <a:t>dalam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Helvetica-FF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Helvetica-FF"/>
              </a:rPr>
              <a:t>keseharian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Helvetica-FF"/>
              </a:rPr>
              <a:t> di Kota Bandung.</a:t>
            </a:r>
          </a:p>
          <a:p>
            <a:pPr algn="ctr">
              <a:lnSpc>
                <a:spcPct val="150000"/>
              </a:lnSpc>
            </a:pPr>
            <a:r>
              <a:rPr lang="en-ID" sz="1200" dirty="0">
                <a:solidFill>
                  <a:srgbClr val="000000"/>
                </a:solidFill>
                <a:latin typeface="Helvetica-FF"/>
              </a:rPr>
              <a:t>(https://news.detik.com/kolom/d-4772429/kemacetan-bandung-dan-big-data)</a:t>
            </a:r>
            <a:br>
              <a:rPr lang="en-ID" sz="2000" dirty="0"/>
            </a:br>
            <a:br>
              <a:rPr lang="en-ID" sz="2000" dirty="0"/>
            </a:br>
            <a:endParaRPr lang="en-ID" sz="24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7816871-1A36-85C4-98D0-C3F4038B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7A50DE3-D07E-5BBC-5525-20CD64FB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7D96D-FE0F-0603-830E-7B91301DBF97}"/>
              </a:ext>
            </a:extLst>
          </p:cNvPr>
          <p:cNvSpPr txBox="1"/>
          <p:nvPr/>
        </p:nvSpPr>
        <p:spPr>
          <a:xfrm>
            <a:off x="4042612" y="345440"/>
            <a:ext cx="5377396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algn="ctr">
              <a:lnSpc>
                <a:spcPct val="107000"/>
              </a:lnSpc>
            </a:pP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HISTORY PROBLEM</a:t>
            </a:r>
            <a:endParaRPr lang="en-ID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65B8B7-CAD9-1174-E2C8-BEF162ED9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134" y="1302949"/>
            <a:ext cx="4535404" cy="30210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928AF5-9345-BFA8-1F64-8F4CD899E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62" y="4297672"/>
            <a:ext cx="11679810" cy="2352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1F2CD-B0D6-0893-2230-2D5E78D60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620" y="1463812"/>
            <a:ext cx="2452495" cy="26993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8638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EEBDE269-B7F7-A5D1-84CF-B661AA936D86}"/>
              </a:ext>
            </a:extLst>
          </p:cNvPr>
          <p:cNvGrpSpPr/>
          <p:nvPr/>
        </p:nvGrpSpPr>
        <p:grpSpPr>
          <a:xfrm>
            <a:off x="1985971" y="1940625"/>
            <a:ext cx="3600359" cy="3094606"/>
            <a:chOff x="15540" y="0"/>
            <a:chExt cx="9635237" cy="4489641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1A330243-6FB3-274F-6E18-C14C7BD37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4237" b="15868"/>
            <a:stretch>
              <a:fillRect/>
            </a:stretch>
          </p:blipFill>
          <p:spPr>
            <a:xfrm>
              <a:off x="15540" y="0"/>
              <a:ext cx="9635237" cy="4489641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BC34442-5416-5DA0-234F-7E7E886A42F5}"/>
              </a:ext>
            </a:extLst>
          </p:cNvPr>
          <p:cNvSpPr/>
          <p:nvPr/>
        </p:nvSpPr>
        <p:spPr>
          <a:xfrm>
            <a:off x="7131995" y="1280160"/>
            <a:ext cx="4338387" cy="523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ID" sz="1867" b="1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7816871-1A36-85C4-98D0-C3F4038B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7A50DE3-D07E-5BBC-5525-20CD64FB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7D96D-FE0F-0603-830E-7B91301DBF97}"/>
              </a:ext>
            </a:extLst>
          </p:cNvPr>
          <p:cNvSpPr txBox="1"/>
          <p:nvPr/>
        </p:nvSpPr>
        <p:spPr>
          <a:xfrm>
            <a:off x="3685945" y="132954"/>
            <a:ext cx="6069071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algn="ctr">
              <a:lnSpc>
                <a:spcPct val="107000"/>
              </a:lnSpc>
            </a:pP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UNDESTANDING</a:t>
            </a:r>
            <a:endParaRPr lang="en-ID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C10CC6-A05B-7B11-9218-B3E3A6B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655" y="2122056"/>
            <a:ext cx="2872989" cy="26138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470038-5D8F-EC8A-83BF-FB8349EA20C5}"/>
              </a:ext>
            </a:extLst>
          </p:cNvPr>
          <p:cNvSpPr txBox="1"/>
          <p:nvPr/>
        </p:nvSpPr>
        <p:spPr>
          <a:xfrm>
            <a:off x="5674658" y="2391653"/>
            <a:ext cx="59098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Karena feature '</a:t>
            </a:r>
            <a:r>
              <a:rPr lang="en-ID" sz="12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kemendagri_kabupaten_kode</a:t>
            </a:r>
            <a:r>
              <a:rPr lang="en-ID" sz="12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 dan '</a:t>
            </a:r>
            <a:r>
              <a:rPr lang="en-ID" sz="12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kemendagri_kabupaten_nama</a:t>
            </a:r>
            <a:r>
              <a:rPr lang="en-ID" sz="12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 </a:t>
            </a:r>
            <a:r>
              <a:rPr lang="en-ID" sz="12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hanya</a:t>
            </a:r>
            <a:r>
              <a:rPr lang="en-ID" sz="12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sz="12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1 </a:t>
            </a:r>
            <a:r>
              <a:rPr lang="en-ID" sz="12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jenis</a:t>
            </a:r>
            <a:r>
              <a:rPr lang="en-ID" sz="12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value </a:t>
            </a:r>
            <a:r>
              <a:rPr lang="en-ID" sz="12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sehingga</a:t>
            </a:r>
            <a:r>
              <a:rPr lang="en-ID" sz="12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akan</a:t>
            </a:r>
            <a:r>
              <a:rPr lang="en-ID" sz="12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 drop </a:t>
            </a:r>
            <a:r>
              <a:rPr lang="en-ID" sz="12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dikarenakan</a:t>
            </a:r>
            <a:r>
              <a:rPr lang="en-ID" sz="12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2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memberikan</a:t>
            </a:r>
            <a:r>
              <a:rPr lang="en-ID" sz="12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informasi</a:t>
            </a:r>
            <a:r>
              <a:rPr lang="en-ID" sz="12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2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begitu</a:t>
            </a:r>
            <a:r>
              <a:rPr lang="en-ID" sz="12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bermakna</a:t>
            </a:r>
            <a:r>
              <a:rPr lang="en-ID" sz="12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2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dimodelingkan</a:t>
            </a:r>
            <a:r>
              <a:rPr lang="en-ID" sz="12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2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serta</a:t>
            </a:r>
            <a:r>
              <a:rPr lang="en-ID" sz="12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median_jam_level</a:t>
            </a:r>
            <a:r>
              <a:rPr lang="en-ID" sz="12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karena</a:t>
            </a:r>
            <a:r>
              <a:rPr lang="en-ID" sz="12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valuenya</a:t>
            </a:r>
            <a:r>
              <a:rPr lang="en-ID" sz="12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sama</a:t>
            </a:r>
            <a:r>
              <a:rPr lang="en-ID" sz="12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persis</a:t>
            </a:r>
            <a:r>
              <a:rPr lang="en-ID" sz="12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2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feature target </a:t>
            </a:r>
            <a:r>
              <a:rPr lang="en-ID" sz="1200" b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sehingga</a:t>
            </a:r>
            <a:r>
              <a:rPr lang="en-ID" sz="12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sangat  risk </a:t>
            </a:r>
            <a:r>
              <a:rPr lang="en-ID" sz="1200" b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2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dimodelkan</a:t>
            </a:r>
            <a:r>
              <a:rPr lang="en-ID" sz="12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sebab</a:t>
            </a:r>
            <a:r>
              <a:rPr lang="en-ID" sz="12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tentunya</a:t>
            </a:r>
            <a:r>
              <a:rPr lang="en-ID" sz="12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akan</a:t>
            </a:r>
            <a:r>
              <a:rPr lang="en-ID" sz="12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memberikan</a:t>
            </a:r>
            <a:r>
              <a:rPr lang="en-ID" sz="12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akurasi</a:t>
            </a:r>
            <a:r>
              <a:rPr lang="en-ID" sz="12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100</a:t>
            </a:r>
          </a:p>
          <a:p>
            <a:pPr algn="ctr"/>
            <a:endParaRPr lang="en-ID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AB86FF-1C5A-A79E-DEF5-82FF6AFC6563}"/>
              </a:ext>
            </a:extLst>
          </p:cNvPr>
          <p:cNvSpPr txBox="1"/>
          <p:nvPr/>
        </p:nvSpPr>
        <p:spPr>
          <a:xfrm>
            <a:off x="1587258" y="1171833"/>
            <a:ext cx="45087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6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Berikut</a:t>
            </a:r>
            <a:r>
              <a:rPr lang="en-ID" sz="16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ID" sz="16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adalah</a:t>
            </a:r>
            <a:r>
              <a:rPr lang="en-ID" sz="16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feature-feature yang </a:t>
            </a:r>
            <a:r>
              <a:rPr lang="en-ID" sz="16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terdapat</a:t>
            </a:r>
            <a:r>
              <a:rPr lang="en-ID" sz="16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ID" sz="16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dalam</a:t>
            </a:r>
            <a:r>
              <a:rPr lang="en-ID" sz="16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ID" sz="16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sebuah</a:t>
            </a:r>
            <a:r>
              <a:rPr lang="en-ID" sz="16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dataset yang </a:t>
            </a:r>
            <a:r>
              <a:rPr lang="en-ID" sz="16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akan</a:t>
            </a:r>
            <a:r>
              <a:rPr lang="en-ID" sz="16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ID" sz="16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saya</a:t>
            </a:r>
            <a:r>
              <a:rPr lang="en-ID" sz="16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ID" sz="16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gunakan</a:t>
            </a:r>
            <a:endParaRPr lang="en-ID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9EE3311-B349-17AD-983D-54F6B2AF8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376" y="1828810"/>
            <a:ext cx="6069071" cy="4943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C24B84-C65B-6274-276F-0EDFE21EB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006" y="3565799"/>
            <a:ext cx="4503810" cy="19966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A7B090F-60B0-B082-DBFC-93C70F0E0036}"/>
              </a:ext>
            </a:extLst>
          </p:cNvPr>
          <p:cNvSpPr txBox="1"/>
          <p:nvPr/>
        </p:nvSpPr>
        <p:spPr>
          <a:xfrm>
            <a:off x="6072335" y="5800940"/>
            <a:ext cx="5743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Selain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itu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saya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hanya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akan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mengambil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hour pada feature time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dikarenakan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tanggal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sudah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diwakili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oleh feature date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sedangkan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menit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dan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detiknya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00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sehingga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tidak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memberikan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informasi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yang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signifikan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42370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EEBDE269-B7F7-A5D1-84CF-B661AA936D86}"/>
              </a:ext>
            </a:extLst>
          </p:cNvPr>
          <p:cNvGrpSpPr/>
          <p:nvPr/>
        </p:nvGrpSpPr>
        <p:grpSpPr>
          <a:xfrm>
            <a:off x="3369170" y="1725991"/>
            <a:ext cx="7091083" cy="3848250"/>
            <a:chOff x="15540" y="0"/>
            <a:chExt cx="9635237" cy="4489641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1A330243-6FB3-274F-6E18-C14C7BD37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4237" b="15868"/>
            <a:stretch>
              <a:fillRect/>
            </a:stretch>
          </p:blipFill>
          <p:spPr>
            <a:xfrm>
              <a:off x="15540" y="0"/>
              <a:ext cx="9635237" cy="4489641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BC34442-5416-5DA0-234F-7E7E886A42F5}"/>
              </a:ext>
            </a:extLst>
          </p:cNvPr>
          <p:cNvSpPr/>
          <p:nvPr/>
        </p:nvSpPr>
        <p:spPr>
          <a:xfrm>
            <a:off x="7131995" y="1280160"/>
            <a:ext cx="4338387" cy="523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ID" sz="1867" b="1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7816871-1A36-85C4-98D0-C3F4038B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7A50DE3-D07E-5BBC-5525-20CD64FB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7D96D-FE0F-0603-830E-7B91301DBF97}"/>
              </a:ext>
            </a:extLst>
          </p:cNvPr>
          <p:cNvSpPr txBox="1"/>
          <p:nvPr/>
        </p:nvSpPr>
        <p:spPr>
          <a:xfrm>
            <a:off x="2637073" y="918300"/>
            <a:ext cx="83106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3200" b="1" dirty="0">
                <a:effectLst/>
                <a:latin typeface="Courier New" panose="02070309020205020404" pitchFamily="49" charset="0"/>
              </a:rPr>
              <a:t>Exploratory Data Analysis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7B090F-60B0-B082-DBFC-93C70F0E0036}"/>
              </a:ext>
            </a:extLst>
          </p:cNvPr>
          <p:cNvSpPr txBox="1"/>
          <p:nvPr/>
        </p:nvSpPr>
        <p:spPr>
          <a:xfrm>
            <a:off x="2897050" y="5812568"/>
            <a:ext cx="87906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karena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setelah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dicek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feature cause type 100%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nilainya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null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sehingga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langsung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saja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kita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drop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sedangkan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street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memiliki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2 values yang null (0,02 %)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sehingga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kita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handle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modus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sebelum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EDA</a:t>
            </a:r>
            <a:endParaRPr lang="en-ID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A2D4F-469C-FC18-DD83-5E665C00B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394" y="1973896"/>
            <a:ext cx="6186636" cy="333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3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EEBDE269-B7F7-A5D1-84CF-B661AA936D86}"/>
              </a:ext>
            </a:extLst>
          </p:cNvPr>
          <p:cNvGrpSpPr/>
          <p:nvPr/>
        </p:nvGrpSpPr>
        <p:grpSpPr>
          <a:xfrm>
            <a:off x="3128682" y="1459905"/>
            <a:ext cx="7557247" cy="5232399"/>
            <a:chOff x="15540" y="0"/>
            <a:chExt cx="9635237" cy="4489641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1A330243-6FB3-274F-6E18-C14C7BD37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4237" b="15868"/>
            <a:stretch>
              <a:fillRect/>
            </a:stretch>
          </p:blipFill>
          <p:spPr>
            <a:xfrm>
              <a:off x="15540" y="0"/>
              <a:ext cx="9635237" cy="4489641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BC34442-5416-5DA0-234F-7E7E886A42F5}"/>
              </a:ext>
            </a:extLst>
          </p:cNvPr>
          <p:cNvSpPr/>
          <p:nvPr/>
        </p:nvSpPr>
        <p:spPr>
          <a:xfrm>
            <a:off x="7131995" y="1280160"/>
            <a:ext cx="4338387" cy="523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ID" sz="1867" b="1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7816871-1A36-85C4-98D0-C3F4038B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7A50DE3-D07E-5BBC-5525-20CD64FB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7D96D-FE0F-0603-830E-7B91301DBF97}"/>
              </a:ext>
            </a:extLst>
          </p:cNvPr>
          <p:cNvSpPr txBox="1"/>
          <p:nvPr/>
        </p:nvSpPr>
        <p:spPr>
          <a:xfrm>
            <a:off x="2878042" y="742087"/>
            <a:ext cx="83106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3200" b="1" dirty="0">
                <a:effectLst/>
                <a:latin typeface="Courier New" panose="02070309020205020404" pitchFamily="49" charset="0"/>
              </a:rPr>
              <a:t>Descriptive 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13741-8CEA-710A-BD9F-4A331A1EF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793" y="1725990"/>
            <a:ext cx="6873836" cy="47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3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EEBDE269-B7F7-A5D1-84CF-B661AA936D86}"/>
              </a:ext>
            </a:extLst>
          </p:cNvPr>
          <p:cNvGrpSpPr/>
          <p:nvPr/>
        </p:nvGrpSpPr>
        <p:grpSpPr>
          <a:xfrm>
            <a:off x="1506071" y="1588756"/>
            <a:ext cx="6945013" cy="3741832"/>
            <a:chOff x="15540" y="0"/>
            <a:chExt cx="9635237" cy="4489641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1A330243-6FB3-274F-6E18-C14C7BD37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4237" b="15868"/>
            <a:stretch>
              <a:fillRect/>
            </a:stretch>
          </p:blipFill>
          <p:spPr>
            <a:xfrm>
              <a:off x="15540" y="0"/>
              <a:ext cx="9635237" cy="4489641"/>
            </a:xfrm>
            <a:prstGeom prst="rect">
              <a:avLst/>
            </a:prstGeom>
          </p:spPr>
        </p:pic>
      </p:grpSp>
      <p:sp>
        <p:nvSpPr>
          <p:cNvPr id="3" name="Rectangle 3">
            <a:extLst>
              <a:ext uri="{FF2B5EF4-FFF2-40B4-BE49-F238E27FC236}">
                <a16:creationId xmlns:a16="http://schemas.microsoft.com/office/drawing/2014/main" id="{97816871-1A36-85C4-98D0-C3F4038B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7A50DE3-D07E-5BBC-5525-20CD64FB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7D96D-FE0F-0603-830E-7B91301DBF97}"/>
              </a:ext>
            </a:extLst>
          </p:cNvPr>
          <p:cNvSpPr txBox="1"/>
          <p:nvPr/>
        </p:nvSpPr>
        <p:spPr>
          <a:xfrm>
            <a:off x="2609192" y="345440"/>
            <a:ext cx="83106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320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Univariate Analysis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7B090F-60B0-B082-DBFC-93C70F0E0036}"/>
              </a:ext>
            </a:extLst>
          </p:cNvPr>
          <p:cNvSpPr txBox="1"/>
          <p:nvPr/>
        </p:nvSpPr>
        <p:spPr>
          <a:xfrm>
            <a:off x="1870991" y="5449700"/>
            <a:ext cx="6580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Terdapat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outliers di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beberapa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feature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kecuali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month dan day. Feature yang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mengandung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outliers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 handle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z-score </a:t>
            </a:r>
            <a:endParaRPr lang="en-ID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5357A-54D2-0B54-9657-97BA447EC454}"/>
              </a:ext>
            </a:extLst>
          </p:cNvPr>
          <p:cNvSpPr txBox="1"/>
          <p:nvPr/>
        </p:nvSpPr>
        <p:spPr>
          <a:xfrm>
            <a:off x="2012006" y="11872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Create Boxplot for Each Numerical Feature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8B46C-DA22-93FD-7B1B-5DCD34D7B74E}"/>
              </a:ext>
            </a:extLst>
          </p:cNvPr>
          <p:cNvSpPr txBox="1"/>
          <p:nvPr/>
        </p:nvSpPr>
        <p:spPr>
          <a:xfrm>
            <a:off x="8602951" y="1556600"/>
            <a:ext cx="34361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menormalisasi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data yang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berbeda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skala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satuan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pengukuran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berbeda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sehingga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dibandingkan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secara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adil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. Z-score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dihitung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mengurangi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nilai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akan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diukur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rata-rata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populasi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kemudian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membagi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selisihnya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standar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deviasi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populasi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. Formula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menghitung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z-score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adalah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/>
            <a:endParaRPr lang="en-ID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Z = (x - </a:t>
            </a:r>
            <a:r>
              <a:rPr lang="el-GR" sz="1200" b="0" i="0" dirty="0">
                <a:solidFill>
                  <a:srgbClr val="374151"/>
                </a:solidFill>
                <a:effectLst/>
                <a:latin typeface="Söhne"/>
              </a:rPr>
              <a:t>μ) / σ</a:t>
            </a:r>
          </a:p>
          <a:p>
            <a:pPr algn="l"/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di mana: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x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adalah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nilai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akan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diukur</a:t>
            </a:r>
            <a:endParaRPr lang="en-ID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l-GR" sz="1200" b="0" i="0" dirty="0">
                <a:solidFill>
                  <a:srgbClr val="374151"/>
                </a:solidFill>
                <a:effectLst/>
                <a:latin typeface="Söhne"/>
              </a:rPr>
              <a:t>μ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adalah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rata-rata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populasi</a:t>
            </a:r>
            <a:endParaRPr lang="en-ID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l-GR" sz="1200" b="0" i="0" dirty="0">
                <a:solidFill>
                  <a:srgbClr val="374151"/>
                </a:solidFill>
                <a:effectLst/>
                <a:latin typeface="Söhne"/>
              </a:rPr>
              <a:t>σ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adalah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standar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deviasi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populasi</a:t>
            </a:r>
            <a:endParaRPr lang="en-ID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D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Z-score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digunakan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menentukan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apakah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sebuah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nilai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dianggap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sebagai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nilai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outlier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bukan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yaitu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nilai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jauh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dari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nilai-nilai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lain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kumpulan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data.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Biasanya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nilai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z-score yang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lebih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besar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dari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3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lebih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kecil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dari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-3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dianggap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sebagai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nilai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outlier. Z-score juga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digunakan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beberapa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jenis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analisis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statistik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Söhne"/>
              </a:rPr>
              <a:t>lainnya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F19C6-A0AF-1DB6-3D92-CEC6EC252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030" y="1722808"/>
            <a:ext cx="6580093" cy="347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EEBDE269-B7F7-A5D1-84CF-B661AA936D86}"/>
              </a:ext>
            </a:extLst>
          </p:cNvPr>
          <p:cNvGrpSpPr/>
          <p:nvPr/>
        </p:nvGrpSpPr>
        <p:grpSpPr>
          <a:xfrm>
            <a:off x="2609192" y="2065269"/>
            <a:ext cx="8525437" cy="3401284"/>
            <a:chOff x="15540" y="0"/>
            <a:chExt cx="9635237" cy="4489641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1A330243-6FB3-274F-6E18-C14C7BD37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4237" b="15868"/>
            <a:stretch>
              <a:fillRect/>
            </a:stretch>
          </p:blipFill>
          <p:spPr>
            <a:xfrm>
              <a:off x="15540" y="0"/>
              <a:ext cx="9635237" cy="4489641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BC34442-5416-5DA0-234F-7E7E886A42F5}"/>
              </a:ext>
            </a:extLst>
          </p:cNvPr>
          <p:cNvSpPr/>
          <p:nvPr/>
        </p:nvSpPr>
        <p:spPr>
          <a:xfrm>
            <a:off x="7131995" y="1280160"/>
            <a:ext cx="4338387" cy="523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ID" sz="1867" b="1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7816871-1A36-85C4-98D0-C3F4038B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7A50DE3-D07E-5BBC-5525-20CD64FB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7D96D-FE0F-0603-830E-7B91301DBF97}"/>
              </a:ext>
            </a:extLst>
          </p:cNvPr>
          <p:cNvSpPr txBox="1"/>
          <p:nvPr/>
        </p:nvSpPr>
        <p:spPr>
          <a:xfrm>
            <a:off x="3159701" y="795552"/>
            <a:ext cx="83106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320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Univariate Analysis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7B090F-60B0-B082-DBFC-93C70F0E0036}"/>
              </a:ext>
            </a:extLst>
          </p:cNvPr>
          <p:cNvSpPr txBox="1"/>
          <p:nvPr/>
        </p:nvSpPr>
        <p:spPr>
          <a:xfrm>
            <a:off x="2609192" y="5577840"/>
            <a:ext cx="87906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Beberapa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feature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terlihat</a:t>
            </a:r>
            <a:r>
              <a:rPr lang="en-ID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skew </a:t>
            </a:r>
            <a:r>
              <a:rPr lang="en-ID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postif</a:t>
            </a:r>
            <a:r>
              <a:rPr lang="en-ID" sz="1200" dirty="0">
                <a:solidFill>
                  <a:srgbClr val="212121"/>
                </a:solidFill>
                <a:latin typeface="Roboto" panose="02000000000000000000" pitchFamily="2" charset="0"/>
              </a:rPr>
              <a:t>, </a:t>
            </a:r>
            <a:r>
              <a:rPr lang="en-ID" sz="1200" dirty="0" err="1">
                <a:solidFill>
                  <a:srgbClr val="212121"/>
                </a:solidFill>
                <a:latin typeface="Roboto" panose="02000000000000000000" pitchFamily="2" charset="0"/>
              </a:rPr>
              <a:t>hal</a:t>
            </a:r>
            <a:r>
              <a:rPr lang="en-ID" sz="1200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212121"/>
                </a:solidFill>
                <a:latin typeface="Roboto" panose="02000000000000000000" pitchFamily="2" charset="0"/>
              </a:rPr>
              <a:t>ini</a:t>
            </a:r>
            <a:r>
              <a:rPr lang="en-ID" sz="1200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212121"/>
                </a:solidFill>
                <a:latin typeface="Roboto" panose="02000000000000000000" pitchFamily="2" charset="0"/>
              </a:rPr>
              <a:t>akan</a:t>
            </a:r>
            <a:r>
              <a:rPr lang="en-ID" sz="1200" dirty="0">
                <a:solidFill>
                  <a:srgbClr val="212121"/>
                </a:solidFill>
                <a:latin typeface="Roboto" panose="02000000000000000000" pitchFamily="2" charset="0"/>
              </a:rPr>
              <a:t> di handle </a:t>
            </a:r>
            <a:r>
              <a:rPr lang="en-ID" sz="1200" dirty="0" err="1">
                <a:solidFill>
                  <a:srgbClr val="212121"/>
                </a:solidFill>
                <a:latin typeface="Roboto" panose="02000000000000000000" pitchFamily="2" charset="0"/>
              </a:rPr>
              <a:t>seblum</a:t>
            </a:r>
            <a:r>
              <a:rPr lang="en-ID" sz="1200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212121"/>
                </a:solidFill>
                <a:latin typeface="Roboto" panose="02000000000000000000" pitchFamily="2" charset="0"/>
              </a:rPr>
              <a:t>dilakukan</a:t>
            </a:r>
            <a:r>
              <a:rPr lang="en-ID" sz="1200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212121"/>
                </a:solidFill>
                <a:latin typeface="Roboto" panose="02000000000000000000" pitchFamily="2" charset="0"/>
              </a:rPr>
              <a:t>tahap</a:t>
            </a:r>
            <a:r>
              <a:rPr lang="en-ID" sz="1200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212121"/>
                </a:solidFill>
                <a:latin typeface="Roboto" panose="02000000000000000000" pitchFamily="2" charset="0"/>
              </a:rPr>
              <a:t>modeling</a:t>
            </a:r>
            <a:endParaRPr lang="en-ID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5357A-54D2-0B54-9657-97BA447EC454}"/>
              </a:ext>
            </a:extLst>
          </p:cNvPr>
          <p:cNvSpPr txBox="1"/>
          <p:nvPr/>
        </p:nvSpPr>
        <p:spPr>
          <a:xfrm>
            <a:off x="2680445" y="15846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Create 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Distplot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for Each Numerical Feature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62458-C0A9-7850-0964-83AE66AF4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660" y="2302169"/>
            <a:ext cx="8012394" cy="297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1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EEBDE269-B7F7-A5D1-84CF-B661AA936D86}"/>
              </a:ext>
            </a:extLst>
          </p:cNvPr>
          <p:cNvGrpSpPr/>
          <p:nvPr/>
        </p:nvGrpSpPr>
        <p:grpSpPr>
          <a:xfrm>
            <a:off x="1895993" y="2065268"/>
            <a:ext cx="9798506" cy="4165203"/>
            <a:chOff x="235925" y="0"/>
            <a:chExt cx="9635237" cy="4489641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1A330243-6FB3-274F-6E18-C14C7BD37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4237" b="15868"/>
            <a:stretch>
              <a:fillRect/>
            </a:stretch>
          </p:blipFill>
          <p:spPr>
            <a:xfrm>
              <a:off x="235925" y="0"/>
              <a:ext cx="9635237" cy="4489641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BC34442-5416-5DA0-234F-7E7E886A42F5}"/>
              </a:ext>
            </a:extLst>
          </p:cNvPr>
          <p:cNvSpPr/>
          <p:nvPr/>
        </p:nvSpPr>
        <p:spPr>
          <a:xfrm>
            <a:off x="7131995" y="1280160"/>
            <a:ext cx="4338387" cy="523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ID" sz="1867" b="1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7816871-1A36-85C4-98D0-C3F4038B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7A50DE3-D07E-5BBC-5525-20CD64FB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7D96D-FE0F-0603-830E-7B91301DBF97}"/>
              </a:ext>
            </a:extLst>
          </p:cNvPr>
          <p:cNvSpPr txBox="1"/>
          <p:nvPr/>
        </p:nvSpPr>
        <p:spPr>
          <a:xfrm>
            <a:off x="2881795" y="892347"/>
            <a:ext cx="83106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320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Univariate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5357A-54D2-0B54-9657-97BA447EC454}"/>
              </a:ext>
            </a:extLst>
          </p:cNvPr>
          <p:cNvSpPr txBox="1"/>
          <p:nvPr/>
        </p:nvSpPr>
        <p:spPr>
          <a:xfrm>
            <a:off x="2609192" y="1678245"/>
            <a:ext cx="6230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Create 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Violinplot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for Each Numerical Feature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AEE3F-1590-606B-7D03-588F81D60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33" y="2467513"/>
            <a:ext cx="9304826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5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EEBDE269-B7F7-A5D1-84CF-B661AA936D86}"/>
              </a:ext>
            </a:extLst>
          </p:cNvPr>
          <p:cNvGrpSpPr/>
          <p:nvPr/>
        </p:nvGrpSpPr>
        <p:grpSpPr>
          <a:xfrm>
            <a:off x="1676398" y="2294163"/>
            <a:ext cx="9610165" cy="3019103"/>
            <a:chOff x="15540" y="0"/>
            <a:chExt cx="9635237" cy="4489641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1A330243-6FB3-274F-6E18-C14C7BD37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4237" b="15868"/>
            <a:stretch>
              <a:fillRect/>
            </a:stretch>
          </p:blipFill>
          <p:spPr>
            <a:xfrm>
              <a:off x="15540" y="0"/>
              <a:ext cx="9635237" cy="4489641"/>
            </a:xfrm>
            <a:prstGeom prst="rect">
              <a:avLst/>
            </a:prstGeom>
          </p:spPr>
        </p:pic>
      </p:grpSp>
      <p:sp>
        <p:nvSpPr>
          <p:cNvPr id="3" name="Rectangle 3">
            <a:extLst>
              <a:ext uri="{FF2B5EF4-FFF2-40B4-BE49-F238E27FC236}">
                <a16:creationId xmlns:a16="http://schemas.microsoft.com/office/drawing/2014/main" id="{97816871-1A36-85C4-98D0-C3F4038B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7A50DE3-D07E-5BBC-5525-20CD64FB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7D96D-FE0F-0603-830E-7B91301DBF97}"/>
              </a:ext>
            </a:extLst>
          </p:cNvPr>
          <p:cNvSpPr txBox="1"/>
          <p:nvPr/>
        </p:nvSpPr>
        <p:spPr>
          <a:xfrm>
            <a:off x="2456792" y="918508"/>
            <a:ext cx="83106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3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Bivariate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5357A-54D2-0B54-9657-97BA447EC454}"/>
              </a:ext>
            </a:extLst>
          </p:cNvPr>
          <p:cNvSpPr txBox="1"/>
          <p:nvPr/>
        </p:nvSpPr>
        <p:spPr>
          <a:xfrm>
            <a:off x="1572735" y="1899267"/>
            <a:ext cx="7859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Create 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Distplot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per Purchase for Each Numerical Feature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14BC7-3807-9BBC-2C9E-447E2F6C0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825" y="2504391"/>
            <a:ext cx="9335309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7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1413</TotalTime>
  <Words>705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Anton</vt:lpstr>
      <vt:lpstr>Arial</vt:lpstr>
      <vt:lpstr>Calibri</vt:lpstr>
      <vt:lpstr>Corbel</vt:lpstr>
      <vt:lpstr>Courier New</vt:lpstr>
      <vt:lpstr>Helvetica Neue</vt:lpstr>
      <vt:lpstr>Helvetica-FF</vt:lpstr>
      <vt:lpstr>Roboto</vt:lpstr>
      <vt:lpstr>Söhne</vt:lpstr>
      <vt:lpstr>Parallax</vt:lpstr>
      <vt:lpstr>MINI PROJECT DATA SCIENCE DATA CONSULTANT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DATA ENGINEER DATA CONSULTANT</dc:title>
  <dc:creator>Rafsanjani Lestari Negara</dc:creator>
  <cp:lastModifiedBy>Rafsanjani Lestari Negara</cp:lastModifiedBy>
  <cp:revision>38</cp:revision>
  <dcterms:created xsi:type="dcterms:W3CDTF">2023-01-22T06:41:18Z</dcterms:created>
  <dcterms:modified xsi:type="dcterms:W3CDTF">2023-02-19T02:20:51Z</dcterms:modified>
</cp:coreProperties>
</file>