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VT323"/>
      <p:regular r:id="rId20"/>
    </p:embeddedFont>
    <p:embeddedFont>
      <p:font typeface="Press Start 2P"/>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VT323-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essStart2P-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2442e0a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2442e0a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2e1ff5ac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2e1ff5ac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f6a4b49c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f6a4b49c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Shooting: The player can now shoot the bullets</a:t>
            </a:r>
            <a:endParaRPr/>
          </a:p>
          <a:p>
            <a:pPr indent="0" lvl="0" marL="0" rtl="0" algn="l">
              <a:spcBef>
                <a:spcPts val="0"/>
              </a:spcBef>
              <a:spcAft>
                <a:spcPts val="0"/>
              </a:spcAft>
              <a:buNone/>
            </a:pPr>
            <a:r>
              <a:rPr lang="en"/>
              <a:t>Enemies/Bosses: The bosses and enemies vary in each level in </a:t>
            </a:r>
            <a:r>
              <a:rPr lang="en"/>
              <a:t>aesthetics</a:t>
            </a:r>
            <a:r>
              <a:rPr lang="en"/>
              <a:t> and attacks</a:t>
            </a:r>
            <a:endParaRPr/>
          </a:p>
          <a:p>
            <a:pPr indent="0" lvl="0" marL="0" rtl="0" algn="l">
              <a:spcBef>
                <a:spcPts val="0"/>
              </a:spcBef>
              <a:spcAft>
                <a:spcPts val="0"/>
              </a:spcAft>
              <a:buNone/>
            </a:pPr>
            <a:r>
              <a:rPr lang="en"/>
              <a:t>Highscores: Level scores are based on your health, points got in level, and speed. Player is encouraged to replay levels to get higher score.</a:t>
            </a:r>
            <a:endParaRPr/>
          </a:p>
          <a:p>
            <a:pPr indent="0" lvl="0" marL="0" rtl="0" algn="l">
              <a:spcBef>
                <a:spcPts val="0"/>
              </a:spcBef>
              <a:spcAft>
                <a:spcPts val="0"/>
              </a:spcAft>
              <a:buNone/>
            </a:pPr>
            <a:r>
              <a:rPr lang="en"/>
              <a:t>Leaderboard also encourages replaying levels to get a higher score and compete with others.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f6a4b49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f6a4b49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Pixel art: </a:t>
            </a:r>
            <a:endParaRPr/>
          </a:p>
          <a:p>
            <a:pPr indent="0" lvl="0" marL="0" rtl="0" algn="l">
              <a:spcBef>
                <a:spcPts val="0"/>
              </a:spcBef>
              <a:spcAft>
                <a:spcPts val="0"/>
              </a:spcAft>
              <a:buNone/>
            </a:pPr>
            <a:r>
              <a:rPr lang="en"/>
              <a:t>Tutorial: The tutorial was confusing for many playtesters. Players didn’t know what to do and were unaware of things like charged shots and dodging.</a:t>
            </a:r>
            <a:endParaRPr/>
          </a:p>
          <a:p>
            <a:pPr indent="0" lvl="0" marL="0" rtl="0" algn="l">
              <a:spcBef>
                <a:spcPts val="0"/>
              </a:spcBef>
              <a:spcAft>
                <a:spcPts val="0"/>
              </a:spcAft>
              <a:buNone/>
            </a:pPr>
            <a:r>
              <a:rPr lang="en"/>
              <a:t>Spammable Buttons: Some buttons apart of the UI could be pressed rapidly and cause problems. The player could also spam the trick button.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6a4b49c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f6a4b49c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a:p>
            <a:pPr indent="0" lvl="0" marL="0" rtl="0" algn="l">
              <a:spcBef>
                <a:spcPts val="0"/>
              </a:spcBef>
              <a:spcAft>
                <a:spcPts val="0"/>
              </a:spcAft>
              <a:buNone/>
            </a:pPr>
            <a:r>
              <a:rPr lang="en"/>
              <a:t>More Controls UI: To improve the tutorial and help players understand the controls, we added text next to the controls, had the controls appear at the beginning of each level, and added text indication of when you can use your charge shot.</a:t>
            </a:r>
            <a:endParaRPr/>
          </a:p>
          <a:p>
            <a:pPr indent="0" lvl="0" marL="0" rtl="0" algn="l">
              <a:spcBef>
                <a:spcPts val="0"/>
              </a:spcBef>
              <a:spcAft>
                <a:spcPts val="0"/>
              </a:spcAft>
              <a:buNone/>
            </a:pPr>
            <a:r>
              <a:rPr lang="en"/>
              <a:t>Cooldowns: Cooldowns were added to the UI buttons and to the trick button to avoid misuse.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f6a4b49c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f6a4b49c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Bark of the 90’s has: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2e1ff5ac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2e1ff5ac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2e1ff5a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2e1ff5a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2f8233e1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2f8233e1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Press Start 2P"/>
                <a:ea typeface="Press Start 2P"/>
                <a:cs typeface="Press Start 2P"/>
                <a:sym typeface="Press Start 2P"/>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3000">
                <a:solidFill>
                  <a:srgbClr val="000000"/>
                </a:solidFill>
                <a:latin typeface="VT323"/>
                <a:ea typeface="VT323"/>
                <a:cs typeface="VT323"/>
                <a:sym typeface="VT323"/>
              </a:defRPr>
            </a:lvl1pPr>
            <a:lvl2pPr indent="-317500" lvl="1" marL="914400">
              <a:spcBef>
                <a:spcPts val="0"/>
              </a:spcBef>
              <a:spcAft>
                <a:spcPts val="0"/>
              </a:spcAft>
              <a:buSzPts val="1400"/>
              <a:buChar char="❏"/>
              <a:defRPr>
                <a:latin typeface="Press Start 2P"/>
                <a:ea typeface="Press Start 2P"/>
                <a:cs typeface="Press Start 2P"/>
                <a:sym typeface="Press Start 2P"/>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atin typeface="Press Start 2P"/>
                <a:ea typeface="Press Start 2P"/>
                <a:cs typeface="Press Start 2P"/>
                <a:sym typeface="Press Start 2P"/>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6177" r="54321" t="0"/>
          <a:stretch/>
        </p:blipFill>
        <p:spPr>
          <a:xfrm flipH="1">
            <a:off x="8229049" y="0"/>
            <a:ext cx="799126" cy="1011526"/>
          </a:xfrm>
          <a:prstGeom prst="rect">
            <a:avLst/>
          </a:prstGeom>
          <a:noFill/>
          <a:ln>
            <a:noFill/>
          </a:ln>
        </p:spPr>
      </p:pic>
      <p:sp>
        <p:nvSpPr>
          <p:cNvPr id="86" name="Google Shape;86;p13"/>
          <p:cNvSpPr txBox="1"/>
          <p:nvPr>
            <p:ph type="ctrTitle"/>
          </p:nvPr>
        </p:nvSpPr>
        <p:spPr>
          <a:xfrm>
            <a:off x="216575" y="1380625"/>
            <a:ext cx="8811600" cy="901800"/>
          </a:xfrm>
          <a:prstGeom prst="rect">
            <a:avLst/>
          </a:prstGeom>
          <a:effectLst>
            <a:outerShdw blurRad="57150" rotWithShape="0" algn="bl" dir="5400000" dist="19050">
              <a:schemeClr val="lt1"/>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i="1" lang="en">
                <a:solidFill>
                  <a:srgbClr val="FF78A6"/>
                </a:solidFill>
                <a:latin typeface="Press Start 2P"/>
                <a:ea typeface="Press Start 2P"/>
                <a:cs typeface="Press Start 2P"/>
                <a:sym typeface="Press Start 2P"/>
              </a:rPr>
              <a:t>Bark of the 90’s</a:t>
            </a:r>
            <a:endParaRPr i="1">
              <a:solidFill>
                <a:srgbClr val="FF78A6"/>
              </a:solidFill>
              <a:latin typeface="Press Start 2P"/>
              <a:ea typeface="Press Start 2P"/>
              <a:cs typeface="Press Start 2P"/>
              <a:sym typeface="Press Start 2P"/>
            </a:endParaRPr>
          </a:p>
        </p:txBody>
      </p:sp>
      <p:sp>
        <p:nvSpPr>
          <p:cNvPr id="87" name="Google Shape;87;p13"/>
          <p:cNvSpPr txBox="1"/>
          <p:nvPr>
            <p:ph idx="1" type="subTitle"/>
          </p:nvPr>
        </p:nvSpPr>
        <p:spPr>
          <a:xfrm>
            <a:off x="511313" y="213883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VT323"/>
                <a:ea typeface="VT323"/>
                <a:cs typeface="VT323"/>
                <a:sym typeface="VT323"/>
              </a:rPr>
              <a:t>The 90’s called, they want their dog back.</a:t>
            </a:r>
            <a:endParaRPr sz="3500">
              <a:latin typeface="VT323"/>
              <a:ea typeface="VT323"/>
              <a:cs typeface="VT323"/>
              <a:sym typeface="VT323"/>
            </a:endParaRPr>
          </a:p>
        </p:txBody>
      </p:sp>
      <p:sp>
        <p:nvSpPr>
          <p:cNvPr id="88" name="Google Shape;88;p13"/>
          <p:cNvSpPr txBox="1"/>
          <p:nvPr>
            <p:ph idx="1" type="subTitle"/>
          </p:nvPr>
        </p:nvSpPr>
        <p:spPr>
          <a:xfrm>
            <a:off x="598088" y="35382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VT323"/>
                <a:ea typeface="VT323"/>
                <a:cs typeface="VT323"/>
                <a:sym typeface="VT323"/>
              </a:rPr>
              <a:t>Kodiak Shepard, Matthew Satterfield, &amp; Rebecca Tester</a:t>
            </a:r>
            <a:endParaRPr sz="3000">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body"/>
          </p:nvPr>
        </p:nvSpPr>
        <p:spPr>
          <a:xfrm>
            <a:off x="0" y="3168225"/>
            <a:ext cx="8520600" cy="178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4500"/>
              <a:t>The player will be united with their dog upon beating the game.</a:t>
            </a:r>
            <a:endParaRPr sz="4500"/>
          </a:p>
        </p:txBody>
      </p:sp>
      <p:pic>
        <p:nvPicPr>
          <p:cNvPr id="155" name="Google Shape;155;p22"/>
          <p:cNvPicPr preferRelativeResize="0"/>
          <p:nvPr/>
        </p:nvPicPr>
        <p:blipFill rotWithShape="1">
          <a:blip r:embed="rId3">
            <a:alphaModFix/>
          </a:blip>
          <a:srcRect b="15824" l="17580" r="18488" t="15133"/>
          <a:stretch/>
        </p:blipFill>
        <p:spPr>
          <a:xfrm>
            <a:off x="1649200" y="0"/>
            <a:ext cx="5845598" cy="355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67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Concept Statement</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 skater needs to rescue their dog from criminal Ella McDogH’tor by soaring through the sky and </a:t>
            </a:r>
            <a:r>
              <a:rPr lang="en"/>
              <a:t>fighting 90’s-inspired enemies</a:t>
            </a:r>
            <a:r>
              <a:rPr lang="en"/>
              <a:t>.</a:t>
            </a:r>
            <a:endParaRPr/>
          </a:p>
        </p:txBody>
      </p:sp>
      <p:pic>
        <p:nvPicPr>
          <p:cNvPr id="95" name="Google Shape;95;p14"/>
          <p:cNvPicPr preferRelativeResize="0"/>
          <p:nvPr/>
        </p:nvPicPr>
        <p:blipFill rotWithShape="1">
          <a:blip r:embed="rId3">
            <a:alphaModFix/>
          </a:blip>
          <a:srcRect b="0" l="0" r="0" t="0"/>
          <a:stretch/>
        </p:blipFill>
        <p:spPr>
          <a:xfrm>
            <a:off x="23550" y="3057375"/>
            <a:ext cx="9144003" cy="183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3649900" y="3108475"/>
            <a:ext cx="1844200" cy="1782725"/>
          </a:xfrm>
          <a:prstGeom prst="rect">
            <a:avLst/>
          </a:prstGeom>
          <a:noFill/>
          <a:ln>
            <a:noFill/>
          </a:ln>
        </p:spPr>
      </p:pic>
      <p:pic>
        <p:nvPicPr>
          <p:cNvPr id="101" name="Google Shape;101;p15"/>
          <p:cNvPicPr preferRelativeResize="0"/>
          <p:nvPr/>
        </p:nvPicPr>
        <p:blipFill>
          <a:blip r:embed="rId4">
            <a:alphaModFix/>
          </a:blip>
          <a:stretch>
            <a:fillRect/>
          </a:stretch>
        </p:blipFill>
        <p:spPr>
          <a:xfrm>
            <a:off x="5695900" y="770300"/>
            <a:ext cx="3448101" cy="4120901"/>
          </a:xfrm>
          <a:prstGeom prst="rect">
            <a:avLst/>
          </a:prstGeom>
          <a:noFill/>
          <a:ln>
            <a:noFill/>
          </a:ln>
        </p:spPr>
      </p:pic>
      <p:sp>
        <p:nvSpPr>
          <p:cNvPr id="102" name="Google Shape;102;p15"/>
          <p:cNvSpPr txBox="1"/>
          <p:nvPr>
            <p:ph type="title"/>
          </p:nvPr>
        </p:nvSpPr>
        <p:spPr>
          <a:xfrm>
            <a:off x="1593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Features</a:t>
            </a:r>
            <a:endParaRPr/>
          </a:p>
        </p:txBody>
      </p:sp>
      <p:sp>
        <p:nvSpPr>
          <p:cNvPr id="103" name="Google Shape;103;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Clr>
                <a:srgbClr val="000000"/>
              </a:buClr>
              <a:buSzPts val="4500"/>
              <a:buFont typeface="VT323"/>
              <a:buChar char="❏"/>
            </a:pPr>
            <a:r>
              <a:rPr lang="en" sz="4500"/>
              <a:t>Shooting Bullets</a:t>
            </a:r>
            <a:endParaRPr sz="4500"/>
          </a:p>
          <a:p>
            <a:pPr indent="-514350" lvl="0" marL="457200" rtl="0" algn="l">
              <a:spcBef>
                <a:spcPts val="0"/>
              </a:spcBef>
              <a:spcAft>
                <a:spcPts val="0"/>
              </a:spcAft>
              <a:buSzPts val="4500"/>
              <a:buChar char="❏"/>
            </a:pPr>
            <a:r>
              <a:rPr lang="en" sz="4500"/>
              <a:t>More Enemies</a:t>
            </a:r>
            <a:endParaRPr sz="4500"/>
          </a:p>
          <a:p>
            <a:pPr indent="-514350" lvl="0" marL="457200" rtl="0" algn="l">
              <a:spcBef>
                <a:spcPts val="0"/>
              </a:spcBef>
              <a:spcAft>
                <a:spcPts val="0"/>
              </a:spcAft>
              <a:buSzPts val="4500"/>
              <a:buChar char="❏"/>
            </a:pPr>
            <a:r>
              <a:rPr lang="en" sz="4500"/>
              <a:t>Highscores</a:t>
            </a:r>
            <a:endParaRPr sz="4500"/>
          </a:p>
          <a:p>
            <a:pPr indent="-514350" lvl="0" marL="457200" rtl="0" algn="l">
              <a:spcBef>
                <a:spcPts val="0"/>
              </a:spcBef>
              <a:spcAft>
                <a:spcPts val="0"/>
              </a:spcAft>
              <a:buSzPts val="4500"/>
              <a:buChar char="❏"/>
            </a:pPr>
            <a:r>
              <a:rPr lang="en" sz="4500"/>
              <a:t>Leaderboard</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SzPts val="4500"/>
              <a:buChar char="❏"/>
            </a:pPr>
            <a:r>
              <a:rPr lang="en" sz="4500"/>
              <a:t>Pixel art difficulties</a:t>
            </a:r>
            <a:endParaRPr sz="4500"/>
          </a:p>
          <a:p>
            <a:pPr indent="-514350" lvl="0" marL="457200" rtl="0" algn="l">
              <a:spcBef>
                <a:spcPts val="0"/>
              </a:spcBef>
              <a:spcAft>
                <a:spcPts val="0"/>
              </a:spcAft>
              <a:buSzPts val="4500"/>
              <a:buChar char="❏"/>
            </a:pPr>
            <a:r>
              <a:rPr lang="en" sz="4500"/>
              <a:t>Tutorial confusion</a:t>
            </a:r>
            <a:endParaRPr sz="4500"/>
          </a:p>
          <a:p>
            <a:pPr indent="-514350" lvl="0" marL="457200" rtl="0" algn="l">
              <a:spcBef>
                <a:spcPts val="0"/>
              </a:spcBef>
              <a:spcAft>
                <a:spcPts val="0"/>
              </a:spcAft>
              <a:buSzPts val="4500"/>
              <a:buChar char="❏"/>
            </a:pPr>
            <a:r>
              <a:rPr lang="en" sz="4500"/>
              <a:t>Spammable buttons</a:t>
            </a:r>
            <a:endParaRPr sz="4500"/>
          </a:p>
        </p:txBody>
      </p:sp>
      <p:pic>
        <p:nvPicPr>
          <p:cNvPr id="110" name="Google Shape;110;p16"/>
          <p:cNvPicPr preferRelativeResize="0"/>
          <p:nvPr/>
        </p:nvPicPr>
        <p:blipFill rotWithShape="1">
          <a:blip r:embed="rId3">
            <a:alphaModFix/>
          </a:blip>
          <a:srcRect b="0" l="0" r="0" t="50322"/>
          <a:stretch/>
        </p:blipFill>
        <p:spPr>
          <a:xfrm>
            <a:off x="6168975" y="779775"/>
            <a:ext cx="2571750" cy="255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347550" y="3561075"/>
            <a:ext cx="8448900" cy="154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117" name="Google Shape;117;p17"/>
          <p:cNvSpPr txBox="1"/>
          <p:nvPr>
            <p:ph idx="1" type="body"/>
          </p:nvPr>
        </p:nvSpPr>
        <p:spPr>
          <a:xfrm>
            <a:off x="311700" y="1001275"/>
            <a:ext cx="8520600" cy="33390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SzPts val="4500"/>
              <a:buChar char="❏"/>
            </a:pPr>
            <a:r>
              <a:rPr lang="en" sz="4500"/>
              <a:t>Practice makes perfect</a:t>
            </a:r>
            <a:endParaRPr sz="2200"/>
          </a:p>
          <a:p>
            <a:pPr indent="-514350" lvl="0" marL="457200" rtl="0" algn="l">
              <a:spcBef>
                <a:spcPts val="0"/>
              </a:spcBef>
              <a:spcAft>
                <a:spcPts val="0"/>
              </a:spcAft>
              <a:buSzPts val="4500"/>
              <a:buChar char="❏"/>
            </a:pPr>
            <a:r>
              <a:rPr lang="en" sz="4500"/>
              <a:t>UI explaining controls</a:t>
            </a:r>
            <a:endParaRPr sz="4500"/>
          </a:p>
          <a:p>
            <a:pPr indent="-514350" lvl="0" marL="457200" rtl="0" algn="l">
              <a:spcBef>
                <a:spcPts val="0"/>
              </a:spcBef>
              <a:spcAft>
                <a:spcPts val="0"/>
              </a:spcAft>
              <a:buSzPts val="4500"/>
              <a:buChar char="❏"/>
            </a:pPr>
            <a:r>
              <a:rPr lang="en" sz="4500"/>
              <a:t>Cooldowns</a:t>
            </a:r>
            <a:endParaRPr sz="4500"/>
          </a:p>
        </p:txBody>
      </p:sp>
      <p:pic>
        <p:nvPicPr>
          <p:cNvPr id="118" name="Google Shape;118;p17"/>
          <p:cNvPicPr preferRelativeResize="0"/>
          <p:nvPr/>
        </p:nvPicPr>
        <p:blipFill>
          <a:blip r:embed="rId3">
            <a:alphaModFix/>
          </a:blip>
          <a:stretch>
            <a:fillRect/>
          </a:stretch>
        </p:blipFill>
        <p:spPr>
          <a:xfrm>
            <a:off x="416963" y="3655625"/>
            <a:ext cx="4792175" cy="1487875"/>
          </a:xfrm>
          <a:prstGeom prst="rect">
            <a:avLst/>
          </a:prstGeom>
          <a:noFill/>
          <a:ln>
            <a:noFill/>
          </a:ln>
        </p:spPr>
      </p:pic>
      <p:pic>
        <p:nvPicPr>
          <p:cNvPr id="119" name="Google Shape;119;p17"/>
          <p:cNvPicPr preferRelativeResize="0"/>
          <p:nvPr/>
        </p:nvPicPr>
        <p:blipFill>
          <a:blip r:embed="rId4">
            <a:alphaModFix/>
          </a:blip>
          <a:stretch>
            <a:fillRect/>
          </a:stretch>
        </p:blipFill>
        <p:spPr>
          <a:xfrm>
            <a:off x="5209125" y="3655625"/>
            <a:ext cx="3516796" cy="1487875"/>
          </a:xfrm>
          <a:prstGeom prst="rect">
            <a:avLst/>
          </a:prstGeom>
          <a:noFill/>
          <a:ln>
            <a:noFill/>
          </a:ln>
        </p:spPr>
      </p:pic>
      <p:pic>
        <p:nvPicPr>
          <p:cNvPr id="120" name="Google Shape;120;p17"/>
          <p:cNvPicPr preferRelativeResize="0"/>
          <p:nvPr/>
        </p:nvPicPr>
        <p:blipFill>
          <a:blip r:embed="rId5">
            <a:alphaModFix/>
          </a:blip>
          <a:stretch>
            <a:fillRect/>
          </a:stretch>
        </p:blipFill>
        <p:spPr>
          <a:xfrm>
            <a:off x="6310250" y="625775"/>
            <a:ext cx="2345350" cy="234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Factor</a:t>
            </a:r>
            <a:endParaRPr/>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Clr>
                <a:srgbClr val="000000"/>
              </a:buClr>
              <a:buSzPts val="4500"/>
              <a:buFont typeface="VT323"/>
              <a:buChar char="❏"/>
            </a:pPr>
            <a:r>
              <a:rPr lang="en" sz="4500"/>
              <a:t>Colorful Designs</a:t>
            </a:r>
            <a:endParaRPr sz="4500"/>
          </a:p>
          <a:p>
            <a:pPr indent="-514350" lvl="0" marL="457200" rtl="0" algn="l">
              <a:spcBef>
                <a:spcPts val="0"/>
              </a:spcBef>
              <a:spcAft>
                <a:spcPts val="0"/>
              </a:spcAft>
              <a:buClr>
                <a:srgbClr val="000000"/>
              </a:buClr>
              <a:buSzPts val="4500"/>
              <a:buFont typeface="VT323"/>
              <a:buChar char="❏"/>
            </a:pPr>
            <a:r>
              <a:rPr lang="en" sz="4500"/>
              <a:t>Challenge &amp; </a:t>
            </a:r>
            <a:r>
              <a:rPr lang="en" sz="4500"/>
              <a:t>Competition</a:t>
            </a:r>
            <a:endParaRPr sz="4500"/>
          </a:p>
          <a:p>
            <a:pPr indent="-514350" lvl="0" marL="457200" rtl="0" algn="l">
              <a:spcBef>
                <a:spcPts val="0"/>
              </a:spcBef>
              <a:spcAft>
                <a:spcPts val="0"/>
              </a:spcAft>
              <a:buSzPts val="4500"/>
              <a:buChar char="❏"/>
            </a:pPr>
            <a:r>
              <a:rPr lang="en" sz="4500"/>
              <a:t>Dodging &amp; Attacking</a:t>
            </a:r>
            <a:endParaRPr sz="4500"/>
          </a:p>
          <a:p>
            <a:pPr indent="-514350" lvl="0" marL="457200" rtl="0" algn="l">
              <a:spcBef>
                <a:spcPts val="0"/>
              </a:spcBef>
              <a:spcAft>
                <a:spcPts val="0"/>
              </a:spcAft>
              <a:buSzPts val="4500"/>
              <a:buChar char="❏"/>
            </a:pPr>
            <a:r>
              <a:rPr lang="en" sz="4500"/>
              <a:t>Optimizing for Highscores</a:t>
            </a:r>
            <a:endParaRPr/>
          </a:p>
        </p:txBody>
      </p:sp>
      <p:pic>
        <p:nvPicPr>
          <p:cNvPr id="127" name="Google Shape;127;p18"/>
          <p:cNvPicPr preferRelativeResize="0"/>
          <p:nvPr/>
        </p:nvPicPr>
        <p:blipFill rotWithShape="1">
          <a:blip r:embed="rId3">
            <a:alphaModFix/>
          </a:blip>
          <a:srcRect b="67009" l="33252" r="33392" t="0"/>
          <a:stretch/>
        </p:blipFill>
        <p:spPr>
          <a:xfrm>
            <a:off x="6767748" y="821925"/>
            <a:ext cx="1978999" cy="1957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Core Mechanics</a:t>
            </a:r>
            <a:endParaRPr sz="4000"/>
          </a:p>
        </p:txBody>
      </p:sp>
      <p:sp>
        <p:nvSpPr>
          <p:cNvPr id="133" name="Google Shape;13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514350" lvl="0" marL="457200" rtl="0" algn="l">
              <a:spcBef>
                <a:spcPts val="0"/>
              </a:spcBef>
              <a:spcAft>
                <a:spcPts val="0"/>
              </a:spcAft>
              <a:buClr>
                <a:srgbClr val="000000"/>
              </a:buClr>
              <a:buSzPts val="4500"/>
              <a:buFont typeface="VT323"/>
              <a:buChar char="❏"/>
            </a:pPr>
            <a:r>
              <a:rPr lang="en" sz="4500"/>
              <a:t>Moving</a:t>
            </a:r>
            <a:endParaRPr sz="4500"/>
          </a:p>
          <a:p>
            <a:pPr indent="-514350" lvl="0" marL="457200" rtl="0" algn="l">
              <a:spcBef>
                <a:spcPts val="0"/>
              </a:spcBef>
              <a:spcAft>
                <a:spcPts val="0"/>
              </a:spcAft>
              <a:buClr>
                <a:srgbClr val="000000"/>
              </a:buClr>
              <a:buSzPts val="4500"/>
              <a:buFont typeface="VT323"/>
              <a:buChar char="❏"/>
            </a:pPr>
            <a:r>
              <a:rPr lang="en" sz="4500"/>
              <a:t>Dodging</a:t>
            </a:r>
            <a:endParaRPr sz="4500"/>
          </a:p>
          <a:p>
            <a:pPr indent="-514350" lvl="0" marL="457200" rtl="0" algn="l">
              <a:spcBef>
                <a:spcPts val="0"/>
              </a:spcBef>
              <a:spcAft>
                <a:spcPts val="0"/>
              </a:spcAft>
              <a:buClr>
                <a:srgbClr val="000000"/>
              </a:buClr>
              <a:buSzPts val="4500"/>
              <a:buFont typeface="VT323"/>
              <a:buChar char="❏"/>
            </a:pPr>
            <a:r>
              <a:rPr lang="en" sz="4500"/>
              <a:t>Shooting</a:t>
            </a:r>
            <a:endParaRPr sz="4500"/>
          </a:p>
        </p:txBody>
      </p:sp>
      <p:pic>
        <p:nvPicPr>
          <p:cNvPr id="134" name="Google Shape;134;p19"/>
          <p:cNvPicPr preferRelativeResize="0"/>
          <p:nvPr/>
        </p:nvPicPr>
        <p:blipFill>
          <a:blip r:embed="rId3">
            <a:alphaModFix/>
          </a:blip>
          <a:stretch>
            <a:fillRect/>
          </a:stretch>
        </p:blipFill>
        <p:spPr>
          <a:xfrm>
            <a:off x="6546300" y="1150825"/>
            <a:ext cx="2286000" cy="22860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407498" y="2430323"/>
            <a:ext cx="2855005" cy="2855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a:t>
            </a:r>
            <a:endParaRPr/>
          </a:p>
        </p:txBody>
      </p:sp>
      <p:sp>
        <p:nvSpPr>
          <p:cNvPr id="141" name="Google Shape;141;p20"/>
          <p:cNvSpPr txBox="1"/>
          <p:nvPr>
            <p:ph idx="1" type="body"/>
          </p:nvPr>
        </p:nvSpPr>
        <p:spPr>
          <a:xfrm>
            <a:off x="311700" y="1153675"/>
            <a:ext cx="8520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VT323"/>
              <a:buChar char="❏"/>
            </a:pPr>
            <a:r>
              <a:rPr lang="en"/>
              <a:t>Genre: Shoot ‘em up, Rail Shooter, Bullet Hell</a:t>
            </a:r>
            <a:endParaRPr/>
          </a:p>
          <a:p>
            <a:pPr indent="-342900" lvl="0" marL="457200" rtl="0" algn="l">
              <a:lnSpc>
                <a:spcPct val="115000"/>
              </a:lnSpc>
              <a:spcBef>
                <a:spcPts val="0"/>
              </a:spcBef>
              <a:spcAft>
                <a:spcPts val="0"/>
              </a:spcAft>
              <a:buClr>
                <a:srgbClr val="000000"/>
              </a:buClr>
              <a:buSzPts val="1800"/>
              <a:buFont typeface="VT323"/>
              <a:buChar char="❏"/>
            </a:pPr>
            <a:r>
              <a:rPr lang="en"/>
              <a:t>Controls:</a:t>
            </a:r>
            <a:endParaRPr/>
          </a:p>
          <a:p>
            <a:pPr indent="-419100" lvl="1" marL="914400" rtl="0" algn="l">
              <a:lnSpc>
                <a:spcPct val="115000"/>
              </a:lnSpc>
              <a:spcBef>
                <a:spcPts val="0"/>
              </a:spcBef>
              <a:spcAft>
                <a:spcPts val="0"/>
              </a:spcAft>
              <a:buClr>
                <a:srgbClr val="000000"/>
              </a:buClr>
              <a:buSzPts val="3000"/>
              <a:buFont typeface="VT323"/>
              <a:buChar char="❏"/>
            </a:pPr>
            <a:r>
              <a:rPr lang="en" sz="3000">
                <a:solidFill>
                  <a:srgbClr val="000000"/>
                </a:solidFill>
                <a:latin typeface="VT323"/>
                <a:ea typeface="VT323"/>
                <a:cs typeface="VT323"/>
                <a:sym typeface="VT323"/>
              </a:rPr>
              <a:t>WASD to move</a:t>
            </a:r>
            <a:endParaRPr sz="3000">
              <a:solidFill>
                <a:srgbClr val="000000"/>
              </a:solidFill>
              <a:latin typeface="VT323"/>
              <a:ea typeface="VT323"/>
              <a:cs typeface="VT323"/>
              <a:sym typeface="VT323"/>
            </a:endParaRPr>
          </a:p>
          <a:p>
            <a:pPr indent="-419100" lvl="1" marL="914400" rtl="0" algn="l">
              <a:lnSpc>
                <a:spcPct val="115000"/>
              </a:lnSpc>
              <a:spcBef>
                <a:spcPts val="0"/>
              </a:spcBef>
              <a:spcAft>
                <a:spcPts val="0"/>
              </a:spcAft>
              <a:buClr>
                <a:srgbClr val="000000"/>
              </a:buClr>
              <a:buSzPts val="3000"/>
              <a:buFont typeface="VT323"/>
              <a:buChar char="❏"/>
            </a:pPr>
            <a:r>
              <a:rPr lang="en" sz="3000">
                <a:solidFill>
                  <a:srgbClr val="000000"/>
                </a:solidFill>
                <a:latin typeface="VT323"/>
                <a:ea typeface="VT323"/>
                <a:cs typeface="VT323"/>
                <a:sym typeface="VT323"/>
              </a:rPr>
              <a:t>Space to dodge, Ctrl to do a trick</a:t>
            </a:r>
            <a:endParaRPr sz="3000">
              <a:solidFill>
                <a:srgbClr val="000000"/>
              </a:solidFill>
              <a:latin typeface="VT323"/>
              <a:ea typeface="VT323"/>
              <a:cs typeface="VT323"/>
              <a:sym typeface="VT323"/>
            </a:endParaRPr>
          </a:p>
          <a:p>
            <a:pPr indent="-419100" lvl="1" marL="914400" rtl="0" algn="l">
              <a:lnSpc>
                <a:spcPct val="115000"/>
              </a:lnSpc>
              <a:spcBef>
                <a:spcPts val="0"/>
              </a:spcBef>
              <a:spcAft>
                <a:spcPts val="0"/>
              </a:spcAft>
              <a:buClr>
                <a:srgbClr val="000000"/>
              </a:buClr>
              <a:buSzPts val="3000"/>
              <a:buFont typeface="VT323"/>
              <a:buChar char="❏"/>
            </a:pPr>
            <a:r>
              <a:rPr lang="en" sz="3000">
                <a:solidFill>
                  <a:srgbClr val="000000"/>
                </a:solidFill>
                <a:latin typeface="VT323"/>
                <a:ea typeface="VT323"/>
                <a:cs typeface="VT323"/>
                <a:sym typeface="VT323"/>
              </a:rPr>
              <a:t>Left click to shoot a standard bullet</a:t>
            </a:r>
            <a:endParaRPr sz="3000">
              <a:solidFill>
                <a:srgbClr val="000000"/>
              </a:solidFill>
              <a:latin typeface="VT323"/>
              <a:ea typeface="VT323"/>
              <a:cs typeface="VT323"/>
              <a:sym typeface="VT323"/>
            </a:endParaRPr>
          </a:p>
          <a:p>
            <a:pPr indent="-419100" lvl="1" marL="914400" rtl="0" algn="l">
              <a:lnSpc>
                <a:spcPct val="115000"/>
              </a:lnSpc>
              <a:spcBef>
                <a:spcPts val="0"/>
              </a:spcBef>
              <a:spcAft>
                <a:spcPts val="0"/>
              </a:spcAft>
              <a:buClr>
                <a:srgbClr val="000000"/>
              </a:buClr>
              <a:buSzPts val="3000"/>
              <a:buFont typeface="VT323"/>
              <a:buChar char="❏"/>
            </a:pPr>
            <a:r>
              <a:rPr lang="en" sz="3000">
                <a:solidFill>
                  <a:srgbClr val="000000"/>
                </a:solidFill>
                <a:latin typeface="VT323"/>
                <a:ea typeface="VT323"/>
                <a:cs typeface="VT323"/>
                <a:sym typeface="VT323"/>
              </a:rPr>
              <a:t>Right click to shoot a charged shot</a:t>
            </a:r>
            <a:endParaRPr sz="3000">
              <a:solidFill>
                <a:srgbClr val="000000"/>
              </a:solidFill>
              <a:latin typeface="VT323"/>
              <a:ea typeface="VT323"/>
              <a:cs typeface="VT323"/>
              <a:sym typeface="VT323"/>
            </a:endParaRPr>
          </a:p>
          <a:p>
            <a:pPr indent="-342900" lvl="0" marL="457200" rtl="0" algn="l">
              <a:lnSpc>
                <a:spcPct val="115000"/>
              </a:lnSpc>
              <a:spcBef>
                <a:spcPts val="0"/>
              </a:spcBef>
              <a:spcAft>
                <a:spcPts val="1200"/>
              </a:spcAft>
              <a:buClr>
                <a:srgbClr val="000000"/>
              </a:buClr>
              <a:buSzPts val="1800"/>
              <a:buFont typeface="VT323"/>
              <a:buChar char="❏"/>
            </a:pPr>
            <a:r>
              <a:rPr lang="en"/>
              <a:t>3 Levels + Tutorial</a:t>
            </a:r>
            <a:endParaRPr/>
          </a:p>
        </p:txBody>
      </p:sp>
      <p:pic>
        <p:nvPicPr>
          <p:cNvPr id="142" name="Google Shape;142;p20"/>
          <p:cNvPicPr preferRelativeResize="0"/>
          <p:nvPr/>
        </p:nvPicPr>
        <p:blipFill>
          <a:blip r:embed="rId3">
            <a:alphaModFix/>
          </a:blip>
          <a:stretch>
            <a:fillRect/>
          </a:stretch>
        </p:blipFill>
        <p:spPr>
          <a:xfrm>
            <a:off x="7387450" y="1790863"/>
            <a:ext cx="1561775" cy="156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Gameplay (Continued)</a:t>
            </a:r>
            <a:endParaRPr/>
          </a:p>
        </p:txBody>
      </p:sp>
      <p:sp>
        <p:nvSpPr>
          <p:cNvPr id="148" name="Google Shape;148;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VT323"/>
              <a:buChar char="❏"/>
            </a:pPr>
            <a:r>
              <a:rPr lang="en"/>
              <a:t>Enemies will spawn and shoot bullets            that will harm the player if they come            in contact with them. </a:t>
            </a:r>
            <a:endParaRPr/>
          </a:p>
          <a:p>
            <a:pPr indent="-342900" lvl="0" marL="457200" rtl="0" algn="l">
              <a:spcBef>
                <a:spcPts val="0"/>
              </a:spcBef>
              <a:spcAft>
                <a:spcPts val="1200"/>
              </a:spcAft>
              <a:buClr>
                <a:srgbClr val="000000"/>
              </a:buClr>
              <a:buSzPts val="1800"/>
              <a:buFont typeface="VT323"/>
              <a:buChar char="❏"/>
            </a:pPr>
            <a:r>
              <a:rPr lang="en"/>
              <a:t>At the end of each level is a boss that the player must defeat to beat the level.</a:t>
            </a:r>
            <a:endParaRPr/>
          </a:p>
        </p:txBody>
      </p:sp>
      <p:pic>
        <p:nvPicPr>
          <p:cNvPr id="149" name="Google Shape;149;p21"/>
          <p:cNvPicPr preferRelativeResize="0"/>
          <p:nvPr/>
        </p:nvPicPr>
        <p:blipFill>
          <a:blip r:embed="rId3">
            <a:alphaModFix/>
          </a:blip>
          <a:stretch>
            <a:fillRect/>
          </a:stretch>
        </p:blipFill>
        <p:spPr>
          <a:xfrm>
            <a:off x="7221225" y="1162176"/>
            <a:ext cx="1537006" cy="1536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