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92"/>
    <p:restoredTop sz="96327"/>
  </p:normalViewPr>
  <p:slideViewPr>
    <p:cSldViewPr snapToGrid="0" snapToObjects="1">
      <p:cViewPr varScale="1">
        <p:scale>
          <a:sx n="128" d="100"/>
          <a:sy n="128" d="100"/>
        </p:scale>
        <p:origin x="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6/27/21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6/27/21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6/27/21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6/27/21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6/27/21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6/27/21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6/27/21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6/27/21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7FD8-D556-E941-9551-51EDAAF9AEC4}"/>
              </a:ext>
            </a:extLst>
          </p:cNvPr>
          <p:cNvSpPr>
            <a:spLocks noGrp="1"/>
          </p:cNvSpPr>
          <p:nvPr>
            <p:ph type="ctrTitle"/>
          </p:nvPr>
        </p:nvSpPr>
        <p:spPr/>
        <p:txBody>
          <a:bodyPr/>
          <a:lstStyle/>
          <a:p>
            <a:r>
              <a:rPr lang="en-US" dirty="0"/>
              <a:t>Credit One Data Plan &amp; Framework</a:t>
            </a:r>
          </a:p>
        </p:txBody>
      </p:sp>
      <p:sp>
        <p:nvSpPr>
          <p:cNvPr id="3" name="Subtitle 2">
            <a:extLst>
              <a:ext uri="{FF2B5EF4-FFF2-40B4-BE49-F238E27FC236}">
                <a16:creationId xmlns:a16="http://schemas.microsoft.com/office/drawing/2014/main" id="{2A598914-16A6-714F-87A3-269277985364}"/>
              </a:ext>
            </a:extLst>
          </p:cNvPr>
          <p:cNvSpPr>
            <a:spLocks noGrp="1"/>
          </p:cNvSpPr>
          <p:nvPr>
            <p:ph type="subTitle" idx="1"/>
          </p:nvPr>
        </p:nvSpPr>
        <p:spPr/>
        <p:txBody>
          <a:bodyPr/>
          <a:lstStyle/>
          <a:p>
            <a:r>
              <a:rPr lang="en-US" dirty="0"/>
              <a:t>By: Roxanna Fuentes</a:t>
            </a:r>
          </a:p>
        </p:txBody>
      </p:sp>
    </p:spTree>
    <p:extLst>
      <p:ext uri="{BB962C8B-B14F-4D97-AF65-F5344CB8AC3E}">
        <p14:creationId xmlns:p14="http://schemas.microsoft.com/office/powerpoint/2010/main" val="147848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2C54-6BA2-7E4B-8AC0-EAE6078A617F}"/>
              </a:ext>
            </a:extLst>
          </p:cNvPr>
          <p:cNvSpPr>
            <a:spLocks noGrp="1"/>
          </p:cNvSpPr>
          <p:nvPr>
            <p:ph type="title"/>
          </p:nvPr>
        </p:nvSpPr>
        <p:spPr/>
        <p:txBody>
          <a:bodyPr>
            <a:normAutofit fontScale="90000"/>
          </a:bodyPr>
          <a:lstStyle/>
          <a:p>
            <a:r>
              <a:rPr lang="en-US" dirty="0"/>
              <a:t>Any known issues with the data and how you plan to address them.</a:t>
            </a:r>
          </a:p>
        </p:txBody>
      </p:sp>
      <p:sp>
        <p:nvSpPr>
          <p:cNvPr id="3" name="Content Placeholder 2">
            <a:extLst>
              <a:ext uri="{FF2B5EF4-FFF2-40B4-BE49-F238E27FC236}">
                <a16:creationId xmlns:a16="http://schemas.microsoft.com/office/drawing/2014/main" id="{DF540C4E-577F-F94C-BAC5-F2C1341A2B98}"/>
              </a:ext>
            </a:extLst>
          </p:cNvPr>
          <p:cNvSpPr>
            <a:spLocks noGrp="1"/>
          </p:cNvSpPr>
          <p:nvPr>
            <p:ph idx="1"/>
          </p:nvPr>
        </p:nvSpPr>
        <p:spPr/>
        <p:txBody>
          <a:bodyPr>
            <a:normAutofit lnSpcReduction="10000"/>
          </a:bodyPr>
          <a:lstStyle/>
          <a:p>
            <a:pPr marL="0" indent="0">
              <a:buNone/>
            </a:pPr>
            <a:r>
              <a:rPr lang="en-US" b="1" u="sng" dirty="0"/>
              <a:t>Items found and Plan of Action:</a:t>
            </a:r>
          </a:p>
          <a:p>
            <a:r>
              <a:rPr lang="en-US" dirty="0"/>
              <a:t>Preprocessing in excel for simplicity.</a:t>
            </a:r>
          </a:p>
          <a:p>
            <a:r>
              <a:rPr lang="en-US" dirty="0"/>
              <a:t>Unique identifiers do not help in machine learning (will de deleting or masking)</a:t>
            </a:r>
          </a:p>
          <a:p>
            <a:pPr lvl="1"/>
            <a:r>
              <a:rPr lang="en-US" dirty="0"/>
              <a:t>(Machine learning will try to find a pattern in identifiers and can cause big issues in algorithms.)</a:t>
            </a:r>
          </a:p>
          <a:p>
            <a:r>
              <a:rPr lang="en-US" dirty="0"/>
              <a:t>Non-Numerical Values Found (Data will need to be converted to integers.)</a:t>
            </a:r>
          </a:p>
          <a:p>
            <a:r>
              <a:rPr lang="en-US" dirty="0"/>
              <a:t>Two Headers (Will be deleting)</a:t>
            </a:r>
          </a:p>
          <a:p>
            <a:r>
              <a:rPr lang="en-US" dirty="0"/>
              <a:t>Duplicates Found (All duplicates will be dropped/deleted.)</a:t>
            </a:r>
          </a:p>
          <a:p>
            <a:r>
              <a:rPr lang="en-US" dirty="0"/>
              <a:t>Missing information </a:t>
            </a:r>
          </a:p>
          <a:p>
            <a:r>
              <a:rPr lang="en-US" dirty="0"/>
              <a:t>Header in the middle of the data set needs to be deleted.</a:t>
            </a:r>
          </a:p>
        </p:txBody>
      </p:sp>
    </p:spTree>
    <p:extLst>
      <p:ext uri="{BB962C8B-B14F-4D97-AF65-F5344CB8AC3E}">
        <p14:creationId xmlns:p14="http://schemas.microsoft.com/office/powerpoint/2010/main" val="425965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9"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0" name="Rectangle 59">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1A858EA-DED9-8E4C-AB31-4913FBCD4BE6}"/>
              </a:ext>
            </a:extLst>
          </p:cNvPr>
          <p:cNvSpPr>
            <a:spLocks noGrp="1"/>
          </p:cNvSpPr>
          <p:nvPr>
            <p:ph type="title"/>
          </p:nvPr>
        </p:nvSpPr>
        <p:spPr>
          <a:xfrm>
            <a:off x="892791" y="2282251"/>
            <a:ext cx="3654569" cy="2652638"/>
          </a:xfrm>
        </p:spPr>
        <p:txBody>
          <a:bodyPr vert="horz" lIns="228600" tIns="228600" rIns="228600" bIns="0" rtlCol="0" anchor="b">
            <a:noAutofit/>
          </a:bodyPr>
          <a:lstStyle/>
          <a:p>
            <a:pPr>
              <a:lnSpc>
                <a:spcPct val="80000"/>
              </a:lnSpc>
            </a:pPr>
            <a:r>
              <a:rPr lang="en-US" sz="2800" dirty="0"/>
              <a:t>A flowchart visualizing the detailed process you will follow, annotated with any potential pitfalls you’ve identified and your proposed solutions to such pitfalls. </a:t>
            </a:r>
          </a:p>
        </p:txBody>
      </p:sp>
      <p:sp>
        <p:nvSpPr>
          <p:cNvPr id="64" name="Rectangle 63">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FA092A67-4F57-F140-A60E-1BE15BB88E3B}"/>
              </a:ext>
            </a:extLst>
          </p:cNvPr>
          <p:cNvPicPr>
            <a:picLocks noGrp="1" noChangeAspect="1"/>
          </p:cNvPicPr>
          <p:nvPr>
            <p:ph idx="1"/>
          </p:nvPr>
        </p:nvPicPr>
        <p:blipFill>
          <a:blip r:embed="rId2"/>
          <a:stretch>
            <a:fillRect/>
          </a:stretch>
        </p:blipFill>
        <p:spPr>
          <a:xfrm>
            <a:off x="6299617" y="19151"/>
            <a:ext cx="5042536" cy="6847184"/>
          </a:xfrm>
          <a:prstGeom prst="rect">
            <a:avLst/>
          </a:prstGeom>
          <a:ln w="9525">
            <a:noFill/>
          </a:ln>
        </p:spPr>
      </p:pic>
    </p:spTree>
    <p:extLst>
      <p:ext uri="{BB962C8B-B14F-4D97-AF65-F5344CB8AC3E}">
        <p14:creationId xmlns:p14="http://schemas.microsoft.com/office/powerpoint/2010/main" val="263614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C19F-1503-5441-800C-60DBBEB08864}"/>
              </a:ext>
            </a:extLst>
          </p:cNvPr>
          <p:cNvSpPr>
            <a:spLocks noGrp="1"/>
          </p:cNvSpPr>
          <p:nvPr>
            <p:ph type="title"/>
          </p:nvPr>
        </p:nvSpPr>
        <p:spPr/>
        <p:txBody>
          <a:bodyPr>
            <a:noAutofit/>
          </a:bodyPr>
          <a:lstStyle/>
          <a:p>
            <a:r>
              <a:rPr lang="en-US" sz="2000" dirty="0"/>
              <a:t>Any initial insights you can glean from your quick look at the data. </a:t>
            </a:r>
            <a:r>
              <a:rPr lang="en-US" sz="1400" i="1" dirty="0"/>
              <a:t>(Recall that you were previously asked to recommend three management level decisions based on your initial analysis.)</a:t>
            </a:r>
            <a:endParaRPr lang="en-US" sz="2000" i="1" dirty="0"/>
          </a:p>
        </p:txBody>
      </p:sp>
      <p:sp>
        <p:nvSpPr>
          <p:cNvPr id="3" name="Content Placeholder 2">
            <a:extLst>
              <a:ext uri="{FF2B5EF4-FFF2-40B4-BE49-F238E27FC236}">
                <a16:creationId xmlns:a16="http://schemas.microsoft.com/office/drawing/2014/main" id="{C7A2C6D9-BD96-1544-943B-1E3D0D666530}"/>
              </a:ext>
            </a:extLst>
          </p:cNvPr>
          <p:cNvSpPr>
            <a:spLocks noGrp="1"/>
          </p:cNvSpPr>
          <p:nvPr>
            <p:ph idx="1"/>
          </p:nvPr>
        </p:nvSpPr>
        <p:spPr/>
        <p:txBody>
          <a:bodyPr/>
          <a:lstStyle/>
          <a:p>
            <a:r>
              <a:rPr lang="en-US" dirty="0"/>
              <a:t> Increasing the amount of data that is greater than 6 months to find stronger patterns in the data.</a:t>
            </a:r>
          </a:p>
          <a:p>
            <a:r>
              <a:rPr lang="en-US" dirty="0"/>
              <a:t>We’ve identified several error in the data. A further look into Credit One’s data fields is recommended.</a:t>
            </a:r>
          </a:p>
          <a:p>
            <a:r>
              <a:rPr lang="en-US" dirty="0"/>
              <a:t>Further recommendations and insight will be known as we dive into our data framework for analysis, but from a quick look it looks like the data has many errors creating bugs and inaccurate results. </a:t>
            </a:r>
          </a:p>
        </p:txBody>
      </p:sp>
    </p:spTree>
    <p:extLst>
      <p:ext uri="{BB962C8B-B14F-4D97-AF65-F5344CB8AC3E}">
        <p14:creationId xmlns:p14="http://schemas.microsoft.com/office/powerpoint/2010/main" val="188474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DAE1D-A892-CD4E-9E9C-A5BC6935C764}"/>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A6461D1E-787F-BC4C-BE07-E768BDDDFD87}"/>
              </a:ext>
            </a:extLst>
          </p:cNvPr>
          <p:cNvSpPr>
            <a:spLocks noGrp="1"/>
          </p:cNvSpPr>
          <p:nvPr>
            <p:ph type="body" idx="1"/>
          </p:nvPr>
        </p:nvSpPr>
        <p:spPr/>
        <p:txBody>
          <a:bodyPr>
            <a:normAutofit/>
          </a:bodyPr>
          <a:lstStyle/>
          <a:p>
            <a:r>
              <a:rPr lang="en-US" sz="2800" dirty="0"/>
              <a:t>Thank You</a:t>
            </a:r>
          </a:p>
        </p:txBody>
      </p:sp>
    </p:spTree>
    <p:extLst>
      <p:ext uri="{BB962C8B-B14F-4D97-AF65-F5344CB8AC3E}">
        <p14:creationId xmlns:p14="http://schemas.microsoft.com/office/powerpoint/2010/main" val="185462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5234-462B-4F46-8BEB-051FA4C070CA}"/>
              </a:ext>
            </a:extLst>
          </p:cNvPr>
          <p:cNvSpPr>
            <a:spLocks noGrp="1"/>
          </p:cNvSpPr>
          <p:nvPr>
            <p:ph type="title"/>
          </p:nvPr>
        </p:nvSpPr>
        <p:spPr/>
        <p:txBody>
          <a:bodyPr/>
          <a:lstStyle/>
          <a:p>
            <a:r>
              <a:rPr lang="en-US" dirty="0"/>
              <a:t>A written statement of the goal(s).</a:t>
            </a:r>
          </a:p>
        </p:txBody>
      </p:sp>
      <p:sp>
        <p:nvSpPr>
          <p:cNvPr id="3" name="Content Placeholder 2">
            <a:extLst>
              <a:ext uri="{FF2B5EF4-FFF2-40B4-BE49-F238E27FC236}">
                <a16:creationId xmlns:a16="http://schemas.microsoft.com/office/drawing/2014/main" id="{31A133BD-2631-344C-A2B9-2B88CA3EAC1A}"/>
              </a:ext>
            </a:extLst>
          </p:cNvPr>
          <p:cNvSpPr>
            <a:spLocks noGrp="1"/>
          </p:cNvSpPr>
          <p:nvPr>
            <p:ph idx="1"/>
          </p:nvPr>
        </p:nvSpPr>
        <p:spPr/>
        <p:txBody>
          <a:bodyPr/>
          <a:lstStyle/>
          <a:p>
            <a:r>
              <a:rPr lang="en-US" dirty="0"/>
              <a:t>Our team will review Data One’s data to create a creative, empirically sound solution to better improve their services. We will do this by using methods from data analytics and data science to identify issues, define the problem within a data science framework and provide recommendations. </a:t>
            </a:r>
          </a:p>
        </p:txBody>
      </p:sp>
    </p:spTree>
    <p:extLst>
      <p:ext uri="{BB962C8B-B14F-4D97-AF65-F5344CB8AC3E}">
        <p14:creationId xmlns:p14="http://schemas.microsoft.com/office/powerpoint/2010/main" val="82168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7B59-5904-F44A-9050-630BAD254B1E}"/>
              </a:ext>
            </a:extLst>
          </p:cNvPr>
          <p:cNvSpPr>
            <a:spLocks noGrp="1"/>
          </p:cNvSpPr>
          <p:nvPr>
            <p:ph type="title"/>
          </p:nvPr>
        </p:nvSpPr>
        <p:spPr/>
        <p:txBody>
          <a:bodyPr>
            <a:noAutofit/>
          </a:bodyPr>
          <a:lstStyle/>
          <a:p>
            <a:r>
              <a:rPr lang="en-US" sz="3200" dirty="0"/>
              <a:t>A well-defined data science process framework and the reasons you are proposing it. </a:t>
            </a:r>
          </a:p>
        </p:txBody>
      </p:sp>
      <p:sp>
        <p:nvSpPr>
          <p:cNvPr id="3" name="Content Placeholder 2">
            <a:extLst>
              <a:ext uri="{FF2B5EF4-FFF2-40B4-BE49-F238E27FC236}">
                <a16:creationId xmlns:a16="http://schemas.microsoft.com/office/drawing/2014/main" id="{2BC3C22A-4B6F-7D41-BB84-E1D9C248545F}"/>
              </a:ext>
            </a:extLst>
          </p:cNvPr>
          <p:cNvSpPr>
            <a:spLocks noGrp="1"/>
          </p:cNvSpPr>
          <p:nvPr>
            <p:ph idx="1"/>
          </p:nvPr>
        </p:nvSpPr>
        <p:spPr/>
        <p:txBody>
          <a:bodyPr/>
          <a:lstStyle/>
          <a:p>
            <a:r>
              <a:rPr lang="en-US" b="1" dirty="0"/>
              <a:t>We will deliver a BADIR Data Framework to review: </a:t>
            </a:r>
          </a:p>
          <a:p>
            <a:pPr lvl="1"/>
            <a:r>
              <a:rPr lang="en-US" b="1" dirty="0"/>
              <a:t>Business</a:t>
            </a:r>
          </a:p>
          <a:p>
            <a:pPr lvl="1"/>
            <a:r>
              <a:rPr lang="en-US" b="1" dirty="0"/>
              <a:t>Analysis Plan</a:t>
            </a:r>
          </a:p>
          <a:p>
            <a:pPr lvl="1"/>
            <a:r>
              <a:rPr lang="en-US" b="1" dirty="0"/>
              <a:t>Data Collection</a:t>
            </a:r>
          </a:p>
          <a:p>
            <a:pPr lvl="1"/>
            <a:r>
              <a:rPr lang="en-US" b="1" dirty="0"/>
              <a:t>Insights</a:t>
            </a:r>
          </a:p>
          <a:p>
            <a:pPr lvl="1"/>
            <a:r>
              <a:rPr lang="en-US" b="1" dirty="0"/>
              <a:t>Recommendations</a:t>
            </a:r>
          </a:p>
          <a:p>
            <a:r>
              <a:rPr lang="en-US" dirty="0"/>
              <a:t>This type of data framework will appeal to business stakeholders and provide valuable information for optional for partners.</a:t>
            </a:r>
          </a:p>
        </p:txBody>
      </p:sp>
    </p:spTree>
    <p:extLst>
      <p:ext uri="{BB962C8B-B14F-4D97-AF65-F5344CB8AC3E}">
        <p14:creationId xmlns:p14="http://schemas.microsoft.com/office/powerpoint/2010/main" val="273859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8336-83DA-0F4B-AF62-8C507515088D}"/>
              </a:ext>
            </a:extLst>
          </p:cNvPr>
          <p:cNvSpPr>
            <a:spLocks noGrp="1"/>
          </p:cNvSpPr>
          <p:nvPr>
            <p:ph type="title"/>
          </p:nvPr>
        </p:nvSpPr>
        <p:spPr/>
        <p:txBody>
          <a:bodyPr>
            <a:normAutofit fontScale="90000"/>
          </a:bodyPr>
          <a:lstStyle/>
          <a:p>
            <a:r>
              <a:rPr lang="en-US" u="sng" dirty="0"/>
              <a:t>Business </a:t>
            </a:r>
            <a:br>
              <a:rPr lang="en-US" u="sng" dirty="0"/>
            </a:br>
            <a:r>
              <a:rPr lang="en-US" dirty="0"/>
              <a:t>Analysis Plan </a:t>
            </a:r>
            <a:br>
              <a:rPr lang="en-US" dirty="0"/>
            </a:br>
            <a:r>
              <a:rPr lang="en-US" dirty="0"/>
              <a:t>Data Collection </a:t>
            </a:r>
            <a:br>
              <a:rPr lang="en-US" dirty="0"/>
            </a:br>
            <a:r>
              <a:rPr lang="en-US" dirty="0"/>
              <a:t>Insights</a:t>
            </a:r>
            <a:br>
              <a:rPr lang="en-US" dirty="0"/>
            </a:br>
            <a:r>
              <a:rPr lang="en-US" dirty="0"/>
              <a:t>Recommendation</a:t>
            </a:r>
            <a:endParaRPr lang="en-US" u="sng" dirty="0"/>
          </a:p>
        </p:txBody>
      </p:sp>
      <p:sp>
        <p:nvSpPr>
          <p:cNvPr id="3" name="Content Placeholder 2">
            <a:extLst>
              <a:ext uri="{FF2B5EF4-FFF2-40B4-BE49-F238E27FC236}">
                <a16:creationId xmlns:a16="http://schemas.microsoft.com/office/drawing/2014/main" id="{EEBC7DD1-33D9-244C-9C0B-854069DFB218}"/>
              </a:ext>
            </a:extLst>
          </p:cNvPr>
          <p:cNvSpPr>
            <a:spLocks noGrp="1"/>
          </p:cNvSpPr>
          <p:nvPr>
            <p:ph idx="1"/>
          </p:nvPr>
        </p:nvSpPr>
        <p:spPr/>
        <p:txBody>
          <a:bodyPr>
            <a:normAutofit fontScale="92500" lnSpcReduction="10000"/>
          </a:bodyPr>
          <a:lstStyle/>
          <a:p>
            <a:pPr marL="0" indent="0">
              <a:buNone/>
            </a:pPr>
            <a:r>
              <a:rPr lang="en-US" b="1" u="sng" dirty="0"/>
              <a:t>B</a:t>
            </a:r>
            <a:r>
              <a:rPr lang="en-US" u="sng" dirty="0"/>
              <a:t>usiness questions:</a:t>
            </a:r>
          </a:p>
          <a:p>
            <a:endParaRPr lang="en-US" b="1" dirty="0"/>
          </a:p>
          <a:p>
            <a:r>
              <a:rPr lang="en-US" dirty="0"/>
              <a:t>What is the stated business question?</a:t>
            </a:r>
          </a:p>
          <a:p>
            <a:pPr lvl="1"/>
            <a:r>
              <a:rPr lang="en-US" dirty="0"/>
              <a:t>How do we ensure our model is accurate and produces approvals that lead to the company’s success and partner satisfaction?</a:t>
            </a:r>
          </a:p>
          <a:p>
            <a:r>
              <a:rPr lang="en-US" dirty="0"/>
              <a:t>What is the intent underlying the question (e.g., what is the context, what is the impacted segment, and what are stakeholders’ current thoughts about the underlying reasons?</a:t>
            </a:r>
          </a:p>
          <a:p>
            <a:pPr lvl="1"/>
            <a:r>
              <a:rPr lang="en-US" dirty="0"/>
              <a:t>How can we better assess if a person should be approved or denied for credit?</a:t>
            </a:r>
          </a:p>
          <a:p>
            <a:r>
              <a:rPr lang="en-US" dirty="0"/>
              <a:t>What business considerations (e.g., stakeholders, timeline and cost) are likely to impact the analysis?</a:t>
            </a:r>
          </a:p>
          <a:p>
            <a:pPr lvl="1"/>
            <a:r>
              <a:rPr lang="en-US" dirty="0"/>
              <a:t>Partner/stakeholders trust</a:t>
            </a:r>
          </a:p>
          <a:p>
            <a:pPr lvl="1"/>
            <a:r>
              <a:rPr lang="en-US" dirty="0"/>
              <a:t>Resources for completion of analysis</a:t>
            </a:r>
          </a:p>
          <a:p>
            <a:pPr marL="457200" lvl="1" indent="0">
              <a:buNone/>
            </a:pPr>
            <a:endParaRPr lang="en-US" dirty="0"/>
          </a:p>
        </p:txBody>
      </p:sp>
    </p:spTree>
    <p:extLst>
      <p:ext uri="{BB962C8B-B14F-4D97-AF65-F5344CB8AC3E}">
        <p14:creationId xmlns:p14="http://schemas.microsoft.com/office/powerpoint/2010/main" val="283922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79291-288D-F349-B9AF-5B69C88F08EF}"/>
              </a:ext>
            </a:extLst>
          </p:cNvPr>
          <p:cNvSpPr>
            <a:spLocks noGrp="1"/>
          </p:cNvSpPr>
          <p:nvPr>
            <p:ph type="title"/>
          </p:nvPr>
        </p:nvSpPr>
        <p:spPr/>
        <p:txBody>
          <a:bodyPr>
            <a:normAutofit fontScale="90000"/>
          </a:bodyPr>
          <a:lstStyle/>
          <a:p>
            <a:r>
              <a:rPr lang="en-US" dirty="0"/>
              <a:t>Business </a:t>
            </a:r>
            <a:br>
              <a:rPr lang="en-US" u="sng" dirty="0"/>
            </a:br>
            <a:r>
              <a:rPr lang="en-US" u="sng" dirty="0"/>
              <a:t>Analysis Plan </a:t>
            </a:r>
            <a:br>
              <a:rPr lang="en-US" dirty="0"/>
            </a:br>
            <a:r>
              <a:rPr lang="en-US" dirty="0"/>
              <a:t>Data Collection </a:t>
            </a:r>
            <a:br>
              <a:rPr lang="en-US" dirty="0"/>
            </a:br>
            <a:r>
              <a:rPr lang="en-US" dirty="0"/>
              <a:t>Insights</a:t>
            </a:r>
            <a:br>
              <a:rPr lang="en-US" dirty="0"/>
            </a:br>
            <a:r>
              <a:rPr lang="en-US" dirty="0"/>
              <a:t>Recommendation</a:t>
            </a:r>
          </a:p>
        </p:txBody>
      </p:sp>
      <p:sp>
        <p:nvSpPr>
          <p:cNvPr id="3" name="Content Placeholder 2">
            <a:extLst>
              <a:ext uri="{FF2B5EF4-FFF2-40B4-BE49-F238E27FC236}">
                <a16:creationId xmlns:a16="http://schemas.microsoft.com/office/drawing/2014/main" id="{52480303-3647-7A40-BA8E-497A5C828A00}"/>
              </a:ext>
            </a:extLst>
          </p:cNvPr>
          <p:cNvSpPr>
            <a:spLocks noGrp="1"/>
          </p:cNvSpPr>
          <p:nvPr>
            <p:ph idx="1"/>
          </p:nvPr>
        </p:nvSpPr>
        <p:spPr/>
        <p:txBody>
          <a:bodyPr/>
          <a:lstStyle/>
          <a:p>
            <a:pPr marL="0" indent="0">
              <a:buNone/>
            </a:pPr>
            <a:r>
              <a:rPr lang="en-US" b="1" u="sng" dirty="0"/>
              <a:t>A</a:t>
            </a:r>
            <a:r>
              <a:rPr lang="en-US" u="sng" dirty="0"/>
              <a:t>nalysis Plan:</a:t>
            </a:r>
          </a:p>
          <a:p>
            <a:r>
              <a:rPr lang="en-US" dirty="0"/>
              <a:t>What is the analysis goal?</a:t>
            </a:r>
          </a:p>
          <a:p>
            <a:pPr lvl="1"/>
            <a:r>
              <a:rPr lang="en-US" dirty="0"/>
              <a:t>Find the problem causing false positive results in the data.</a:t>
            </a:r>
          </a:p>
          <a:p>
            <a:r>
              <a:rPr lang="en-US" dirty="0"/>
              <a:t>What hypothesis are to be tested?</a:t>
            </a:r>
          </a:p>
          <a:p>
            <a:pPr lvl="1"/>
            <a:r>
              <a:rPr lang="en-US" dirty="0"/>
              <a:t>Are issues in the data causing false readings and analysis? For example, is the second header occupied in feature 1 causing our object type, mixed data?</a:t>
            </a:r>
          </a:p>
          <a:p>
            <a:r>
              <a:rPr lang="en-US" dirty="0"/>
              <a:t>What methodology(-</a:t>
            </a:r>
            <a:r>
              <a:rPr lang="en-US" dirty="0" err="1"/>
              <a:t>ies</a:t>
            </a:r>
            <a:r>
              <a:rPr lang="en-US" dirty="0"/>
              <a:t>) will you employ?</a:t>
            </a:r>
          </a:p>
          <a:p>
            <a:r>
              <a:rPr lang="en-US" dirty="0"/>
              <a:t>What is the project plan (timeline and milestones, risks, phasing, prioritization,…)?</a:t>
            </a:r>
          </a:p>
        </p:txBody>
      </p:sp>
    </p:spTree>
    <p:extLst>
      <p:ext uri="{BB962C8B-B14F-4D97-AF65-F5344CB8AC3E}">
        <p14:creationId xmlns:p14="http://schemas.microsoft.com/office/powerpoint/2010/main" val="300700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4D417-054C-7D45-A427-D4C538088271}"/>
              </a:ext>
            </a:extLst>
          </p:cNvPr>
          <p:cNvSpPr>
            <a:spLocks noGrp="1"/>
          </p:cNvSpPr>
          <p:nvPr>
            <p:ph type="title"/>
          </p:nvPr>
        </p:nvSpPr>
        <p:spPr/>
        <p:txBody>
          <a:bodyPr>
            <a:normAutofit fontScale="90000"/>
          </a:bodyPr>
          <a:lstStyle/>
          <a:p>
            <a:r>
              <a:rPr lang="en-US" dirty="0"/>
              <a:t>Business </a:t>
            </a:r>
            <a:br>
              <a:rPr lang="en-US" u="sng" dirty="0"/>
            </a:br>
            <a:r>
              <a:rPr lang="en-US" dirty="0"/>
              <a:t>Analysis Plan </a:t>
            </a:r>
            <a:br>
              <a:rPr lang="en-US" dirty="0"/>
            </a:br>
            <a:r>
              <a:rPr lang="en-US" u="sng" dirty="0"/>
              <a:t>Data Collection </a:t>
            </a:r>
            <a:br>
              <a:rPr lang="en-US" u="sng" dirty="0"/>
            </a:br>
            <a:r>
              <a:rPr lang="en-US" u="sng" dirty="0"/>
              <a:t>Insights</a:t>
            </a:r>
            <a:br>
              <a:rPr lang="en-US" dirty="0"/>
            </a:br>
            <a:r>
              <a:rPr lang="en-US" dirty="0"/>
              <a:t>Recommendation</a:t>
            </a:r>
          </a:p>
        </p:txBody>
      </p:sp>
      <p:sp>
        <p:nvSpPr>
          <p:cNvPr id="3" name="Content Placeholder 2">
            <a:extLst>
              <a:ext uri="{FF2B5EF4-FFF2-40B4-BE49-F238E27FC236}">
                <a16:creationId xmlns:a16="http://schemas.microsoft.com/office/drawing/2014/main" id="{283061BA-A0AC-894D-B445-7280822260FE}"/>
              </a:ext>
            </a:extLst>
          </p:cNvPr>
          <p:cNvSpPr>
            <a:spLocks noGrp="1"/>
          </p:cNvSpPr>
          <p:nvPr>
            <p:ph idx="1"/>
          </p:nvPr>
        </p:nvSpPr>
        <p:spPr>
          <a:xfrm>
            <a:off x="4600575" y="414337"/>
            <a:ext cx="7215188" cy="5957887"/>
          </a:xfrm>
        </p:spPr>
        <p:txBody>
          <a:bodyPr>
            <a:normAutofit fontScale="85000" lnSpcReduction="20000"/>
          </a:bodyPr>
          <a:lstStyle/>
          <a:p>
            <a:pPr marL="0" indent="0">
              <a:buNone/>
            </a:pPr>
            <a:r>
              <a:rPr lang="en-US" b="1" u="sng" dirty="0"/>
              <a:t>D</a:t>
            </a:r>
            <a:r>
              <a:rPr lang="en-US" u="sng" dirty="0"/>
              <a:t>ata collection</a:t>
            </a:r>
          </a:p>
          <a:p>
            <a:r>
              <a:rPr lang="en-US" dirty="0"/>
              <a:t>From where can the data be obtained?</a:t>
            </a:r>
          </a:p>
          <a:p>
            <a:pPr lvl="1"/>
            <a:r>
              <a:rPr lang="en-US" dirty="0"/>
              <a:t>Credit One data is stored in MySQL database. In order to obtain it, we used Structured Query Language to query to database table and retrieve the data into a Pandas data frame.</a:t>
            </a:r>
          </a:p>
          <a:p>
            <a:r>
              <a:rPr lang="en-US" dirty="0"/>
              <a:t>How must the data be cleaned and validated?</a:t>
            </a:r>
          </a:p>
          <a:p>
            <a:pPr lvl="1"/>
            <a:r>
              <a:rPr lang="en-US" dirty="0"/>
              <a:t>Data Analysis methods such as: ensuring there is only one header, dropping duplicates, finding missing values, ensuring all the data can be converted to integers, and that it is validated for Python. </a:t>
            </a:r>
          </a:p>
          <a:p>
            <a:pPr marL="0" indent="0">
              <a:buNone/>
            </a:pPr>
            <a:r>
              <a:rPr lang="en-US" b="1" u="sng" dirty="0"/>
              <a:t>I</a:t>
            </a:r>
            <a:r>
              <a:rPr lang="en-US" u="sng" dirty="0"/>
              <a:t>nsights</a:t>
            </a:r>
            <a:r>
              <a:rPr lang="en-US" b="1" u="sng" dirty="0"/>
              <a:t>:</a:t>
            </a:r>
          </a:p>
          <a:p>
            <a:r>
              <a:rPr lang="en-US" dirty="0"/>
              <a:t>What patterns do you see in the data?</a:t>
            </a:r>
          </a:p>
          <a:p>
            <a:pPr lvl="1"/>
            <a:r>
              <a:rPr lang="en-US" dirty="0"/>
              <a:t>Many were given high credit to those with low to no payment history that ended up in default. Higher education clients were given higher credit but didn’t mean they did not default. </a:t>
            </a:r>
          </a:p>
          <a:p>
            <a:r>
              <a:rPr lang="en-US" dirty="0"/>
              <a:t>Are each of the hypothesis proven or disprove?</a:t>
            </a:r>
          </a:p>
          <a:p>
            <a:r>
              <a:rPr lang="en-US" dirty="0"/>
              <a:t>How much confidence should stakeholders place in the results?</a:t>
            </a:r>
          </a:p>
          <a:p>
            <a:pPr lvl="1"/>
            <a:r>
              <a:rPr lang="en-US" dirty="0"/>
              <a:t>A lot of confidence should be given for this problem to be resolved with our analysis because many errors have been already identified without diving into our analysis.  </a:t>
            </a:r>
          </a:p>
          <a:p>
            <a:r>
              <a:rPr lang="en-US" dirty="0"/>
              <a:t>How do you rank your findings in terms of quantified impact on the business? </a:t>
            </a:r>
          </a:p>
        </p:txBody>
      </p:sp>
    </p:spTree>
    <p:extLst>
      <p:ext uri="{BB962C8B-B14F-4D97-AF65-F5344CB8AC3E}">
        <p14:creationId xmlns:p14="http://schemas.microsoft.com/office/powerpoint/2010/main" val="315273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672C-6AF6-C34B-8E07-195BB12058CA}"/>
              </a:ext>
            </a:extLst>
          </p:cNvPr>
          <p:cNvSpPr>
            <a:spLocks noGrp="1"/>
          </p:cNvSpPr>
          <p:nvPr>
            <p:ph type="title"/>
          </p:nvPr>
        </p:nvSpPr>
        <p:spPr/>
        <p:txBody>
          <a:bodyPr>
            <a:normAutofit fontScale="90000"/>
          </a:bodyPr>
          <a:lstStyle/>
          <a:p>
            <a:r>
              <a:rPr lang="en-US" dirty="0"/>
              <a:t>Business</a:t>
            </a:r>
            <a:r>
              <a:rPr lang="en-US" u="sng" dirty="0"/>
              <a:t> </a:t>
            </a:r>
            <a:br>
              <a:rPr lang="en-US" u="sng" dirty="0"/>
            </a:br>
            <a:r>
              <a:rPr lang="en-US" dirty="0"/>
              <a:t>Analysis Plan </a:t>
            </a:r>
            <a:br>
              <a:rPr lang="en-US" dirty="0"/>
            </a:br>
            <a:r>
              <a:rPr lang="en-US" dirty="0"/>
              <a:t>Data Collection </a:t>
            </a:r>
            <a:br>
              <a:rPr lang="en-US" dirty="0"/>
            </a:br>
            <a:r>
              <a:rPr lang="en-US" dirty="0"/>
              <a:t>Insights</a:t>
            </a:r>
            <a:br>
              <a:rPr lang="en-US" dirty="0"/>
            </a:br>
            <a:r>
              <a:rPr lang="en-US" u="sng" dirty="0"/>
              <a:t>Recommendation</a:t>
            </a:r>
          </a:p>
        </p:txBody>
      </p:sp>
      <p:sp>
        <p:nvSpPr>
          <p:cNvPr id="3" name="Content Placeholder 2">
            <a:extLst>
              <a:ext uri="{FF2B5EF4-FFF2-40B4-BE49-F238E27FC236}">
                <a16:creationId xmlns:a16="http://schemas.microsoft.com/office/drawing/2014/main" id="{E9172A1E-9CC0-FB47-9C69-0ED093EBA28C}"/>
              </a:ext>
            </a:extLst>
          </p:cNvPr>
          <p:cNvSpPr>
            <a:spLocks noGrp="1"/>
          </p:cNvSpPr>
          <p:nvPr>
            <p:ph idx="1"/>
          </p:nvPr>
        </p:nvSpPr>
        <p:spPr/>
        <p:txBody>
          <a:bodyPr/>
          <a:lstStyle/>
          <a:p>
            <a:pPr marL="0" indent="0">
              <a:buNone/>
            </a:pPr>
            <a:r>
              <a:rPr lang="en-US" b="1" u="sng" dirty="0"/>
              <a:t>R</a:t>
            </a:r>
            <a:r>
              <a:rPr lang="en-US" u="sng" dirty="0"/>
              <a:t>ecommendation:</a:t>
            </a:r>
          </a:p>
          <a:p>
            <a:r>
              <a:rPr lang="en-US" dirty="0"/>
              <a:t>How can you most effectively present the results of your analysis to your stakeholders (in terms they can understand and in alignment with information they’ll value)?</a:t>
            </a:r>
          </a:p>
          <a:p>
            <a:pPr lvl="1"/>
            <a:r>
              <a:rPr lang="en-US" dirty="0"/>
              <a:t>A visual presentation of important data findings will be presented with stakeholder’s backgrounds in mind. We will keep it simple and to the point and not dive deep in our data outputs, but the solutions and the next steps needed to improve the model. </a:t>
            </a:r>
          </a:p>
          <a:p>
            <a:pPr lvl="2"/>
            <a:r>
              <a:rPr lang="en-US" dirty="0"/>
              <a:t>Other items to be reviewed further is the data process will be: </a:t>
            </a:r>
          </a:p>
          <a:p>
            <a:pPr lvl="3"/>
            <a:r>
              <a:rPr lang="en-US" dirty="0"/>
              <a:t>Key insights with impact</a:t>
            </a:r>
          </a:p>
          <a:p>
            <a:pPr lvl="3"/>
            <a:r>
              <a:rPr lang="en-US" dirty="0"/>
              <a:t>Next Steps</a:t>
            </a:r>
          </a:p>
          <a:p>
            <a:pPr lvl="1"/>
            <a:endParaRPr lang="en-US" dirty="0"/>
          </a:p>
        </p:txBody>
      </p:sp>
    </p:spTree>
    <p:extLst>
      <p:ext uri="{BB962C8B-B14F-4D97-AF65-F5344CB8AC3E}">
        <p14:creationId xmlns:p14="http://schemas.microsoft.com/office/powerpoint/2010/main" val="311074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ED47-7884-6B46-AD10-653F94F8E353}"/>
              </a:ext>
            </a:extLst>
          </p:cNvPr>
          <p:cNvSpPr>
            <a:spLocks noGrp="1"/>
          </p:cNvSpPr>
          <p:nvPr>
            <p:ph type="title"/>
          </p:nvPr>
        </p:nvSpPr>
        <p:spPr/>
        <p:txBody>
          <a:bodyPr>
            <a:normAutofit fontScale="90000"/>
          </a:bodyPr>
          <a:lstStyle/>
          <a:p>
            <a:r>
              <a:rPr lang="en-US" dirty="0"/>
              <a:t>Descriptions and location of related data sources.</a:t>
            </a:r>
          </a:p>
        </p:txBody>
      </p:sp>
      <p:sp>
        <p:nvSpPr>
          <p:cNvPr id="3" name="Content Placeholder 2">
            <a:extLst>
              <a:ext uri="{FF2B5EF4-FFF2-40B4-BE49-F238E27FC236}">
                <a16:creationId xmlns:a16="http://schemas.microsoft.com/office/drawing/2014/main" id="{4A81F465-82C2-B44E-9379-ED784009D4C2}"/>
              </a:ext>
            </a:extLst>
          </p:cNvPr>
          <p:cNvSpPr>
            <a:spLocks noGrp="1"/>
          </p:cNvSpPr>
          <p:nvPr>
            <p:ph idx="1"/>
          </p:nvPr>
        </p:nvSpPr>
        <p:spPr/>
        <p:txBody>
          <a:bodyPr/>
          <a:lstStyle/>
          <a:p>
            <a:r>
              <a:rPr lang="en-US" dirty="0"/>
              <a:t>Credit One data is stored in a MySQL database. In order to obtain it, we used Structured Query language to query to database table and retrieve the data into a Pandas data frame.</a:t>
            </a:r>
          </a:p>
        </p:txBody>
      </p:sp>
    </p:spTree>
    <p:extLst>
      <p:ext uri="{BB962C8B-B14F-4D97-AF65-F5344CB8AC3E}">
        <p14:creationId xmlns:p14="http://schemas.microsoft.com/office/powerpoint/2010/main" val="318177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AC33DCB4-4AF0-2049-A6D4-FD2EF0CCB851}"/>
              </a:ext>
            </a:extLst>
          </p:cNvPr>
          <p:cNvSpPr>
            <a:spLocks noGrp="1"/>
          </p:cNvSpPr>
          <p:nvPr>
            <p:ph type="title"/>
          </p:nvPr>
        </p:nvSpPr>
        <p:spPr>
          <a:xfrm>
            <a:off x="888631" y="4760132"/>
            <a:ext cx="3947420" cy="1777829"/>
          </a:xfrm>
        </p:spPr>
        <p:txBody>
          <a:bodyPr>
            <a:normAutofit/>
          </a:bodyPr>
          <a:lstStyle/>
          <a:p>
            <a:pPr algn="l"/>
            <a:r>
              <a:rPr lang="en-US" sz="3100"/>
              <a:t>An explanation of how you will manage the data for the project.</a:t>
            </a:r>
          </a:p>
        </p:txBody>
      </p:sp>
      <p:sp>
        <p:nvSpPr>
          <p:cNvPr id="33" name="Freeform: Shape 32">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imeline&#10;&#10;Description automatically generated">
            <a:extLst>
              <a:ext uri="{FF2B5EF4-FFF2-40B4-BE49-F238E27FC236}">
                <a16:creationId xmlns:a16="http://schemas.microsoft.com/office/drawing/2014/main" id="{C44EFF59-0AE6-D541-A178-D82391178F56}"/>
              </a:ext>
            </a:extLst>
          </p:cNvPr>
          <p:cNvPicPr>
            <a:picLocks noChangeAspect="1"/>
          </p:cNvPicPr>
          <p:nvPr/>
        </p:nvPicPr>
        <p:blipFill>
          <a:blip r:embed="rId2"/>
          <a:stretch>
            <a:fillRect/>
          </a:stretch>
        </p:blipFill>
        <p:spPr>
          <a:xfrm>
            <a:off x="3601773" y="21334"/>
            <a:ext cx="5447547" cy="4344418"/>
          </a:xfrm>
          <a:prstGeom prst="rect">
            <a:avLst/>
          </a:prstGeom>
        </p:spPr>
      </p:pic>
      <p:sp>
        <p:nvSpPr>
          <p:cNvPr id="3" name="Content Placeholder 2">
            <a:extLst>
              <a:ext uri="{FF2B5EF4-FFF2-40B4-BE49-F238E27FC236}">
                <a16:creationId xmlns:a16="http://schemas.microsoft.com/office/drawing/2014/main" id="{AFCCC9C2-EC76-C847-A110-2065C54F0F85}"/>
              </a:ext>
            </a:extLst>
          </p:cNvPr>
          <p:cNvSpPr>
            <a:spLocks noGrp="1"/>
          </p:cNvSpPr>
          <p:nvPr>
            <p:ph idx="1"/>
          </p:nvPr>
        </p:nvSpPr>
        <p:spPr>
          <a:xfrm>
            <a:off x="5118447" y="4767660"/>
            <a:ext cx="6281873" cy="1770300"/>
          </a:xfrm>
        </p:spPr>
        <p:txBody>
          <a:bodyPr>
            <a:normAutofit/>
          </a:bodyPr>
          <a:lstStyle/>
          <a:p>
            <a:r>
              <a:rPr lang="en-US" dirty="0"/>
              <a:t>The data will be managed by incorporating all key parts mentioned below:</a:t>
            </a:r>
          </a:p>
          <a:p>
            <a:pPr marL="0" indent="0">
              <a:buNone/>
            </a:pPr>
            <a:endParaRPr lang="en-US" dirty="0"/>
          </a:p>
        </p:txBody>
      </p:sp>
    </p:spTree>
    <p:extLst>
      <p:ext uri="{BB962C8B-B14F-4D97-AF65-F5344CB8AC3E}">
        <p14:creationId xmlns:p14="http://schemas.microsoft.com/office/powerpoint/2010/main" val="200581816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90</TotalTime>
  <Words>967</Words>
  <Application>Microsoft Macintosh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 Light</vt:lpstr>
      <vt:lpstr>Rockwell</vt:lpstr>
      <vt:lpstr>Wingdings</vt:lpstr>
      <vt:lpstr>Atlas</vt:lpstr>
      <vt:lpstr>Credit One Data Plan &amp; Framework</vt:lpstr>
      <vt:lpstr>A written statement of the goal(s).</vt:lpstr>
      <vt:lpstr>A well-defined data science process framework and the reasons you are proposing it. </vt:lpstr>
      <vt:lpstr>Business  Analysis Plan  Data Collection  Insights Recommendation</vt:lpstr>
      <vt:lpstr>Business  Analysis Plan  Data Collection  Insights Recommendation</vt:lpstr>
      <vt:lpstr>Business  Analysis Plan  Data Collection  Insights Recommendation</vt:lpstr>
      <vt:lpstr>Business  Analysis Plan  Data Collection  Insights Recommendation</vt:lpstr>
      <vt:lpstr>Descriptions and location of related data sources.</vt:lpstr>
      <vt:lpstr>An explanation of how you will manage the data for the project.</vt:lpstr>
      <vt:lpstr>Any known issues with the data and how you plan to address them.</vt:lpstr>
      <vt:lpstr>A flowchart visualizing the detailed process you will follow, annotated with any potential pitfalls you’ve identified and your proposed solutions to such pitfalls. </vt:lpstr>
      <vt:lpstr>Any initial insights you can glean from your quick look at the data. (Recall that you were previously asked to recommend three management level decisions based on your initial analysis.)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One Data Plan &amp; Framework</dc:title>
  <dc:creator>Roxanna Fuentes</dc:creator>
  <cp:lastModifiedBy>Roxanna Fuentes</cp:lastModifiedBy>
  <cp:revision>7</cp:revision>
  <dcterms:created xsi:type="dcterms:W3CDTF">2021-06-27T23:39:53Z</dcterms:created>
  <dcterms:modified xsi:type="dcterms:W3CDTF">2021-06-28T01:11:25Z</dcterms:modified>
</cp:coreProperties>
</file>