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jpeg" ContentType="image/jpe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560"/>
            <a:ext cx="8228880" cy="85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199880"/>
            <a:ext cx="8228880" cy="1776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145680"/>
            <a:ext cx="8228880" cy="1776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560"/>
            <a:ext cx="8228880" cy="85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19988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880" y="119988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880" y="314568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14568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560"/>
            <a:ext cx="8228880" cy="85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199880"/>
            <a:ext cx="8228880" cy="3724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199880"/>
            <a:ext cx="8228880" cy="3724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37400" y="1199520"/>
            <a:ext cx="4668480" cy="372492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37400" y="1199520"/>
            <a:ext cx="4668480" cy="3724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560"/>
            <a:ext cx="8228880" cy="85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199880"/>
            <a:ext cx="8228880" cy="372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560"/>
            <a:ext cx="8228880" cy="85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199880"/>
            <a:ext cx="8228880" cy="3724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560"/>
            <a:ext cx="8228880" cy="85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199880"/>
            <a:ext cx="4015440" cy="3724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3880" y="1199880"/>
            <a:ext cx="4015440" cy="3724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560"/>
            <a:ext cx="8228880" cy="85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560"/>
            <a:ext cx="8228880" cy="397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560"/>
            <a:ext cx="8228880" cy="85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19988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314568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3880" y="1199880"/>
            <a:ext cx="4015440" cy="3724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560"/>
            <a:ext cx="8228880" cy="85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199880"/>
            <a:ext cx="8228880" cy="372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560"/>
            <a:ext cx="8228880" cy="85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199880"/>
            <a:ext cx="4015440" cy="3724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3880" y="119988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3880" y="314568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560"/>
            <a:ext cx="8228880" cy="85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19988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3880" y="119988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145680"/>
            <a:ext cx="8228880" cy="1776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560"/>
            <a:ext cx="8228880" cy="85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199880"/>
            <a:ext cx="8228880" cy="1776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145680"/>
            <a:ext cx="8228880" cy="1776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560"/>
            <a:ext cx="8228880" cy="85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19988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3880" y="119988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3880" y="314568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314568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560"/>
            <a:ext cx="8228880" cy="85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199880"/>
            <a:ext cx="8228880" cy="3724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1199880"/>
            <a:ext cx="8228880" cy="3724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2237400" y="1199520"/>
            <a:ext cx="4668480" cy="372492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2237400" y="1199520"/>
            <a:ext cx="4668480" cy="3724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560"/>
            <a:ext cx="8228880" cy="85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199880"/>
            <a:ext cx="8228880" cy="372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560"/>
            <a:ext cx="8228880" cy="85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199880"/>
            <a:ext cx="8228880" cy="3724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560"/>
            <a:ext cx="8228880" cy="85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199880"/>
            <a:ext cx="4015440" cy="3724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3880" y="1199880"/>
            <a:ext cx="4015440" cy="3724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560"/>
            <a:ext cx="8228880" cy="85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560"/>
            <a:ext cx="8228880" cy="85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199880"/>
            <a:ext cx="8228880" cy="3724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05560"/>
            <a:ext cx="8228880" cy="397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560"/>
            <a:ext cx="8228880" cy="85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19988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57200" y="314568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3880" y="1199880"/>
            <a:ext cx="4015440" cy="3724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560"/>
            <a:ext cx="8228880" cy="85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199880"/>
            <a:ext cx="4015440" cy="3724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3880" y="119988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3880" y="314568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560"/>
            <a:ext cx="8228880" cy="85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19988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3880" y="119988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145680"/>
            <a:ext cx="8228880" cy="1776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560"/>
            <a:ext cx="8228880" cy="85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199880"/>
            <a:ext cx="8228880" cy="1776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145680"/>
            <a:ext cx="8228880" cy="1776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560"/>
            <a:ext cx="8228880" cy="85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19988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3880" y="119988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73880" y="314568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57200" y="314568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560"/>
            <a:ext cx="8228880" cy="85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199880"/>
            <a:ext cx="8228880" cy="3724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1199880"/>
            <a:ext cx="8228880" cy="3724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2"/>
          <a:stretch/>
        </p:blipFill>
        <p:spPr>
          <a:xfrm>
            <a:off x="2237400" y="1199520"/>
            <a:ext cx="4668480" cy="3724920"/>
          </a:xfrm>
          <a:prstGeom prst="rect">
            <a:avLst/>
          </a:prstGeom>
          <a:ln>
            <a:noFill/>
          </a:ln>
        </p:spPr>
      </p:pic>
      <p:pic>
        <p:nvPicPr>
          <p:cNvPr id="111" name="" descr=""/>
          <p:cNvPicPr/>
          <p:nvPr/>
        </p:nvPicPr>
        <p:blipFill>
          <a:blip r:embed="rId3"/>
          <a:stretch/>
        </p:blipFill>
        <p:spPr>
          <a:xfrm>
            <a:off x="2237400" y="1199520"/>
            <a:ext cx="4668480" cy="3724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560"/>
            <a:ext cx="8228880" cy="85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199880"/>
            <a:ext cx="4015440" cy="3724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880" y="1199880"/>
            <a:ext cx="4015440" cy="3724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560"/>
            <a:ext cx="8228880" cy="85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560"/>
            <a:ext cx="8228880" cy="397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560"/>
            <a:ext cx="8228880" cy="85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19988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14568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880" y="1199880"/>
            <a:ext cx="4015440" cy="3724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560"/>
            <a:ext cx="8228880" cy="85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199880"/>
            <a:ext cx="4015440" cy="3724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880" y="119988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880" y="314568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560"/>
            <a:ext cx="8228880" cy="85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19988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880" y="119988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145680"/>
            <a:ext cx="8228880" cy="1776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12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Shape 8" descr=""/>
          <p:cNvPicPr/>
          <p:nvPr/>
        </p:nvPicPr>
        <p:blipFill>
          <a:blip r:embed="rId2"/>
          <a:stretch/>
        </p:blipFill>
        <p:spPr>
          <a:xfrm>
            <a:off x="196920" y="4784040"/>
            <a:ext cx="1310040" cy="182880"/>
          </a:xfrm>
          <a:prstGeom prst="rect">
            <a:avLst/>
          </a:prstGeom>
          <a:ln>
            <a:noFill/>
          </a:ln>
        </p:spPr>
      </p:pic>
      <p:sp>
        <p:nvSpPr>
          <p:cNvPr id="37" name="CustomShape 1"/>
          <p:cNvSpPr/>
          <p:nvPr/>
        </p:nvSpPr>
        <p:spPr>
          <a:xfrm>
            <a:off x="6218280" y="4681440"/>
            <a:ext cx="2698920" cy="2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Josefin Sans"/>
                <a:ea typeface="Josefin Sans"/>
              </a:rPr>
              <a:t>MADRID · NOV 18-19 · 2016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title"/>
          </p:nvPr>
        </p:nvSpPr>
        <p:spPr>
          <a:xfrm>
            <a:off x="457200" y="205560"/>
            <a:ext cx="8228880" cy="85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1199880"/>
            <a:ext cx="8228880" cy="3724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8" descr=""/>
          <p:cNvPicPr/>
          <p:nvPr/>
        </p:nvPicPr>
        <p:blipFill>
          <a:blip r:embed="rId2"/>
          <a:stretch/>
        </p:blipFill>
        <p:spPr>
          <a:xfrm>
            <a:off x="196920" y="4784040"/>
            <a:ext cx="1310040" cy="182880"/>
          </a:xfrm>
          <a:prstGeom prst="rect">
            <a:avLst/>
          </a:prstGeom>
          <a:ln>
            <a:noFill/>
          </a:ln>
        </p:spPr>
      </p:pic>
      <p:sp>
        <p:nvSpPr>
          <p:cNvPr id="75" name="CustomShape 1"/>
          <p:cNvSpPr/>
          <p:nvPr/>
        </p:nvSpPr>
        <p:spPr>
          <a:xfrm>
            <a:off x="6218280" y="4681440"/>
            <a:ext cx="2698920" cy="2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Josefin Sans"/>
                <a:ea typeface="Josefin Sans"/>
              </a:rPr>
              <a:t>MADRID · NOV 18-19 · 2016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120312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jpeg"/><Relationship Id="rId4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slideLayout" Target="../slideLayouts/slideLayout1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8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Shape 58" descr=""/>
          <p:cNvPicPr/>
          <p:nvPr/>
        </p:nvPicPr>
        <p:blipFill>
          <a:blip r:embed="rId1"/>
          <a:srcRect l="25512" t="0" r="39209" b="0"/>
          <a:stretch/>
        </p:blipFill>
        <p:spPr>
          <a:xfrm>
            <a:off x="0" y="360"/>
            <a:ext cx="3513960" cy="5142960"/>
          </a:xfrm>
          <a:prstGeom prst="rect">
            <a:avLst/>
          </a:prstGeom>
          <a:ln>
            <a:noFill/>
          </a:ln>
        </p:spPr>
      </p:pic>
      <p:sp>
        <p:nvSpPr>
          <p:cNvPr id="113" name="CustomShape 1"/>
          <p:cNvSpPr/>
          <p:nvPr/>
        </p:nvSpPr>
        <p:spPr>
          <a:xfrm>
            <a:off x="4937760" y="114480"/>
            <a:ext cx="3706200" cy="473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pecial Elite"/>
                <a:ea typeface="Special Elite"/>
              </a:rPr>
              <a:t>ASP.NET Core 1.0 en Linux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Special Elite"/>
                <a:ea typeface="Special Elite"/>
              </a:rPr>
              <a:t>by </a:t>
            </a:r>
            <a:r>
              <a:rPr b="0" lang="en-US" sz="1800" spc="-1" strike="noStrike" u="sng">
                <a:solidFill>
                  <a:srgbClr val="1155cc"/>
                </a:solidFill>
                <a:uFill>
                  <a:solidFill>
                    <a:srgbClr val="ffffff"/>
                  </a:solidFill>
                </a:uFill>
                <a:latin typeface="Special Elite"/>
                <a:ea typeface="Special Elite"/>
              </a:rPr>
              <a:t>Raúl Fuertes (@PlanetaRaul)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1336680" y="4576320"/>
            <a:ext cx="29955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Josefin Sans"/>
                <a:ea typeface="Josefin Sans"/>
              </a:rPr>
              <a:t>MADRID · NOV 18-19 · 2016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5" name="Shape 61" descr=""/>
          <p:cNvPicPr/>
          <p:nvPr/>
        </p:nvPicPr>
        <p:blipFill>
          <a:blip r:embed="rId2"/>
          <a:stretch/>
        </p:blipFill>
        <p:spPr>
          <a:xfrm>
            <a:off x="1813680" y="4389840"/>
            <a:ext cx="1413720" cy="252360"/>
          </a:xfrm>
          <a:prstGeom prst="rect">
            <a:avLst/>
          </a:prstGeom>
          <a:ln>
            <a:noFill/>
          </a:ln>
        </p:spPr>
      </p:pic>
      <p:pic>
        <p:nvPicPr>
          <p:cNvPr id="116" name="" descr=""/>
          <p:cNvPicPr/>
          <p:nvPr/>
        </p:nvPicPr>
        <p:blipFill>
          <a:blip r:embed="rId3"/>
          <a:srcRect l="11915" t="31822" r="59631" b="33071"/>
          <a:stretch/>
        </p:blipFill>
        <p:spPr>
          <a:xfrm>
            <a:off x="3749040" y="1701000"/>
            <a:ext cx="1096920" cy="1805040"/>
          </a:xfrm>
          <a:prstGeom prst="rect">
            <a:avLst/>
          </a:prstGeom>
          <a:ln>
            <a:noFill/>
          </a:ln>
        </p:spPr>
      </p:pic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457200" y="205560"/>
            <a:ext cx="8228880" cy="70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Dotnet cli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457200" y="983880"/>
            <a:ext cx="8228880" cy="372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TextShape 3"/>
          <p:cNvSpPr txBox="1"/>
          <p:nvPr/>
        </p:nvSpPr>
        <p:spPr>
          <a:xfrm>
            <a:off x="457200" y="983880"/>
            <a:ext cx="2649600" cy="17766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0" rIns="0" tIns="0" bIns="0"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new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TextShape 4"/>
          <p:cNvSpPr txBox="1"/>
          <p:nvPr/>
        </p:nvSpPr>
        <p:spPr>
          <a:xfrm>
            <a:off x="3239640" y="983880"/>
            <a:ext cx="2649600" cy="17766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0" rIns="0" tIns="0" bIns="0"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restore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build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TextShape 5"/>
          <p:cNvSpPr txBox="1"/>
          <p:nvPr/>
        </p:nvSpPr>
        <p:spPr>
          <a:xfrm>
            <a:off x="6022080" y="983880"/>
            <a:ext cx="2649600" cy="17766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0" rIns="0" tIns="0" bIns="0"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watch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TextShape 6"/>
          <p:cNvSpPr txBox="1"/>
          <p:nvPr/>
        </p:nvSpPr>
        <p:spPr>
          <a:xfrm>
            <a:off x="6022080" y="2929320"/>
            <a:ext cx="2649600" cy="17766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0" rIns="0" tIns="0" bIns="0"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pack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TextShape 7"/>
          <p:cNvSpPr txBox="1"/>
          <p:nvPr/>
        </p:nvSpPr>
        <p:spPr>
          <a:xfrm>
            <a:off x="3239640" y="2929320"/>
            <a:ext cx="2649600" cy="17766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0" rIns="0" tIns="0" bIns="0"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TextShape 8"/>
          <p:cNvSpPr txBox="1"/>
          <p:nvPr/>
        </p:nvSpPr>
        <p:spPr>
          <a:xfrm>
            <a:off x="457200" y="2929320"/>
            <a:ext cx="2649600" cy="17766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0" rIns="0" tIns="0" bIns="0"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publish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457200" y="205560"/>
            <a:ext cx="8228880" cy="8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Dotnet new, yo (plantillas)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457200" y="1199880"/>
            <a:ext cx="8228880" cy="372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TextShape 3"/>
          <p:cNvSpPr txBox="1"/>
          <p:nvPr/>
        </p:nvSpPr>
        <p:spPr>
          <a:xfrm>
            <a:off x="497880" y="1188720"/>
            <a:ext cx="3799800" cy="246888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dotnet new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TextShape 4"/>
          <p:cNvSpPr txBox="1"/>
          <p:nvPr/>
        </p:nvSpPr>
        <p:spPr>
          <a:xfrm>
            <a:off x="4762800" y="1188720"/>
            <a:ext cx="3659400" cy="338328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 aspnet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TextShape 5"/>
          <p:cNvSpPr txBox="1"/>
          <p:nvPr/>
        </p:nvSpPr>
        <p:spPr>
          <a:xfrm>
            <a:off x="4764960" y="1631880"/>
            <a:ext cx="3657240" cy="2285640"/>
          </a:xfrm>
          <a:prstGeom prst="rect">
            <a:avLst/>
          </a:prstGeom>
          <a:blipFill>
            <a:blip r:embed="rId1"/>
            <a:stretch>
              <a:fillRect l="100156" t="281574" r="-749722" b="1188148"/>
            </a:stretch>
          </a:blipFill>
          <a:ln>
            <a:noFill/>
          </a:ln>
        </p:spPr>
        <p:txBody>
          <a:bodyPr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￧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8" name="" descr=""/>
          <p:cNvPicPr/>
          <p:nvPr/>
        </p:nvPicPr>
        <p:blipFill>
          <a:blip r:embed="rId2"/>
          <a:srcRect l="3785" t="40654" r="56297" b="45116"/>
          <a:stretch/>
        </p:blipFill>
        <p:spPr>
          <a:xfrm>
            <a:off x="4764960" y="3868560"/>
            <a:ext cx="3649320" cy="731160"/>
          </a:xfrm>
          <a:prstGeom prst="rect">
            <a:avLst/>
          </a:prstGeom>
          <a:ln>
            <a:noFill/>
          </a:ln>
        </p:spPr>
      </p:pic>
      <p:pic>
        <p:nvPicPr>
          <p:cNvPr id="159" name="" descr=""/>
          <p:cNvPicPr/>
          <p:nvPr/>
        </p:nvPicPr>
        <p:blipFill>
          <a:blip r:embed="rId3"/>
          <a:srcRect l="22203" t="23094" r="42793" b="43955"/>
          <a:stretch/>
        </p:blipFill>
        <p:spPr>
          <a:xfrm>
            <a:off x="497880" y="1645920"/>
            <a:ext cx="3799800" cy="201168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457200" y="205560"/>
            <a:ext cx="8228880" cy="3972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Anatomía de una aplicación,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Kestrel,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OWIN, Middlewares,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configuración,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inyección de dependencias  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457200" y="205560"/>
            <a:ext cx="8228880" cy="8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Anatomía de una aplicación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457200" y="1199880"/>
            <a:ext cx="8228880" cy="372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2743200" y="1371600"/>
            <a:ext cx="3108960" cy="822960"/>
          </a:xfrm>
          <a:prstGeom prst="flowChartAlternateProcess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Program.Main()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4"/>
          <p:cNvSpPr/>
          <p:nvPr/>
        </p:nvSpPr>
        <p:spPr>
          <a:xfrm>
            <a:off x="3291840" y="2651760"/>
            <a:ext cx="2011680" cy="822960"/>
          </a:xfrm>
          <a:prstGeom prst="flowChartAlternateProcess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Startup()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Line 5"/>
          <p:cNvSpPr/>
          <p:nvPr/>
        </p:nvSpPr>
        <p:spPr>
          <a:xfrm>
            <a:off x="4297680" y="2194560"/>
            <a:ext cx="0" cy="4572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457200" y="205560"/>
            <a:ext cx="8228880" cy="8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Program.cs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457200" y="1188720"/>
            <a:ext cx="5029200" cy="335916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7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public class Program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7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7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    </a:t>
            </a:r>
            <a:r>
              <a:rPr b="0" lang="en-US" sz="17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public static void Main(string[] args)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7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    </a:t>
            </a:r>
            <a:r>
              <a:rPr b="0" lang="en-US" sz="17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7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        </a:t>
            </a:r>
            <a:r>
              <a:rPr b="0" lang="en-US" sz="17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var host = new WebHostBuilder()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7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            </a:t>
            </a:r>
            <a:r>
              <a:rPr b="0" lang="en-US" sz="17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.UseKestrel()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7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            </a:t>
            </a:r>
            <a:r>
              <a:rPr b="0" lang="en-US" sz="17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.UseStartup&lt;Startup&gt;()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7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            </a:t>
            </a:r>
            <a:r>
              <a:rPr b="0" lang="en-US" sz="17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.Build();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7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        </a:t>
            </a:r>
            <a:r>
              <a:rPr b="0" lang="en-US" sz="17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host.Run();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7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    </a:t>
            </a:r>
            <a:r>
              <a:rPr b="0" lang="en-US" sz="17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7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1339200" y="2560320"/>
            <a:ext cx="1645920" cy="274320"/>
          </a:xfrm>
          <a:prstGeom prst="rect">
            <a:avLst/>
          </a:prstGeom>
          <a:noFill/>
          <a:ln w="1908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4"/>
          <p:cNvSpPr/>
          <p:nvPr/>
        </p:nvSpPr>
        <p:spPr>
          <a:xfrm>
            <a:off x="1339200" y="2834640"/>
            <a:ext cx="2926080" cy="274320"/>
          </a:xfrm>
          <a:prstGeom prst="rect">
            <a:avLst/>
          </a:prstGeom>
          <a:noFill/>
          <a:ln w="1908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TextShape 5"/>
          <p:cNvSpPr txBox="1"/>
          <p:nvPr/>
        </p:nvSpPr>
        <p:spPr>
          <a:xfrm>
            <a:off x="5852160" y="1188720"/>
            <a:ext cx="2834640" cy="427320"/>
          </a:xfrm>
          <a:prstGeom prst="rect">
            <a:avLst/>
          </a:prstGeom>
          <a:noFill/>
          <a:ln>
            <a:noFill/>
          </a:ln>
        </p:spPr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457200" y="205560"/>
            <a:ext cx="8228880" cy="8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Program.cs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457200" y="1188720"/>
            <a:ext cx="5029200" cy="335916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7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public class Program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7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7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    </a:t>
            </a:r>
            <a:r>
              <a:rPr b="0" lang="en-US" sz="17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public static void Main(string[] args)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7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    </a:t>
            </a:r>
            <a:r>
              <a:rPr b="0" lang="en-US" sz="17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7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        </a:t>
            </a:r>
            <a:r>
              <a:rPr b="0" lang="en-US" sz="17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var host = new WebHostBuilder()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7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            </a:t>
            </a:r>
            <a:r>
              <a:rPr b="0" lang="en-US" sz="17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.UseKestrel()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7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            </a:t>
            </a:r>
            <a:r>
              <a:rPr b="0" lang="en-US" sz="17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.UseStartup&lt;Startup&gt;()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7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            </a:t>
            </a:r>
            <a:r>
              <a:rPr b="0" lang="en-US" sz="17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.Build();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7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        </a:t>
            </a:r>
            <a:r>
              <a:rPr b="0" lang="en-US" sz="17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host.Run();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7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    </a:t>
            </a:r>
            <a:r>
              <a:rPr b="0" lang="en-US" sz="17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7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1339200" y="2560320"/>
            <a:ext cx="1645920" cy="274320"/>
          </a:xfrm>
          <a:prstGeom prst="rect">
            <a:avLst/>
          </a:prstGeom>
          <a:noFill/>
          <a:ln w="1908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4"/>
          <p:cNvSpPr/>
          <p:nvPr/>
        </p:nvSpPr>
        <p:spPr>
          <a:xfrm>
            <a:off x="1339200" y="2834640"/>
            <a:ext cx="2926080" cy="274320"/>
          </a:xfrm>
          <a:prstGeom prst="rect">
            <a:avLst/>
          </a:prstGeom>
          <a:noFill/>
          <a:ln w="1908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5"/>
          <p:cNvSpPr/>
          <p:nvPr/>
        </p:nvSpPr>
        <p:spPr>
          <a:xfrm>
            <a:off x="6675120" y="1463040"/>
            <a:ext cx="914400" cy="1371600"/>
          </a:xfrm>
          <a:prstGeom prst="flowChartAlternateProcess">
            <a:avLst/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IIS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NGINX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Apache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6"/>
          <p:cNvSpPr/>
          <p:nvPr/>
        </p:nvSpPr>
        <p:spPr>
          <a:xfrm>
            <a:off x="5760720" y="1726200"/>
            <a:ext cx="822960" cy="548640"/>
          </a:xfrm>
          <a:custGeom>
            <a:avLst/>
            <a:gdLst/>
            <a:ahLst/>
            <a:rect l="0" t="0" r="r" b="b"/>
            <a:pathLst>
              <a:path w="2288" h="1525">
                <a:moveTo>
                  <a:pt x="0" y="381"/>
                </a:moveTo>
                <a:lnTo>
                  <a:pt x="1715" y="381"/>
                </a:lnTo>
                <a:lnTo>
                  <a:pt x="1715" y="0"/>
                </a:lnTo>
                <a:lnTo>
                  <a:pt x="2287" y="762"/>
                </a:lnTo>
                <a:lnTo>
                  <a:pt x="1715" y="1524"/>
                </a:lnTo>
                <a:lnTo>
                  <a:pt x="1715" y="1143"/>
                </a:lnTo>
                <a:lnTo>
                  <a:pt x="0" y="1143"/>
                </a:lnTo>
                <a:lnTo>
                  <a:pt x="0" y="381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7"/>
          <p:cNvSpPr/>
          <p:nvPr/>
        </p:nvSpPr>
        <p:spPr>
          <a:xfrm>
            <a:off x="8046720" y="1745640"/>
            <a:ext cx="914400" cy="548640"/>
          </a:xfrm>
          <a:prstGeom prst="flowChartAlternateProcess">
            <a:avLst/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Kestrel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8"/>
          <p:cNvSpPr/>
          <p:nvPr/>
        </p:nvSpPr>
        <p:spPr>
          <a:xfrm>
            <a:off x="7680960" y="1928520"/>
            <a:ext cx="274320" cy="182880"/>
          </a:xfrm>
          <a:custGeom>
            <a:avLst/>
            <a:gdLst/>
            <a:ahLst/>
            <a:rect l="0" t="0" r="r" b="b"/>
            <a:pathLst>
              <a:path w="764" h="510">
                <a:moveTo>
                  <a:pt x="0" y="127"/>
                </a:moveTo>
                <a:lnTo>
                  <a:pt x="572" y="127"/>
                </a:lnTo>
                <a:lnTo>
                  <a:pt x="572" y="0"/>
                </a:lnTo>
                <a:lnTo>
                  <a:pt x="763" y="254"/>
                </a:lnTo>
                <a:lnTo>
                  <a:pt x="572" y="509"/>
                </a:lnTo>
                <a:lnTo>
                  <a:pt x="572" y="381"/>
                </a:lnTo>
                <a:lnTo>
                  <a:pt x="0" y="381"/>
                </a:lnTo>
                <a:lnTo>
                  <a:pt x="0" y="127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457200" y="205560"/>
            <a:ext cx="8228880" cy="8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Startup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1188720" y="1199880"/>
            <a:ext cx="6858000" cy="282348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7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public class Startup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7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7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    </a:t>
            </a:r>
            <a:r>
              <a:rPr b="0" lang="en-US" sz="17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public void ConfigureServices(IServiceCollection services)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7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    </a:t>
            </a:r>
            <a:r>
              <a:rPr b="0" lang="en-US" sz="17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7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    </a:t>
            </a:r>
            <a:r>
              <a:rPr b="0" lang="en-US" sz="17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7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    </a:t>
            </a:r>
            <a:r>
              <a:rPr b="0" lang="en-US" sz="17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public void Configure(IApplicationBuilder app)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7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    </a:t>
            </a:r>
            <a:r>
              <a:rPr b="0" lang="en-US" sz="17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7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    </a:t>
            </a:r>
            <a:r>
              <a:rPr b="0" lang="en-US" sz="17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7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457200" y="205560"/>
            <a:ext cx="8228880" cy="8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Services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568080" y="1193400"/>
            <a:ext cx="2377440" cy="335916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17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Componentes comunes</a:t>
            </a:r>
            <a:r>
              <a:rPr b="0" lang="en-US" sz="17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 accesibles mediante </a:t>
            </a:r>
            <a:r>
              <a:rPr b="1" lang="en-US" sz="17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inyección de dependencias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7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Incorpora un contenedor IoC por defecto, pero se puede sustituir por otro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3200400" y="1062360"/>
            <a:ext cx="5760720" cy="237744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public IServiceProvider ConfigureServices(IServiceCollection services)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     </a:t>
            </a:r>
            <a:r>
              <a:rPr b="0" lang="en-US" sz="12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services.AddMvc();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     </a:t>
            </a:r>
            <a:r>
              <a:rPr b="0" lang="en-US" sz="12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// add other framework services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     </a:t>
            </a:r>
            <a:r>
              <a:rPr b="0" lang="en-US" sz="12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// Add Autofac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     </a:t>
            </a:r>
            <a:r>
              <a:rPr b="0" lang="en-US" sz="12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var containerBuilder = new ContainerBuilder();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     </a:t>
            </a:r>
            <a:r>
              <a:rPr b="0" lang="en-US" sz="12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containerBuilder.RegisterModule&lt;DefaultModule&gt;();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     </a:t>
            </a:r>
            <a:r>
              <a:rPr b="0" lang="en-US" sz="12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containerBuilder.Populate(services);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     </a:t>
            </a:r>
            <a:r>
              <a:rPr b="0" lang="en-US" sz="12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var container = containerBuilder.Build();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     </a:t>
            </a:r>
            <a:r>
              <a:rPr b="0" lang="en-US" sz="12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return new AutofacServiceProvider(container);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4"/>
          <p:cNvSpPr/>
          <p:nvPr/>
        </p:nvSpPr>
        <p:spPr>
          <a:xfrm>
            <a:off x="3200400" y="91440"/>
            <a:ext cx="5760720" cy="9144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"dependencies" :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     </a:t>
            </a:r>
            <a:r>
              <a:rPr b="0" lang="en-US" sz="12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"Autofac": "4.0.0",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     </a:t>
            </a:r>
            <a:r>
              <a:rPr b="0" lang="en-US" sz="12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"Autofac.Extensions.DependencyInjection": "4.0.0"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   </a:t>
            </a:r>
            <a:r>
              <a:rPr b="0" lang="en-US" sz="12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},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Line 5"/>
          <p:cNvSpPr/>
          <p:nvPr/>
        </p:nvSpPr>
        <p:spPr>
          <a:xfrm>
            <a:off x="2560320" y="3291840"/>
            <a:ext cx="64008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6"/>
          <p:cNvSpPr/>
          <p:nvPr/>
        </p:nvSpPr>
        <p:spPr>
          <a:xfrm>
            <a:off x="3785040" y="1172160"/>
            <a:ext cx="1280160" cy="182880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7"/>
          <p:cNvSpPr/>
          <p:nvPr/>
        </p:nvSpPr>
        <p:spPr>
          <a:xfrm>
            <a:off x="3200400" y="3510720"/>
            <a:ext cx="5760720" cy="128016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public class DefaultModule : Module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   </a:t>
            </a:r>
            <a:r>
              <a:rPr b="0" lang="en-US" sz="10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     </a:t>
            </a:r>
            <a:r>
              <a:rPr b="0" lang="en-US" sz="10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protected override void Load(ContainerBuilder builder)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     </a:t>
            </a:r>
            <a:r>
              <a:rPr b="0" lang="en-US" sz="10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       </a:t>
            </a:r>
            <a:r>
              <a:rPr b="0" lang="en-US" sz="10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builder.RegisterType&lt;CharacterRepository&gt;().As&lt;ICharacterRepository&gt;();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     </a:t>
            </a:r>
            <a:r>
              <a:rPr b="0" lang="en-US" sz="10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   </a:t>
            </a:r>
            <a:r>
              <a:rPr b="0" lang="en-US" sz="10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" descr=""/>
          <p:cNvPicPr/>
          <p:nvPr/>
        </p:nvPicPr>
        <p:blipFill>
          <a:blip r:embed="rId1"/>
          <a:stretch/>
        </p:blipFill>
        <p:spPr>
          <a:xfrm>
            <a:off x="1692000" y="914400"/>
            <a:ext cx="5714640" cy="3657240"/>
          </a:xfrm>
          <a:prstGeom prst="rect">
            <a:avLst/>
          </a:prstGeom>
          <a:ln>
            <a:noFill/>
          </a:ln>
        </p:spPr>
      </p:pic>
      <p:sp>
        <p:nvSpPr>
          <p:cNvPr id="189" name="TextShape 1"/>
          <p:cNvSpPr txBox="1"/>
          <p:nvPr/>
        </p:nvSpPr>
        <p:spPr>
          <a:xfrm>
            <a:off x="731520" y="182880"/>
            <a:ext cx="3657600" cy="731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Middlewares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457200" y="205560"/>
            <a:ext cx="8228880" cy="3972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Demo 1: Proyecto WebApi y Swagger  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457200" y="0"/>
            <a:ext cx="8228880" cy="73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Agenda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1005840" y="731160"/>
            <a:ext cx="7680240" cy="372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Motivaciones</a:t>
            </a:r>
            <a:r>
              <a:rPr b="0" lang="en-US" sz="14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
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Herramientas y Frameworks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ASP.NET Core 1.0, dotnet cli, Yeoman y plantillas de proyecto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Anatomía de una aplicación, Kestrel, Owin, Middlewares, Configuración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4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Demo 1: Proyecto webApi y swagger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Entity Framework Core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4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Demo 2: EF Core tools, Migrations y acceso a PostgreSQL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Desplegar en Docker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Preguntas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457200" y="205560"/>
            <a:ext cx="8228880" cy="3972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Entity Framework Core  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457200" y="205560"/>
            <a:ext cx="8228880" cy="8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Entity Framework Core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568080" y="1268280"/>
            <a:ext cx="8301600" cy="282996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7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Versión ligera (modular), extensible y multiplataforma de EF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7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Soporta multitud de proveedores de bases de datos: Sql Server, SQLite, PostgreSQL, MySQL, InMemory (testing)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7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Enfoque </a:t>
            </a:r>
            <a:r>
              <a:rPr b="1" i="1" lang="en-US" sz="17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Code First</a:t>
            </a:r>
            <a:r>
              <a:rPr b="0" lang="en-US" sz="17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 (se puede obtener DbContext desde una base de datos existente)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7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Gestión de cambios en el modelo mediante </a:t>
            </a:r>
            <a:r>
              <a:rPr b="1" i="1" lang="en-US" sz="17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Migrations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457200" y="205560"/>
            <a:ext cx="8228880" cy="3972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Demo 2: EF Core Tools, Migrations, PostgreSQL  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457200" y="205560"/>
            <a:ext cx="8228880" cy="3972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Despliegue en Docker  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457200" y="205560"/>
            <a:ext cx="8228880" cy="3972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https://blogs.msdn.microsoft.com/dotnet/2016/11/16/announcing-net-core-1-1/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Ayer liberaron RTM de dotnet core 1.1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457200" y="205560"/>
            <a:ext cx="8228880" cy="70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Dockerfile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1280160" y="925560"/>
            <a:ext cx="6858000" cy="3555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7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FROM microsoft/dotnet:latest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7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COPY . /app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7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WORKDIR /app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7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RUN ["dotnet", "restore"]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7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RUN ["dotnet", "build"]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7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EXPOSE 5000/tcp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7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CMD ["dotnet", "run", "--server.urls", "http://*:5000"]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457200" y="205560"/>
            <a:ext cx="8228880" cy="3972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0" name="" descr=""/>
          <p:cNvPicPr/>
          <p:nvPr/>
        </p:nvPicPr>
        <p:blipFill>
          <a:blip r:embed="rId1"/>
          <a:stretch/>
        </p:blipFill>
        <p:spPr>
          <a:xfrm>
            <a:off x="895680" y="731520"/>
            <a:ext cx="7333920" cy="3161880"/>
          </a:xfrm>
          <a:prstGeom prst="rect">
            <a:avLst/>
          </a:prstGeom>
          <a:ln>
            <a:noFill/>
          </a:ln>
        </p:spPr>
      </p:pic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9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Shape 86" descr=""/>
          <p:cNvPicPr/>
          <p:nvPr/>
        </p:nvPicPr>
        <p:blipFill>
          <a:blip r:embed="rId1"/>
          <a:srcRect l="15769" t="0" r="0" b="0"/>
          <a:stretch/>
        </p:blipFill>
        <p:spPr>
          <a:xfrm>
            <a:off x="0" y="408960"/>
            <a:ext cx="3782880" cy="4100040"/>
          </a:xfrm>
          <a:prstGeom prst="rect">
            <a:avLst/>
          </a:prstGeom>
          <a:ln>
            <a:noFill/>
          </a:ln>
        </p:spPr>
      </p:pic>
      <p:sp>
        <p:nvSpPr>
          <p:cNvPr id="202" name="CustomShape 1"/>
          <p:cNvSpPr/>
          <p:nvPr/>
        </p:nvSpPr>
        <p:spPr>
          <a:xfrm>
            <a:off x="3719160" y="1199880"/>
            <a:ext cx="4966920" cy="372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2"/>
          <p:cNvSpPr/>
          <p:nvPr/>
        </p:nvSpPr>
        <p:spPr>
          <a:xfrm>
            <a:off x="3902760" y="1794960"/>
            <a:ext cx="4966920" cy="8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Gracias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@PlanetaRaul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57200" y="205560"/>
            <a:ext cx="8228880" cy="8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Motivaciones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1097280" y="1199880"/>
            <a:ext cx="7588800" cy="328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Aprender 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…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saliendo de mi zona de confort 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…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 así poder mejorar día a día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457200" y="205560"/>
            <a:ext cx="8228880" cy="8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2"/>
          <p:cNvSpPr/>
          <p:nvPr/>
        </p:nvSpPr>
        <p:spPr>
          <a:xfrm>
            <a:off x="457200" y="1199880"/>
            <a:ext cx="8228880" cy="372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5760000" y="456840"/>
            <a:ext cx="2926080" cy="1684440"/>
          </a:xfrm>
          <a:prstGeom prst="rect">
            <a:avLst/>
          </a:prstGeom>
          <a:ln>
            <a:noFill/>
          </a:ln>
        </p:spPr>
      </p:pic>
      <p:pic>
        <p:nvPicPr>
          <p:cNvPr id="124" name="" descr=""/>
          <p:cNvPicPr/>
          <p:nvPr/>
        </p:nvPicPr>
        <p:blipFill>
          <a:blip r:embed="rId2"/>
          <a:stretch/>
        </p:blipFill>
        <p:spPr>
          <a:xfrm>
            <a:off x="5463720" y="2423160"/>
            <a:ext cx="2857320" cy="1599840"/>
          </a:xfrm>
          <a:prstGeom prst="rect">
            <a:avLst/>
          </a:prstGeom>
          <a:ln>
            <a:noFill/>
          </a:ln>
        </p:spPr>
      </p:pic>
      <p:pic>
        <p:nvPicPr>
          <p:cNvPr id="125" name="" descr=""/>
          <p:cNvPicPr/>
          <p:nvPr/>
        </p:nvPicPr>
        <p:blipFill>
          <a:blip r:embed="rId3"/>
          <a:srcRect l="26311" t="0" r="0" b="0"/>
          <a:stretch/>
        </p:blipFill>
        <p:spPr>
          <a:xfrm>
            <a:off x="822960" y="1343520"/>
            <a:ext cx="4227840" cy="2313720"/>
          </a:xfrm>
          <a:prstGeom prst="rect">
            <a:avLst/>
          </a:prstGeom>
          <a:ln>
            <a:noFill/>
          </a:ln>
        </p:spPr>
      </p:pic>
      <p:pic>
        <p:nvPicPr>
          <p:cNvPr id="126" name="" descr=""/>
          <p:cNvPicPr/>
          <p:nvPr/>
        </p:nvPicPr>
        <p:blipFill>
          <a:blip r:embed="rId4"/>
          <a:srcRect l="0" t="28279" r="0" b="25984"/>
          <a:stretch/>
        </p:blipFill>
        <p:spPr>
          <a:xfrm>
            <a:off x="2286000" y="4023360"/>
            <a:ext cx="2857320" cy="73116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457200" y="205560"/>
            <a:ext cx="8228880" cy="8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2"/>
          <p:cNvSpPr/>
          <p:nvPr/>
        </p:nvSpPr>
        <p:spPr>
          <a:xfrm>
            <a:off x="457200" y="1199880"/>
            <a:ext cx="8228880" cy="372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2194920" y="822600"/>
            <a:ext cx="4571640" cy="339048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57200" y="205560"/>
            <a:ext cx="8228880" cy="3972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Herramientas y Frameworks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457200" y="205560"/>
            <a:ext cx="8228880" cy="8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Herramientas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457200" y="1199880"/>
            <a:ext cx="8228880" cy="372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3133440" y="2011320"/>
            <a:ext cx="1072800" cy="1005840"/>
          </a:xfrm>
          <a:prstGeom prst="rect">
            <a:avLst/>
          </a:prstGeom>
          <a:ln>
            <a:noFill/>
          </a:ln>
        </p:spPr>
      </p:pic>
      <p:pic>
        <p:nvPicPr>
          <p:cNvPr id="134" name="" descr=""/>
          <p:cNvPicPr/>
          <p:nvPr/>
        </p:nvPicPr>
        <p:blipFill>
          <a:blip r:embed="rId2"/>
          <a:srcRect l="26785" t="55682" r="36002" b="31860"/>
          <a:stretch/>
        </p:blipFill>
        <p:spPr>
          <a:xfrm>
            <a:off x="2468880" y="1199880"/>
            <a:ext cx="3402000" cy="640080"/>
          </a:xfrm>
          <a:prstGeom prst="rect">
            <a:avLst/>
          </a:prstGeom>
          <a:ln>
            <a:noFill/>
          </a:ln>
        </p:spPr>
      </p:pic>
      <p:pic>
        <p:nvPicPr>
          <p:cNvPr id="135" name="" descr=""/>
          <p:cNvPicPr/>
          <p:nvPr/>
        </p:nvPicPr>
        <p:blipFill>
          <a:blip r:embed="rId3"/>
          <a:stretch/>
        </p:blipFill>
        <p:spPr>
          <a:xfrm>
            <a:off x="6035040" y="811080"/>
            <a:ext cx="1596240" cy="1383120"/>
          </a:xfrm>
          <a:prstGeom prst="rect">
            <a:avLst/>
          </a:prstGeom>
          <a:ln>
            <a:noFill/>
          </a:ln>
        </p:spPr>
      </p:pic>
      <p:pic>
        <p:nvPicPr>
          <p:cNvPr id="136" name="" descr=""/>
          <p:cNvPicPr/>
          <p:nvPr/>
        </p:nvPicPr>
        <p:blipFill>
          <a:blip r:embed="rId4"/>
          <a:stretch/>
        </p:blipFill>
        <p:spPr>
          <a:xfrm>
            <a:off x="1371600" y="3108600"/>
            <a:ext cx="1126440" cy="1005840"/>
          </a:xfrm>
          <a:prstGeom prst="rect">
            <a:avLst/>
          </a:prstGeom>
          <a:ln>
            <a:noFill/>
          </a:ln>
        </p:spPr>
      </p:pic>
      <p:pic>
        <p:nvPicPr>
          <p:cNvPr id="137" name="" descr=""/>
          <p:cNvPicPr/>
          <p:nvPr/>
        </p:nvPicPr>
        <p:blipFill>
          <a:blip r:embed="rId5"/>
          <a:stretch/>
        </p:blipFill>
        <p:spPr>
          <a:xfrm>
            <a:off x="3558600" y="3382920"/>
            <a:ext cx="1562040" cy="1737000"/>
          </a:xfrm>
          <a:prstGeom prst="rect">
            <a:avLst/>
          </a:prstGeom>
          <a:ln>
            <a:noFill/>
          </a:ln>
        </p:spPr>
      </p:pic>
      <p:pic>
        <p:nvPicPr>
          <p:cNvPr id="138" name="" descr=""/>
          <p:cNvPicPr/>
          <p:nvPr/>
        </p:nvPicPr>
        <p:blipFill>
          <a:blip r:embed="rId6"/>
          <a:stretch/>
        </p:blipFill>
        <p:spPr>
          <a:xfrm>
            <a:off x="915840" y="1335240"/>
            <a:ext cx="1095840" cy="1133280"/>
          </a:xfrm>
          <a:prstGeom prst="rect">
            <a:avLst/>
          </a:prstGeom>
          <a:ln>
            <a:noFill/>
          </a:ln>
        </p:spPr>
      </p:pic>
      <p:pic>
        <p:nvPicPr>
          <p:cNvPr id="139" name="" descr=""/>
          <p:cNvPicPr/>
          <p:nvPr/>
        </p:nvPicPr>
        <p:blipFill>
          <a:blip r:embed="rId7"/>
          <a:stretch/>
        </p:blipFill>
        <p:spPr>
          <a:xfrm>
            <a:off x="6949440" y="2468520"/>
            <a:ext cx="1371600" cy="1371600"/>
          </a:xfrm>
          <a:prstGeom prst="rect">
            <a:avLst/>
          </a:prstGeom>
          <a:ln>
            <a:noFill/>
          </a:ln>
        </p:spPr>
      </p:pic>
      <p:pic>
        <p:nvPicPr>
          <p:cNvPr id="140" name="" descr=""/>
          <p:cNvPicPr/>
          <p:nvPr/>
        </p:nvPicPr>
        <p:blipFill>
          <a:blip r:embed="rId8"/>
          <a:stretch/>
        </p:blipFill>
        <p:spPr>
          <a:xfrm>
            <a:off x="5120640" y="2559960"/>
            <a:ext cx="914400" cy="91440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457200" y="205560"/>
            <a:ext cx="8228880" cy="3972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ASP.NET Core 1.0, dotnet cli,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Yeoman y plantillas de proyecto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57200" y="205560"/>
            <a:ext cx="8228880" cy="8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ASP.NET Core 1.0, .NET Core 1.0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457200" y="1199880"/>
            <a:ext cx="8228880" cy="372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1208160" y="1425240"/>
            <a:ext cx="7021440" cy="259776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1814</TotalTime>
  <Application>LibreOffice/5.1.4.2$Linux_X86_64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2016-11-18T13:17:04Z</dcterms:modified>
  <cp:revision>116</cp:revision>
  <dc:subject/>
  <dc:title>ASP.NET Core 1.0 en Linux by @chucknorris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9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