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ink/ink3.xml" ContentType="application/inkml+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6.xml" ContentType="application/inkml+xml"/>
  <Override PartName="/ppt/ink/ink7.xml" ContentType="application/inkml+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ppt/ink/ink9.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2"/>
  </p:notesMasterIdLst>
  <p:sldIdLst>
    <p:sldId id="370" r:id="rId2"/>
    <p:sldId id="382" r:id="rId3"/>
    <p:sldId id="383" r:id="rId4"/>
    <p:sldId id="384" r:id="rId5"/>
    <p:sldId id="386" r:id="rId6"/>
    <p:sldId id="387" r:id="rId7"/>
    <p:sldId id="391" r:id="rId8"/>
    <p:sldId id="388" r:id="rId9"/>
    <p:sldId id="389" r:id="rId10"/>
    <p:sldId id="392" r:id="rId11"/>
    <p:sldId id="393" r:id="rId12"/>
    <p:sldId id="394" r:id="rId13"/>
    <p:sldId id="395" r:id="rId14"/>
    <p:sldId id="390" r:id="rId15"/>
    <p:sldId id="396" r:id="rId16"/>
    <p:sldId id="398" r:id="rId17"/>
    <p:sldId id="400" r:id="rId18"/>
    <p:sldId id="397" r:id="rId19"/>
    <p:sldId id="399" r:id="rId20"/>
    <p:sldId id="404" r:id="rId21"/>
    <p:sldId id="401" r:id="rId22"/>
    <p:sldId id="402" r:id="rId23"/>
    <p:sldId id="405" r:id="rId24"/>
    <p:sldId id="403" r:id="rId25"/>
    <p:sldId id="406" r:id="rId26"/>
    <p:sldId id="407" r:id="rId27"/>
    <p:sldId id="408" r:id="rId28"/>
    <p:sldId id="409" r:id="rId29"/>
    <p:sldId id="385" r:id="rId30"/>
    <p:sldId id="298" r:id="rId31"/>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A00"/>
    <a:srgbClr val="0026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5" autoAdjust="0"/>
    <p:restoredTop sz="79859" autoAdjust="0"/>
  </p:normalViewPr>
  <p:slideViewPr>
    <p:cSldViewPr>
      <p:cViewPr varScale="1">
        <p:scale>
          <a:sx n="44" d="100"/>
          <a:sy n="44" d="100"/>
        </p:scale>
        <p:origin x="51" y="90"/>
      </p:cViewPr>
      <p:guideLst>
        <p:guide orient="horz" pos="2160"/>
        <p:guide pos="2880"/>
        <p:guide pos="383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0T15:19:57.320"/>
    </inkml:context>
    <inkml:brush xml:id="br0">
      <inkml:brushProperty name="width" value="0.05292" units="cm"/>
      <inkml:brushProperty name="height" value="0.05292" units="cm"/>
      <inkml:brushProperty name="color" value="#0070C0"/>
    </inkml:brush>
  </inkml:definitions>
  <inkml:trace contextRef="#ctx0" brushRef="#br0">6909 15634 3186 0,'18'22'53'0,"9"10"-28"0,-5 4-3 0,7 4-3 16,-9 0-4-16,0 0-6 16,-4-2 4-16,-7 0-5 15,-4-2 4-15,-5-4 0 16,-3 1-2-16,-10-4 5 15,-5-4-7-15,-2-5-2 16,-7-2 4-16,-2-7-8 16,0-7 1-16,0-6-3 15,9-5-8-15,1-10 4 16,10 7-4-16,9-7 0 0,3-4 7 16,15-1-1-16,6-3 4 15,6-1 1-15,7 3-1 16,4 1-17-16,3 2-44 15,4 4-118-15,3 3-101 0,7 8-393 16,-4 1-240-16,0 1 405 16,-1-1 97-16,-17-2 283 15,-4 1 99-15,-6 1 212 16,-8 1 149-16,-18 3 132 16,0 0 53-16,0 0 177 31,0 0-353-31,-22 25-188 0,6-5-51 0,-1 7-41 31,-1 2-19-31,11 4-14 0,7-3 2 0,7-1-3 16,6-3 2-16,9-10-5 15,5-3-4-15,4-13 2 16,3-2 1-16,-2-11 11 16,-3-7 15-16,-2-5-4 15,-1-2 7-15,-10-2-1 16,-2 2-4-16,-6-4-7 15,-5 2-14-15,-12 0-11 16,-3 2-5-16,-14 7-12 16,-6 4-15-16,-15 5-75 15,-2 4-82-15,-7 7-278 16</inkml:trace>
  <inkml:trace contextRef="#ctx0" brushRef="#br0" timeOffset="2822.39">5487 15703 970 0,'-9'0'162'0,"-4"-2"-56"0,4 0 84 0,2 0-78 0,-4 0-19 16,6 2 4-16,-6 2-66 0,0 0 2 0,-4 0-13 16,3 0 14-16,-3 1-5 0,4 3 0 0,-1 1-3 0,-4 4-11 15,1 0-8-15,-5 3 3 0,2-1-6 0,2 1-4 0,1 1 2 16,5 1-4-16,2 0 3 0,-4 1 0 0,3 1-3 15,-6-4 2-15,10 4-3 0,1 0 1 0,6 0 3 16,7 2-1-16,0-3 3 0,4 1 4 0,1-4-2 16,1-1 0-16,1-2-1 0,4 0 6 0,1-2 0 15,3-4 5-15,-1-1-2 0,3-4 11 0,-5-6 12 16,3 1 4-16,-1-4 3 0,-1 0 20 0,3-4-8 16,-5-1 6-16,2-3-6 0,-2-3-2 0,-6 2 1 15,1 0-6-15,-8-2 3 0,0 6-18 0,-1-2-7 16,-5 1-6-16,-1 1 1 0,0-1-10 0,0 2-5 15,-5-1 2-15,-4 0-4 0,0 1-3 0,-4 0-34 16,-3 1-10-16,2-3-17 0,-8 2-95 0,2-3-130 0,-2 2-61 16</inkml:trace>
  <inkml:trace contextRef="#ctx0" brushRef="#br0" timeOffset="3039.21">5771 15804 1888 0,'-8'5'227'0,"1"3"-159"0,0-3-2 0,16 2-40 0,-9 1 31 0,3-1-33 15,-1 2 6-15,-2 0-17 0,8-2-13 0,-1 0 0 16,4-1 0-16,-8-1 0 0,6 1 0 0,-2 1-8 16,1 0-26-16,-5-1 4 0,8 1-98 0,-9-4-89 15,-2-3-18-15,0 0-51 0,0 0-285 0</inkml:trace>
  <inkml:trace contextRef="#ctx0" brushRef="#br0" timeOffset="3474.04">5953 15641 1413 0,'-4'0'195'0,"3"-3"-96"0,1 3-3 0,0 0-23 0,3 1 4 0,4 7-9 15,-3-3 2-15,-2-1-7 0,3 3-15 0,3 4-30 16,1 0-2-16,0 1-7 0,-2 3 0 0,-2-1 4 16,1 2-1-16,-4 1 1 0,-1-1 2 0,5 2 8 15,-4 0-4-15,1-2 2 0,-1 3-10 0,-2 0 2 16,0 0-7-16,-2 2 5 0,0 1-9 0,1-2 1 0,1 0 3 15,-2-2-3-15,-4-2-2 0,5-1 3 0,-5-1 0 16,-3-1 1-16,7-2-1 0,-3-2 7 0,-2-4-5 0,7-1 5 16,-8-3-11-16,-1 1 3 0,8-2 1 0,1 0 1 15,0 0 1-15,0 0-4 0,-2-2-2 0,2 1 0 16,0-1-4-16,0 0 3 0,0 0-1 0,-2 0 1 16,0 1-4-16,2-1 1 0,-16-36-1 0,32 36 1 15,-7 0-3-15,4 0-1 0,-4 2 2 0,-4-3-2 16,10 1 4-16,-1-2-20 0,2 1-4 0,6 1-5 0,-7-2-12 15,-1 1-4-15,2-1 3 0,-3-1-4 0,3 1 1 16,-1-1 18-16,-1-1-7 0,1 4 7 0,-1 1-34 0,-3 1-50 16,0-4-15-16,3 2-16 0,-3-5-94 0,4 0-142 15</inkml:trace>
  <inkml:trace contextRef="#ctx0" brushRef="#br0" timeOffset="3665.64">6360 15849 520 0,'-6'-3'112'0,"3"-3"217"0,-1 1-158 0,2 3-23 0,2 2-7 15,0 0-4-15,0 0-23 0,0 0-57 0,0 0 12 16,0 0-25-16,0 0 17 0,2 0-7 0,0 0 0 16,18 20-3-16,-15-9-3 0,1 1-21 0,3 1 0 0,-2 1-8 15,0 1-6-15,2 1-8 0,-2-1 2 0,-3 1-3 16,5 2 7-16,-5-2-11 0,-1-1 4 0,8 3-5 16,-4 0 3-16,-1-2-1 0,3 4-3 0,-4-4-4 15,-5-3-50-15,0 3-86 0,0 1-16 0,-9-5-33 16,9 1-142-16</inkml:trace>
  <inkml:trace contextRef="#ctx0" brushRef="#br0" timeOffset="3850.34">6345 15752 1511 0,'0'-6'227'0,"0"1"-122"0,6-3-5 0,5 1-29 0,1 0 5 0,3 3-40 16,6 3 2-16,6-1-13 0,1 2 5 0,-1 0-23 15,2-2 6-15,1 2-11 0,-1-4 3 0,0 2-5 16,-5-1 0-16,-3-1-1 0,3 2-1 0,1-1-34 16,4-1-21-16,-9 2-10 0,0-1-112 0,-2 1-148 15,0 2-66-15</inkml:trace>
  <inkml:trace contextRef="#ctx0" brushRef="#br0" timeOffset="5252.35">6781 15858 560 0,'0'0'80'0,"0"0"59"15,0 0 24-15,-2 0 7 0,2 0-31 0,0 0-37 16,0 0 0-16,0 0-1 0,0 0 6 0,0 0-24 0,0 0 7 16,0 0-15-16,0 0-19 0,0 0-11 0,0 0 0 15,0 0-1-15,0 0 8 0,0 0-2 0,0 0-6 16,0 0 2-16,0 0-14 0,0 0-10 0,0 0-2 16,0 0-3-16,0 0-12 0,0 0 4 0,-2 0 3 15,0-2-1-15,2 1 0 0,-1-1 4 0,-1 0-2 0,2 0 5 16,0 0 2-16,0 1-5 0,-15-18-4 0,3 19 1 15,4 0 2-15,8 0 10 0,0 0 4 0,0 0-1 16,0 0-6-16,0 0-2 0,0 0-10 0,0 2 5 16,-1 0-18-16,-1 0 7 0,2 0-3 0,0 0 4 15,0-1-4-15,0 1 0 0,0 0 0 0,0 0 0 16,0 0 4-16,0-1-8 0,0 1 8 0,0 0-7 0,0 0 8 16,0 0 0-16,0-1-3 0,0 1 2 15,0 0-2-15,0 0 4 0,0 0-4 0,0-2 3 0,0 0-4 16,0 0-1-16,-11 3 2 0,9-3-2 0,2 0 4 0,0 0-4 15,0 0 0-15,0 0-2 0,0 0 1 0,0 0-2 16,0 0 4-16,0 0-2 0,0 0 5 16,6 8-6-16,-5-5 3 0,3 1-2 0,-2-1 4 0,-8 1-3 15,6 1-3-15,2-3 0 0,2 0 0 0,-4-2-48 16,0 0-16-16,0 0-18 0,0 0-104 0,16-4-222 16</inkml:trace>
  <inkml:trace contextRef="#ctx0" brushRef="#br0" timeOffset="6122.56">8039 15773 1023 0,'0'0'121'0,"0"0"210"0,0 0-171 0,0 0-50 0,0 0 0 16,5-9-17-16,1 7-9 0,1-1-24 0,-7 3-5 0,12-4-8 16,1 2-34-16,0 2-9 0,-1-1 1 0,-12-1-3 15,9 2-2-15,2-2 0 16,0 0-2-16,-2 2 2 0,4 0-7 0,-6 0-82 16,-2 2-2-16,-5-2-35 0,15 4-84 0,-10-1-145 15</inkml:trace>
  <inkml:trace contextRef="#ctx0" brushRef="#br0" timeOffset="6286.24">8095 15826 1371 0,'0'5'341'0,"0"-1"-227"0,0-4-25 0,0 0-48 0,0 0-19 0,0 2-3 16,18 16-3-16,-7-17-1 0,3 3-13 0,-3-4-4 15,3 0-3-15,4-2-5 0,-1 0-32 0,4-1-140 16,5 1-27-16,-1-2-65 0,-5 3-317 0</inkml:trace>
  <inkml:trace contextRef="#ctx0" brushRef="#br0" timeOffset="9005.76">8913 15610 826 0,'0'0'209'0,"0"0"-30"0,0 0 20 0,0 0-36 0,0 0-51 0,0 0-28 16,0 0-2-16,-1 0-9 0,-1 0-28 0,0 0-10 15,0 0-9-15,0 2 3 0,1 0-18 0,1 0 7 16,-2 0-2-16,-2-1 2 0,2 1-6 0,1 0 3 16,-1 0 3-16,0 0-1 0,-34 45 3 0,34-40-17 15,-3 2 4-15,-4-4-7 0,1 1 8 0,6 1-8 16,-1 0 0-16,3 2-3 0,0 0 0 0,7 0-3 0,0 1-1 16,2 2 1-16,2-1 6 0,-5 2 0 0,3-1 5 15,-4 1-3-15,10 0 5 0,-6-2-1 16,5 1 6-16,4-1-1 0,-11 0 20 0,2 0 4 15,0-2-1-15,-7 0 2 0,4 0-3 0,3 0 3 0,-2 0-2 0,-2 0 3 16,6 0 1-16,-7-2-13 0,-2 4 4 0,-2-2-9 16,-8-2-9-16,3 1-4 0,3-1-4 0,0-2 2 15,-5 4 3-15,2 0-4 0,-12-1 0 0,5 1-3 16,3-6-10-16,1 1-67 0,1 5-4 0,-5-5-28 16,1-1-66-16,-4-1-72 0,-3-4-23 0,4 2-35 0,-1-3-246 31</inkml:trace>
  <inkml:trace contextRef="#ctx0" brushRef="#br0" timeOffset="9307">8874 15788 488 0,'-8'0'647'0,"-1"0"-372"0,2 0-53 0,2-2-63 0,5 2-17 0,0 0-34 16,0 0-1-16,0 0-16 0,0 0-36 0,0 0-31 15,5-9-1-15,4 5-10 0,4 2-13 0,3 1 5 16,0-1-4-16,11 0 5 0,4 0-5 0,-4 2 0 16,4-2-1-16,5 2-1 0,2 0-3 0,-4 0 5 15,1 0 2-15,-3 0 1 0,-3 0-4 0,-5 0-71 16,-1 0 2-16,-3 2-32 0,-2 2-48 0,2 1-62 15,-5-1-16-15,-1 3-27 0,-3 0-168 0</inkml:trace>
</inkml:ink>
</file>

<file path=ppt/ink/ink2.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0T15:21:43.049"/>
    </inkml:context>
    <inkml:brush xml:id="br0">
      <inkml:brushProperty name="width" value="0.05292" units="cm"/>
      <inkml:brushProperty name="height" value="0.05292" units="cm"/>
      <inkml:brushProperty name="color" value="#0070C0"/>
    </inkml:brush>
  </inkml:definitions>
  <inkml:trace contextRef="#ctx0" brushRef="#br0">13372 923 1442 0,'-13'5'144'0,"-1"4"54"0,-2-5 31 0,-1 0-106 0,3 3-4 16,-6 2-69-16,2 0-4 0,0 2-20 0,2-2 2 0,-10-5 18 15,6 6 2-15,-5 1 2 0,0 4-10 0,-2 8-2 16,-2-6-3-16,2 2 1 0,-2 5-12 0,2-1-9 16,5 3-3-16,2 1-1 0,6 0-4 0,1 0-3 15,0 4-3-15,13 3 0 0,-3-1-4 0,5-1-6 16,7-1 0-16,0 2-3 0,5 1 1 0,10 2 3 15,1-1 5-15,0-6-4 16,4-2-1-16,5-6 8 0,1-6-4 16,5-1 4-16,3-8-35 0,2-3-163 0,2-3-27 0,9-9-67 15,-5-5-267-15</inkml:trace>
  <inkml:trace contextRef="#ctx0" brushRef="#br0" timeOffset="190.7">13909 1131 2381 0,'-2'0'47'0,"2"-2"-18"0,0 2-15 0,7 4 6 0,0-1-17 0,2 1 1 16,4-2 0-16,0 0 0 0,5 1-2 0,2 5-7 16,0-7-11-16,1 3-8 0,-1-2-106 0,2 1-160 15,-6 5-45-15</inkml:trace>
  <inkml:trace contextRef="#ctx0" brushRef="#br0" timeOffset="328.46">13950 1406 1943 0,'-3'7'73'0,"1"-1"76"0,2 1-123 0,5 2 4 0,6 0 3 0,2 0-5 16,1-4-27-16,4-1-1 0,2-4 0 0,6 0-4 15,1-5-32-15,2-1-222 0,3-1-52 0</inkml:trace>
  <inkml:trace contextRef="#ctx0" brushRef="#br0" timeOffset="1358.69">15156 1003 940 0,'-4'1'303'0,"4"-1"-101"0,0 0-39 0,0 0-2 0,0 0-61 0,0 0-2 16,-2 0-9-16,2 0 6 0,0 0-13 0,-1 0-41 15,-3 0 3-15,2 0-15 0,0 0 6 0,-39 20 11 16,28-11-1-16,-3 0 3 0,0 6-1 0,-4-1 0 16,-6 1 0-16,-2 1 0 0,0 2-7 0,5 4-11 15,1 0-9-15,1 3 0 0,4 2-19 0,-1-3 2 16,4 1 0-16,5 0 0 0,0-1-6 0,5-1 0 16,4 1 1-16,0-4-1 0,7 1-4 0,6-1 2 15,3 0-4-15,6 2 4 16,5-2-4-16,2-2 7 0,0-5-1 0,5-3 3 15,6-2 1-15,-6-3-3 0,-3-3 4 0,2-6-3 16,-8 1 4-16,-2-8-100 0,3 4 3 0,-14-6-45 16,10 0-62-16,-2 1-81 0,0-5-38 0</inkml:trace>
  <inkml:trace contextRef="#ctx0" brushRef="#br0" timeOffset="1614.14">14717 811 2016 0,'-8'-4'82'0,"1"2"54"0,7 2-66 0,0 0-21 0,0 0 1 16,13-14-16-16,-2 9-35 0,5 3 7 0,6-2-3 0,5 1 5 15,0-3-8-15,7 1 2 0,2 1-1 0,4-1 2 16,0 3 1-16,3-4-73 0,-1 1-21 0,-2 0-33 16,1-3-181-16</inkml:trace>
  <inkml:trace contextRef="#ctx0" brushRef="#br0" timeOffset="2106.1">15900 1039 1348 0,'-5'3'208'0,"1"-8"-38"0,-1 1 70 0,-4-3-165 0,9 4 54 0,0 3-59 16,0 0 4-16,0 0-25 0,0 0-8 0,0 0-29 16,-2 10 7-16,11-1-16 0,-7 0-6 0,-2 2 1 15,2-2-1-15,-2 9 2 0,2 1-3 0,-1 8 0 16,-1 0 3-16,2 4-2 0,0 1 3 0,2 1-5 0,-4 3-15 15,1-4-2-15,-2-1-96 0,1-4-75 0,0-3-21 16,-4-3-28-16,4-1-174 0</inkml:trace>
  <inkml:trace contextRef="#ctx0" brushRef="#br0" timeOffset="2247.94">15745 1348 1806 0,'-7'-2'110'0,"3"-1"-40"0,4 3-26 0,0 0 6 0,0 0-37 0,0 0-9 15,20-6 0-15,-6 6-4 0,3 0-3 0,4 2 3 16,-1-2 0-16,6-2 0 0,8 2-7 0,-11-3-215 16,1-3-10-16</inkml:trace>
  <inkml:trace contextRef="#ctx0" brushRef="#br0" timeOffset="2736.44">16481 1502 1035 0,'-8'7'157'0,"-6"-3"35"16,3-1 88-16,-2-1-194 0,13-2 88 0,0 0-69 0,0 0 14 16,0 0-36-16,0 0-3 0,-3-18-10 0,8 2 2 15,4-4-5-15,2-2-6 0,2-9-15 0,1-1 3 16,8-8-7-16,0-5-10 0,-1-4-1 0,1-5-4 16,-2 3 2-16,-4 4-5 0,0 11-7 0,6 11 1 0,-2 1-3 15,-6 8-9-15,1 9 2 0,-13-3-7 0,1 12 5 16,3 2-16-16,-6 5 4 0,3 4 0 0,3 3 2 15,3 9 0-15,0-3 1 0,3 7-3 0,3 5 4 16,-4-8 4-16,3 4-1 0,1-8-1 0,1-6 0 0,0-5-2 16,2-7 0-16,2-4 3 0,-13-7-2 0,10 1 3 15,1-8-3-15,0-6 4 0,-2-2-3 0,-2-3 6 16,1 1-1-16,-1 2-3 0,3 3 2 0,-3 0-7 0,2 5 5 16,1 3-3-16,1 2 3 0,3 4-5 0,-4 5-3 15,3 0 4-15,-2 7-3 0,0-3 7 0,-4 3 0 16,1 9-2-16,-1 4-1 0,-5 5-6 0,0 4 0 15,-2 4 1-15,-1-1 0 0,-3 5 6 0,3 1-4 16,-1-2-4-16,1-4-12 0,-1-1-109 0,1-6-134 16,3-3-47-16,0-2-48 0,1-6-352 0</inkml:trace>
  <inkml:trace contextRef="#ctx0" brushRef="#br0" timeOffset="2948.69">17518 1004 1907 0,'-2'13'22'0,"-1"0"84"0,1 7-33 0,0 0 42 0,2 8-81 0,7 7 14 15,-7-1-11-15,2-1 6 0,3 5-41 0,-5 0 2 16,0 2 0-16,0-1 1 0,0-4-1 0,0 1-3 16,8-4-4-16,-12-1 2 0,8-4 1 0,1-5-39 15,-5-2-16-15,2-2-18 0,1-4-124 0,-4-4-116 16,8-7-92-16</inkml:trace>
  <inkml:trace contextRef="#ctx0" brushRef="#br0" timeOffset="3209.32">17503 903 1469 0,'2'-2'103'0,"-2"2"281"0,-2-1-340 0,2 1 33 0,8 1-15 16,1-1 11-16,-2 4-59 0,4 0 29 0,-2 3-13 15,5 0 13-15,4-2-35 0,2 4-5 0,2 1 2 16,-9 0-4-16,5 1 0 0,0-2 2 0,-6-1 5 0,14 2 5 16,-12-1 60-16,-3 6-21 0,0 1 9 0,-2 0-19 15,-5-1-22-15,1 1 1 0,0-3-2 0,-1 1 2 16,-4 3-8-16,0-5-4 0,0 3 0 0,-4-1-1 16,-1-1-4-16,-2 0 4 0,-1-6-2 0,-2 2 2 15,-3 0-6-15,2-2-42 0,0-1-10 0,2-5-17 16,-3-1-69-16,1-1-80 0,-2-3-5 0,9 0-31 15,1-3-67-15,1-2-224 0</inkml:trace>
  <inkml:trace contextRef="#ctx0" brushRef="#br0" timeOffset="3450.42">18273 912 1087 0,'0'0'116'0,"-7"2"167"0,4 5-72 0,-1 2-75 0,0 0-2 16,8 4-33-16,-11-4-53 0,1-2 17 0,-6 6-2 0,-6-2 5 15,3 3-9-15,-1 3 5 0,-4 6 3 0,0-1-1 16,-5 5-10-16,-2 0-11 0,5 2-11 0,-2 3 2 16,8 3-20-16,2-3-1 0,-1-1 3 0,8 0-3 15,0-2-5-15,7-4-10 0,2 1-1 0,10-7-3 0,3-1 0 16,5 1 0-16,7-1-3 0,3-2 2 0,-1-2 1 16,0-3 4-16,0 0 0 0,-2-2 2 15,4-5-1-15,0-2-29 16,-6-2-18-16,-9 0-10 0,6-2-93 0,0-4-137 15,-2 1-32-15</inkml:trace>
  <inkml:trace contextRef="#ctx0" brushRef="#br0" timeOffset="3894.75">18769 957 2090 0,'-15'6'174'0,"6"1"-95"0,0 2-20 0,5 6-7 0,4-10 1 0,4 8-16 15,-2-4-3-15,1-2-2 0,7 9-12 0,-3-7-13 16,4-2-1-16,3 6-3 0,-1-6-3 0,5-3 7 15,-2 5-5-15,-3-11 5 0,-1-1-7 0,-3-1 5 16,0 0-1-16,-1 3 2 0,-1 1 2 0,-7-4-4 16,3 0 1-16,-3 4-2 0,0 0-3 0,0 0-109 15,0 0-4-15,0 0-54 0,0 0-149 0</inkml:trace>
  <inkml:trace contextRef="#ctx0" brushRef="#br0" timeOffset="4300.59">19269 858 1592 0,'-9'-4'165'0,"2"1"16"0,0-3-24 0,7 6 18 0,0 0-61 16,0 0-17-16,0 0-12 0,0 0-3 0,0 0-51 16,0 0-14-16,0 0-1 0,-4 18-5 0,6-9-4 0,7 8-1 15,-4-3 2-15,8 1-1 0,0 6-5 0,1-4-2 16,1 1 0-16,-1 0 0 0,2 3 3 0,2 7 1 16,0-3-5-16,2-2 2 0,-5-4-7 0,3-5-48 15,2 0-21-15,5-3-23 0,-1-2-167 0,-5-7-234 16</inkml:trace>
  <inkml:trace contextRef="#ctx0" brushRef="#br0" timeOffset="4522.43">19802 719 1893 0,'-16'12'70'0,"11"5"34"0,-6 1-23 0,7 9-10 0,-3-2 9 0,-9 8-15 16,5-6-4-16,2 2-21 0,-4 1 5 0,6-1-13 15,-2 6-8-15,-6 6 22 0,-1 6-1 0,-7 4 8 16,-3 5-2-16,3-2-21 0,3-3-5 0,2-2-5 16,0-6-19-16,2-3-1 0,3 0 0 0,2-4-2 0,2-2 4 15,-2-5-45-15,8-1-16 0,-6-7-22 0,7-3-129 0,2-5-199 16,5-2-41-16</inkml:trace>
  <inkml:trace contextRef="#ctx0" brushRef="#br0" timeOffset="4878.6">20050 1364 1967 0,'-2'22'18'0,"2"2"84"0,6 3-33 0,1 2 44 0,-2 0-69 16,2 1 21-16,-1-3-12 0,-1 1 11 0,3-5-36 0,1-3 21 15,-2 2 6-15,4-4 2 0,-6 0-3 0,0-4-31 16,1 1-2-16,-4-4-6 0,1-6-2 0,-3-5 9 15,0 0-7-15,0 0 8 0,0 0 1 0,0 0 13 16,0 0 0-16,0 0 1 0,-1 0-21 0,-27-3-7 16,18-1-2-16,-5 0-2 0,-1-1-1 0,0 1-5 15,-1-3-1-15,-3 5-1 0,4 0 2 0,-4 2-1 16,2 0 1-16,6 0-1 0,3 2 4 0,-4 0-6 16,-2 3 3-16,1 3-5 0,5-1 3 0,2-2 2 0,1 3-3 0,1-3 1 15,-2-3-9-15,10 3 6 0,-6 2 2 0,8-1 0 16,4 3-4-16,-5-2 6 0,-4-7-9 0,1 0 9 15,19 6-7-15,-7-3 3 0,5-1 1 0,6-2 1 0,-1-2 3 16,4-3-2-16,4 1 0 0,-2 1-3 0,5 1 5 16,2 2-88-16,2-4-18 0,-2 2-38 0,2-1-177 15,-3-5-368-15</inkml:trace>
  <inkml:trace contextRef="#ctx0" brushRef="#br0" timeOffset="7670.52">20831 961 1382 0,'-8'5'121'0,"1"-1"-27"0,7-4 63 0,0 0-2 0,0 0-45 16,0 0-11-16,0 0-26 0,0 0-10 0,0 0 14 16,24 7-23-16,-50-16-24 0,37 7 0 0,2 1-10 15,0-5-9-15,6 8-8 0,3-2 0 0,3-2-3 16,1 2 4-16,-1-2 0 0,0-1-4 0,1-8 2 0,1 5-5 16,-6-3-69-16,3 2-25 0,5 7-29 0,-9-11-194 0</inkml:trace>
  <inkml:trace contextRef="#ctx0" brushRef="#br0" timeOffset="7948.99">21677 981 1025 0,'-6'0'145'0,"2"0"422"0,4 0-444 0,0 0 6 0,0 0-7 0,0 0 0 15,0 0-46-15,-1 0-9 0,-1 0-2 0,2 0-4 16,-38 11-27-16,31-6-12 0,-8-3 1 0,1 3-4 16,-2 1 13-16,-3-3-3 0,3 12-1 0,-2-6-2 15,2 2-7-15,1 1 5 0,1-1 3 0,1-2-2 16,6 2-8-16,0-2-11 0,3 2-2 0,8 2-2 16,-2-2-6-16,5 7-4 0,-2-2-1 0,6 0 0 15,2 2 3-15,3-3 2 0,2 1 1 0,6-3-1 0,-5-2-7 16,12 1-75-16,-2-4-20 0,2-5-33 0,1-3-185 0</inkml:trace>
  <inkml:trace contextRef="#ctx0" brushRef="#br0" timeOffset="8292.35">22078 1026 1723 0,'-11'7'51'0,"0"2"-46"0,7-1-4 0,4 4-6 0,2-1 8 0,4 5-3 16,-3-1-1-16,8 1 0 0,-11 0-1 0,6-1 1 16,-3 3-1-16,-5-4 2 0,6 5 9 0,-4-5 5 15,0 1 24-15,4-1-8 0,-4-3 58 0,0 2-10 16,0-4-7-16,1-4 3 0,1 0-5 0,-4-3-6 16,-3-2-8-16,5 0-1 0,0 0-34 0,0 0-8 15,0 0 2-15,-4-18-5 0,1 5-11 0,1-3 8 16,0 0-6-16,4-2 8 0,-2 0-7 0,-5-4 3 0,5 6 1 15,0-2-1-15,-4-2 0 0,2 5 16 0,-2-5-2 16,-8 0 7-16,14 6 1 0,3-2-15 0,0 5 1 16,15 9-6-16,-11-5-3 0,6 5-3 0,1 2 0 15,9-9-1-15,-8 9-1 0,8 0 0 0,0 0 2 0,-1 4-1 16,7-1 0-16,-3-1 0 0,1-2-16 0,0 0-2 16,0-2-120-16,-5 2-192 0,-3-2-133 0</inkml:trace>
</inkml:ink>
</file>

<file path=ppt/ink/ink3.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0T15:25:57.403"/>
    </inkml:context>
    <inkml:brush xml:id="br0">
      <inkml:brushProperty name="width" value="0.05292" units="cm"/>
      <inkml:brushProperty name="height" value="0.05292" units="cm"/>
      <inkml:brushProperty name="color" value="#0070C0"/>
    </inkml:brush>
  </inkml:definitions>
  <inkml:trace contextRef="#ctx0" brushRef="#br0">10343 3615 1596 0,'-14'0'78'0,"4"0"30"0,10 0 30 0,0 0-32 0,0 0 15 0,0 0-56 16,-1 0-6-16,-1 0-9 0,0 0-3 0,0-2-12 16,-3 0 5-16,1 0-6 0,-52-29 9 0,44 31 7 15,3-1-5-15,-6 1 5 0,-1 0 0 0,-4 0-4 16,-2 0 2-16,1 0-5 0,-1 1-13 0,0 3-7 16,-1 1-7-16,-1-3 1 0,2 2-16 0,1-2 1 0,3 1-1 15,1 1 1-15,3-2-3 0,0-1 6 0,3 3-2 16,3 0 4-16,-2-2-13 0,6 1 8 0,-5-1-4 15,9 0 5-15,0-2-4 0,0 0-3 0,0 0 4 16,0 0-3-16,0 0 2 0,-2 0 8 0,0 0-6 0,1 0 8 16,1 0-8-16,-2 0 7 0,-2 0-1 0,2 0 2 15,1 0-6-15,-1 2 0 0,0-1-1 0,0 1 1 16,2 0-4-16,-2 0 1 0,-1 0-2 0,-17 46 2 16,20-37 0-16,-2 7-1 0,0 0 1 0,-5 6-1 15,5 3-5-15,0 4 4 0,2 1 2 0,0 3 0 0,-3-1-4 0,-5 1 4 16,-1 6-4-16,9-3 5 0,-5 0 0 0,-2-2 0 15,7-3 0-15,-11 1 1 0,9-1 3 0,-3-4-6 16,-1 0 1-16,4-2-2 0,-3-2 6 0,5 6 0 16,-7-6-2-16,0 0 1 0,-1 1-3 0,-1-3 7 15,0 1-3-15,8-1 3 0,-3 1-7 0,-7 1 12 16,7-1-2-16,4-1 6 0,-9-1 2 0,6-2 1 16,-3-2-3-16,-3-4 1 0,9 1-3 0,-5-4-4 0,5-2 1 15,0 2-4-15,-4-4-2 0,4 2-3 0,2-2 4 16,-2-1-4-16,2 1 5 0,2 2-6 0,1 0 0 0,-5 4-1 15,4-6-2-15,1 4-2 0,-3-2 3 0,14-2-1 16,-5 4 9-16,5-4-7 0,2 2 1 0,-3-2-1 16,10 0 0-16,0 4 4 0,8-7 2 0,-2 0 1 15,3-1 7-15,4-5-3 0,0 2 4 0,3-3-3 16,1 1 11-16,-1 0-6 0,-1-7-1 0,4 2-1 16,-8-6 1-16,-2 4-9 0,-1 2 4 0,-13-2-7 0,3 5-2 15,-3 2 0-15,-4 1-1 0,2 1 3 0,-1 0 4 16,-3-2-8-16,-5 2 3 0,-7 0-3 0,5 0 2 0,-2 0-12 15,3 2-11-15,-8-2-7 0,0 0-84 0,1 0-94 16,1 0-39-16,2 0-41 0,-4 0-329 0</inkml:trace>
  <inkml:trace contextRef="#ctx0" brushRef="#br0" timeOffset="1380.98">15270 3725 1462 0,'-17'0'209'0,"-4"-2"72"0,6 2 33 0,3-2-165 0,6-1-24 0,6 3-52 15,0 0 0-15,0 0-25 0,0 0-27 0,0 0-14 16,0 0-3-16,25-20-2 0,-10 16 6 0,5-1-5 15,7 3 6-15,4 0-5 0,-2 2 2 0,1 2 0 16,-3-2-3-16,1 5 3 0,-7-1-1 0,3 0 12 16,-3 1-1-16,1 0 6 0,-2 1 5 0,-4 1 8 15,-1 0-1-15,-4 1 1 0,-1-1-6 0,-4 2 8 0,3-2-4 16,-2 2 3-16,0 2-9 0,-7-2-3 0,4 4-3 16,-4 1 1-16,-2-1-6 0,0 1 3 0,2 1-2 15,-5-1 0-15,1-1-14 0,1 3 7 0,-5-3-3 16,5 3 3-16,-3 2-5 0,1-2-5 0,1 4 0 0,1 2-3 15,1 0 1-15,0-1 3 0,-2 3 0 0,1-1 2 16,1 1-2-16,2 5-1 0,0-6 0 0,4 3 0 16,-3-3 0-16,5 1 0 0,-4 1 0 0,1-1 1 15,1-1 4-15,1-3-3 0,-3 4-3 0,4-1 1 16,1 1 0-16,-5-1 2 0,1 1-2 0,1-5 0 16,1 3-5-16,1-2 3 0,-1 2 5 0,2-2-2 15,-1 1 0-15,1 1 5 0,-3 0-8 0,-1-2 6 16,4 1-5-16,3-1 3 0,-5 2 0 0,0 0 2 0,4-1-2 15,-7-1 0-15,2 2 2 0,1-4-1 0,-1 6 5 0,1-1-3 16,1-3 3-16,-1 2-3 0,-3-8 8 0,-2 3 8 16,2-3 3-16,-2-1 2 0,0-3 10 0,0 1-3 15,-2-3 1-15,0 1 1 0,-3 0 10 0,-1-2-8 16,-3 0 0-16,-3 4-2 0,1-4 7 0,-6 0-15 16,1 3 7-16,4-7-12 0,-12 4 0 0,4 1-12 15,-2-3 0-15,-6 4-3 0,2-2 4 0,-6-1-11 16,1 1 3-16,6 4-5 0,-11-4 4 0,5 2-3 0,0-2-2 15,-1 1 0-15,12-1-8 0,-2-2-32 0,11 2-3 16,17-1-13-16,-15-1-34 0,5 1-67 0,-7-4-11 16,-5-1-29-16,5 3-136 0,6 1 813 0</inkml:trace>
  <inkml:trace contextRef="#ctx0" brushRef="#br0" timeOffset="5580.81">9072 3754 1149 0,'-28'7'235'0,"-3"-3"-101"0,9-4 120 0,2-2-203 0,6-5 16 16,7-1 19-16,3-1-38 0,0-2 5 0,-1-5-24 15,10-2-20-15,-30-5-4 0,39-5-5 0,8-2 1 16,3-5-7-16,12-3 1 0,4-5 4 0,12 0-2 16,1-3 2-16,7-3 0 0,4 2 0 0,15 2 1 0,-4-4 5 15,-6 2-3-15,1 4-1 0,-6 1-1 0,3 10 6 16,3 5 2-16,-2 3 0 0,-1 8 1 0,-4 7-6 0,-12 7 2 15,-1 4 0-15,-4 7 1 0,-8 2 2 0,-8 3 8 16,-2 4-1-16,-6 2 5 0,-1 2 6 0,-6 3-5 16,2 6-2-16,-5 2 0 0,3 6 1 0,-7-1-6 15,0 6 2-15,6-1-6 0,-8-3-4 0,2 3-2 16,-2 1 0-16,4-1-1 0,-2-3 6 0,0 0-16 16,0-8-10-16,-10-6-9 0,6-1-86 0,2-5-165 0,2-6-83 15</inkml:trace>
  <inkml:trace contextRef="#ctx0" brushRef="#br0" timeOffset="6254.88">9166 3287 1191 0,'-12'0'45'0,"3"0"12"0,3-2-28 0,5-3 61 0,-3-1-18 0,4 1 26 15,4-2-59-15,1-2-17 0,4-4-2 0,5-3-3 16,3-4 0-16,6-4-4 0,8-1 0 0,7-6-3 16,5 1-6-16,6-5-3 0,7-3 0 0,4 0 0 15,7-3-1-15,-1-3 3 0,5-1-2 0,5 3 4 16,7 1 2-16,2 3 7 0,0 5-4 0,0-1 3 15,-4 7-7-15,-7 3 6 16,-7-1-6-16,-14 5 4 0,3 4-11 0,-6 3 3 16,3 8 2-16,-6 5 1 0,0 0-3 0,-4 9 5 15,0 0-3-15,4 0 3 0,-7 3-7 0,2 1 10 16,-4 2 2-16,3 8 1 0,-3-1 1 0,-4 5-1 16,1 5-3-16,-3 5 3 0,1 6-10 0,-2 2 9 15,-3 4-4-15,0 4 6 0,2 1-8 0,6 4 4 16,2 5-4-16,4 2 4 0,1 6 0 0,-5 1 15 0,0 0-6 15,-2-3 7-15,1-4-19 0,-7-5 2 0,3-6 0 16,-1-7 2-16,1-7-2 0,-4-4-14 0,0-3-6 16,-2-2-10-16,-4-4-82 0,-3-6-140 0,-2-3-85 0</inkml:trace>
  <inkml:trace contextRef="#ctx0" brushRef="#br0" timeOffset="7100.95">8758 3439 1816 0,'-4'4'12'0,"-5"-6"-19"0,11 2 9 0,0-7-9 0,3-2 20 0,4 0-3 15,2-8 2-15,6-1 0 0,-1-13 14 0,5-3-8 16,10-9-1-16,-2-8-2 0,11 0-2 0,9-8-10 16,-2-5 3-16,14-1-6 0,8-3-1 0,5 2 4 15,4 3-1-15,8 2 3 0,-6 5-3 0,1 5 4 16,4 4 1-16,-13 3 0 0,10 3-3 0,1 1 1 0,4 4 0 0,1 5 0 0,-8 4 0 0,1 3-7 15,-9 3 2-15,-5 3-4 0,4 5 4 0,-6 0 0 16,2 4 1-16,1 2 2 0,1-2 1 0,9 2-4 16,-1 3 0-16,3 1-1 0,-4-1 1 0,-6 4 1 15,-3 0-2-15,-7 2 0 16,5 1 0-16,5 3-1 0,1 1 2 0,14 0-1 0,-7 2 5 16,3 2-2-16,0 2 3 0,-3-1-3 0,1 3 3 0,-6 3-5 15,1 0 1-15,0 9-1 0,4 0 0 0,7 1 5 16,-2 4-4-16,3 1 4 0,-4-1-1 0,-10 3 1 15,0-1 0-15,-10-2-2 0,-1 3-1 0,1-1 4 16,-4 4 0-16,5 6 1 0,-7-1 4 0,0 4-2 16,-2 0 7-16,-3 2-3 0,1 2 11 0,-5-3-12 0,-4 7-1 0,3 3-1 15,-10-4 20-15,-2 0-9 0,0-1 6 0,1-5-9 16,-1 7 1-16,-1-7 5 0,-3 3-3 0,1 0 2 16,2-4-10-16,1-2 1 0,-5-3-5 0,0-4 3 15,0-2-9 1,1-4-5-16,-1-3-6 0,-3-7-9 0,-1-4-91 15,4-2-201-15,-4-3-127 0</inkml:trace>
</inkml:ink>
</file>

<file path=ppt/ink/ink4.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0T15:34:17.596"/>
    </inkml:context>
    <inkml:brush xml:id="br0">
      <inkml:brushProperty name="width" value="0.05292" units="cm"/>
      <inkml:brushProperty name="height" value="0.05292" units="cm"/>
      <inkml:brushProperty name="color" value="#0070C0"/>
    </inkml:brush>
  </inkml:definitions>
  <inkml:trace contextRef="#ctx0" brushRef="#br0">10818 7977 650 0,'-16'6'391'16,"0"-3"-158"-16,0-1 203 0,3 2-307 0,2-4-8 0,0 0 15 16,6 0-56-16,-1 0 0 0,-3 0-16 0,9 0-12 15,0 0-7-15,0 0-11 0,0 0 2 0,0 0-30 0,0 0-6 16,0 0 5-16,20-7-4 0,-9 5 6 0,11-2 4 16,-2 2-8-16,5 1 6 0,-2-3-6 0,4 4 11 15,4-2-5-15,0 0 4 0,3 0-19 0,-3 1 9 16,0 1 0-16,-2 0 4 0,3 3-3 0,-7 1 4 15,-1 0-4-15,-1-3 3 0,-8 1 0 0,-1 0 8 16,1 0 0-16,-3 3 3 0,3-1-5 0,-10-2 1 16,-5-2-1-16,0 0 2 0,2 0 6 0,0 0-7 0,0 0 7 15,1 0-7-15,-3 1 4 0,2 1-2 0,0 0-1 16,0-2 2-16,0 0 2 0,-1 0-8 0,1 0 2 16,2 2-4-16,-2 0 5 0,-2-1 5 0,0 1-3 15,9 24 3-15,-4-17-13 0,-5 3 4 0,0 1-4 0,0 1 3 16,0 6-10-16,0 4 1 0,4 1 2 0,-1 4 0 15,-1 2 0-15,-2 1 1 0,0 6-1 0,-5 4 1 16,5 3-2-16,-2 2-1 0,0-2-1 0,6 1 0 16,-4-5 6-16,0-1-3 0,-4-4 4 0,2-1-3 15,-1-3 1-15,1-1-2 0,0 0 1 0,-2-4-1 0,4 2 5 16,0-2-6-16,0-4 5 0,0 1-4 0,-1-4 7 16,-5-4-5-16,4 2 2 0,-1-3-3 0,-1-1 1 15,4-1 4-15,-7-2-5 0,7 1 6 0,0-3 1 0,0-1-1 16,5 2 5-16,-8-4-5 0,3 1 2 0,0-1-8 15,3-3-2-15,-3-3-1 0,0 0 3 0,9 18-3 16,-7-7 5-16,2-2-3 0,-2 2 7 0,-8-7-7 16,6-4-1-16,0 0-1 0,0 1 0 0,0 1-3 15,0 0 8-15,0 0-5 0,0 0 10 0,0-1-7 16,0 1 3-16,0 0-2 0,0 0 18 0,0 0-6 16,0-1-1-16,0 3 1 0,0 0 10 0,0-1 1 15,0 1 4-15,0-2-3 0,0 0 4 0,0-1-6 0,-11 39-1 16,-3-38-1-16,3 0-7 0,-3-2-5 0,-3 2 3 15,1 1-4-15,0 1 5 0,-6-4-5 0,0 0-2 16,-6 2 0-16,0-1-7 0,3 5 1 0,0-3-1 0,1 1 1 16,1 0 3-16,-1-1-5 0,1 3 2 0,3-1-3 15,-2 1 5-15,4-1-5 0,0-1 2 0,2-3-4 16,-2 3 2-16,3 0 3 0,3-2-2 0,-1 1 1 16,0-1-2-16,1-2 1 0,3 2-1 0,3 1 0 15,-3-1 1-15,7 4 3 0,-3-6-1 0,-2 0-1 16,5 1-7-16,2-1 5 0,0 0-2 0,0 0 3 0,0 0-1 15,0 0-3-15,0 0-1 0,0 0 0 0,0 0 0 0,0 0 3 16,0 0-3-16,0 0 2 0,0 0 0 16,0 0-2-16,22 2 6 0,-17-4-5 0,4-3 0 0,-3 3 1 15,4-3 0-15,8 3 1 0,1 2 1 0,0-2-2 16,-1 0 0-16,2 1-1 0,4-1 3 0,-1 0-1 16,4 2-2-16,4-2 0 0,2-2-1 0,-1-1 6 15,-1 0-1-15,5-3 4 0,0 3-4 0,0 0-2 16,2-3-2-16,-7 5-1 0,-6-3 4 0,-1 1 0 0,-8-1 4 0,4-1-3 0,-2 4-3 0,-2-1 3 15,8 0-1-15,-10-1 3 0,-3-1-2 0,2 3-3 16,-1-3 2-16,1 5-1 0,0 1 5 0,-4-4-5 31,0 0 0-31,2 4-2 0,1-3 6 0,-8 1 0 16,1-2-2-16,-5-1 1 0,6 3 0 0,-4-2-1 0,-1 3 1 0,1-1-2 0,-2 2 0 0,0 0-2 16,0 0 2-16,0 0-2 0,2 0 5 0,-2 0-2 15,0 0-1-15,0 0-1 0,2 0-1 0,-2-2 3 31,2 2-1-31,1 0 3 0,-1 0-3 0,-2 0 3 0,2 0-3 0,-2-2 3 16,0 0-9-16,2 1 10 0,-2-1-5 0,1 0 6 16,16-45-10-16,-17 36 3 0,0-2 2 0,0-1 0 15,2 5 0-15,-4-9-1 0,0 0-2 0,2-9 0 16,-2 0 0-16,0-2 4 0,1-8-3 0,-1 5 3 16,-6-8-1-16,3-5-5 0,-2-2 4 0,0-7-7 0,1-6 7 15,3 0-1-15,-3-7 1 0,6 8-1 0,-7 2-11 16,2 7 0-16,3 6 1 0,-4 5 0 0,3 4 5 0,-3 10 4 15,4 0-3-15,-3 7 4 0,3-1 0 0,2 0-2 16,2 4-1-16,-2 1 0 0,-2 5 6 0,-1 1-3 16,1-1 1-16,0 0-3 0,2 2 4 0,0 2 0 15,0-1 0-15,0 6-1 0,0 0-2 0,0 0 3 16,0 0 0-16,0 0 0 0,0 0 3 0,0-2-3 16,0 1 5-16,0-1-4 0,0 0-1 0,0 0 4 15,0 0-2-15,0 0 5 0,-4 1-3 0,3-1 2 16,-1 0-1-16,-34-20 1 0,23 21-4 0,-5-3 7 15,-2 0-7-15,-3 1 7 0,8-1-4 0,-7-1-2 16,1-3 3-16,-8 3-3 0,-2 0-2 0,-11-1 5 0,1 1-6 16,1-3 3-16,-5 1-6 0,7 4 2 0,0-3 1 15,6 1-1-15,6 3-5 0,5-2 6 0,4 1-1 16,-4 1 2-16,4-2-4 0,1 2 2 0,2 1-5 16,-1 1 3-16,4 0-8 0,2 0-21 0,-2-2-15 0,10 2-10 15,1 0-92-15,0 0-81 0,0 0-34 0,0 0-35 16,0 0-293-16</inkml:trace>
  <inkml:trace contextRef="#ctx0" brushRef="#br0" timeOffset="1713.29">5207 7840 821 0,'-6'5'203'0,"3"3"97"0,-8-3 35 0,2-1-152 0,3 1-35 0,-8-3-47 16,10 3 0-16,-16-1-19 0,6-2-30 0,-24-6-22 15,22 6 3-15,7 0-8 0,-9-1-6 0,1-1 20 16,1 2-3-16,-7 0 11 0,3 2 13 0,0-2-4 15,-4 1-2-15,1-1-3 0,1 0-14 0,-7 0-14 16,6 1-5-16,3-3-2 0,-2 4-7 0,0-2-4 0,6 3 0 16,2 0-3-16,-1 1-1 0,1-1-1 0,1-1 4 15,2 0-4-15,0-1 2 0,2 1-7 0,8 1 5 16,-7-1-6-16,5-1 12 0,-1 3-6 0,2-1 3 0,2 4-3 16,-5-3 1-16,3 5 3 0,2 1-2 0,0 1 3 15,0 3 1-15,0 0-5 0,-2 1 2 0,2 1-3 16,-1 4 7-16,-1-6-7 0,2 7 5 0,0 4-5 0,0-1 6 0,0 10 2 15,-2-2-2-15,-4 8 2 0,6 1-6 16,-3-5 0-16,1 4-1 0,0-6 0 0,-3 2 0 16,1 0 1-16,1-4 0 0,1 1 0 0,2-3 1 15,0-1 2-15,-2-4-1 0,2 0 0 0,0-3-7 0,-4-4 16 16,3 0-3-16,-1 0 7 0,0-2-8 0,2 0 2 16,-2-6-3-16,2 1 4 0,0 3 3 0,-2-5-3 15,2 0-1-15,0-2-2 0,-5-5-7 0,-1 1 5 16,5 4-1-16,-1 0 2 15,0 0-7-15,2 4 6 0,0-8-4 0,0-5 4 16,0 0-4-16,0 0-3 0,0 0 5 0,0 2-4 16,0 0 11-16,0 0-11 0,0 0 2 0,0-1-4 15,0 1 0-15,2 0 1 0,29 31 0 0,-21-33 0 16,1 7 0-16,4-5-5 0,5 3 5 0,10 1-6 16,-1-6 0-16,2 1 4 0,2 3-3 0,4 1 3 0,-2 3 1 15,-4-7 1-15,-1 1 1 0,-3 4 0 0,0 1-2 16,4 4 4-16,-4-4-3 0,-5-2 4 0,-8-5-7 0,1 2 6 15,-1 2 0-15,1-1 3 0,3 3-4 0,-7-3 3 16,0 1-3-16,-8-4 3 0,6 4 1 0,-3-2 9 16,1-1 6-16,7 1 0 0,-14-2 6 0,0 0-1 15,0 0-6-15,0 0 5 0,0 0-2 0,0 0-7 16,0 0 6-16,0 0-6 0,0 0-1 0,0 0-2 16,0 2-4-16,0 0 1 0,0 0-10 0,-3-1 0 15,1 1 3-15,2 0-1 0,-2 0 7 0,0 0-7 0,1-1 3 16,-1 1-4-16,-27 40 3 0,14-39 3 0,8 5 0 15,-2-1 0-15,0 2-7 0,0-2 7 0,-2-1-5 16,6-1 6-16,-12-3-4 0,5 0 4 0,-6-1-1 0,0-1 1 16,1 2-5-16,1-2-1 0,0 0 0 0,-6-2 0 15,0-1-2-15,-5-4 3 0,6 1 0 0,-5 1 1 16,-3-2-6-16,1-1 2 0,0-3-3 0,1 1 3 16,0-1-1-16,6 0 1 0,-5 2 0 0,8-6 0 15,2 3-3-15,1 4-2 0,1-1 5 0,3 6-4 16,2-6 1-16,2 2 3 0,1 1-4 0,6 6 3 15,0 0-4-15,0 0 1 0,0 0 0 0,0 0 0 16,0 0 1-16,0 0-2 0,0-2-1 0,0 0-1 0,0 1 1 0,0-1 6 0,0 0 0 16,0 0 2-16,4 0-2 0,-4-1-1 0,22-48 1 15,-13 40 0-15,-7-1-1 0,3-6 0 0,-3 1-1 16,-2-6 2-16,3 1 0 0,-3-1 6 0,0-5-6 0,0 3 5 16,-3-6-6-16,1 2-1 0,0-3 1 0,2-1 0 15,-2-1 5-15,1 1-4 0,-1 1 2 0,0-3-3 16,-2 3 1-16,3-1 0 0,-1 3-3 0,-4 1 2 15,5-2 0-15,-3 6 1 0,2-1-2 0,0 1 2 16,0 3-2-16,1-1 3 0,-3-3-1 0,-1 3 1 16,1 5-2-16,-1 0 3 0,-1 1-1 0,3 3 1 15,-1-2-5-15,4 3 2 0,-2 4 0 0,2 4 0 0,-3-6-1 16,3 5 0-16,0-3 2 0,3-3-1 0,-3 8 1 0,6 0-4 16,-5-1 1-16,8 5-2 0,0-4-2 0,4-1 1 15,3 5 2-15,-1-2-2 0,7 2 1 0,5-2 1 16,3 0-1-16,8 2 3 0,0 0 5 0,-2 0-2 15,1 0-1-15,-9-3-1 0,7 1 1 0,-4-3-1 16,-4-4 2-16,3 5-2 0,-8-5 1 0,-2 2 3 16,7 1-2-16,-3-1 2 0,-1 0-5 0,-3 1 0 0,0-1 2 15,-6 0-2-15,-1 0 2 0,1-1-84 0,-3 5-10 16,0-1-35-16,2 1-120 0,-1-5-192 0,1 3-189 16</inkml:trace>
  <inkml:trace contextRef="#ctx0" brushRef="#br0" timeOffset="25054.26">1344 11495 2287 0,'-5'13'96'0,"3"0"-32"0,-9 1-5 0,-3 10-13 0,-1 5-22 0,-39 7-14 16,33 7 2-16,-16 8-6 0,3 5-2 0,-2 9-1 16,-4 6 4-16,6 5-1 0,-13 0 16 0,-7 3 23 15,5 1-12-15,-9-4 12 0,6-4-37 0,-1-7 1 16,-3-3-1-16,-2-3 1 15,6-3 0-15,-6-7-7 0,9-2 4 0,24-5-4 16,-8-6 9-16,17-3-12 0,-2-10 3 0,-4-7-5 16,13-3-4-16,9-13-16 0,2 0 5 0,16-7-4 15,9-9 20-15,6-4 6 0,12-6 2 0,13-8 3 16,2 3 5-16,1-3 2 0,4-2-2 0,-2 0 1 0,-1-1 1 16,1 5-8-16,-7 1 3 0,-7 2-3 0,-4 2 3 15,-7 0 0-15,-2 2 3 0,-7-3-1 0,2 3 4 0,-10 3-1 16,-6-1 0-16,-4-1 0 0,1 3 4 0,-3-1 9 15,0 0-5-15,-1 6 6 0,-12-6-18 0,0-7 8 16,-10 0-10-16,7-9 8 0,-13-5-12 0,-5-6-2 16,-4-7 2-16,-7-9-3 0,1-2-3 0,3-7 4 15,-6-4-2-15,3 6 2 0,5 3-8 0,1 11-4 16,3 13 0-16,8 11-1 0,6 10 2 0,3 10 7 0,3 6-1 16,6 8 2-16,0 0 5 0,0 0-13 0,-7 13 4 15,12 12-8-15,3 11 10 0,-1 8-8 0,6 12 3 16,-4 9-4-16,3 9 11 0,1 8-7 0,0 3 4 15,-1 5-7-15,-3 4 2 0,-2 0 3 0,3 2 4 0,-5 0-1 16,-1-4 1-16,-1-1 0 0,3-5-3 0,-1-2 3 16,-5-1 7-16,2-5-3 0,-2-8 0 0,-4-10-1 15,10-13 0-15,-6-16 5 0,1 1-5 0,5-12 4 16,-12-7-9-16,6-10 19 0,-1-4-2 0,1-7 7 0,0-6-13 16,-2-6 1-16,2-11-2 0,-4-16 3 0,2-11-1 15,1-18 2-15,1-11 2 0,5-5-1 0,-1-4 5 0,5 4-11 16,5 4-1-16,-3 4-3 0,5 5-3 0,-1 5 4 15,1 5-1-15,-7 6 2 0,4 5-4 0,-1 12 3 16,-8-1-11-16,16 11 2 0,-18 0-46 0,7 5-47 16,3 2-15-16,1 4-15 0,1 3-91 0,-5 4-129 15,4 6-72-15</inkml:trace>
  <inkml:trace contextRef="#ctx0" brushRef="#br0" timeOffset="25680.1">2053 11278 2450 0,'0'0'116'0,"0"0"-31"0,-5 9-3 0,-6 6-12 0,-4 1-27 16,1 11-23-16,-1 4 0 0,-5 3-10 0,4 12-7 0,-11 6 2 15,5 6 1-15,-10 9 0 0,-3 0 3 0,7 3 18 16,-10 3-3-16,9 3 7 0,-9 0-9 0,-2-4-2 15,-2 0-4-15,-1-3 1 0,7-9-9 16,11-8-4-16,-1-7 0 0,12-7-1 0,1 0-5 0,6-5-2 16,2-4-2-16,5-9-2 0,7-4-17 0,7-5 0 15,8-4 0-15,16-5 2 0,2-4 13 0,8-9 16 16,5-7 0-16,-3-9 6 0,1-5-6 0,7-8 4 16,-6-4-1-16,6-1 2 0,-4-4-3 0,2 2-3 15,0-2 1-15,0 2-1 0,-5 4 5 0,-4 1-5 16,2 3 3-16,-6-3-2 0,-8 2 10 0,-5 6 1 15,-6 3-2-15,-10 6 1 0,1 1 3 0,-6 6 3 0,-2 0-1 16,-7 0 3-16,0 2 3 0,-9-1-13 0,-2 3 1 16,0 1-7-16,-12-3-10 0,-6 0-2 0,-6-2-2 15,-8 1 2-15,0 1-1 0,-4-6-6 0,-11 2 6 0,-2-1-7 16,2-3 8-16,2 1 3 0,9 1-3 0,2-1 3 16,0-1-3-16,3 4-2 0,4-3 2 0,15 12-2 15,-1 0 2-15,8 4-1 0,2 10 1 0,5-1-1 16,0 9 0-16,3 5 1 0,4 2-1 0,-1 11 2 15,5 9-1-15,3 13-7 0,4 9 3 0,4 14-3 16,3 4 5-16,9 8 5 0,-3 1-2 0,2 4 3 16,3-1-2-16,-6-3 1 0,6 1 1 0,4-6 1 0,-7-10 10 15,1-12 3-15,2-8-4 0,-3-8 3 0,4-4-10 16,3-10 1-16,-4-6 3 0,2-11-2 0,-3-8 4 0,2-7 8 16,1-12-5-16,6-12 6 0,-6-8-5 0,0-17-8 15,-1-8 4-15,-4-17-6 0,-1-9 9 0,-3-13-8 16,-5-5 0-16,-3-13-2 0,-6-7 1 0,-6-5-3 15,0-6 5-15,-7 13-5 0,-1 9 2 0,1 19-19 16,-2 15-10-16,2 17-5 0,-4 9-38 0,0 14-37 16,2 7-24-16,2 9-15 0,0 6-153 0,-4 9-640 15</inkml:trace>
  <inkml:trace contextRef="#ctx0" brushRef="#br0" timeOffset="26318.68">3611 11007 2282 0,'-16'18'64'0,"-3"6"-4"0,3 6-1 0,2 12-8 0,-8 7-35 0,4 12 7 15,-6 6 4-15,-3 9 3 0,0 2 26 0,-3 3-5 16,-1 3 0-16,0-1-5 0,-1 4-17 0,-5-1 3 16,-1-2-2-16,-1-5 0 15,-1-8-11-15,0-6-1 0,2-5 2 0,4-8-1 0,3-1 9 0,11-13-4 16,4-2-10-16,9-13 2 0,5-3-22 0,4-5-15 15,10-8 9-15,7-5-10 0,8-4 12 0,7-9 1 16,11-7-1-16,8-9 2 0,1-7-3 0,-2-15 6 16,2-4 0-16,-8-14 2 0,-1-3 3 0,-7-10 2 15,-2-5-1-15,-4 0 1 0,5-2 0 0,-1 4 0 16,-4-2 4-16,-1 7-1 0,-8 4 6 0,-10 7-1 16,-2 11-2-16,-11 4 2 0,-4 5-2 0,-8 5-10 0,-6 4-1 15,0 9-4-15,-6 4-4 0,2 9 5 0,-3 3-2 16,-2 4 3-16,-4 3 4 0,10 5-8 0,-7 1 7 15,9 7-6-15,17 4 6 0,-4 7-6 0,6 5-2 16,4 10-1-16,3 7-11 0,9 9 15 0,6 8-6 0,2 9 10 16,10 4-9-16,2 2 12 0,4 3-4 0,5-3 6 15,-2 0-6-15,-1-3 3 0,-2 2 7 0,-4-8-2 16,0-7 26-16,-3-7-5 0,-6-8 2 0,0-10-5 16,-4-9-9-16,-6-8-8 0,1-8 1 0,-4-3-1 15,1-3 12-15,-5-9-6 0,1-5-2 0,-2-13-2 16,0-6-11-16,-5-18 5 0,-2-8 2 0,-4-12 2 15,-5-8 2-15,1-6-3 0,-5-4 1 0,-5-1 0 0,-2-1 7 16,-2 4-7-16,-3 1-2 0,-3 0-1 0,-1 7 0 0,-3 7-5 16,-1 8-15-16,-4 12-6 0,-2 12-97 0,-3 11-38 15,-4 7-24-15,1 13-13 0,-6 7-161 0</inkml:trace>
  <inkml:trace contextRef="#ctx0" brushRef="#br0" timeOffset="27088.64">1290 13501 2487 0,'-2'11'94'0,"2"7"-22"0,-7 8-4 0,7 6-8 0,-7 4-22 15,-6 6-11-15,-1 9 0 0,-11-1-3 0,1 1-4 16,4 3 7-16,-7-7 4 0,-4 0 2 0,2 0 9 0,-9 0-16 0,2-1 2 0,0 2-6 16,-2 3-7-16,2-2-9 0,0 0-2 0,7-6-1 15,4-7-7-15,1-5-3 0,10-9-5 16,8-6 0-16,8-5-22 0,13-11-1 0,6-6 6 0,5-10-2 15,8-7 22-15,9-4 10 0,3-6-5 0,10-5 6 16,-9 0-2-16,0-2-3 0,-6-1 4 0,1 3-2 16,8 5 1-16,-1 2 7 0,5 4-3 0,-19 2 5 15,4 3-4-15,-8 2-2 0,-2 0 3 0,2 6-3 16,-6-1 4-16,-9 1 0 0,-1-1 3 0,-8-3 0 16,0-2 3-16,-5 4-2 0,0-2-6 0,-4 0 3 0,-5 0-8 0,-4-7-6 15,-7-3 4-15,-4-4-4 0,-3-4 3 0,-4-4-1 16,-4-2 4-16,-10 1-2 0,3-1 3 0,-3 4 0 15,9 6-4-15,8 6 2 0,-3 5 3 0,13 12-2 16,0 3 0-16,9 8-2 0,7 7-9 0,3 14-4 16,4 10-3-16,8 18 1 0,3 17-2 0,0 17 8 15,9 8 1-15,-5-7 1 0,14-4 2 0,-5-8-32 16,-2 0 3-16,0 9-12 0,-6 4 17 0,1 4 26 16,-1 6 1-16,2-10 4 0,-3-5 3 0,-7-14 24 0,-5-12 7 15,-1-10 4-15,2-12 13 0,-4-11-21 0,1-6-2 16,-1-14-7-16,0-4-20 0,-1-14-1 0,3-8-3 15,-2-17 3-15,0-5 11 0,-5-19 4 0,-4-15 0 0,-9-23 2 16,-3-15 3-16,-4-8-6 0,-4 4 3 0,-5 3-6 16,3-3-1-16,-6-13-2 0,-1-5 2 0,4 7-2 15,-2 18-6-15,0 29-132 0,2 23-1 0,-6 23-54 16,-3 11-72-16,9 19-333 0</inkml:trace>
  <inkml:trace contextRef="#ctx0" brushRef="#br0" timeOffset="27886.84">3042 13232 2525 0,'-20'16'23'0,"2"6"6"0,-4 3-5 0,-3 4-8 0,-8 7-3 0,-1 8-1 16,-10 1-4-16,6 15-7 0,-7 1 8 0,2 10-7 16,3 5 14-16,-7-13 27 0,4 0-7 0,-4-12 15 15,2-8-4-15,-4-1-26 0,-2-2 5 0,6-4-13 16,0-4 2-16,10-4-1 0,1-3-1 15,7-5-1-15,7-6-10 0,13-3-7 0,1-5-7 0,12-3-1 16,-3-3-16-16,14 0 8 0,8-7 0 0,17-2 3 16,3-2 5-16,13-3 12 0,5-1-5 0,0-1 6 15,4 1 3-15,-4-3-3 0,4 2 4 0,-2 0-4 16,6-1 6-16,-6 3-5 0,-2-1 3 0,-11 3-2 16,-5 5 6-16,-3 3 1 0,-6 2-3 0,-9 2 2 15,-8-3 3-15,-6 3 1 0,-4-4 10 0,-6 4-4 0,0-2 26 16,-1-3-19-16,-2-1 1 0,-4-5-8 0,-3 1-5 0,-8-12-12 15,-1-2 2-15,-5-12-6 0,-8-9-9 0,-3-17 5 16,-8-6-2-16,-4-12 5 0,-3-9 1 0,2 6 1 16,-3 4 0-16,10 6 0 0,2 6-3 0,9 11 8 15,-3 6-2-15,12 14 6 0,2 12-7 0,7 11-5 16,3 13-3-16,0 6 1 0,4 10-4 0,0 13-8 0,13 5 3 0,-8 17-4 16,12 3 7-16,6 11 4 0,-5 10 0 0,11 6 1 15,-2 8-4-15,2 5 8 0,0-8-1 0,-5-4 3 16,1-3 2-16,-5-10-2 0,0-2 0 0,-4-4 1 15,-9-5 7-15,0-5 2 0,-7-8 3 0,0-7-2 16,-7-7 7-16,0-11 26 0,-4-8-8 0,-2-12 11 16,3-2-30-16,-1-16-10 0,-4-9-4 0,-8-13 2 0,7-10 9 15,-4-10 14-15,-2-9-3 0,7-12 4 0,1-11-6 0,7-20-10 16,0-17 4-16,16-5-7 0,-4 4-8 0,6 22 9 16,3 12-6-16,1 20 7 0,3 5-13 0,-4 10-28 15,1 6-16-15,-3 3-9 0,-1 10-99 0,-5 10-140 16,3 6-56-16</inkml:trace>
</inkml:ink>
</file>

<file path=ppt/ink/ink5.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0T15:47:53.532"/>
    </inkml:context>
    <inkml:brush xml:id="br0">
      <inkml:brushProperty name="width" value="0.05292" units="cm"/>
      <inkml:brushProperty name="height" value="0.05292" units="cm"/>
      <inkml:brushProperty name="color" value="#0070C0"/>
    </inkml:brush>
  </inkml:definitions>
  <inkml:trace contextRef="#ctx0" brushRef="#br0">8657 12743 2273 0,'0'-5'288'0,"2"-4"-112"0,21-2-23 0,8-5-38 15,41-2-61-15,11 0-5 16,13 1-35-16,-2 1-3 0,-11 3-10 15,-3 1-50-15,-10 5-281 16</inkml:trace>
  <inkml:trace contextRef="#ctx0" brushRef="#br0" timeOffset="590.86">9071 13064 1373 0,'-15'5'392'0,"-1"2"648"0,-2-3-901 15,2 1-25-15,-8 6-69 16,-1 0-11-16,-10 9-5 15,-6 2 1-15,-10 7 5 16,-1 7-7 0,5 4-7-16,7 3-8 15,17 2-9-15,12-3 3 16,22 1-6-16,14-1-1 16,29-6-3-16,9-7-6 15,4-11 8-15,2-7-1 0,-8-11-56 16,-1-6-68-16,0-6-480 15</inkml:trace>
  <inkml:trace contextRef="#ctx0" brushRef="#br0" timeOffset="1525.3">10609 13169 1702 0,'0'0'416'0,"0"0"91"0,0 0-285 16,0 0-132-16,-17 19-38 15,17 12-36-15,2 11-13 16,2 7-3 0,5 5-2-16,-4-3-18 0,6-4-55 15,2-11-302-15</inkml:trace>
  <inkml:trace contextRef="#ctx0" brushRef="#br0" timeOffset="1811.38">10160 13147 1307 0,'0'0'122'0,"13"-13"139"0,18 2 131 0,41 0-113 16,11-1-135-16,9-3-28 15,-1 5-63-15,-19 2-38 16,-5 6-3-16,-7 10-11 16,-13 4 1-16,-11 6-64 15,-7 10-126-15,-15 6-319 16,-5 4-114 0</inkml:trace>
  <inkml:trace contextRef="#ctx0" brushRef="#br0" timeOffset="1990.16">10421 13527 2297 0,'0'0'241'0,"11"0"22"0,19 0-133 16,5 2-41-16,8-2-46 15,2 3-14-15,2-1-24 16,4-2 4-16,-2 0-16 15,-1 0-50-15,-1-5-226 16</inkml:trace>
  <inkml:trace contextRef="#ctx0" brushRef="#br0" timeOffset="2346.75">10300 12756 2318 0,'0'0'251'0,"0"0"20"0,12 0-73 15,28-2-88-15,14-1-22 16,11-1-25-16,2-3-23 16,4 0-18-16,-4-2-14 0,1 1-2 15,-5 1-17-15,-7 4-150 16,-3-3-142-16</inkml:trace>
  <inkml:trace contextRef="#ctx0" brushRef="#br0" timeOffset="9879.52">14039 13633 444 0,'-6'4'257'0,"-1"1"-91"0,2-1 133 0,3-4-148 0,-3-5-32 15,3-3 1-15,2-1-73 0,0 2-8 0,2-4-5 16,3-9 0-16,-3-5-18 0,1-4 5 0,6-5-11 16,-1-1-6-16,4-3 3 0,1-1-5 0,1-3 4 15,-1 0-7-15,0 8 6 0,-6 1-5 0,4 14 3 16,-4 4-9-16,0 6 3 0,-7 9 0 0,13 6 2 0,-9 4 1 15,-3 10 3-15,1 4-1 0,0 3 1 0,-2 4-4 0,4 1 4 16,-3 3 0-16,-1-1 3 0,0-1-4 0,4-3 2 16,-2-1-5-16,3-5 3 0,6-1 10 0,0-1 0 15,2-4 5-15,-1 2-5 0,-1-4 9 0,2-3 5 16,-1-4-1-16,5-2 1 0,-1-5-3 0,-2-2-3 16,3 0 6-16,3-7-4 0,-6-1 19 0,0-2 0 15,1-7-2-15,-1-1 1 0,-3-2-2 0,-5-3-18 16,6 1 5-16,-12-5-9 0,8 0-1 0,2-6-6 15,3 1 1-15,1-3-5 0,-8-3-6 0,7 2 4 0,-3-2-2 16,-4 4 5-16,3 1-4 0,-4 6-28 0,-1 4-7 16,-2 5-13-16,-2 3-74 0,-2 8-48 0,2 3-31 0,0 4-14 15,0 0-180-15</inkml:trace>
  <inkml:trace contextRef="#ctx0" brushRef="#br0" timeOffset="10167.93">14693 13158 370 0,'-13'0'50'0,"3"-4"165"0,4 2 81 0,6 2-179 0,0 0 70 0,-3 0-51 16,1 0 0-16,0 0-24 0,2 0-52 15,0 0-18-15,0 0-5 0,-14 8-3 0,21 4-16 16,-4 6 11-16,8 2-10 0,-4 4 11 0,4 1-13 0,2 0 2 16,-6 4 1-16,6 0-2 0,1 0-14 0,-3-2-1 15,2 2 0-15,3 0 0 0,-7-2 1 0,2 0-4 16,0 1 0-16,1-3-1 0,-4 2 1 0,1-7-33 16,0 2-25-16,-2-4-10 0,4-6-144 0,-4-1-145 15</inkml:trace>
  <inkml:trace contextRef="#ctx0" brushRef="#br0" timeOffset="10422.15">14941 13188 1255 0,'0'0'124'0,"0"0"7"0,0 0-17 0,0 0 13 0,0 0-34 0,0 0-38 15,0 0-4-15,-11 10-12 0,5 0-19 0,5 3-4 16,-5 0-7-16,4 5 2 0,-7 2-12 0,2 1-3 16,-4 5 4-16,-1 3-2 0,-1 0-2 0,-3 5 3 15,-1 2 0-15,-1 2 1 0,-3 0 0 0,3 0-2 16,-2 2 0-16,0-6-2 0,4 2 1 0,1 1-40 16,3-7-10-16,1-4-18 0,-2-3-84 0,4-5-171 15</inkml:trace>
  <inkml:trace contextRef="#ctx0" brushRef="#br0" timeOffset="10734.3">14111 12897 1438 0,'-3'0'101'0,"3"0"-15"0,0 0 4 0,0 0-7 0,14-14-2 0,2 10-20 16,10 1 9-16,4-1-13 0,1-2 4 0,2-4-32 15,1 1 0-15,4 3-11 0,12 3-10 0,3 1 2 16,5 2-8-16,-6-4 5 0,-1 2-10 0,-1 2 5 15,1-3 0-15,-4 1 2 0,-2 2-4 0,-3 0-60 16,-6-2-28-16,0 4-25 0,-7 2-203 0</inkml:trace>
  <inkml:trace contextRef="#ctx0" brushRef="#br0" timeOffset="12084.96">21738 12190 1365 0,'-2'-4'52'0,"-5"-3"10"0,3-2 24 0,1 2 21 0,1-4 9 15,2 4-25-15,0 7 3 0,0 0-9 0,0 0-4 0,-6-2-18 16,3 0-6-16,-1 0-6 0,-54-23-37 0,58 25-4 16,-1 0-2-16,1 0 1 0,-33 7-3 0,22 1-3 15,0 8 5-15,-3-5-3 0,-1 7 6 0,-1-2-8 16,2 6-1-16,-1 8-2 0,8 1-10 0,2 7 4 16,-1-2-2-16,10 6 3 0,-1 0-1 0,6-4 4 15,8 1-2-15,3-2 4 0,5-3 0 0,4-5-2 0,3-2 3 0,6-7-1 0,6-6 11 0,1-8-13 16,2-1 0-16,3-5-13 0,3-2-62 0,-4-5-185 15,1-6-70-15</inkml:trace>
  <inkml:trace contextRef="#ctx0" brushRef="#br0" timeOffset="12455.68">22707 12337 1308 0,'-6'0'58'0,"3"-2"34"0,3 2 20 0,0 0-35 0,0 0 8 16,0 0-26-16,0 0-38 0,0 0-7 0,-13 25 1 0,9-9-3 16,4 6-7-16,0 9-10 0,2-2-1 0,2 9 0 15,-1 0 11-15,-1 0-7 0,-2 3 5 0,0-1-7 16,0-4-8-16,-2-1-112 0,2-3-30 0,-5 1-52 15,5-3-311-15</inkml:trace>
  <inkml:trace contextRef="#ctx0" brushRef="#br0" timeOffset="12588.88">22546 12630 957 0,'0'0'144'0,"0"0"-3"0,0 0 74 0,12 1-222 0,5-1-24 0,6 0 19 15,8 2 2-15,3 0 5 0,1 2-2 0,3-4-202 16</inkml:trace>
  <inkml:trace contextRef="#ctx0" brushRef="#br0" timeOffset="13000.19">23742 11901 1538 0,'-16'18'98'0,"5"5"-76"0,2 3 4 0,9 6-15 0,0 2 44 15,0 13-37-15,0 10-1 0,-9 0-9 0,9 5 7 0,0-1-5 16,-2-3 9-16,6 0-7 0,-2-2 6 0,-4-9 3 16,2-7-8-16,0-6 6 0,-2-5-14 0,2-7 2 15,0-2 4-15,-7-7 0 0,9-2 9 0,-2-2-11 16,-8-4 4-16,5 0-4 0,-8 1 5 0,-5-4-8 16,-1-1 0-16,14 1-1 0,-13-2 6 0,1 2-2 15,-5 0 0-15,-1-2-1 0,2 0-1 0,1 0-1 16,2 0 2-16,0 0-2 0,3 0 2 0,4 2 37 0,2-2-13 15,3 3 18-15,3 1-41 0,2 0-5 0,1 3-7 0,7-2 3 16,0 2-2 0,6 2 1-16,-1-3 0 0,2-2 0 0,2-4-1 0,-1 0-4 0,8 1 4 15,0-2-6-15,1-3-14 0,1-3-243 0,2-1-84 0</inkml:trace>
  <inkml:trace contextRef="#ctx0" brushRef="#br0" timeOffset="13409.54">24809 12264 1468 0,'-13'0'82'0,"2"7"187"0,4-1-271 0,1 3 38 0,5 7-10 15,1 2 17-15,0 6-35 0,0 5-6 0,-2 0-6 16,2 3 1-16,2 3-7 0,-2 1 4 0,3 4-31 0,-3-2 1 16,6 1-174-16</inkml:trace>
  <inkml:trace contextRef="#ctx0" brushRef="#br0" timeOffset="13550.62">24744 12662 1874 0,'1'-4'-7'0,"7"-3"13"0,6 0-7 0,8 0 9 0,7 1-12 0,1 3 3 16,6-1-5-16,2 2 5 0,0-1-1 0,4 1-218 15,1-2-134-15</inkml:trace>
  <inkml:trace contextRef="#ctx0" brushRef="#br0" timeOffset="13936.83">25853 12590 1218 0,'0'0'374'0,"0"0"-217"0,7-18-35 0,1 9-28 0,1-2-12 0,-2 0-49 16,-2-2-4-16,-1 1-12 0,1-1-6 0,1-2 3 15,1 3-4-15,0-1 3 0,-7-1-10 0,0 3 3 16,0-2-6-16,-7 2 5 0,2 2-15 0,-4 4 6 15,-2 3 5-15,2-2-1 0,0 6 6 0,-6 4-8 16,1 1-5-16,-3 9 1 0,3 0-1 0,1 6 5 0,6 2 2 16,2 3 2-16,1 0 2 0,4 2 7 15,-4-2-4-15,10 2 4 0,1-2-4 0,4-5-2 16,0-1 2-16,3-2-2 0,4-5 7 0,8 2-12 16,-3-5 3-16,1-2-5 0,3-3 4 0,-4-6-2 15,4-2-9-15,2-4-3 0,-2 1-66 0,4 0-165 16,-4-1-45-16</inkml:trace>
  <inkml:trace contextRef="#ctx0" brushRef="#br0" timeOffset="14415.6">27124 12138 961 0,'-4'0'138'0,"4"0"448"0,0 0-515 0,0 0 26 0,0 0-12 16,0 0 12-16,0 1-46 0,-4 21-9 0,6-7-3 15,2-3-4-15,0 8-29 0,1 4-3 0,-3 1-6 0,1 7 3 16,1 1-7-16,-2 0 7 0,1 3-7 0,-3 4-6 16,0-1-113-16,0 1-195 0,-3-4-188 0</inkml:trace>
  <inkml:trace contextRef="#ctx0" brushRef="#br0" timeOffset="14550.71">27059 12411 1700 0,'0'0'91'0,"0"0"-82"0,14-2 7 0,1 0-24 0,6 2 18 0,10 2-3 16,0 0-8-16,7-1 5 0,3 1-8 0,3-4-89 15,-5-1-86-15</inkml:trace>
  <inkml:trace contextRef="#ctx0" brushRef="#br0" timeOffset="14839.12">27955 12326 1273 0,'0'1'191'0,"5"5"-6"0,5-1 97 0,8 8-265 0,1-2 57 0,7 3-31 15,1 4 11-15,-5-1-25 0,5 1-25 16,2 2-1-16,-4 1-1 0,6-1 0 0,-6 2-2 0,-2 0-7 15,6-1-45-15,-9-1 0 0,11-2-243 0</inkml:trace>
  <inkml:trace contextRef="#ctx0" brushRef="#br0" timeOffset="15018.63">28396 12284 1856 0,'-54'51'84'0,"-4"-1"126"0,7 8-169 0,-3 6 62 0,0-3-18 16,7 4 24-16,-7-5-83 0,5 1-7 0,4-5-8 15,5-7 4-15,9 2-10 0,10-13-27 0,4 5-22 16,5-1-10-16,4-4-145 0,3 0-319 0</inkml:trace>
</inkml:ink>
</file>

<file path=ppt/ink/ink6.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0T15:56:40.328"/>
    </inkml:context>
    <inkml:brush xml:id="br0">
      <inkml:brushProperty name="width" value="0.05292" units="cm"/>
      <inkml:brushProperty name="height" value="0.05292" units="cm"/>
      <inkml:brushProperty name="color" value="#0070C0"/>
    </inkml:brush>
  </inkml:definitions>
  <inkml:trace contextRef="#ctx0" brushRef="#br0">26657 1581 1676 0,'-19'4'232'0,"-1"1"-92"0,0-1 113 0,5 2-224 0,8-1 2 15,3 2-2-15,4 6-20 0,0-4-3 0,4 5-6 16,0 3-5-16,-1-7 4 0,12 9 1 0,-8 0 1 15,9-4 1-15,-1 8-3 0,-3-6 0 0,5 3-1 16,1 1 4-16,3-1-1 0,-17 4 1 0,1-6 6 0,-3 2 65 0,4-4-26 16,1 4 25-16,13-4-29 0,-15-3 12 0,-5 1-15 15,6-8 1-15,-15-4-5 0,7-1 5 0,-9-1-2 16,7-3-3-16,4 3-1 0,0 0-20 0,0 0-5 16,0-27-1-16,-14 7-1 0,3-2-5 0,0-5 0 15,4 3 3-15,2-1-2 0,-1 0-2 0,-3 12-2 16,0-9 0-16,4 2 1 0,-4 6-1 15,3-11 1-15,1 8-1 0,-1-1 2 16,3 0-2-16,-3 0 8 0,8 0 1 0,7 7 3 0,-5-7 7 0,7 4-9 16,-1 1-2-16,-1-3-2 0,8 3-6 0,6 0 0 15,-7 1-1-15,-3-1 0 0,12 2-3 0,-6-1 0 0,11 2 4 0,8 1-2 0,-13-3 1 0,4 5 1 16,-3-6-1-16,1 2 1 0,0 0 4 0,5 0-41 16,3 0-28-16,-3 1-14 0,1 1-145 0,1-2-139 15,1 3-31-15</inkml:trace>
  <inkml:trace contextRef="#ctx0" brushRef="#br0" timeOffset="239.97">27566 1272 2036 0,'-9'6'235'0,"2"-1"-169"0,4-1-23 0,1-1-30 15,5 1-10-15,6 3 1 0,2-3-2 0,4 3 2 16,-1-3 10-16,-1-3-6 0,9 1 3 16,6-2-4-16,1-2-7 0,0 1 3 0,-5-1-2 15,-1-2 2-15,-1 0 0 0,0-1 0 0,-2 1 0 16,1 3-1-16,-4-3-5 0,-3 4-87 0,0 0-2 0,-6 4-37 16,-1-1-67-16,-4 3-124 0,-3 3-125 0</inkml:trace>
  <inkml:trace contextRef="#ctx0" brushRef="#br0" timeOffset="365.68">27706 1571 1586 0,'-8'12'299'0,"3"3"-188"15,3-1-13-15,2-1-38 0,0-2 27 0,2-2-51 0,5 2 1 16,-7-6-17-16,9-1-4 0,6 3-4 0,-3-7 0 0,15 0-4 0,-3-2-12 16,3-5-20-16,4 0-39 0,1-4-7 15,3-6-246-15</inkml:trace>
  <inkml:trace contextRef="#ctx0" brushRef="#br0" timeOffset="713.58">28559 936 2412 0,'-31'25'19'0,"7"2"-11"0,-1 0 8 0,0 6-5 16,3 5 24-16,-5 5-1 0,4 4-2 0,6 4 1 15,-6 1-4-15,5 1-20 0,5-1 1 0,-5-1-8 16,5 1-4-16,6-1-4 0,5 1 6 0,13-10-3 16,-9-2 6-16,7-15-6 0,2-1-2 15,-4-6-2-15,8-6-12 0,3-3 16 0,-6-9-4 0,6 0 7 16,8-7 5-16,1 0-5 0,2 2 3 0,3-10-3 16,-5-1 1-16,4-2-1 0,0-4-1 0,-4 4 1 0,4-6 5 15,-12 3 0-15,5-1 0 0,-8-1 0 0,-1 3-5 16,-4 2 11-16,-8-2-5 0,1 5 8 0,-4 1 0 15,-4 3 34-15,1 0-4 0,-10 2 12 0,2 4-16 0,-3-1-3 16,-3 2-9-16,-1 4 4 0,-2 0-11 0,-1 0-11 16,3 4 2-16,1 0-7 0,-3 3-5 0,4-2-2 15,2 4-2-15,-3 0-3 0,5 1-13 0,5-3-94 16,-6 0-4-16,6-2-44 0,-1 1-129 0,5-1-477 16</inkml:trace>
  <inkml:trace contextRef="#ctx0" brushRef="#br0" timeOffset="7158.16">29486 2385 1480 0,'-4'-8'60'0,"-5"-4"-21"15,6-1 16-15,3 0 7 0,0 1-1 0,1 3 37 16,1-2-5-16,2 4 7 0,-2 3-25 0,-4 4-8 15,0 0 1-15,2 0-4 0,0 0 1 0,0 0-6 16,0 0 0-16,0 0-1 0,0 0-7 0,0 0-7 16,0 0-5-16,0 0 0 0,2 5-16 0,0 8-7 0,3 0-4 15,-1 5-1-15,-1 0-7 0,3 4 0 0,-5 1 5 16,1 4-5-16,2 9-3 0,-6 1 1 0,2 2-2 16,-2-4 3-16,0 3-1 0,2 0 0 0,0 5 0 0,-1 4 0 15,-7-2 1-15,3 2 0 0,-2 0-2 0,0 2 1 16,1 2-6-16,-1 3 7 0,0 2-3 0,3 6 5 15,0-4-2-15,-3-2-3 0,2-4 4 0,-1-8-3 16,-1 6 8-16,0-3-3 0,2 2 1 0,-1 0-3 16,2-4 3-16,-3 0-2 0,0 2 1 0,2 0-2 15,1 4-2-15,0-4-3 0,3 4-1 0,-1-1 0 16,-2 1 4-16,1 0-2 0,3-1 2 0,-4-10-2 0,2 0 2 16,2-8 1-16,0-1 2 0,-5-2-1 0,3 0-6 15,-2 2 3-15,2-6-3 0,1 6 4 0,-1-6 5 16,2-1 37-16,-6-1-10 0,12-1 15 0,-10 0-36 0,4-2-2 15,-3-1-5-15,1 3 4 0,0-2 3 0,0 0 1 16,2-2-1-16,0-2 0 0,0 1-5 0,2-5-4 16,0 3 4-16,-2-4-5 0,3 1 3 0,-3-1 1 15,2 0-4-15,2-2 1 0,-2-2-4 0,-1 0-1 16,1-1 2-16,4-1-1 0,-1 1 8 0,-3-3-8 16,3 1 1-16,3-2-2 0,-3 1 3 0,4-1-4 15,2-2 2-15,2 2-3 0,1 0 5 0,6 0-2 0,-2-1 2 16,7 3-2-16,-1-4 0 0,5 0-1 0,1 0 1 15,1 0-1-15,0-2 2 0,1 2-2 0,-1-2-3 16,3 1 1-16,6-1 5 0,-6-4 1 0,-1 1-2 16,5-2 1-16,-4-1-5 0,12 1 3 0,2 0 0 15,-4 3 0-15,6-1 0 0,3 1 0 0,-5 3 5 0,9-1-4 16,-5 2 1-16,0 0-1 0,-1 2-4 0,-2-1 2 16,-2 3 2-16,-2-4 0 0,-4 0 3 0,-8 2-4 15,3-2 3-15,6 0-3 0,3 0 3 0,6 0-3 16,1 0 9-16,-1 2-9 0,1-1 0 0,4 3-3 15,0-2 7-15,0 1 9 0,2-3 2 0,-9 6 3 16,5-4 15-16,-9-1-13 0,-7-1 2 0,11 0-6 0,-9-3-4 16,8-3-4-16,1 3-2 0,-2-4 0 0,6 1-1 15,-3 3-5-15,-3-1 2 0,0-2-2 0,-5 1 12 0,-3 1-13 16,-1-1 7-16,0 1-7 0,-7-1 7 0,-2 0-3 16,-5-1-1-16,-6 1 0 0,3-1-3 0,-4-1 1 15,-3 2-1-15,0-1 1 0,-1 1 3 0,-4-1-5 16,4 1-8-16,-11-1-4 0,-1 1-51 0,5-2-49 15,-6 1-8-15,0 3-18 0,0 3-68 0,0 0-121 16,0 0-61-16</inkml:trace>
  <inkml:trace contextRef="#ctx0" brushRef="#br0" timeOffset="7669.52">32043 5116 1408 0,'0'0'217'0,"0"0"-12"0,0 0 34 0,0 0-149 0,0 0-86 16,0 0 54-16,0 0-10 0,0 0 26 0,2 2-2 16,0-1-6-16,28 23-5 0,-20-13-2 0,4-2-23 0,0 2-15 15,5 1 0-15,6 1-7 0,-7 5-11 0,2 0 0 16,1 0 2-16,-8-1-2 0,5 1-1 0,9 0 0 16,-1 2-2-16,-1-4 1 0,-2 0 5 0,-6 0-6 15,-3-1 3-15,2-1-3 0,-1-1-2 0,-4-2-32 16,-4 0-2-16,2-4-13 0,-4 2-39 0,4-5-47 15,-1-1-10-15,-1-3-14 0,0 0-57 0,0-5-47 16,-1-2-28-16</inkml:trace>
  <inkml:trace contextRef="#ctx0" brushRef="#br0" timeOffset="7900.2">32575 5157 478 0,'1'-14'249'0,"1"1"-42"0,0 1-3 0,-2 4-8 0,0 8-1 16,0 0-25-16,0 0-3 0,0-1-8 0,0-1-24 0,0 0-32 15,0 0-5-15,0 2-11 0,-2 0-33 0,0 0-10 16,-25 9 1-16,20 4-2 0,2 5 11 0,-4 9-6 16,-2 0 1-16,-2 9-6 0,-1 4-15 0,-3 5-3 15,-3 8-2-15,-3 5 1 0,3 5 9 0,0 2-5 16,0-2-4-16,6 1-2 0,-6-6-18 0,0-4-2 16,4-3 2-16,0-4-3 0,5-4-1 0,0-3-4 0,-2-6 0 15,6-7-5-15,0-1-30 0,5-6-55 0,0-2-6 16,-7-4-16-16,5-5-37 0,-3-3-82 0,4-1-26 0,3-5-52 15,0 0-372-15</inkml:trace>
  <inkml:trace contextRef="#ctx0" brushRef="#br0" timeOffset="10122.69">28786 2292 1259 0,'-7'2'105'0,"2"0"-49"0,-2-2 3 0,7 0-10 0,0 0 47 0,0 0-29 16,0 0 7-16,0 0-17 0,-2 2-16 0,2 0-11 15,0-1-6-15,0 1-1 0,0 0-18 0,-11 40 5 16,13-30-2-16,5 3 5 0,-5-1 3 0,0 2 4 16,3-3-1-16,0 3 1 0,-3-3-2 0,0 0-8 0,0 3 6 15,0-7-5-15,1 4 7 0,1-4 3 0,-2 0-2 16,-2 0 2-16,3-2-8 0,-3-2 1 0,2 1-2 0,-2-2 2 15,0-4 0-15,0 0-1 16,0 0-2-16,0 0 1 0,0 0-8 0,0 0 1 0,0 0 3 0,0 0-1 0,0 0-3 0,0 0-1 16,0-2-2-16,0 0 1 0,0 0 0 0,0 0 1 15,0 0 2-15,0 1 0 0,-2-3 3 0,0 0-6 16,-16-53 0-16,18 57-2 0,-7-19-1 0,4 10 1 16,-1-1-1-16,4 4 2 0,-4 3-1 0,4-7-1 15,-1 0 1-15,-3-3 0 0,2 0 0 0,0 4-1 16,2-2-3-16,0 2 2 0,0-1 2 0,2-1 0 15,0 2 0-15,0-2-1 0,0 2-5 0,3 0 4 16,-5 0 2-16,4 0-1 16,1 0 1-16,2 1-1 0,-3 5 1 0,1-3-1 0,1 3 3 0,-1 1-2 0,4 0-3 0,-2 2-1 15,6 4-1-15,3-1 5 0,1 3 0 0,-1-1 0 16,4 1-2-16,-4-3-2 0,2 1-2 0,0-1 2 16,2 1-2-16,0-2-149 0,0-2 9 0,7-4-69 15,-13-1-78-15</inkml:trace>
  <inkml:trace contextRef="#ctx0" brushRef="#br0" timeOffset="14504.33">29625 3385 360 0,'-5'-2'62'0,"-3"0"58"0,3-3 29 16,0-1 3-16,-1 6 15 0,6 0-33 0,0 0 17 15,0 0-29-15,-2 0-2 0,0 0-19 0,1 0-1 0,-1 0-7 0,0 0-19 16,2 0-3-16,-2 0-10 0,-1 0 5 0,3 0-10 0,-2 0-2 16,2 0 0-16,-2 0-4 0,0 0-26 0,2 0-11 15,0 0 0-15,0 0-2 0,0 0 3 0,0 0-11 16,0 0 3-16,0 0-6 0,0 0 2 0,0 0-3 15,0 2-1-15,0 0-3 0,16 21 3 0,-6-19 0 16,4-6-1-16,-3 6 1 0,1-2 1 0,3-2 1 16,-1 5 0-16,6-7 0 0,0 2 1 0,5 6-3 0,-1-6 2 15,-4 2-3-15,-4-2 4 0,11-2 0 16,-11-4-1-16,4 3 0 0,0 1-5 0,0 2 5 0,2 2-3 16,-10-6 2-16,5-3-3 0,-25-4 8 0,18 6-5 0,6 5 6 0,4 1-9 15,-6-2 0-15,6-3 5 0,3 0-2 0,-4-1 9 0,6 5-7 16,-2 0-2-16,1 0-2 0,-1 0-3 0,1 0 6 15,1 2 2-15,-1 0 0 0,3-2 3 0,-2-2-5 16,2 0-2-16,2-4 0 0,2 8 3 0,-2 0-1 16,0 0 0-16,-6 2-3 0,6-4 3 0,-4 0 1 15,4 1 0-15,2 1 0 0,-8-2-4 0,-4-2 4 16,0 2-1-16,-2 0 2 0,6 2-7 0,2 5 4 16,4-5 1-16,-3 2 0 0,3 1 0 0,0-1 1 15,1 1 1-15,5-3 2 0,-6-2-2 0,5 0-1 16,-3 4-1-16,7-4 0 0,-8 3 0 0,1 5-6 0,2-8 4 15,-1 1-5-15,2 5 11 0,-1-6 0 0,1 0-4 16,-3 2 3-16,3-6-2 0,-3 2-1 0,-4 0 3 16,-7 2-3-16,2 6-6 0,-2-6 5 0,1 3 1 15,14-1 1-15,-8-2-1 0,5 4 3 0,-3-2-6 0,-9-1 5 32,11 5-1-32,0-1-1 0,1-3 4 0,2 0-4 15,-3 5-4-15,3-5 5 0,-1 3-4 0,1 4 5 16,-1-5-3-16,-2 1-3 0,1 1 4 0,-1-6-2 0,3 0 7 0,-7 4-6 15,-3-3 2-15,1 5-3 0,-5-1 6 0,3-5-1 16,1 2-3-16,-2-2 2 0,1 0-2 0,-8 0-2 16,3 0 3-16,-9 0-3 0,2 2 1 0,7-2 4 15,-4 3-4-15,1-3 4 0,3 2 3 0,-4-2-5 16,-3-3 5-16,0 3-6 0,-2-9 6 0,-2 3-5 16,0 6 2-16,0-3-2 0,1 3-2 0,-5-2-1 15,3 2 2-15,-3-2 0 0,3 0-3 0,-4 2-144 16,-2 0-25-16,0 0-68 0,0 0-326 0</inkml:trace>
</inkml:ink>
</file>

<file path=ppt/ink/ink7.xml><?xml version="1.0" encoding="utf-8"?>
<inkml:ink xmlns:inkml="http://www.w3.org/2003/InkML">
  <inkml:definitions>
    <inkml:context xml:id="ctx0">
      <inkml:inkSource xml:id="inkSrc0">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2-11-10T16:02:05.211"/>
    </inkml:context>
    <inkml:brush xml:id="br0">
      <inkml:brushProperty name="width" value="0.05292" units="cm"/>
      <inkml:brushProperty name="height" value="0.05292" units="cm"/>
      <inkml:brushProperty name="color" value="#0070C0"/>
    </inkml:brush>
  </inkml:definitions>
  <inkml:trace contextRef="#ctx0" brushRef="#br0">14808 592 0,'0'0'0,"0"0"0,0 0 31,-4-46-31,-10-8 16,1-18-16,-1-10 15,10 10 1,-10 0-16,14-1 0,0 10 15,0 0-15</inkml:trace>
</inkml:ink>
</file>

<file path=ppt/ink/ink8.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10T16:07:21.958"/>
    </inkml:context>
    <inkml:brush xml:id="br0">
      <inkml:brushProperty name="width" value="0.05292" units="cm"/>
      <inkml:brushProperty name="height" value="0.05292" units="cm"/>
      <inkml:brushProperty name="color" value="#0070C0"/>
    </inkml:brush>
    <inkml:context xml:id="ctx1">
      <inkml:inkSource xml:id="inkSrc9">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2-11-10T16:09:31.803"/>
    </inkml:context>
  </inkml:definitions>
  <inkml:trace contextRef="#ctx0" brushRef="#br0">7865 1299 962 0,'-5'2'153'0,"-4"3"54"0,3 1 10 0,4 1-119 0,2 2-23 0,2 4 28 15,4 3-1-15,3 4-3 16,-6 4-42-16,6 4-22 0,-5 3-2 0,7 2-7 16,-6 1-15-16,6 1-11 0,-4 1 0 0,2-2-2 15,4 0 2-15,-6-1 4 0,4-6-1 0,2-2 1 0,1 1-6 0,1-5-87 0,-1-2-12 16,-1-1-38-16,-4-2-134 0</inkml:trace>
  <inkml:trace contextRef="#ctx0" brushRef="#br0" timeOffset="229.45">7686 1713 1396 0,'0'0'86'0,"0"0"-44"0,6 6 11 0,5-4-12 15,1-2 56-15,6 0-41 0,-1 2-6 0,4-1-12 16,1 3-27-16,3-4-7 0,4-4 3 0,2 3-4 16,1-9-3-16,5 3-101 0,-1-2-28 0,3 0-52 15,-2 4-327-15</inkml:trace>
  <inkml:trace contextRef="#ctx0" brushRef="#br0" timeOffset="457">8521 1334 1209 0,'-5'0'11'0,"5"0"9"0,0 0-7 0,0 0 6 0,0 0-19 0,0 0 1 0,0 0-4 15,0 0 4 1,0 0-1-16,0 1-18 0,0 1 1 0,0 0-13 0,0 0-32 0,0 0-94 0,0-1-30 0</inkml:trace>
  <inkml:trace contextRef="#ctx0" brushRef="#br0" timeOffset="1023.95">7500 1118 1427 0,'-4'-9'70'0,"1"0"59"0,1 4-63 0,-3 5 38 0,5 0-18 0,0 0 20 15,0 0-45-15,0 0-13 0,0 0 2 0,0 0-7 16,-9 22-21-16,10-8-10 0,3 8-6 0,7 8 1 16,-2 3-7-16,-4 9 2 0,1 5 4 0,6 3-3 15,-3 1 3-15,-1 1 2 0,3-1-7 0,-10-2 6 16,5 0-4-16,-1-8-2 0,-3 3 2 0,2-8-3 0,5 2-1 15,0 2-113-15,2-6-2 0,-2 2-53 0,-2-3-139 0</inkml:trace>
  <inkml:trace contextRef="#ctx0" brushRef="#br0" timeOffset="2142.77">8608 975 1246 0,'-9'2'81'0,"5"0"108"0,4-2-79 0,0 0 15 0,0 0-20 0,0 0 8 16,0 0-82-16,0 0-11 0,0 2-3 0,-11 25-4 15,15-16-13-15,2 3-3 0,-1 3 5 0,4-5-4 16,-4 3 0-16,4 1 1 0,-5 2-3 0,3 2-3 15,-1 2-54-15,-1 5-134 0,2-2-37 0,-5 2-63 16,-2 4-414-16</inkml:trace>
  <inkml:trace contextRef="#ctx0" brushRef="#br0" timeOffset="2330.07">8550 1654 1492 0,'-5'0'68'0,"5"-6"75"0,-2-1-65 0,4-6 53 0,3 1-18 16,4-1 19-16,2-3-75 0,5-2 13 0,2-2-5 0,9-5 4 16,-1-3-30-16,5-1-28 0,1 1 0 0,2 2-9 15,-3 3-6-15,-2 3-15 0,2 2-23 0,-2 0-3 16,-6 5-121-16,-3 0-137 0,-4 4-80 0</inkml:trace>
  <inkml:trace contextRef="#ctx0" brushRef="#br0" timeOffset="2616.94">8964 1451 1577 0,'-2'15'54'0,"-5"5"55"0,12-1-109 0,-1 7 40 0,3-1-8 16,-3 2 16-1,-2 4-30-15,-2-4-7 0,0 0-3 0,16 2 1 16,-16-3-2-16,4-1 0 0,5 6 3 0,-9-6-3 15,0 2-5-15,0-3-4 0,-2-3-4 0,-5-3 0 16,1-1-10-16,6-1 7 0,-7-3-3 0,1-3 7 0,5-2 11 16,-8-3-3-16,5-1 10 0,-5-4-8 0,4 0 10 0,-3-6 10 0,3-1 7 0,9-2 3 15,-6-4 21-15,-6-1-26 0,5-1-1 0,-1 1-9 0,4 1-4 16,7 1 0-16,1-6-5 0,-5 7 2 0,8-4-18 0,4 4 5 16,-1 4-2-16,10-4 2 0,-3 6 0 0,1-6-43 15,9 4-31-15,-4-2-18 16,-6-4-214-16</inkml:trace>
  <inkml:trace contextRef="#ctx0" brushRef="#br0" timeOffset="2784.02">9436 1399 2087 0,'-15'7'66'0,"4"-2"7"0,2-1-77 0,2 0-2 0,5 1-1 15,-1-1 1-15,1 1 2 0,2-1-24 0,2-1-43 16,1-1-8-16,6 2-263 0</inkml:trace>
  <inkml:trace contextRef="#ctx0" brushRef="#br0" timeOffset="3232.85">9873 1017 1027 0,'-22'2'147'0,"22"-2"160"0,0 0 123 0,0 0-381 0,0 0-32 0,0 2 43 16,8 21-3-16,-3-10 13 0,4 5-22 0,-2 4-17 16,4 1-4-16,2 4-4 0,-1-1-22 0,3 3 7 15,-6-2-6-15,-2 5 7 0,-1 1 3 0,1 1-6 0,-4 1 7 16,-1-1-7-16,0 2 2 0,-2 0-1 0,-4 4-3 16,1-2 1-16,-6 0 0 0,5-5 0 0,-7-3 0 15,2 1 0-15,-2-4 4 0,-3-7-3 0,3 2 2 16,8-10-3-16,-5-1 1 0,5 4-6 0,-3-8 2 0,-1-7-4 15,0-2-9-15,-2-5-4 16,5-2 0-16,-10 0 1 0,8-4 13 0,1-3-8 16,1-4 4-16,10 4-4 0,1-2 13 0,-2 1-9 15,10 5 9-15,-3-1-8 0,1-3 12 0,5 3-1 16,0 1-3-16,4 1 4 0,0 2 1 0,1 3-9 16,-1 1 1-16,-1-1-2 0,3 5-1 0,-1-3 1 15,5 0-1-15,-7 2 1 0,1 1-4 0,-2-3-108 0,3 0-7 0,-6 1-50 0,1-1-152 0</inkml:trace>
  <inkml:trace contextRef="#ctx1" brushRef="#br0">15233 11335 0</inkml:trace>
  <inkml:trace contextRef="#ctx0" brushRef="#br0" timeOffset="131390.59">5011 8359 498 0,'11'-7'43'0,"2"-2"13"0,-8-2 46 0,6-4 14 0,2 1 31 16,-6-1 5-16,8 6-7 0,-6-1-10 0,-2 0-15 0,-20-9-14 15,19 4-2-15,3 2-5 0,0 8-2 0,5 1-9 16,-1 1 3-16,-1 3-8 0,-8-6-14 0,3 3 4 15,-1-1-3-15,-6 4 3 0,0 0-5 0,0 0-16 16,3-3 1-16,-3 3-8 0,0 0-6 0,0 0 0 16,0 0 5-16,0 0-3 0,0 0-2 0,0 0-12 15,0 0-6-15,0 0 1 0,0 0-13 0,-20-11 1 16,8 11-2-16,-12 1 1 0,8-1-5 0,2 0-7 16,-5 0 6-16,5 0-5 0,-11 6 12 0,-11-4-6 0,-8 5 0 15,-12-2-1 1,-2 1 4-16,-9 5-2 0,2 3 1 0,-7 4-1 15,-4 2 9-15,2 4-7 0,-7-3 3 0,14 8-4 16,2 4 0-16,-4 7-5 0,2 8 1 0,-7 7-2 16,9 3 2-16,7 3-7 0,8-1 1 0,6 3-4 0,8-1 1 15,9 3-1-15,7-4 1 0,4 8 0 0,7 3-5 0,7 10 9 16,8 3-7-16,8-2 9 0,8 0-3 0,3-11 2 16,11-5 4-16,11-3-2 0,7-6 4 0,8-2-3 15,3 0 2-15,2-6-1 0,1-3-2 0,-6-10 4 16,10-7-7-16,4-8 5 0,11-6-4 0,3-12 3 15,-1-8 0-15,1-14 1 0,-3-3-2 0,0-12 3 16,-8-3 0-16,-10-4 0 0,7-3 3 0,0-3-1 16,-1-1 2-16,9-3-2 0,-10-5 8 0,-7-10-6 15,-2 0 2-15,-17-7-3 0,-1-4 5 0,-10 0 8 0,-12 2-2 16,-7 3 5-16,-5 12 0 0,-13 13 2 0,0 1 5 16,-15 9-4-16,-3 0 0 0,-5-2-12 0,-10 7 1 15,-3-5-5-15,-18 0 0 0,-13-4-11 0,-11-5-8 16,-9-4-1-16,-3-4-23 0,1-1-3 0,8 3-10 0,5 4 0 15,13 8-52-15,11 4-86 0,-1 8-13 0,4 7-37 16,10 6-144-16</inkml:trace>
  <inkml:trace contextRef="#ctx0" brushRef="#br0" timeOffset="135142.84">28551 8440 401 0,'0'0'126'0,"0"0"57"0,0 0 3 0,0 0-93 0,0 0-40 0,0 0 33 15,0 0 10 1,0 0 6-16,0 0 12 0,-1 0-26 0,-1 0-11 0,0 0-5 16,0 0-29-16,0 0 9 0,2 0-1 0,-3 0 2 15,1 0-1-15,0 0-5 0,-1 0 4 0,-1 0-5 16,0 0-2-16,1 0-9 0,-1 0-3 0,1 0-1 16,-55-18 6-16,47 15-10 0,0 1 6 0,2-2-8 15,-6 1 7-15,5-1 4 0,-8-1-2 0,3 3 2 16,-5-2-2-16,-3-1-3 0,1 1 2 0,-9-1-2 0,8 1 0 15,-13-1-5-15,-2 1 1 0,-6-1-2 0,1 3-1 0,-6-4-12 0,4 5-2 0,-4-1-1 16,0-2-1-16,-5 4-4 0,5 0-2 0,-10 2 1 16,3 2 3-16,2-1-5 0,5 4 2 0,4 1-3 15,-8 4 0-15,3 1 4 0,-8 1-1 0,3 6 2 32,-2 0-8-32,-1 4 2 0,2 1-1 0,2 4 2 15,5 2 0-15,5-2-5 0,5 3 1 0,-7 1-3 16,5-1 2-16,10 3-2 0,2-1-1 0,9 0-1 0,6 3-8 15,-1 4 4-15,5 3 2 0,10 5 1 0,3 1 7 16,12 8-5-16,3 2-1 0,5 10-1 0,10 1 7 0,7-4-2 16,5-2 5-16,7-7-3 0,2-2 0 0,10-7 1 15,2-2-3-15,12-4 3 0,-4-7 0 0,0-3 1 16,0-6-4-16,-3-7 3 0,12 5 3 0,4-12 1 0,5-2 5 0,9-6-4 16,0-7 1-16,-3 0-2 0,-2-7 2 0,-18-3-1 15,5-8-1-15,3-5 7 0,5-1-7 0,14-8 6 0,-8 0-9 0,-6-4 3 16,-5-6 3-16,3 1 0 0,-20-3 0 0,-1-2-1 15,1 1 0-15,-22-8 2 0,14-1 5 0,-6-5-4 16,-8-1 2-16,-2 6-1 0,-6 4 5 0,-10 7 7 16,-7 3 0-16,-7 4 5 0,-6 0 18 0,-11 2-15 15,-9 0 0-15,-5-2-6 0,-15-2-9 0,-5-2-3 16,-8-3 3-16,-8-7-4 0,-6-5-1 0,-10-8-9 0,2-3-2 16,0-1-2-16,-10-3 0 0,-7 6-7 0,-10 3 3 15,-11 2-4-15,6 5 8 0,4-1-16 0,4 5 4 16,10 9-9-16,13 1-4 0,8 11-33 0,1 6 4 15,13 7-16-15,-10 5-20 0,7 10-65 16,2 3-17-16,3 3-30 0,0 8-179 0</inkml:trace>
  <inkml:trace contextRef="#ctx0" brushRef="#br0" timeOffset="-134585.75">8975 8399 236 0,'-7'-2'319'0,"7"2"-113"0,0 0 157 0,0 0-246 0,0 0-31 15,1 0-11-15,-1-2-20 0,0 0-10 0,0 1 14 16,0-1 13-16,-1 0-3 0,-1 0-1 0,0-2 1 15,0 1-7-15,2-1 0 0,0 1-3 16,-11-55 1-16,11 58-14 0,0 0 2 0,0-2 1 0,2 0-1 0,-2 0-4 0,0 1-2 16,0-1-1-16,0 0 1 0,0 0-7 0,0 0-7 15,2-39-6-15,-16 32 3 0,6 3-2 0,1 1-1 0,0 1 0 16,5 1-2-16,-11-1-7 0,3 2 0 0,-5 0 2 16,-5 2-2-16,-1 0 0 15,-3 2-3-15,-5-2-3 0,0 4 2 16,-2 1 3-16,-3 1 4 0,0 3-2 0,-4-2 2 0,-2 2 0 0,-9-2-2 15,4 6 1-15,-2-1-1 0,4 3 1 0,-2 3-7 16,-1-3 3-16,5 1-4 0,-1 0 2 0,2 0 6 16,3 2-2-16,0 1 3 0,1 0-10 0,0 3 1 15,2 2-4-15,8 1 3 0,-8 2-2 0,5 2-1 0,0 2 1 16,0 0-3-16,6 3-4 0,-1-2 2 0,3 3 0 0,6 1 0 16,-1-2-5-16,5 4 2 0,4-3 0 0,-4 3 1 15,7-2 3-15,-1-5-4 0,1 5 4 0,3 4-2 16,1-2 3-16,0 5-1 0,0 0-2 0,5-5 1 15,-1 6 9-15,1-4-10 0,2-1 4 0,0-1-7 16,4 0 5-16,4 0 1 0,5 0 1 0,1-1 1 0,3 0 7 16,5-8-3-16,0 2-1 0,1-5-2 0,5-3-4 0,3 1-1 15,3-3 0-15,-3 3 0 0,4-3-2 0,5-4 3 16,5-3 2-16,8-1 0 0,1-2-3 0,4 1 4 16,2-1-5-16,4-5 5 0,-3-1-6 0,-3-5 2 15,-5-4 3-15,3 3-1 0,-7-8-1 0,-1 0 1 16,6 5 0-16,-16-9 2 0,13 1 1 0,0-1 1 15,-2-3 0-15,4-4 1 0,-8 2 10 16,-7-4-4-16,0-5 0 0,-3 3 0 0,-4-5 6 0,-2-3-7 16,0 1 5-16,-5-1-5 0,-2-6 8 0,-6 0 3 15,-1-4-2-15,-4 0 2 0,-4 1-3 0,1-1-9 16,1 2 6-16,-9-3-7 0,8 3 4 0,-10-3-1 16,-5 1-3-16,0 6 2 0,0 2 1 0,-1 3 0 15,-1 0 0-15,0-1 0 0,-16-5 5 0,0 3-2 0,-4 0 1 16,-7-4-2-16,6 0 0 0,-4-2-3 0,-4 0 0 15,-4-2-1-15,-12-1-3 0,-10 0 1 0,-3-1 0 16,-10 1-1-16,1 1-7 0,-2 1 5 16,1-1-1-16,7 8 3 0,8 3 0 0,12 2-2 0,3 11 0 15,8 0-2-15,1 2-1 0,4 5-2 0,2 0-1 16,7 5-2-16,-6 5-3 0,4 1-1 0,2 0 2 16,2 1-1-16,-4 1 0 0,4 2-16 0,-1-1-6 0,7 1-3 15,1 1-18-15,-2 5-7 0,7-7 7 0,4-3-6 16,0 0 10-16,0 0-5 0,0 0-10 0,0 0 2 15,0 0-26-15,0 0-7 0,0 0 7 0,0 0-7 16,0 0 6-16,-2 0-14 0,-1 0-9 0,1 0-5 16,0 0-72-16,0 0-132 0,0 0-84 0</inkml:trace>
  <inkml:trace contextRef="#ctx0" brushRef="#br0" timeOffset="-131826.12">24951 8297 884 0,'-3'-5'123'0,"-3"0"40"0,6 5-3 0,0 0-93 0,0 0-36 16,0-2 68-16,0 0-15 0,0 0 32 0,0-30-20 16,0 21-13-16,0 4-1 0,0-4-6 0,-2 0-20 15,-1 2-18-15,-1-4 8 0,-1 4-13 0,-1 0 0 0,-3-2 3 16,2-3-4-16,-2-3 4 0,-5 1 3 0,-3 0-7 15,-2 3 4-15,-5 6-5 0,1-6 7 0,-6 2 0 16,-2 1-3-16,-11 1 2 0,4 1-3 0,-3-1-12 16,-6 2 3-16,3 0-7 0,-3 1-3 0,-3 1-3 15,1 0 3-15,-9-1-2 0,-7 1 1 0,2 1-7 16,0 2-2-16,-4 0-1 0,7 2 5 0,4 6-2 16,4-1 1-16,-8 3-2 0,8 1-3 0,5 0-2 15,0 2 1-15,11 1-2 0,-11 4 1 0,-2 3-3 16,-2 2 2-16,-1 3-3 0,7-1-1 0,3 4 4 0,4 4-7 0,4 2 7 0,1-1-2 15,4 4-1-15,0 1 1 0,-1 4-2 0,2 3 2 16,3-1 0-16,3-1 1 0,4 1-1 0,-1 0 0 0,4 1 9 16,1-1-4-16,6-1 6 0,-2-1-9 0,-1 1 0 15,7-2-1-15,-7 1 0 0,9-1-2 0,11 0 6 16,-5-2 0-16,14 2 1 0,-3-2-13 0,-1 3 10 16,10 1-5-1,-5-2 7-15,7 3-3 0,4-7 0 0,5 1 0 0,3-3-1 16,0-3-3-16,11-1 4 0,-1 1-2 0,23 2 2 15,-8-2-1-15,9-4 1 0,2 0 0 0,-10-4 0 16,10-1-4-16,-4-4 4 0,3 0 0 0,4-2 2 16,3 1 7-16,1-6-13 0,4-8 5 0,2 3-7 15,-8-6 11-15,-5 0-5 0,-3-2 5 0,-6-5-4 0,-2-6 3 16,1 0-3-16,1-5 0 0,-2-4-1 0,2 3 5 0,7-7-2 16,2-3 1-16,-3-3 0 0,-6-1 5 0,-15-1-2 15,5-1-1-15,-10 1-1 0,7-4 6 0,-1-2 2 16,-6 2 1-16,0-5-3 0,-3 3-9 0,-12 0 7 15,-2 1 0-15,-5 4 3 0,-3-1 8 0,-6 2-3 16,-5-1 6-16,-1 3-3 0,-8-3 7 0,0-1 6 16,-9-4-8-16,-4-1 7 0,-1-4-10 15,-8-4-4-15,-3-7 1 0,-10-2-2 0,-1-2-6 0,-4-3 0 16,-3-4-2-16,-9-2 0 0,5 4-7 0,-4 3 4 16,0 5 2-16,13 4 1 0,-3 1-1 0,-6 5-8 15,3 3 0-15,-6 6-1 0,3 2-6 0,9 5 6 16,2 4-12-16,7 6 8 0,0 4-24 0,2 3-7 15,2 5-10-15,1 3 0 0,-1 1-36 0,5 3-12 16,-2 2 3-16,4 0-8 0,0 2-3 0,4 3-35 16,-1 1-4-16,-1 1-13 0,3 0-32 0,1 2-26 15,-3 2-7-15,6 0-10 0,2 0-44 0,-2 0-89 0</inkml:trace>
</inkml:ink>
</file>

<file path=ppt/ink/ink9.xml><?xml version="1.0" encoding="utf-8"?>
<inkml:ink xmlns:inkml="http://www.w3.org/2003/InkML">
  <inkml:definitions>
    <inkml:context xml:id="ctx0">
      <inkml:inkSource xml:id="inkSrc0">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2-11-10T16:16:22.154"/>
    </inkml:context>
    <inkml:brush xml:id="br0">
      <inkml:brushProperty name="width" value="0.05292" units="cm"/>
      <inkml:brushProperty name="height" value="0.05292" units="cm"/>
      <inkml:brushProperty name="color" value="#0070C0"/>
    </inkml:brush>
    <inkml:context xml:id="ctx1">
      <inkml:inkSource xml:id="inkSrc1">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1" timeString="2022-11-10T16:16:23.262"/>
    </inkml:context>
  </inkml:definitions>
  <inkml:trace contextRef="#ctx0" brushRef="#br0">18798 8744 0,'0'0'0,"49"-108"0,-49 108 0</inkml:trace>
  <inkml:trace contextRef="#ctx1" brushRef="#br0">7807 6807 1162 0,'0'0'59'0,"0"0"8"0,18-2 11 0,-7 0 21 0,0 1-5 0,-15-1 25 16,21 0 2-16,-1 2-1 0,-2 0-24 15,-3 0-13-15,-2 0-3 0,0-2-5 0,0 0-13 16,0-1 6-16,1 3-3 0,-5-4 3 0,4-1-4 0,0 1-12 15,-2-1 5-15,-1-1-8 0,1 3-3 0,-7-1-8 16,2-1-5-16,-4-3 2 0,2 3-2 0,-4-1-2 16,4 1 0-16,0 5-1 0,0 0-1 0,-21-13-1 15,6 12 5-15,-1-5-5 0,0-3-4 0,-1 2-12 16,-10 1 0-16,0-3-1 0,-4 8 11 0,-1 1-5 16,-4 0-4-16,-8 7 0 0,1 0-3 0,-4 0-4 0,0 2 4 0,2-1-5 15,-2 2-2-15,-2 7 6 0,0 1 3 0,0 5-1 16,-1 1-7-16,-1 3 7 0,-5 2-11 0,2 3 9 15,3 5-6-15,4 2-6 0,-1 7 3 0,1 4-5 16,1 5 1-16,3 6-2 0,3 1 2 0,6 3-1 16,3 2 8-16,2 3-1 15,4 1 0-15,5-1 0 0,6 4-3 0,10-5-1 0,-1 0 2 16,10 0 0-16,0-4 4 0,10-4-4 0,10-3 0 16,2-7-3-16,8-1 1 0,4-12-1 0,-2 0 2 15,8-5 0-15,2-4 8 0,5-4-4 0,6-7 4 16,3-5-4-16,-1-4 3 0,9-4-4 0,-8-5-5 0,10-3 2 0,1-6-3 0,-3-13-2 15,10 2 6-15,1-12-5 0,5-5 5 0,3-4-2 16,-1-8-3-16,-6-9 3 0,-3-5 2 0,-11-6 1 16,2-3 1-16,-4 5-1 0,-2 5 2 0,-4 1 4 15,-12 3 4-15,-5 4-2 0,-11 1 12 0,-11 4-6 16,-6 8 5-16,-7 3-6 0,-7 3 5 0,-7 3 6 16,-6-1-6-16,-8-1 6 0,-3 1-1 0,-6-1-6 15,-5 0 5-15,-10-4-7 0,-9 3-13 0,-4-3-8 0,-5 0 1 16,1 4-3-16,-6-4 0 0,-3 2-8 0,-3 1-4 15,-6 1 2-15,8 3-3 0,-2 4-3 0,9 0-4 16,11 5-2-16,7 4-22 0,3 4-13 0,12 1-2 0,5-1-6 16,2-3-28-16,10 6-58 0,-5 1-21 0,4 4-21 15,10 6-156-15</inkml:trace>
  <inkml:trace contextRef="#ctx1" brushRef="#br0" timeOffset="3562.26">8122 8053 1334 0,'-35'8'106'0,"5"-1"-45"0,3-4 54 0,10 3-102 0,3-4 10 0,1 5 3 0,2 2 14 0,-7-2 6 16,8 4-5-16,-1-4-7 0,-2 0-3 0,6 4 6 15,-6 2-2-15,4-4 15 0,4 7-12 0,3-1-5 16,-2-3-4-16,4 1-23 0,0-2 2 0,6 0-5 0,-3 5 4 15,6 4-2-15,2-4-2 0,2 1 2 0,1-5-2 16,8-3-1-16,-4 2 3 0,4 4 0 0,7-1 2 16,-8-1 0-16,8-1 2 0,0-3-8 0,-13-1 7 15,12 1-7-15,-18 0 4 16,8 2 2-16,-7-1 0 0,11 3-6 0,5-2 1 16,-2 0 0-16,4-2 0 0,-3 0 5 0,1 2-2 15,-2 0 1-15,6 1-1 0,-2-3-1 0,-2 0 2 16,0 2-1-16,5-4-1 0,-1 4-5 0,3-2 9 15,-1 0 4-15,5 2 2 0,-2-2 3 0,4 2-14 0,3-2 2 16,-1 2-4-16,1 0 10 0,1 0-6 0,-1 0 1 16,6 1-3-16,0-1 6 0,-1 2-9 0,-2-2 5 15,-3-1-6-15,2 3-1 0,4 0 0 0,3-2-1 0,1-2 3 16,1-4 8-16,7 1 0 0,6-1 3 0,0 2-2 16,0 0 3-16,-4 2 2 0,-3-3-3 0,-6-1 3 15,4 3-5-15,-4-3 3 0,4 2-3 0,0-1 2 16,-2 1-3-16,3 2-6 0,8 4 4 0,-3-6-3 0,8 2 4 0,-7-2-1 15,0 2-1-15,-16 2 0 0,5 3-7 0,4 5 2 0,-6-9 1 16,10 5 2-16,-4-10-1 0,1 1 3 0,10 1-9 16,5-2 6-16,0 4-5 0,-3-7 12 15,3 5 1-15,-17-7 3 0,7 0 0 16,3 0 0-16,-6-5-3 0,10 1 1 0,-5-3-4 0,-15 2-1 16,23-2 4-16,-2-4-3 0,3 2 0 0,-14-4 0 15,2 0-2-15,-3 4 0 0,-1-2-3 0,7 1 3 16,-3-3 2-16,7 0 0 0,3-1 6 0,-10 1-1 15,-2 4-1-15,1-7 0 0,1 1 0 0,-9-5 2 16,11 1 5-16,-5 2-3 0,3 3 7 0,4-6-11 16,-7 0 4-16,5-4-5 0,-4-3 8 0,2-2-4 15,-3-1-2-15,-4-5 1 0,-3-1 1 0,1-2-3 0,-4 0 0 16,5 0-1-16,1 0 2 0,1 0-4 0,3-3-2 16,2-1-1-16,-3 4 1 0,-3 7-4 0,2 0 7 15,-7-1-7-15,1 1 0 0,-3-7 6 0,-6 0-6 0,2 6 7 16,-5-6-10-16,-2 1 8 0,0 0-4 0,2-3 6 15,0 0-5-15,5-3 10 0,4 1-2 0,-6-2 2 16,2-1-3-16,-3 0 1 0,-4-4 1 0,0-1-1 16,0 6 2-16,-2 1-2 0,-2-1 7 0,-3 10-6 15,-4-9 0-15,2 3 2 0,-6 0-7 0,-3-2 5 16,5-1-7-16,-6-2 8 0,2 0-6 0,-3-1 5 16,0 1-7-16,-3-2-2 0,-3 0 7 0,7 2-6 0,-1-4 4 15,-6 7-4-15,5 1 4 0,-14 1-3 0,3-2 2 16,-1-1 2-16,4-4-8 0,4-4 7 0,-6 6-1 0,-5-6-3 15,-4 3 4-15,-4-1-5 0,8 2 7 0,0 0-3 16,2 1 3-16,-6 1-4 0,-4 2-2 0,6-1 3 16,-9 3-8-16,9-3 8 0,-7-1 2 0,-5 2-5 15,-3 3 7-15,1 2-6 0,5 2 5 0,1-2 0 16,-1 0-1-16,2 0 1 0,-4 2-7 0,0 0 0 16,-1-4 0-16,-4 4 1 0,5-2 2 0,0 1-3 15,-9-1 1-15,11 4-1 0,-13-2 0 0,6 1 4 16,0 1-3-16,3 0 2 0,-7 1-3 0,-5 2-2 15,0 3 4-15,-6 2-3 0,7-1 3 0,-5 2 0 0,1 1-2 16,0 1 2-16,-1 1 3 0,-1 0-4 0,-1 2-3 16,-3-3 0-16,1 1-2 0,1 2-1 0,-3-1 7 15,-6 4-5-15,-1-3 2 0,10 0-3 0,-5 1 4 0,14 2-4 16,1 1 2-16,-1 0-1 0,-3-1-1 0,3 1 0 16,-2 0-1-16,-2-2 1 0,3 3 0 0,-3 1 1 15,3 1 5-15,-4 1 0 0,-1-1-5 0,0 4 2 16,-2-2-6-16,-3 2 2 0,1 2 1 0,1-1-1 0,-1 1-3 15,-1-2 7-15,-1 2-2 0,3 0 4 0,3 1-5 16,-4 1 0-16,3 1 0 0,-5 1 1 0,6-3-1 16,4 4-1-16,-2 1 1 0,11-1-1 0,-13 0 3 0,7-2-1 15,0 4-1-15,3 2-1 0,-3 0-2 0,-2 2 1 16,1-3 1-16,-6 3-1 0,6 1 4 0,-3 1-4 16,1-1 2-16,-4 3-3 0,0-3 2 0,2 2-1 15,0 2 0-15,0-3 0 0,0 3 7 0,-2-2-6 16,3 0 5-16,-2 2-6 0,2-2 3 0,1 3-3 15,-2-3-1-15,-6 4 0 0,10-2 6 0,1 0-3 16,2 2 0-16,8-1-2 0,-7 1 2 0,-4 0-2 0,7 0 2 16,-4-2-1-16,2 2 0 0,0 0 0 0,0 0-1 15,5-1 0-15,-3 1 1 0,1 2 1 0,-3-4 1 16,-2 2 1-16,2 0-2 0,-2 1 0 0,6 3 0 0,-8-4-1 16,0 0-3-16,-1-1 4 0,0-1-1 0,-1 0 3 15,4 2 0-15,-5 0-4 0,3-4 3 0,-5 6-3 16,2-6 5-16,5-3-4 0,-7 3-3 0,3 0 1 15,1 6 7-15,-4 3-5 0,-2-3 4 0,2-2-5 16,-2-4 8-16,3 2-6 0,7 0-2 0,-10 4-2 16,5-2 4-16,4-4 1 0,-5 7-2 0,12-5 1 15,-3 4-4-15,-7-4 4 0,3 2 1 0,-4 0 0 0,-1 3-3 0,1 6 6 16,1-7-6-16,1 1 5 0,0 1-10 0,1 3 7 16,-5-2-1-16,1 2 1 0,0-3 0 0,1 1 0 15,-1 2 2-15,5-2 0 0,-3 1-3 0,5-5 1 16,-4 3 0-16,0-4 1 0,1 0-1 0,2-1 2 0,0 1-3 0,2 2 2 15,-1-2 1-15,2-2-6 0,-4 0 6 0,6 0-6 16,-1 0 5-16,4-2-3 0,-3 0-2 0,1-1 0 16,6 1 6-16,-4-3-2 0,9 1 6 0,-1-1-6 15,-4 1 2-15,3-3-2 0,-1 2-2 0,3-1 1 16,-6 1 2-16,3-1-3 0,0-1 2 0,-4 2-3 16,3-1 11-16,4 1-9 0,-5 0 3 0,7-1-6 15,-5 1 5-15,1 0 0 0,4-1-1 0,2 1 0 0,-4-1 2 31,-3 1-4-31,-1 0 2 0,-5-3-2 0,6 1 3 0,5-2 1 0,0 0 1 0,0 0-1 0,-2 0-4 16,0 0 3-16,1 0-1 0,1 2 3 0,-2 0-4 0,0 0 1 16,2-1 0-16,-4 1 2 0,3 0-4 0,-32 22 0 31,28-21 0-31,-4 3 1 0,3-1 5 0,1 2-4 0,-4 1 3 0,-4-1-3 0,6 2 1 16,-2-4-1-16,0 2 0 0,1-1 0 0,-1 3 0 0,-1-2 1 15,2-1-2-15,7-1 0 0,-7 0-1 0,3 3 1 16,1-1 1-16,-8-7-1 0,12 0-1 0,0 0 3 15,0 0 2-15,0 0-1 0,0 0-6 0,0 0 1 16,0 0 0-16,0 0 1 0,0 0 2 0,0 0 0 16,0 0-1-16,0 0 1 15,0 0 4-15,0 0-4 0,0 0 4 0,0-15-4 16,3 6 3-16,6-1-3 0,-3-1 0 0,5-2-3 16,3-3-3-16,0-2 6 0,-4-4-3 0,-1 2 4 15,5-2-2-15,4-1 0 0,-2-1 3 0,8-1-1 16,-12-2 6-16,-6 0-9 0,8 1 4 0,-5 1-5 15,8-2 8-15,-5 3-3 0,-6-1-2 0,5 3 0 0,3-3 0 16,1 2 1-16,-1 1-1 0,-10-2 1 0,6 8 2 0,-4-6 5 16,-1 8-3-16,1 3 2 0,-6 0-8 0,0 8 7 0,0-3 0 15,5 4 4-15,-5 2 0 0,0 0-5 0,-4-7 2 16,1 9-3-16,-8 0-4 0,-3 5-4 0,12 7 3 16,-4-12-3-16,-4 11 4 0,2 0-5 0,-6 6 0 0,-6 12-1 15,7-9 7-15,-5 7-3 0,4 2 2 0,-8-1-3 16,11 5 0-16,2-1 3 0,-3 0-3 0,-3-1 3 15,4 0-3-15,0-4 1 0,2-1-2 0,11-2 2 16,-2-1-3-16,0-1 2 0,0-4 2 0,0 1 0 16,4-3 1-16,8 4 0 0,-4-4 0 0,4-2 1 15,3 2 0-15,-8-8 4 0,11 4-6 0,4-3 3 0,-8-4-3 16,8 0-1-16,-2-3-1 0,5 0 0 0,6-4-6 0,3 1 3 16,10-1 2-16,-16-3 0 0,16-6 2 0,-6 0-13 15,0 1-9-15,5-4-6 0,-12 3-58 0,3-8-70 16,-3 3-19-16,-2 1-29 0,-4 6-164 0,0 3-531 15</inkml:trace>
  <inkml:trace contextRef="#ctx1" brushRef="#br0" timeOffset="80914.28">24149 15777 1424 0,'-18'3'315'0,"-4"3"-123"0,4-1 153 0,2 1-326 0,3 3 2 16,10 2-11-16,-1 9 16 0,2 7-1 0,4 11 3 16,-2 5-6-16,0 10 1 0,0-1 1 0,0 9 0 0,0 12 13 15,-2 6 13-15,-1 6 1 0,1-3 3 0,-6-4 2 16,5-10-4-16,1-3-8 0,0-10 3 0,2-8-14 15,2-7-6-15,0-6 4 0,1-9-6 0,3-5-2 0,-1-13-6 16,4-3 2-16,4-4-4 0,1-13-8 0,3-7 2 16,-1-12-5-16,7-17 5 0,1-7-2 0,5-22-6 15,3-5 5-15,5-15-5 16,2-10 8-16,-1-6-7 0,4-4 3 0,-4-7-5 0,-4-1 2 0,10-10-1 16,-12-7-4-16,10 2 2 0,-3 7 1 0,-4 15 0 15,-1 14 0-15,-3 18-1 0,-2 15 3 0,-6 21-2 16,-7 11 2-16,-3 19-2 0,-6 10-2 0,1 11-8 15,1 13 2-15,-2 10-3 0,2 6 8 0,0 14 5 16,0 8-1-16,-4 12 2 0,1 8-3 0,-6 7 2 16,0 7 3-16,-6 11-1 0,-3 5 0 0,-2 15-3 15,-3 3 1-15,-8 0-1 0,6 1 2 0,-4-12 5 0,0 1-5 16,2-4 3-16,-2-4-14 0,4-5-36 0,2-9-4 16,-1-11-14-16,3-9-55 0,4-11-51 0,-1-4-9 15,4-8-18-15,1-1-68 0,-1-5-161 0</inkml:trace>
  <inkml:trace contextRef="#ctx1" brushRef="#br0" timeOffset="81071.66">24154 16607 1335 0,'-5'-27'204'0,"-2"3"98"0,-1-1 40 0,7-2-174 16,1 0-81-16,5 3-15 0,6 4 1 0,3 11-10 16,1 4-28-16,7 5 0 0,1 2-5 0,10 0 3 15,4 3-14-15,3 0-9 0,9 3-1 0,-9-7-3 0,5 1 1 16,2-5-1-16,-2-3-1 0,8-8-3 0,-3-4-24 15,-1-8-106-15,5-8-21 0,-3-6-44 0,5-7-202 0</inkml:trace>
  <inkml:trace contextRef="#ctx1" brushRef="#br0" timeOffset="81259.16">25457 15097 1239 0,'-1'3'190'0,"1"5"54"15,-4 4 37-15,-3 6-161 0,5 9-60 0,2 10 68 16,0 6-9-16,5 17 24 0,-5 3-32 0,-1 13-14 15,-3 5-5-15,-9 4-4 0,8 8-28 0,-6-1-15 0,4 0-4 16,5 0-4-16,-11 1-17 0,6-1-11 0,0-2 2 16,3-6-5-16,1-1 3 0,-1-14-7 0,0-4 2 15,10-13-7-15,-1-9-28 0,4-6-66 0,6-5-26 0,-13-10-22 16,10-2-165-16,1-8-332 0</inkml:trace>
  <inkml:trace contextRef="#ctx1" brushRef="#br0" timeOffset="81529.84">25333 15428 1794 0,'27'-38'108'0,"0"-2"202"0,-2 6-294 0,6-1-14 0,1 4 1 15,3 13-3-15,1 6 7 0,2 12 3 0,-2 3 12 16,4 6-3-16,-8 4 36 0,4 3-5 0,2 8-9 0,4 1 4 16,-4-1-14-16,4 8 28 0,-5-3-3 0,-8 7 10 15,2 6 2-15,-13 3 8 0,-3 4-8 0,-5-4 3 16,0 6-24-16,-5-6 3 0,-3 4 0 0,-4 0 1 15,-5 0-4-15,5-1 4 0,-2 1-4 0,-1 2 2 16,-2-2-13-16,-11 1-10 0,-4 1-2 16,0 3-4-16,-7 1-10 0,-10-1 1 0,2 0 0 0,-2-3 0 15,-3-2-3-15,8-10-13 0,-1-2-3 0,-3-10-8 16,8-4-42-16,1-6-63 0,0-8-19 0,13-6-22 16,1-6-126-16,4-12-316 0</inkml:trace>
  <inkml:trace contextRef="#ctx1" brushRef="#br0" timeOffset="81743.49">27088 14294 3003 0,'-22'30'38'0,"7"5"44"0,1 5-10 0,1 8 26 0,2 5 4 0,-7 7-33 15,2 3-5-15,2 2-9 0,-1 4-22 0,1 1-19 16,-3-1-4-16,3 3-6 0,5-1-9 0,2-4 3 16,0-2-4-16,7-4-4 0,0 1-67 15,0-2-123-15,0-3-43 0,5 3-51 0,-3 2-354 0</inkml:trace>
  <inkml:trace contextRef="#ctx1" brushRef="#br0" timeOffset="81865.03">26965 16186 2510 0,'-8'30'145'0,"5"3"-109"0,-8-2-5 0,7 3-20 0,-3 4 42 0,4 0-28 16,3 4 4-16,-10-8-13 0,10-5-14 0,0-6-50 15,0-1-27-15,8 0-22 0,-6-2-195 0</inkml:trace>
  <inkml:trace contextRef="#ctx1" brushRef="#br0" timeOffset="82837.67">23037 16110 1947 0,'0'0'64'0,"0"0"-33"0,8 0 14 0,-1 0 13 0,2-4 8 0,-2 4 30 16,-1 2 5-16,-6-2-7 0,0 0-8 0,0 0-3 15,0 0 4-15,0 0-3 0,0 0 7 0,0 0-18 16,0 0-2-16,-15-2-6 0,-3 2-20 0,2 2-9 16,-10 0-1-16,-1-1-3 0,-3 3-8 0,-5-2-6 15,-4 3-3-15,-17-3 0 0,1 4-3 0,-8-1 3 16,2-3-4-16,3 3 3 0,-2-3-5 0,0 2-2 0,3 5 2 16,-8-6-3-16,7 8-4 0,-2-7 1 0,-3 3-3 0,3-3 3 15,-16-6 2-15,2 4-7 0,-7-4 5 0,14 0-5 16,6 0 3-16,10-5-3 0,6 3 2 0,0-3-3 15,3 3 7-15,4-3-4 0,0 2 1 0,7 1-1 16,1-5 3-16,-8 4-3 0,5-6 0 0,-5-2-1 16,0 2 0-16,0 1 2 0,2-1-3 0,5 2 2 15,-1-2-6-15,7 0 4 0,-2 0 0 0,8 2 2 0,-2 2 1 16,6 0-4-16,1 3 3 0,-2-5-3 0,3 5 6 0,0-1-5 16,4-2 2-16,-2 5-5 0,2-4 4 15,2 5-2-15,7 1 0 0,0 0 0 0,0 0-1 0,-2 0-2 16,2 0-6-16,0 0 2 0,0 0-14 0,0-2 2 15,0 0 0-15,4-22 0 0,7 17 0 0,3-4 13 16,4-1-1-16,8-1 4 0,-5-1-2 0,8-3 10 16,4 1-5-16,5 0 6 0,-2-4-2 0,0-2-1 15,6 2 4-15,-12-1-4 0,5 2 0 0,-6 1 0 16,-11-2-2-16,-2 6 3 0,-2 1 4 0,1 2 1 0,-10 1 5 16,-5 2-4-16,2 3-1 0,-4 0 7 0,6 5-1 15,-4 0 3-15,0 0-2 0,0-4 3 0,-9 4-3 16,-6 4 2-16,6 1-11 0,-7 4 0 0,-6 0-2 0,-5 4 2 15,-5-1-4-15,-1 3 1 0,-3-1 2 0,11-1-1 16,-4 1-4-16,2 5 0 0,3-3-4 0,3 2 3 16,4 2-4-16,3 0-2 0,1 3 1 15,6 3-2-15,1 1-4 0,5 5 5 0,1-1 1 16,1 2 1-16,5-1 7 0,5-1 2 0,1 0-2 16,5 1 1-16,3-3-1 0,3-4-1 0,2-3-2 15,10-7 2-15,-1-3 1 0,4-1-1 0,7-9 4 0,-5-2-3 16,-4-7 1-16,2 3-5 0,-5 2-8 0,1-7-8 15,7 4-91-15,-4-6-155 0,-1-4-47 0,2 3-71 16,-6 5-475-16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C5C02344-9C2A-4629-A981-F046EFABFFBC}" type="datetimeFigureOut">
              <a:rPr lang="en-US" smtClean="0"/>
              <a:pPr/>
              <a:t>11/10/2022</a:t>
            </a:fld>
            <a:endParaRPr lang="en-US"/>
          </a:p>
        </p:txBody>
      </p:sp>
      <p:sp>
        <p:nvSpPr>
          <p:cNvPr id="4" name="Slide Image Placeholder 3"/>
          <p:cNvSpPr>
            <a:spLocks noGrp="1" noRot="1" noChangeAspect="1"/>
          </p:cNvSpPr>
          <p:nvPr>
            <p:ph type="sldImg" idx="2"/>
          </p:nvPr>
        </p:nvSpPr>
        <p:spPr>
          <a:xfrm>
            <a:off x="458788" y="719138"/>
            <a:ext cx="6397625"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E62507B2-E6DC-4A4F-98A1-C182337D9587}" type="slidenum">
              <a:rPr lang="en-US" smtClean="0"/>
              <a:pPr/>
              <a:t>‹#›</a:t>
            </a:fld>
            <a:endParaRPr lang="en-US"/>
          </a:p>
        </p:txBody>
      </p:sp>
    </p:spTree>
    <p:extLst>
      <p:ext uri="{BB962C8B-B14F-4D97-AF65-F5344CB8AC3E}">
        <p14:creationId xmlns:p14="http://schemas.microsoft.com/office/powerpoint/2010/main" val="3172641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1</a:t>
            </a:fld>
            <a:endParaRPr lang="en-US"/>
          </a:p>
        </p:txBody>
      </p:sp>
    </p:spTree>
    <p:extLst>
      <p:ext uri="{BB962C8B-B14F-4D97-AF65-F5344CB8AC3E}">
        <p14:creationId xmlns:p14="http://schemas.microsoft.com/office/powerpoint/2010/main" val="146295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17</a:t>
            </a:fld>
            <a:endParaRPr lang="en-US"/>
          </a:p>
        </p:txBody>
      </p:sp>
    </p:spTree>
    <p:extLst>
      <p:ext uri="{BB962C8B-B14F-4D97-AF65-F5344CB8AC3E}">
        <p14:creationId xmlns:p14="http://schemas.microsoft.com/office/powerpoint/2010/main" val="4236643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you’re following along in Mishkin, everything before this today was Chapter 9.  This part is Chapter 10.</a:t>
            </a:r>
          </a:p>
          <a:p>
            <a:endParaRPr lang="en-US" dirty="0"/>
          </a:p>
          <a:p>
            <a:r>
              <a:rPr lang="en-US" dirty="0"/>
              <a:t>We don’t have the model built yet, but eventually you could summarize this slide to say “when aggregate demand pushes output higher, we slide along the aggregate supply curve, which raises prices” </a:t>
            </a:r>
          </a:p>
        </p:txBody>
      </p:sp>
      <p:sp>
        <p:nvSpPr>
          <p:cNvPr id="4" name="Slide Number Placeholder 3"/>
          <p:cNvSpPr>
            <a:spLocks noGrp="1"/>
          </p:cNvSpPr>
          <p:nvPr>
            <p:ph type="sldNum" sz="quarter" idx="5"/>
          </p:nvPr>
        </p:nvSpPr>
        <p:spPr/>
        <p:txBody>
          <a:bodyPr/>
          <a:lstStyle/>
          <a:p>
            <a:fld id="{E62507B2-E6DC-4A4F-98A1-C182337D9587}" type="slidenum">
              <a:rPr lang="en-US" smtClean="0"/>
              <a:pPr/>
              <a:t>18</a:t>
            </a:fld>
            <a:endParaRPr lang="en-US"/>
          </a:p>
        </p:txBody>
      </p:sp>
    </p:spTree>
    <p:extLst>
      <p:ext uri="{BB962C8B-B14F-4D97-AF65-F5344CB8AC3E}">
        <p14:creationId xmlns:p14="http://schemas.microsoft.com/office/powerpoint/2010/main" val="146025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23</a:t>
            </a:fld>
            <a:endParaRPr lang="en-US"/>
          </a:p>
        </p:txBody>
      </p:sp>
    </p:spTree>
    <p:extLst>
      <p:ext uri="{BB962C8B-B14F-4D97-AF65-F5344CB8AC3E}">
        <p14:creationId xmlns:p14="http://schemas.microsoft.com/office/powerpoint/2010/main" val="3781884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hey, 19.25 is the example from last class of the value of Y when r=1.  We know from MP(</a:t>
            </a:r>
            <a:r>
              <a:rPr lang="el-GR" dirty="0"/>
              <a:t>π</a:t>
            </a:r>
            <a:r>
              <a:rPr lang="en-US" dirty="0"/>
              <a:t>) what r=1 when </a:t>
            </a:r>
            <a:r>
              <a:rPr lang="el-GR" dirty="0"/>
              <a:t>π</a:t>
            </a:r>
            <a:r>
              <a:rPr lang="en-US" dirty="0"/>
              <a:t>=0.  19.25-0 = 19.25!   The system works!</a:t>
            </a:r>
          </a:p>
        </p:txBody>
      </p:sp>
      <p:sp>
        <p:nvSpPr>
          <p:cNvPr id="4" name="Slide Number Placeholder 3"/>
          <p:cNvSpPr>
            <a:spLocks noGrp="1"/>
          </p:cNvSpPr>
          <p:nvPr>
            <p:ph type="sldNum" sz="quarter" idx="5"/>
          </p:nvPr>
        </p:nvSpPr>
        <p:spPr/>
        <p:txBody>
          <a:bodyPr/>
          <a:lstStyle/>
          <a:p>
            <a:fld id="{E62507B2-E6DC-4A4F-98A1-C182337D9587}" type="slidenum">
              <a:rPr lang="en-US" smtClean="0"/>
              <a:pPr/>
              <a:t>25</a:t>
            </a:fld>
            <a:endParaRPr lang="en-US"/>
          </a:p>
        </p:txBody>
      </p:sp>
    </p:spTree>
    <p:extLst>
      <p:ext uri="{BB962C8B-B14F-4D97-AF65-F5344CB8AC3E}">
        <p14:creationId xmlns:p14="http://schemas.microsoft.com/office/powerpoint/2010/main" val="1457337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new IS curve is, again, exactly the same as one of the ones I used last lecture</a:t>
            </a:r>
          </a:p>
        </p:txBody>
      </p:sp>
      <p:sp>
        <p:nvSpPr>
          <p:cNvPr id="4" name="Slide Number Placeholder 3"/>
          <p:cNvSpPr>
            <a:spLocks noGrp="1"/>
          </p:cNvSpPr>
          <p:nvPr>
            <p:ph type="sldNum" sz="quarter" idx="5"/>
          </p:nvPr>
        </p:nvSpPr>
        <p:spPr/>
        <p:txBody>
          <a:bodyPr/>
          <a:lstStyle/>
          <a:p>
            <a:fld id="{E62507B2-E6DC-4A4F-98A1-C182337D9587}" type="slidenum">
              <a:rPr lang="en-US" smtClean="0"/>
              <a:pPr/>
              <a:t>28</a:t>
            </a:fld>
            <a:endParaRPr lang="en-US"/>
          </a:p>
        </p:txBody>
      </p:sp>
    </p:spTree>
    <p:extLst>
      <p:ext uri="{BB962C8B-B14F-4D97-AF65-F5344CB8AC3E}">
        <p14:creationId xmlns:p14="http://schemas.microsoft.com/office/powerpoint/2010/main" val="581103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19138"/>
            <a:ext cx="6397625"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30</a:t>
            </a:fld>
            <a:endParaRPr lang="en-US" dirty="0"/>
          </a:p>
        </p:txBody>
      </p:sp>
    </p:spTree>
    <p:extLst>
      <p:ext uri="{BB962C8B-B14F-4D97-AF65-F5344CB8AC3E}">
        <p14:creationId xmlns:p14="http://schemas.microsoft.com/office/powerpoint/2010/main" val="29222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“Formal” means something along the line of “formal logic” – we state it symbolically, which allows for more clarity and rigor.</a:t>
            </a:r>
          </a:p>
          <a:p>
            <a:endParaRPr lang="en-US" dirty="0"/>
          </a:p>
          <a:p>
            <a:r>
              <a:rPr lang="en-US" dirty="0"/>
              <a:t>“Specifies” means “getting specific”.  Our equations will have very precise structures.  Those structures are useful, but of course require certain assumptions (first among them, linearity).</a:t>
            </a:r>
          </a:p>
        </p:txBody>
      </p:sp>
      <p:sp>
        <p:nvSpPr>
          <p:cNvPr id="4" name="Slide Number Placeholder 3"/>
          <p:cNvSpPr>
            <a:spLocks noGrp="1"/>
          </p:cNvSpPr>
          <p:nvPr>
            <p:ph type="sldNum" sz="quarter" idx="5"/>
          </p:nvPr>
        </p:nvSpPr>
        <p:spPr/>
        <p:txBody>
          <a:bodyPr/>
          <a:lstStyle/>
          <a:p>
            <a:fld id="{E62507B2-E6DC-4A4F-98A1-C182337D9587}" type="slidenum">
              <a:rPr lang="en-US" smtClean="0"/>
              <a:pPr/>
              <a:t>2</a:t>
            </a:fld>
            <a:endParaRPr lang="en-US"/>
          </a:p>
        </p:txBody>
      </p:sp>
    </p:spTree>
    <p:extLst>
      <p:ext uri="{BB962C8B-B14F-4D97-AF65-F5344CB8AC3E}">
        <p14:creationId xmlns:p14="http://schemas.microsoft.com/office/powerpoint/2010/main" val="3757125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graphed a relationship between G and r last class.  That put interest (a price!) on the vertical and G (a quantity) on the horizontal, as usual.  This function has G on the left hand side.  So as usual, this question is the government spending function, but what we graphed is the INVERSE government spending function.  It usually isn’t very interesting to graph this function, so we won’t worry about it here.</a:t>
            </a:r>
          </a:p>
        </p:txBody>
      </p:sp>
      <p:sp>
        <p:nvSpPr>
          <p:cNvPr id="4" name="Slide Number Placeholder 3"/>
          <p:cNvSpPr>
            <a:spLocks noGrp="1"/>
          </p:cNvSpPr>
          <p:nvPr>
            <p:ph type="sldNum" sz="quarter" idx="5"/>
          </p:nvPr>
        </p:nvSpPr>
        <p:spPr/>
        <p:txBody>
          <a:bodyPr/>
          <a:lstStyle/>
          <a:p>
            <a:fld id="{E62507B2-E6DC-4A4F-98A1-C182337D9587}" type="slidenum">
              <a:rPr lang="en-US" smtClean="0"/>
              <a:pPr/>
              <a:t>4</a:t>
            </a:fld>
            <a:endParaRPr lang="en-US"/>
          </a:p>
        </p:txBody>
      </p:sp>
    </p:spTree>
    <p:extLst>
      <p:ext uri="{BB962C8B-B14F-4D97-AF65-F5344CB8AC3E}">
        <p14:creationId xmlns:p14="http://schemas.microsoft.com/office/powerpoint/2010/main" val="323277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imports fall as interest falls because NX = EX-IM is the negative of net imports = IM-EX.  And financial inflows fall because NX equals the </a:t>
            </a:r>
            <a:r>
              <a:rPr lang="en-US" dirty="0" err="1"/>
              <a:t>BoP</a:t>
            </a:r>
            <a:r>
              <a:rPr lang="en-US" dirty="0"/>
              <a:t> on current accounts, and CA = -FA.</a:t>
            </a:r>
          </a:p>
        </p:txBody>
      </p:sp>
      <p:sp>
        <p:nvSpPr>
          <p:cNvPr id="4" name="Slide Number Placeholder 3"/>
          <p:cNvSpPr>
            <a:spLocks noGrp="1"/>
          </p:cNvSpPr>
          <p:nvPr>
            <p:ph type="sldNum" sz="quarter" idx="5"/>
          </p:nvPr>
        </p:nvSpPr>
        <p:spPr/>
        <p:txBody>
          <a:bodyPr/>
          <a:lstStyle/>
          <a:p>
            <a:fld id="{E62507B2-E6DC-4A4F-98A1-C182337D9587}" type="slidenum">
              <a:rPr lang="en-US" smtClean="0"/>
              <a:pPr/>
              <a:t>5</a:t>
            </a:fld>
            <a:endParaRPr lang="en-US"/>
          </a:p>
        </p:txBody>
      </p:sp>
    </p:spTree>
    <p:extLst>
      <p:ext uri="{BB962C8B-B14F-4D97-AF65-F5344CB8AC3E}">
        <p14:creationId xmlns:p14="http://schemas.microsoft.com/office/powerpoint/2010/main" val="3090479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6</a:t>
            </a:fld>
            <a:endParaRPr lang="en-US"/>
          </a:p>
        </p:txBody>
      </p:sp>
    </p:spTree>
    <p:extLst>
      <p:ext uri="{BB962C8B-B14F-4D97-AF65-F5344CB8AC3E}">
        <p14:creationId xmlns:p14="http://schemas.microsoft.com/office/powerpoint/2010/main" val="3460168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 I calling T “net taxes”?  Because it incorporates both taxes and transfers – money passed back and forth between households and the government.</a:t>
            </a:r>
          </a:p>
          <a:p>
            <a:endParaRPr lang="en-US" dirty="0"/>
          </a:p>
          <a:p>
            <a:r>
              <a:rPr lang="en-US" dirty="0"/>
              <a:t>We don’t generally think of taxes varying with r.  While there is some spending that changes with r, that’s because the spending involves an intertemporal component – interest payments on government borrowing are made over time.  Large projects are funded over a long time period.  But with taxes, they tend to be one-and-done.  You pay taxes one year, you pay taxes the next.  The policy doesn’t tend to  change BECAUSE of changes in r.</a:t>
            </a:r>
          </a:p>
        </p:txBody>
      </p:sp>
      <p:sp>
        <p:nvSpPr>
          <p:cNvPr id="4" name="Slide Number Placeholder 3"/>
          <p:cNvSpPr>
            <a:spLocks noGrp="1"/>
          </p:cNvSpPr>
          <p:nvPr>
            <p:ph type="sldNum" sz="quarter" idx="5"/>
          </p:nvPr>
        </p:nvSpPr>
        <p:spPr/>
        <p:txBody>
          <a:bodyPr/>
          <a:lstStyle/>
          <a:p>
            <a:fld id="{E62507B2-E6DC-4A4F-98A1-C182337D9587}" type="slidenum">
              <a:rPr lang="en-US" smtClean="0"/>
              <a:pPr/>
              <a:t>8</a:t>
            </a:fld>
            <a:endParaRPr lang="en-US"/>
          </a:p>
        </p:txBody>
      </p:sp>
    </p:spTree>
    <p:extLst>
      <p:ext uri="{BB962C8B-B14F-4D97-AF65-F5344CB8AC3E}">
        <p14:creationId xmlns:p14="http://schemas.microsoft.com/office/powerpoint/2010/main" val="194602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first line is a mess!</a:t>
            </a:r>
          </a:p>
          <a:p>
            <a:endParaRPr lang="en-US" dirty="0"/>
          </a:p>
          <a:p>
            <a:r>
              <a:rPr lang="en-US" dirty="0"/>
              <a:t>C = Cbar + MPC*Yd – </a:t>
            </a:r>
            <a:r>
              <a:rPr lang="en-US" dirty="0" err="1"/>
              <a:t>cr</a:t>
            </a:r>
            <a:endParaRPr lang="en-US" dirty="0"/>
          </a:p>
          <a:p>
            <a:r>
              <a:rPr lang="en-US" dirty="0"/>
              <a:t>Yd = Y – T</a:t>
            </a:r>
          </a:p>
          <a:p>
            <a:r>
              <a:rPr lang="en-US" dirty="0"/>
              <a:t>T = </a:t>
            </a:r>
            <a:r>
              <a:rPr lang="en-US" dirty="0" err="1"/>
              <a:t>Tbar</a:t>
            </a:r>
            <a:r>
              <a:rPr lang="en-US" dirty="0"/>
              <a:t> + </a:t>
            </a:r>
            <a:r>
              <a:rPr lang="en-US" dirty="0" err="1"/>
              <a:t>tY</a:t>
            </a:r>
            <a:endParaRPr lang="en-US" dirty="0"/>
          </a:p>
          <a:p>
            <a:endParaRPr lang="en-US" dirty="0"/>
          </a:p>
          <a:p>
            <a:r>
              <a:rPr lang="en-US" dirty="0"/>
              <a:t>So </a:t>
            </a:r>
          </a:p>
          <a:p>
            <a:endParaRPr lang="en-US" dirty="0"/>
          </a:p>
          <a:p>
            <a:r>
              <a:rPr lang="en-US" dirty="0"/>
              <a:t>Yd = Y – (</a:t>
            </a:r>
            <a:r>
              <a:rPr lang="en-US" dirty="0" err="1"/>
              <a:t>Tbar</a:t>
            </a:r>
            <a:r>
              <a:rPr lang="en-US" dirty="0"/>
              <a:t> + </a:t>
            </a:r>
            <a:r>
              <a:rPr lang="en-US" dirty="0" err="1"/>
              <a:t>tY</a:t>
            </a:r>
            <a:r>
              <a:rPr lang="en-US" dirty="0"/>
              <a:t>)   and therefore</a:t>
            </a:r>
          </a:p>
          <a:p>
            <a:r>
              <a:rPr lang="en-US" dirty="0"/>
              <a:t>C = Cbar + MPC*[Y – (</a:t>
            </a:r>
            <a:r>
              <a:rPr lang="en-US" dirty="0" err="1"/>
              <a:t>Tbar</a:t>
            </a:r>
            <a:r>
              <a:rPr lang="en-US" dirty="0"/>
              <a:t> + </a:t>
            </a:r>
            <a:r>
              <a:rPr lang="en-US" dirty="0" err="1"/>
              <a:t>tY</a:t>
            </a:r>
            <a:r>
              <a:rPr lang="en-US" dirty="0"/>
              <a:t>)] - </a:t>
            </a:r>
            <a:r>
              <a:rPr lang="en-US" dirty="0" err="1"/>
              <a:t>cr</a:t>
            </a:r>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10</a:t>
            </a:fld>
            <a:endParaRPr lang="en-US"/>
          </a:p>
        </p:txBody>
      </p:sp>
    </p:spTree>
    <p:extLst>
      <p:ext uri="{BB962C8B-B14F-4D97-AF65-F5344CB8AC3E}">
        <p14:creationId xmlns:p14="http://schemas.microsoft.com/office/powerpoint/2010/main" val="2146846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line just involves pushing the autonomous “bar” variables to the left, the “slope” terms multiplied by r to the right, and then expanding out that MPC mess of parentheses in the middle</a:t>
            </a:r>
          </a:p>
        </p:txBody>
      </p:sp>
      <p:sp>
        <p:nvSpPr>
          <p:cNvPr id="4" name="Slide Number Placeholder 3"/>
          <p:cNvSpPr>
            <a:spLocks noGrp="1"/>
          </p:cNvSpPr>
          <p:nvPr>
            <p:ph type="sldNum" sz="quarter" idx="5"/>
          </p:nvPr>
        </p:nvSpPr>
        <p:spPr/>
        <p:txBody>
          <a:bodyPr/>
          <a:lstStyle/>
          <a:p>
            <a:fld id="{E62507B2-E6DC-4A4F-98A1-C182337D9587}" type="slidenum">
              <a:rPr lang="en-US" smtClean="0"/>
              <a:pPr/>
              <a:t>11</a:t>
            </a:fld>
            <a:endParaRPr lang="en-US"/>
          </a:p>
        </p:txBody>
      </p:sp>
    </p:spTree>
    <p:extLst>
      <p:ext uri="{BB962C8B-B14F-4D97-AF65-F5344CB8AC3E}">
        <p14:creationId xmlns:p14="http://schemas.microsoft.com/office/powerpoint/2010/main" val="1928066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already done the multiplier math, and MPC = 0.75 and t = 0.2, just like in the last slide.</a:t>
            </a:r>
          </a:p>
        </p:txBody>
      </p:sp>
      <p:sp>
        <p:nvSpPr>
          <p:cNvPr id="4" name="Slide Number Placeholder 3"/>
          <p:cNvSpPr>
            <a:spLocks noGrp="1"/>
          </p:cNvSpPr>
          <p:nvPr>
            <p:ph type="sldNum" sz="quarter" idx="5"/>
          </p:nvPr>
        </p:nvSpPr>
        <p:spPr/>
        <p:txBody>
          <a:bodyPr/>
          <a:lstStyle/>
          <a:p>
            <a:fld id="{E62507B2-E6DC-4A4F-98A1-C182337D9587}" type="slidenum">
              <a:rPr lang="en-US" smtClean="0"/>
              <a:pPr/>
              <a:t>16</a:t>
            </a:fld>
            <a:endParaRPr lang="en-US"/>
          </a:p>
        </p:txBody>
      </p:sp>
    </p:spTree>
    <p:extLst>
      <p:ext uri="{BB962C8B-B14F-4D97-AF65-F5344CB8AC3E}">
        <p14:creationId xmlns:p14="http://schemas.microsoft.com/office/powerpoint/2010/main" val="415523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008" y="222265"/>
            <a:ext cx="11058819" cy="920739"/>
          </a:xfrm>
        </p:spPr>
        <p:txBody>
          <a:bodyPr anchor="b">
            <a:normAutofit/>
          </a:bodyPr>
          <a:lstStyle>
            <a:lvl1pPr algn="ctr">
              <a:defRPr sz="4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r>
              <a:rPr lang="en-US"/>
              <a:t>12/10/2015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a:spLocks noGrp="1"/>
          </p:cNvSpPr>
          <p:nvPr>
            <p:ph sz="half" idx="1"/>
          </p:nvPr>
        </p:nvSpPr>
        <p:spPr>
          <a:xfrm>
            <a:off x="457084" y="1274619"/>
            <a:ext cx="5443418" cy="490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6073640" y="1274625"/>
            <a:ext cx="5658109" cy="4902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04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12/10/2015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571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33" y="365130"/>
            <a:ext cx="2628215"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6" y="365130"/>
            <a:ext cx="7732286"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12/10/2015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694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008" y="222266"/>
            <a:ext cx="11058819" cy="1121521"/>
          </a:xfrm>
        </p:spPr>
        <p:txBody>
          <a:bodyPr anchor="b"/>
          <a:lstStyle>
            <a:lvl1pPr algn="ctr">
              <a:defRPr sz="8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6326409" y="1633685"/>
            <a:ext cx="5297419" cy="4393043"/>
          </a:xfrm>
        </p:spPr>
        <p:txBody>
          <a:bodyPr/>
          <a:lstStyle>
            <a:lvl1pPr marL="0" indent="0" algn="ctr">
              <a:buNone/>
              <a:defRPr sz="3200">
                <a:latin typeface="Times New Roman" panose="02020603050405020304" pitchFamily="18" charset="0"/>
                <a:cs typeface="Times New Roman" panose="02020603050405020304" pitchFamily="18" charset="0"/>
              </a:defRPr>
            </a:lvl1pPr>
            <a:lvl2pPr marL="609493" indent="0" algn="ctr">
              <a:buNone/>
              <a:defRPr sz="2700"/>
            </a:lvl2pPr>
            <a:lvl3pPr marL="1218987" indent="0" algn="ctr">
              <a:buNone/>
              <a:defRPr sz="2400"/>
            </a:lvl3pPr>
            <a:lvl4pPr marL="1828480" indent="0" algn="ctr">
              <a:buNone/>
              <a:defRPr sz="2100"/>
            </a:lvl4pPr>
            <a:lvl5pPr marL="2437973" indent="0" algn="ctr">
              <a:buNone/>
              <a:defRPr sz="2100"/>
            </a:lvl5pPr>
            <a:lvl6pPr marL="3047467" indent="0" algn="ctr">
              <a:buNone/>
              <a:defRPr sz="2100"/>
            </a:lvl6pPr>
            <a:lvl7pPr marL="3656960" indent="0" algn="ctr">
              <a:buNone/>
              <a:defRPr sz="2100"/>
            </a:lvl7pPr>
            <a:lvl8pPr marL="4266453" indent="0" algn="ctr">
              <a:buNone/>
              <a:defRPr sz="2100"/>
            </a:lvl8pPr>
            <a:lvl9pPr marL="4875947" indent="0" algn="ctr">
              <a:buNone/>
              <a:defRPr sz="21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12/10/2015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Picture Placeholder 2"/>
          <p:cNvSpPr>
            <a:spLocks noGrp="1"/>
          </p:cNvSpPr>
          <p:nvPr>
            <p:ph type="pic" idx="13"/>
          </p:nvPr>
        </p:nvSpPr>
        <p:spPr>
          <a:xfrm>
            <a:off x="565007" y="1633685"/>
            <a:ext cx="5487857" cy="4393043"/>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Tree>
    <p:extLst>
      <p:ext uri="{BB962C8B-B14F-4D97-AF65-F5344CB8AC3E}">
        <p14:creationId xmlns:p14="http://schemas.microsoft.com/office/powerpoint/2010/main" val="246148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800">
                <a:latin typeface="Times New Roman" panose="02020603050405020304" pitchFamily="18" charset="0"/>
                <a:cs typeface="Times New Roman" panose="02020603050405020304" pitchFamily="18" charset="0"/>
              </a:defRPr>
            </a:lvl3pPr>
            <a:lvl4pPr>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12/10/2015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33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45"/>
            <a:ext cx="10512862" cy="2852737"/>
          </a:xfrm>
        </p:spPr>
        <p:txBody>
          <a:bodyPr anchor="b">
            <a:normAutofit/>
          </a:bodyPr>
          <a:lstStyle>
            <a:lvl1pPr>
              <a:defRPr sz="4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831634" y="4589469"/>
            <a:ext cx="10512862" cy="1500187"/>
          </a:xfrm>
        </p:spPr>
        <p:txBody>
          <a:bodyPr/>
          <a:lstStyle>
            <a:lvl1pPr marL="0" indent="0">
              <a:buNone/>
              <a:defRPr sz="3200">
                <a:solidFill>
                  <a:schemeClr val="tx1"/>
                </a:solidFill>
                <a:latin typeface="Times New Roman" panose="02020603050405020304" pitchFamily="18" charset="0"/>
                <a:cs typeface="Times New Roman" panose="02020603050405020304" pitchFamily="18" charset="0"/>
              </a:defRPr>
            </a:lvl1pPr>
            <a:lvl2pPr marL="609493" indent="0">
              <a:buNone/>
              <a:defRPr sz="2700">
                <a:solidFill>
                  <a:schemeClr val="tx1">
                    <a:tint val="75000"/>
                  </a:schemeClr>
                </a:solidFill>
              </a:defRPr>
            </a:lvl2pPr>
            <a:lvl3pPr marL="1218987" indent="0">
              <a:buNone/>
              <a:defRPr sz="2400">
                <a:solidFill>
                  <a:schemeClr val="tx1">
                    <a:tint val="75000"/>
                  </a:schemeClr>
                </a:solidFill>
              </a:defRPr>
            </a:lvl3pPr>
            <a:lvl4pPr marL="1828480" indent="0">
              <a:buNone/>
              <a:defRPr sz="2100">
                <a:solidFill>
                  <a:schemeClr val="tx1">
                    <a:tint val="75000"/>
                  </a:schemeClr>
                </a:solidFill>
              </a:defRPr>
            </a:lvl4pPr>
            <a:lvl5pPr marL="2437973" indent="0">
              <a:buNone/>
              <a:defRPr sz="2100">
                <a:solidFill>
                  <a:schemeClr val="tx1">
                    <a:tint val="75000"/>
                  </a:schemeClr>
                </a:solidFill>
              </a:defRPr>
            </a:lvl5pPr>
            <a:lvl6pPr marL="3047467" indent="0">
              <a:buNone/>
              <a:defRPr sz="2100">
                <a:solidFill>
                  <a:schemeClr val="tx1">
                    <a:tint val="75000"/>
                  </a:schemeClr>
                </a:solidFill>
              </a:defRPr>
            </a:lvl6pPr>
            <a:lvl7pPr marL="3656960" indent="0">
              <a:buNone/>
              <a:defRPr sz="2100">
                <a:solidFill>
                  <a:schemeClr val="tx1">
                    <a:tint val="75000"/>
                  </a:schemeClr>
                </a:solidFill>
              </a:defRPr>
            </a:lvl7pPr>
            <a:lvl8pPr marL="4266453" indent="0">
              <a:buNone/>
              <a:defRPr sz="2100">
                <a:solidFill>
                  <a:schemeClr val="tx1">
                    <a:tint val="75000"/>
                  </a:schemeClr>
                </a:solidFill>
              </a:defRPr>
            </a:lvl8pPr>
            <a:lvl9pPr marL="4875947"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12/10/2015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034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084" y="1274619"/>
            <a:ext cx="5443418" cy="490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73640" y="1274625"/>
            <a:ext cx="5658109" cy="4902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12/10/2015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93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47" y="365129"/>
            <a:ext cx="11349257" cy="715531"/>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79446" y="1167640"/>
            <a:ext cx="5434904" cy="657395"/>
          </a:xfrm>
        </p:spPr>
        <p:txBody>
          <a:bodyPr anchor="b">
            <a:normAutofit/>
          </a:bodyPr>
          <a:lstStyle>
            <a:lvl1pPr marL="0" indent="0">
              <a:buNone/>
              <a:defRPr sz="3700" b="1">
                <a:latin typeface="Times New Roman" panose="02020603050405020304" pitchFamily="18" charset="0"/>
                <a:cs typeface="Times New Roman" panose="02020603050405020304" pitchFamily="18"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479450" y="1912008"/>
            <a:ext cx="5434906" cy="4277655"/>
          </a:xfrm>
        </p:spPr>
        <p:txBody>
          <a:bodyPr>
            <a:normAutofit/>
          </a:bodyPr>
          <a:lstStyle>
            <a:lvl1pPr>
              <a:defRPr sz="37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2366" y="1174935"/>
            <a:ext cx="5826340" cy="650099"/>
          </a:xfrm>
        </p:spPr>
        <p:txBody>
          <a:bodyPr anchor="b">
            <a:normAutofit/>
          </a:bodyPr>
          <a:lstStyle>
            <a:lvl1pPr marL="0" indent="0">
              <a:buNone/>
              <a:defRPr sz="3700" b="1">
                <a:latin typeface="Times New Roman" panose="02020603050405020304" pitchFamily="18" charset="0"/>
                <a:cs typeface="Times New Roman" panose="02020603050405020304" pitchFamily="18"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02363" y="1919306"/>
            <a:ext cx="5826338" cy="4270359"/>
          </a:xfrm>
        </p:spPr>
        <p:txBody>
          <a:bodyPr>
            <a:normAutofit/>
          </a:bodyPr>
          <a:lstStyle>
            <a:lvl1pPr>
              <a:defRPr sz="37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12/10/2015</a:t>
            </a:r>
          </a:p>
        </p:txBody>
      </p:sp>
      <p:sp>
        <p:nvSpPr>
          <p:cNvPr id="8" name="Footer Placeholder 7"/>
          <p:cNvSpPr>
            <a:spLocks noGrp="1"/>
          </p:cNvSpPr>
          <p:nvPr>
            <p:ph type="ftr" sz="quarter" idx="11"/>
          </p:nvPr>
        </p:nvSpPr>
        <p:spPr/>
        <p:txBody>
          <a:bodyPr/>
          <a:lstStyle/>
          <a:p>
            <a:r>
              <a:rPr lang="en-US"/>
              <a:t>Econ 102: Principles of Macroeconomics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12/10/2015</a:t>
            </a:r>
          </a:p>
        </p:txBody>
      </p:sp>
      <p:sp>
        <p:nvSpPr>
          <p:cNvPr id="4" name="Footer Placeholder 3"/>
          <p:cNvSpPr>
            <a:spLocks noGrp="1"/>
          </p:cNvSpPr>
          <p:nvPr>
            <p:ph type="ftr" sz="quarter" idx="11"/>
          </p:nvPr>
        </p:nvSpPr>
        <p:spPr/>
        <p:txBody>
          <a:bodyPr/>
          <a:lstStyle/>
          <a:p>
            <a:r>
              <a:rPr lang="en-US"/>
              <a:t>Econ 102: Principles of Macroeconomics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06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12/10/2015</a:t>
            </a:r>
          </a:p>
        </p:txBody>
      </p:sp>
      <p:sp>
        <p:nvSpPr>
          <p:cNvPr id="3" name="Footer Placeholder 2"/>
          <p:cNvSpPr>
            <a:spLocks noGrp="1"/>
          </p:cNvSpPr>
          <p:nvPr>
            <p:ph type="ftr" sz="quarter" idx="11"/>
          </p:nvPr>
        </p:nvSpPr>
        <p:spPr/>
        <p:txBody>
          <a:bodyPr/>
          <a:lstStyle/>
          <a:p>
            <a:r>
              <a:rPr lang="en-US"/>
              <a:t>Econ 102: Principles of Macroeconomics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13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1"/>
            <a:ext cx="3931213" cy="1011435"/>
          </a:xfrm>
        </p:spPr>
        <p:txBody>
          <a:bodyPr anchor="b"/>
          <a:lstStyle>
            <a:lvl1pPr>
              <a:defRPr sz="43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5181838" y="457205"/>
            <a:ext cx="6170593" cy="5403851"/>
          </a:xfrm>
        </p:spPr>
        <p:txBody>
          <a:bodyPr/>
          <a:lstStyle>
            <a:lvl1pPr>
              <a:defRPr sz="43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69" y="1468641"/>
            <a:ext cx="3931213" cy="4400353"/>
          </a:xfrm>
        </p:spPr>
        <p:txBody>
          <a:bodyPr>
            <a:normAutofit/>
          </a:bodyPr>
          <a:lstStyle>
            <a:lvl1pPr marL="0" indent="0">
              <a:buNone/>
              <a:defRPr sz="3700">
                <a:latin typeface="Times New Roman" panose="02020603050405020304" pitchFamily="18" charset="0"/>
                <a:cs typeface="Times New Roman" panose="02020603050405020304" pitchFamily="18" charset="0"/>
              </a:defRPr>
            </a:lvl1pPr>
            <a:lvl2pPr marL="609493" indent="0">
              <a:buNone/>
              <a:defRPr sz="1900"/>
            </a:lvl2pPr>
            <a:lvl3pPr marL="1218987" indent="0">
              <a:buNone/>
              <a:defRPr sz="1600"/>
            </a:lvl3pPr>
            <a:lvl4pPr marL="1828480" indent="0">
              <a:buNone/>
              <a:defRPr sz="1300"/>
            </a:lvl4pPr>
            <a:lvl5pPr marL="2437973" indent="0">
              <a:buNone/>
              <a:defRPr sz="1300"/>
            </a:lvl5pPr>
            <a:lvl6pPr marL="3047467" indent="0">
              <a:buNone/>
              <a:defRPr sz="1300"/>
            </a:lvl6pPr>
            <a:lvl7pPr marL="3656960" indent="0">
              <a:buNone/>
              <a:defRPr sz="1300"/>
            </a:lvl7pPr>
            <a:lvl8pPr marL="4266453" indent="0">
              <a:buNone/>
              <a:defRPr sz="1300"/>
            </a:lvl8pPr>
            <a:lvl9pPr marL="4875947"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12/10/2015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195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1"/>
            <a:ext cx="3931213" cy="1011435"/>
          </a:xfrm>
        </p:spPr>
        <p:txBody>
          <a:bodyPr anchor="b"/>
          <a:lstStyle>
            <a:lvl1pPr>
              <a:defRPr sz="4300"/>
            </a:lvl1pPr>
          </a:lstStyle>
          <a:p>
            <a:r>
              <a:rPr lang="en-US"/>
              <a:t>Click to edit Master title style</a:t>
            </a:r>
          </a:p>
        </p:txBody>
      </p:sp>
      <p:sp>
        <p:nvSpPr>
          <p:cNvPr id="3" name="Picture Placeholder 2"/>
          <p:cNvSpPr>
            <a:spLocks noGrp="1"/>
          </p:cNvSpPr>
          <p:nvPr>
            <p:ph type="pic" idx="1"/>
          </p:nvPr>
        </p:nvSpPr>
        <p:spPr>
          <a:xfrm>
            <a:off x="5181838" y="457205"/>
            <a:ext cx="6170593" cy="5403851"/>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
        <p:nvSpPr>
          <p:cNvPr id="4" name="Text Placeholder 3"/>
          <p:cNvSpPr>
            <a:spLocks noGrp="1"/>
          </p:cNvSpPr>
          <p:nvPr>
            <p:ph type="body" sz="half" idx="2"/>
          </p:nvPr>
        </p:nvSpPr>
        <p:spPr>
          <a:xfrm>
            <a:off x="839569" y="1468641"/>
            <a:ext cx="3931213" cy="4400353"/>
          </a:xfrm>
        </p:spPr>
        <p:txBody>
          <a:bodyPr>
            <a:normAutofit/>
          </a:bodyPr>
          <a:lstStyle>
            <a:lvl1pPr marL="0" indent="0">
              <a:buNone/>
              <a:defRPr sz="3700"/>
            </a:lvl1pPr>
            <a:lvl2pPr marL="609493" indent="0">
              <a:buNone/>
              <a:defRPr sz="1900"/>
            </a:lvl2pPr>
            <a:lvl3pPr marL="1218987" indent="0">
              <a:buNone/>
              <a:defRPr sz="1600"/>
            </a:lvl3pPr>
            <a:lvl4pPr marL="1828480" indent="0">
              <a:buNone/>
              <a:defRPr sz="1300"/>
            </a:lvl4pPr>
            <a:lvl5pPr marL="2437973" indent="0">
              <a:buNone/>
              <a:defRPr sz="1300"/>
            </a:lvl5pPr>
            <a:lvl6pPr marL="3047467" indent="0">
              <a:buNone/>
              <a:defRPr sz="1300"/>
            </a:lvl6pPr>
            <a:lvl7pPr marL="3656960" indent="0">
              <a:buNone/>
              <a:defRPr sz="1300"/>
            </a:lvl7pPr>
            <a:lvl8pPr marL="4266453" indent="0">
              <a:buNone/>
              <a:defRPr sz="1300"/>
            </a:lvl8pPr>
            <a:lvl9pPr marL="4875947"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12/10/2015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92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365131"/>
            <a:ext cx="11274663" cy="743239"/>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081" y="1299153"/>
            <a:ext cx="11274663" cy="49215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3847" y="6417077"/>
            <a:ext cx="12188825" cy="439067"/>
          </a:xfrm>
          <a:prstGeom prst="rect">
            <a:avLst/>
          </a:prstGeom>
          <a:solidFill>
            <a:srgbClr val="00264A"/>
          </a:solidFill>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2579" y="6465966"/>
            <a:ext cx="2238232" cy="329167"/>
          </a:xfrm>
          <a:prstGeom prst="rect">
            <a:avLst/>
          </a:prstGeom>
        </p:spPr>
      </p:pic>
      <p:sp>
        <p:nvSpPr>
          <p:cNvPr id="6" name="Slide Number Placeholder 5"/>
          <p:cNvSpPr>
            <a:spLocks noGrp="1"/>
          </p:cNvSpPr>
          <p:nvPr>
            <p:ph type="sldNum" sz="quarter" idx="4"/>
          </p:nvPr>
        </p:nvSpPr>
        <p:spPr>
          <a:xfrm>
            <a:off x="11184206" y="6443904"/>
            <a:ext cx="852265" cy="365125"/>
          </a:xfrm>
          <a:prstGeom prst="rect">
            <a:avLst/>
          </a:prstGeom>
        </p:spPr>
        <p:txBody>
          <a:bodyPr vert="horz" lIns="121899" tIns="60949" rIns="121899" bIns="60949" rtlCol="0" anchor="ctr"/>
          <a:lstStyle>
            <a:lvl1pPr algn="r">
              <a:defRPr sz="1600">
                <a:solidFill>
                  <a:schemeClr val="bg1"/>
                </a:solidFill>
              </a:defRPr>
            </a:lvl1pPr>
          </a:lstStyle>
          <a:p>
            <a:fld id="{B6F15528-21DE-4FAA-801E-634DDDAF4B2B}" type="slidenum">
              <a:rPr lang="en-US" smtClean="0"/>
              <a:pPr/>
              <a:t>‹#›</a:t>
            </a:fld>
            <a:endParaRPr lang="en-US"/>
          </a:p>
        </p:txBody>
      </p:sp>
      <p:sp>
        <p:nvSpPr>
          <p:cNvPr id="4" name="Date Placeholder 3"/>
          <p:cNvSpPr>
            <a:spLocks noGrp="1"/>
          </p:cNvSpPr>
          <p:nvPr>
            <p:ph type="dt" sz="half" idx="2"/>
          </p:nvPr>
        </p:nvSpPr>
        <p:spPr>
          <a:xfrm>
            <a:off x="8700685" y="6443903"/>
            <a:ext cx="2483516" cy="365125"/>
          </a:xfrm>
          <a:prstGeom prst="rect">
            <a:avLst/>
          </a:prstGeom>
        </p:spPr>
        <p:txBody>
          <a:bodyPr vert="horz" lIns="121899" tIns="60949" rIns="121899" bIns="60949" rtlCol="0" anchor="ctr"/>
          <a:lstStyle>
            <a:lvl1pPr algn="l">
              <a:defRPr sz="1600">
                <a:solidFill>
                  <a:schemeClr val="bg1"/>
                </a:solidFill>
              </a:defRPr>
            </a:lvl1pPr>
          </a:lstStyle>
          <a:p>
            <a:r>
              <a:rPr lang="en-US"/>
              <a:t>12/10/2015</a:t>
            </a:r>
          </a:p>
        </p:txBody>
      </p:sp>
      <p:sp>
        <p:nvSpPr>
          <p:cNvPr id="5" name="Footer Placeholder 4"/>
          <p:cNvSpPr>
            <a:spLocks noGrp="1"/>
          </p:cNvSpPr>
          <p:nvPr>
            <p:ph type="ftr" sz="quarter" idx="3"/>
          </p:nvPr>
        </p:nvSpPr>
        <p:spPr>
          <a:xfrm>
            <a:off x="3705119" y="6457759"/>
            <a:ext cx="4113728" cy="365125"/>
          </a:xfrm>
          <a:prstGeom prst="rect">
            <a:avLst/>
          </a:prstGeom>
        </p:spPr>
        <p:txBody>
          <a:bodyPr vert="horz" lIns="121899" tIns="60949" rIns="121899" bIns="60949" rtlCol="0" anchor="ctr"/>
          <a:lstStyle>
            <a:lvl1pPr algn="ctr">
              <a:defRPr sz="1600">
                <a:solidFill>
                  <a:schemeClr val="bg1"/>
                </a:solidFill>
                <a:latin typeface="Times New Roman" pitchFamily="18" charset="0"/>
                <a:cs typeface="Times New Roman" pitchFamily="18" charset="0"/>
              </a:defRPr>
            </a:lvl1pPr>
          </a:lstStyle>
          <a:p>
            <a:r>
              <a:rPr lang="en-US"/>
              <a:t>Econ 102: Principles of Macroeconomics</a:t>
            </a:r>
          </a:p>
        </p:txBody>
      </p:sp>
      <p:pic>
        <p:nvPicPr>
          <p:cNvPr id="10" name="Picture 9"/>
          <p:cNvPicPr>
            <a:picLocks noChangeAspect="1"/>
          </p:cNvPicPr>
          <p:nvPr/>
        </p:nvPicPr>
        <p:blipFill rotWithShape="1">
          <a:blip r:embed="rId15" cstate="print">
            <a:extLst>
              <a:ext uri="{28A0092B-C50C-407E-A947-70E740481C1C}">
                <a14:useLocalDpi xmlns:a14="http://schemas.microsoft.com/office/drawing/2010/main" val="0"/>
              </a:ext>
            </a:extLst>
          </a:blip>
          <a:srcRect l="12451" t="67067" r="314" b="9626"/>
          <a:stretch/>
        </p:blipFill>
        <p:spPr>
          <a:xfrm>
            <a:off x="8310563" y="6417080"/>
            <a:ext cx="3889422" cy="440925"/>
          </a:xfrm>
          <a:prstGeom prst="rect">
            <a:avLst/>
          </a:prstGeom>
        </p:spPr>
      </p:pic>
    </p:spTree>
    <p:extLst>
      <p:ext uri="{BB962C8B-B14F-4D97-AF65-F5344CB8AC3E}">
        <p14:creationId xmlns:p14="http://schemas.microsoft.com/office/powerpoint/2010/main" val="111032328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dt="0"/>
  <p:txStyles>
    <p:titleStyle>
      <a:lvl1pPr algn="l" defTabSz="1218987" rtl="0" eaLnBrk="1" latinLnBrk="0" hangingPunct="1">
        <a:lnSpc>
          <a:spcPct val="90000"/>
        </a:lnSpc>
        <a:spcBef>
          <a:spcPct val="0"/>
        </a:spcBef>
        <a:buNone/>
        <a:defRPr sz="44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p:titleStyle>
    <p:bodyStyle>
      <a:lvl1pPr marL="304747" indent="-304747" algn="l" defTabSz="1218987" rtl="0" eaLnBrk="1" latinLnBrk="0" hangingPunct="1">
        <a:lnSpc>
          <a:spcPct val="90000"/>
        </a:lnSpc>
        <a:spcBef>
          <a:spcPts val="1333"/>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a:lvl2pPr marL="914240"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523733"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3pPr>
      <a:lvl4pPr marL="2133227"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742720"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5pPr>
      <a:lvl6pPr marL="3352213"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1707"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200"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0693"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9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5.xml"/></Relationships>
</file>

<file path=ppt/slides/_rels/slide1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2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9.xml"/></Relationships>
</file>

<file path=ppt/slides/_rels/slide2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008" y="0"/>
            <a:ext cx="11058819" cy="920739"/>
          </a:xfrm>
        </p:spPr>
        <p:txBody>
          <a:bodyPr>
            <a:normAutofit/>
          </a:bodyPr>
          <a:lstStyle/>
          <a:p>
            <a:r>
              <a:rPr lang="en-US" dirty="0"/>
              <a:t>Lecture 19: Aggregate Demand</a:t>
            </a:r>
          </a:p>
        </p:txBody>
      </p:sp>
      <p:sp>
        <p:nvSpPr>
          <p:cNvPr id="3" name="Footer Placeholder 2"/>
          <p:cNvSpPr>
            <a:spLocks noGrp="1"/>
          </p:cNvSpPr>
          <p:nvPr>
            <p:ph type="ftr" sz="quarter" idx="11"/>
          </p:nvPr>
        </p:nvSpPr>
        <p:spPr/>
        <p:txBody>
          <a:bodyPr/>
          <a:lstStyle/>
          <a:p>
            <a:r>
              <a:rPr lang="en-US"/>
              <a:t>Econ 102: Principles of Macroeconomics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Content Placeholder 5"/>
          <p:cNvSpPr>
            <a:spLocks noGrp="1"/>
          </p:cNvSpPr>
          <p:nvPr>
            <p:ph sz="half" idx="2"/>
          </p:nvPr>
        </p:nvSpPr>
        <p:spPr>
          <a:xfrm>
            <a:off x="6454640" y="1302327"/>
            <a:ext cx="5735772" cy="4874641"/>
          </a:xfrm>
        </p:spPr>
        <p:txBody>
          <a:bodyPr/>
          <a:lstStyle/>
          <a:p>
            <a:pPr>
              <a:buNone/>
            </a:pPr>
            <a:r>
              <a:rPr lang="en-US" u="sng" dirty="0"/>
              <a:t>Outline</a:t>
            </a:r>
          </a:p>
          <a:p>
            <a:pPr marL="1123843" lvl="1" indent="-514350">
              <a:buClrTx/>
              <a:buFont typeface="+mj-lt"/>
              <a:buAutoNum type="arabicPeriod"/>
            </a:pPr>
            <a:r>
              <a:rPr lang="en-US" sz="2400" dirty="0"/>
              <a:t>Expanded IS</a:t>
            </a:r>
          </a:p>
          <a:p>
            <a:pPr marL="1123843" lvl="1" indent="-514350">
              <a:buClrTx/>
              <a:buFont typeface="+mj-lt"/>
              <a:buAutoNum type="arabicPeriod"/>
            </a:pPr>
            <a:r>
              <a:rPr lang="en-US" sz="2400" dirty="0"/>
              <a:t>Monetary policy and prices</a:t>
            </a:r>
          </a:p>
          <a:p>
            <a:pPr marL="1123843" lvl="1" indent="-514350">
              <a:buClrTx/>
              <a:buFont typeface="+mj-lt"/>
              <a:buAutoNum type="arabicPeriod"/>
            </a:pPr>
            <a:r>
              <a:rPr lang="en-US" sz="2400" dirty="0"/>
              <a:t>Aggregate Demand</a:t>
            </a:r>
          </a:p>
          <a:p>
            <a:pPr>
              <a:buNone/>
            </a:pPr>
            <a:endParaRPr lang="en-US" u="sng" dirty="0"/>
          </a:p>
          <a:p>
            <a:pPr>
              <a:buNone/>
            </a:pPr>
            <a:r>
              <a:rPr lang="en-US" u="sng" dirty="0"/>
              <a:t>Required reading</a:t>
            </a:r>
            <a:r>
              <a:rPr lang="en-US" dirty="0"/>
              <a:t>:</a:t>
            </a:r>
          </a:p>
          <a:p>
            <a:pPr lvl="1"/>
            <a:r>
              <a:rPr lang="en-US" sz="2400" dirty="0"/>
              <a:t>Mishkin Ch 9: all</a:t>
            </a:r>
          </a:p>
          <a:p>
            <a:pPr lvl="1"/>
            <a:r>
              <a:rPr lang="en-US" sz="2400" dirty="0"/>
              <a:t>Mishkin Ch 10: selections</a:t>
            </a:r>
          </a:p>
          <a:p>
            <a:pPr lvl="1"/>
            <a:r>
              <a:rPr lang="en-US" sz="2400" dirty="0"/>
              <a:t>Stevenson Wolfers Ch 21: selections</a:t>
            </a:r>
            <a:endParaRPr lang="en-US" dirty="0"/>
          </a:p>
        </p:txBody>
      </p:sp>
      <p:pic>
        <p:nvPicPr>
          <p:cNvPr id="7" name="Picture 6" descr="A close up of a blackboard&#10;&#10;Description automatically generated">
            <a:extLst>
              <a:ext uri="{FF2B5EF4-FFF2-40B4-BE49-F238E27FC236}">
                <a16:creationId xmlns:a16="http://schemas.microsoft.com/office/drawing/2014/main" id="{2380332C-7BA8-4D42-A131-70352452D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36" y="1302327"/>
            <a:ext cx="6296904" cy="42773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B75D-54E3-434B-B8AD-01459C985A08}"/>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67FAFB-3150-47D7-8308-8FD7B9124BB7}"/>
                  </a:ext>
                </a:extLst>
              </p:cNvPr>
              <p:cNvSpPr>
                <a:spLocks noGrp="1"/>
              </p:cNvSpPr>
              <p:nvPr>
                <p:ph idx="1"/>
              </p:nvPr>
            </p:nvSpPr>
            <p:spPr>
              <a:xfrm>
                <a:off x="457081" y="1299153"/>
                <a:ext cx="11274663" cy="5158606"/>
              </a:xfrm>
            </p:spPr>
            <p:txBody>
              <a:bodyPr/>
              <a:lstStyle/>
              <a:p>
                <a:r>
                  <a:rPr lang="en-US" dirty="0">
                    <a:solidFill>
                      <a:schemeClr val="tx1"/>
                    </a:solidFill>
                  </a:rPr>
                  <a:t>Put together the components of the consumption function and we get</a:t>
                </a:r>
              </a:p>
              <a:p>
                <a:endParaRPr lang="en-US" sz="3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m:rPr>
                          <m:nor/>
                        </m:rPr>
                        <a:rPr lang="en-US" i="0" smtClean="0">
                          <a:solidFill>
                            <a:schemeClr val="tx1"/>
                          </a:solidFill>
                        </a:rPr>
                        <m:t>C</m:t>
                      </m:r>
                      <m:d>
                        <m:dPr>
                          <m:ctrlPr>
                            <a:rPr lang="en-US" i="1">
                              <a:solidFill>
                                <a:schemeClr val="tx1"/>
                              </a:solidFill>
                              <a:latin typeface="Cambria Math" panose="02040503050406030204" pitchFamily="18" charset="0"/>
                            </a:rPr>
                          </m:ctrlPr>
                        </m:dPr>
                        <m:e>
                          <m:r>
                            <m:rPr>
                              <m:nor/>
                            </m:rPr>
                            <a:rPr lang="en-US" i="0">
                              <a:solidFill>
                                <a:schemeClr val="tx1"/>
                              </a:solidFill>
                            </a:rPr>
                            <m:t>Y</m:t>
                          </m:r>
                          <m:r>
                            <m:rPr>
                              <m:nor/>
                            </m:rPr>
                            <a:rPr lang="en-US" i="0">
                              <a:solidFill>
                                <a:schemeClr val="tx1"/>
                              </a:solidFill>
                            </a:rPr>
                            <m:t>, </m:t>
                          </m:r>
                          <m:r>
                            <m:rPr>
                              <m:nor/>
                            </m:rPr>
                            <a:rPr lang="en-US" i="0">
                              <a:solidFill>
                                <a:schemeClr val="tx1"/>
                              </a:solidFill>
                            </a:rPr>
                            <m:t>r</m:t>
                          </m:r>
                        </m:e>
                      </m:d>
                      <m:r>
                        <m:rPr>
                          <m:nor/>
                        </m:rPr>
                        <a:rPr lang="en-US" i="0">
                          <a:solidFill>
                            <a:schemeClr val="tx1"/>
                          </a:solidFill>
                        </a:rPr>
                        <m:t> = </m:t>
                      </m:r>
                      <m:acc>
                        <m:accPr>
                          <m:chr m:val="̅"/>
                          <m:ctrlPr>
                            <a:rPr lang="en-US" i="1">
                              <a:solidFill>
                                <a:schemeClr val="tx1"/>
                              </a:solidFill>
                              <a:latin typeface="Cambria Math" panose="02040503050406030204" pitchFamily="18" charset="0"/>
                            </a:rPr>
                          </m:ctrlPr>
                        </m:accPr>
                        <m:e>
                          <m:r>
                            <m:rPr>
                              <m:nor/>
                            </m:rPr>
                            <a:rPr lang="en-US" i="0">
                              <a:solidFill>
                                <a:schemeClr val="tx1"/>
                              </a:solidFill>
                            </a:rPr>
                            <m:t>C</m:t>
                          </m:r>
                        </m:e>
                      </m:acc>
                      <m:r>
                        <m:rPr>
                          <m:nor/>
                        </m:rPr>
                        <a:rPr lang="en-US" i="0">
                          <a:solidFill>
                            <a:schemeClr val="tx1"/>
                          </a:solidFill>
                        </a:rPr>
                        <m:t> + </m:t>
                      </m:r>
                      <m:r>
                        <m:rPr>
                          <m:nor/>
                        </m:rPr>
                        <a:rPr lang="en-US" i="0">
                          <a:solidFill>
                            <a:schemeClr val="tx1"/>
                          </a:solidFill>
                        </a:rPr>
                        <m:t>MPC</m:t>
                      </m:r>
                      <m:r>
                        <m:rPr>
                          <m:nor/>
                        </m:rPr>
                        <a:rPr lang="en-US" i="0">
                          <a:solidFill>
                            <a:schemeClr val="tx1"/>
                          </a:solidFill>
                        </a:rPr>
                        <m: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Y</m:t>
                      </m:r>
                      <m:r>
                        <m:rPr>
                          <m:nor/>
                        </m:rPr>
                        <a:rPr lang="en-US" b="0" i="0" smtClean="0">
                          <a:solidFill>
                            <a:schemeClr val="tx1"/>
                          </a:solidFill>
                          <a:latin typeface="Cambria Math" panose="02040503050406030204" pitchFamily="18" charset="0"/>
                        </a:rPr>
                        <m:t> − </m:t>
                      </m:r>
                      <m:d>
                        <m:dPr>
                          <m:ctrlPr>
                            <a:rPr lang="en-US" b="0" i="1" smtClean="0">
                              <a:solidFill>
                                <a:schemeClr val="tx1"/>
                              </a:solidFill>
                              <a:latin typeface="Cambria Math" panose="02040503050406030204" pitchFamily="18" charset="0"/>
                            </a:rPr>
                          </m:ctrlPr>
                        </m:dPr>
                        <m:e>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T</m:t>
                              </m:r>
                            </m:e>
                          </m:acc>
                          <m:r>
                            <a:rPr lang="en-US" b="0" i="0" smtClean="0">
                              <a:solidFill>
                                <a:schemeClr val="tx1"/>
                              </a:solidFill>
                              <a:latin typeface="Cambria Math" panose="02040503050406030204" pitchFamily="18" charset="0"/>
                            </a:rPr>
                            <m:t> </m:t>
                          </m:r>
                          <m:r>
                            <m:rPr>
                              <m:nor/>
                            </m:rPr>
                            <a:rPr lang="en-US" b="0" i="0" smtClean="0">
                              <a:solidFill>
                                <a:schemeClr val="tx1"/>
                              </a:solidFill>
                              <a:latin typeface="Cambria Math" panose="02040503050406030204" pitchFamily="18" charset="0"/>
                            </a:rPr>
                            <m:t>+ </m:t>
                          </m:r>
                          <m:r>
                            <m:rPr>
                              <m:nor/>
                            </m:rPr>
                            <a:rPr lang="en-US" b="0" i="0" smtClean="0">
                              <a:solidFill>
                                <a:schemeClr val="tx1"/>
                              </a:solidFill>
                              <a:latin typeface="Cambria Math" panose="02040503050406030204" pitchFamily="18" charset="0"/>
                            </a:rPr>
                            <m:t>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Y</m:t>
                          </m:r>
                        </m:e>
                      </m:d>
                      <m:r>
                        <m:rPr>
                          <m:nor/>
                        </m:rPr>
                        <a:rPr lang="en-US" b="0" i="0" smtClean="0">
                          <a:solidFill>
                            <a:schemeClr val="tx1"/>
                          </a:solidFill>
                          <a:latin typeface="Cambria Math" panose="02040503050406030204" pitchFamily="18" charset="0"/>
                        </a:rPr>
                        <m:t>) </m:t>
                      </m:r>
                      <m:r>
                        <m:rPr>
                          <m:nor/>
                        </m:rPr>
                        <a:rPr lang="en-US" i="0">
                          <a:solidFill>
                            <a:schemeClr val="tx1"/>
                          </a:solidFill>
                        </a:rPr>
                        <m:t>− </m:t>
                      </m:r>
                      <m:r>
                        <m:rPr>
                          <m:nor/>
                        </m:rPr>
                        <a:rPr lang="en-US" i="0">
                          <a:solidFill>
                            <a:schemeClr val="tx1"/>
                          </a:solidFill>
                        </a:rPr>
                        <m:t>c</m:t>
                      </m:r>
                      <m:r>
                        <m:rPr>
                          <m:nor/>
                        </m:rPr>
                        <a:rPr lang="en-US" i="0">
                          <a:solidFill>
                            <a:schemeClr val="tx1"/>
                          </a:solidFill>
                        </a:rPr>
                        <m:t>∗</m:t>
                      </m:r>
                      <m:r>
                        <m:rPr>
                          <m:nor/>
                        </m:rPr>
                        <a:rPr lang="en-US" i="0">
                          <a:solidFill>
                            <a:schemeClr val="tx1"/>
                          </a:solidFill>
                        </a:rPr>
                        <m:t>r</m:t>
                      </m:r>
                    </m:oMath>
                  </m:oMathPara>
                </a14:m>
                <a:endParaRPr lang="en-US" dirty="0">
                  <a:solidFill>
                    <a:schemeClr val="tx1"/>
                  </a:solidFill>
                </a:endParaRPr>
              </a:p>
              <a:p>
                <a:pPr marL="0" indent="0">
                  <a:buNone/>
                </a:pPr>
                <a:endParaRPr lang="en-US" sz="1200" dirty="0">
                  <a:solidFill>
                    <a:schemeClr val="tx1"/>
                  </a:solidFill>
                </a:endParaRPr>
              </a:p>
              <a:p>
                <a:r>
                  <a:rPr lang="en-US" dirty="0">
                    <a:solidFill>
                      <a:schemeClr val="tx1"/>
                    </a:solidFill>
                  </a:rPr>
                  <a:t>All together, our meager </a:t>
                </a:r>
              </a:p>
              <a:p>
                <a:pPr marL="0" indent="0" algn="ctr">
                  <a:buNone/>
                </a:pPr>
                <a:r>
                  <a:rPr lang="en-US" dirty="0">
                    <a:solidFill>
                      <a:schemeClr val="tx1"/>
                    </a:solidFill>
                  </a:rPr>
                  <a:t>AE = C + I</a:t>
                </a:r>
                <a:r>
                  <a:rPr lang="en-US" baseline="-25000" dirty="0">
                    <a:solidFill>
                      <a:schemeClr val="tx1"/>
                    </a:solidFill>
                  </a:rPr>
                  <a:t>p</a:t>
                </a:r>
                <a:r>
                  <a:rPr lang="en-US" dirty="0">
                    <a:solidFill>
                      <a:schemeClr val="tx1"/>
                    </a:solidFill>
                  </a:rPr>
                  <a:t> + G + NX</a:t>
                </a:r>
              </a:p>
              <a:p>
                <a:pPr marL="0" indent="0">
                  <a:buNone/>
                </a:pPr>
                <a:r>
                  <a:rPr lang="en-US" dirty="0">
                    <a:solidFill>
                      <a:schemeClr val="tx1"/>
                    </a:solidFill>
                  </a:rPr>
                  <a:t>    becomes</a:t>
                </a:r>
              </a:p>
              <a:p>
                <a:pPr marL="0" indent="0">
                  <a:buNone/>
                </a:pPr>
                <a:endParaRPr lang="en-US" sz="300" dirty="0">
                  <a:solidFill>
                    <a:schemeClr val="tx1"/>
                  </a:solidFill>
                </a:endParaRPr>
              </a:p>
              <a:p>
                <a:pPr marL="0" indent="0" algn="ctr">
                  <a:buNone/>
                </a:pPr>
                <a:r>
                  <a:rPr lang="en-US" dirty="0">
                    <a:solidFill>
                      <a:schemeClr val="tx1"/>
                    </a:solidFill>
                  </a:rPr>
                  <a:t>							</a:t>
                </a:r>
                <a:endParaRPr lang="en-US" b="0" dirty="0">
                  <a:solidFill>
                    <a:schemeClr val="tx1"/>
                  </a:solidFill>
                </a:endParaRPr>
              </a:p>
              <a:p>
                <a:pPr marL="0" indent="0" algn="ctr">
                  <a:buNone/>
                </a:pPr>
                <a:endParaRPr lang="en-US" sz="1200" dirty="0">
                  <a:solidFill>
                    <a:schemeClr val="tx1"/>
                  </a:solidFill>
                </a:endParaRPr>
              </a:p>
              <a:p>
                <a:r>
                  <a:rPr lang="en-US" dirty="0">
                    <a:solidFill>
                      <a:schemeClr val="tx1"/>
                    </a:solidFill>
                  </a:rPr>
                  <a:t>That’s a lot of stuff!  But we can re-arrange into three portions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0667FAFB-3150-47D7-8308-8FD7B9124BB7}"/>
                  </a:ext>
                </a:extLst>
              </p:cNvPr>
              <p:cNvSpPr>
                <a:spLocks noGrp="1" noRot="1" noChangeAspect="1" noMove="1" noResize="1" noEditPoints="1" noAdjustHandles="1" noChangeArrowheads="1" noChangeShapeType="1" noTextEdit="1"/>
              </p:cNvSpPr>
              <p:nvPr>
                <p:ph idx="1"/>
              </p:nvPr>
            </p:nvSpPr>
            <p:spPr>
              <a:xfrm>
                <a:off x="457081" y="1299153"/>
                <a:ext cx="11274663" cy="5158606"/>
              </a:xfrm>
              <a:blipFill>
                <a:blip r:embed="rId3"/>
                <a:stretch>
                  <a:fillRect l="-703" t="-177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7F4153C-8458-4A87-8F14-55D408DAB37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FCEA0DF5-8792-4B56-9E2E-10275D2B2BAC}"/>
              </a:ext>
            </a:extLst>
          </p:cNvPr>
          <p:cNvSpPr>
            <a:spLocks noGrp="1"/>
          </p:cNvSpPr>
          <p:nvPr>
            <p:ph type="sldNum" sz="quarter" idx="12"/>
          </p:nvPr>
        </p:nvSpPr>
        <p:spPr/>
        <p:txBody>
          <a:bodyPr/>
          <a:lstStyle/>
          <a:p>
            <a:fld id="{B6F15528-21DE-4FAA-801E-634DDDAF4B2B}" type="slidenum">
              <a:rPr lang="en-US" smtClean="0"/>
              <a:pPr/>
              <a:t>10</a:t>
            </a:fld>
            <a:endParaRPr lang="en-US"/>
          </a:p>
        </p:txBody>
      </p:sp>
      <p:cxnSp>
        <p:nvCxnSpPr>
          <p:cNvPr id="6" name="Straight Arrow Connector 5">
            <a:extLst>
              <a:ext uri="{FF2B5EF4-FFF2-40B4-BE49-F238E27FC236}">
                <a16:creationId xmlns:a16="http://schemas.microsoft.com/office/drawing/2014/main" id="{FCDA1235-ACB6-4289-B125-F8A57944A5D5}"/>
              </a:ext>
            </a:extLst>
          </p:cNvPr>
          <p:cNvCxnSpPr>
            <a:cxnSpLocks/>
          </p:cNvCxnSpPr>
          <p:nvPr/>
        </p:nvCxnSpPr>
        <p:spPr>
          <a:xfrm flipH="1">
            <a:off x="4082659" y="3844713"/>
            <a:ext cx="1278162" cy="68580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A7FCB81-F4A6-491E-8518-76650525AE5E}"/>
              </a:ext>
            </a:extLst>
          </p:cNvPr>
          <p:cNvCxnSpPr>
            <a:cxnSpLocks/>
          </p:cNvCxnSpPr>
          <p:nvPr/>
        </p:nvCxnSpPr>
        <p:spPr>
          <a:xfrm>
            <a:off x="6225964" y="3878456"/>
            <a:ext cx="859048" cy="731927"/>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38B0493-7EBF-4F57-A5C7-06C4FA9B4C2A}"/>
              </a:ext>
            </a:extLst>
          </p:cNvPr>
          <p:cNvCxnSpPr>
            <a:cxnSpLocks/>
          </p:cNvCxnSpPr>
          <p:nvPr/>
        </p:nvCxnSpPr>
        <p:spPr>
          <a:xfrm>
            <a:off x="6932612" y="3781871"/>
            <a:ext cx="1447800" cy="828512"/>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B30399-CB94-4D1B-B883-3F76E1328A37}"/>
              </a:ext>
            </a:extLst>
          </p:cNvPr>
          <p:cNvCxnSpPr>
            <a:cxnSpLocks/>
          </p:cNvCxnSpPr>
          <p:nvPr/>
        </p:nvCxnSpPr>
        <p:spPr>
          <a:xfrm>
            <a:off x="7987169" y="3781871"/>
            <a:ext cx="2298243" cy="828512"/>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928D280-F3F0-4F80-B7B0-E29C6822EB80}"/>
                  </a:ext>
                </a:extLst>
              </p:cNvPr>
              <p:cNvSpPr txBox="1"/>
              <p:nvPr/>
            </p:nvSpPr>
            <p:spPr>
              <a:xfrm>
                <a:off x="664508" y="4568974"/>
                <a:ext cx="5703677" cy="525208"/>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AE= [</a:t>
                </a:r>
                <a14:m>
                  <m:oMath xmlns:m="http://schemas.openxmlformats.org/officeDocument/2006/math">
                    <m:acc>
                      <m:accPr>
                        <m:chr m:val="̅"/>
                        <m:ctrlPr>
                          <a:rPr lang="en-US" sz="2800" i="1">
                            <a:latin typeface="Cambria Math" panose="02040503050406030204" pitchFamily="18" charset="0"/>
                          </a:rPr>
                        </m:ctrlPr>
                      </m:accPr>
                      <m:e>
                        <m:r>
                          <m:rPr>
                            <m:nor/>
                          </m:rPr>
                          <a:rPr lang="en-US" sz="2800">
                            <a:latin typeface="Times New Roman" panose="02020603050405020304" pitchFamily="18" charset="0"/>
                            <a:cs typeface="Times New Roman" panose="02020603050405020304" pitchFamily="18" charset="0"/>
                          </a:rPr>
                          <m:t>C</m:t>
                        </m:r>
                      </m:e>
                    </m:acc>
                    <m:r>
                      <m:rPr>
                        <m:nor/>
                      </m:rPr>
                      <a:rPr lang="en-US" sz="280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MPC</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Y</m:t>
                    </m:r>
                    <m:r>
                      <m:rPr>
                        <m:nor/>
                      </m:rPr>
                      <a:rPr lang="en-US" sz="2800">
                        <a:latin typeface="Times New Roman" panose="02020603050405020304" pitchFamily="18" charset="0"/>
                        <a:cs typeface="Times New Roman" panose="02020603050405020304" pitchFamily="18" charset="0"/>
                      </a:rPr>
                      <m:t>−</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m:rPr>
                                <m:nor/>
                              </m:rPr>
                              <a:rPr lang="en-US" sz="2800">
                                <a:latin typeface="Times New Roman" panose="02020603050405020304" pitchFamily="18" charset="0"/>
                                <a:cs typeface="Times New Roman" panose="02020603050405020304" pitchFamily="18" charset="0"/>
                              </a:rPr>
                              <m:t>T</m:t>
                            </m:r>
                          </m:e>
                        </m:acc>
                        <m:r>
                          <a:rPr lang="en-US" sz="2800">
                            <a:latin typeface="Cambria Math" panose="02040503050406030204" pitchFamily="18" charset="0"/>
                          </a:rPr>
                          <m:t> </m:t>
                        </m:r>
                        <m:r>
                          <m:rPr>
                            <m:nor/>
                          </m:rPr>
                          <a:rPr lang="en-US" sz="2800">
                            <a:latin typeface="Times New Roman" panose="02020603050405020304" pitchFamily="18" charset="0"/>
                            <a:cs typeface="Times New Roman" panose="02020603050405020304" pitchFamily="18" charset="0"/>
                          </a:rPr>
                          <m:t>+ </m:t>
                        </m:r>
                        <m:r>
                          <m:rPr>
                            <m:nor/>
                          </m:rPr>
                          <a:rPr lang="en-US" sz="2800">
                            <a:latin typeface="Times New Roman" panose="02020603050405020304" pitchFamily="18" charset="0"/>
                            <a:cs typeface="Times New Roman" panose="02020603050405020304" pitchFamily="18" charset="0"/>
                          </a:rPr>
                          <m:t>t</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Y</m:t>
                        </m:r>
                      </m:e>
                    </m:d>
                    <m:r>
                      <m:rPr>
                        <m:nor/>
                      </m:rPr>
                      <a:rPr lang="en-US" sz="280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c</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r</m:t>
                    </m:r>
                    <m:r>
                      <m:rPr>
                        <m:nor/>
                      </m:rPr>
                      <a:rPr lang="en-US" sz="2800">
                        <a:latin typeface="Times New Roman" panose="02020603050405020304" pitchFamily="18" charset="0"/>
                        <a:cs typeface="Times New Roman" panose="02020603050405020304" pitchFamily="18" charset="0"/>
                      </a:rPr>
                      <m:t>]</m:t>
                    </m:r>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1928D280-F3F0-4F80-B7B0-E29C6822EB80}"/>
                  </a:ext>
                </a:extLst>
              </p:cNvPr>
              <p:cNvSpPr txBox="1">
                <a:spLocks noRot="1" noChangeAspect="1" noMove="1" noResize="1" noEditPoints="1" noAdjustHandles="1" noChangeArrowheads="1" noChangeShapeType="1" noTextEdit="1"/>
              </p:cNvSpPr>
              <p:nvPr/>
            </p:nvSpPr>
            <p:spPr>
              <a:xfrm>
                <a:off x="664508" y="4568974"/>
                <a:ext cx="5703677" cy="525208"/>
              </a:xfrm>
              <a:prstGeom prst="rect">
                <a:avLst/>
              </a:prstGeom>
              <a:blipFill>
                <a:blip r:embed="rId4"/>
                <a:stretch>
                  <a:fillRect l="-2137"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E45BA80-47F8-426B-90AB-D2B7C0707FFC}"/>
                  </a:ext>
                </a:extLst>
              </p:cNvPr>
              <p:cNvSpPr txBox="1"/>
              <p:nvPr/>
            </p:nvSpPr>
            <p:spPr>
              <a:xfrm>
                <a:off x="6192074" y="4590673"/>
                <a:ext cx="169148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en-US" sz="2800">
                            <a:latin typeface="Times New Roman" panose="02020603050405020304" pitchFamily="18" charset="0"/>
                            <a:cs typeface="Times New Roman" panose="02020603050405020304" pitchFamily="18" charset="0"/>
                          </a:rPr>
                          <m:t>I</m:t>
                        </m:r>
                      </m:e>
                    </m:acc>
                    <m:r>
                      <m:rPr>
                        <m:nor/>
                      </m:rPr>
                      <a:rPr lang="en-US" sz="280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d</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r</m:t>
                    </m:r>
                  </m:oMath>
                </a14:m>
                <a:r>
                  <a:rPr lang="en-US" sz="2800" dirty="0">
                    <a:latin typeface="Times New Roman" panose="02020603050405020304" pitchFamily="18" charset="0"/>
                    <a:cs typeface="Times New Roman" panose="02020603050405020304" pitchFamily="18" charset="0"/>
                  </a:rPr>
                  <a:t>]</a:t>
                </a:r>
              </a:p>
            </p:txBody>
          </p:sp>
        </mc:Choice>
        <mc:Fallback xmlns="">
          <p:sp>
            <p:nvSpPr>
              <p:cNvPr id="20" name="TextBox 19">
                <a:extLst>
                  <a:ext uri="{FF2B5EF4-FFF2-40B4-BE49-F238E27FC236}">
                    <a16:creationId xmlns:a16="http://schemas.microsoft.com/office/drawing/2014/main" id="{DE45BA80-47F8-426B-90AB-D2B7C0707FFC}"/>
                  </a:ext>
                </a:extLst>
              </p:cNvPr>
              <p:cNvSpPr txBox="1">
                <a:spLocks noRot="1" noChangeAspect="1" noMove="1" noResize="1" noEditPoints="1" noAdjustHandles="1" noChangeArrowheads="1" noChangeShapeType="1" noTextEdit="1"/>
              </p:cNvSpPr>
              <p:nvPr/>
            </p:nvSpPr>
            <p:spPr>
              <a:xfrm>
                <a:off x="6192074" y="4590673"/>
                <a:ext cx="1691489" cy="523220"/>
              </a:xfrm>
              <a:prstGeom prst="rect">
                <a:avLst/>
              </a:prstGeom>
              <a:blipFill>
                <a:blip r:embed="rId5"/>
                <a:stretch>
                  <a:fillRect l="-7581" t="-11628" r="-5776"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914DB68-6FCE-4440-A2E2-DB9D33224876}"/>
                  </a:ext>
                </a:extLst>
              </p:cNvPr>
              <p:cNvSpPr txBox="1"/>
              <p:nvPr/>
            </p:nvSpPr>
            <p:spPr>
              <a:xfrm>
                <a:off x="7761391" y="4595230"/>
                <a:ext cx="1830950" cy="525208"/>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en-US" sz="2800" b="0" i="0" smtClean="0">
                            <a:latin typeface="Times New Roman" panose="02020603050405020304" pitchFamily="18" charset="0"/>
                            <a:cs typeface="Times New Roman" panose="02020603050405020304" pitchFamily="18" charset="0"/>
                          </a:rPr>
                          <m:t>G</m:t>
                        </m:r>
                      </m:e>
                    </m:acc>
                    <m:r>
                      <m:rPr>
                        <m:nor/>
                      </m:rPr>
                      <a:rPr lang="en-US" sz="2800">
                        <a:latin typeface="Times New Roman" panose="02020603050405020304" pitchFamily="18" charset="0"/>
                        <a:cs typeface="Times New Roman" panose="02020603050405020304" pitchFamily="18" charset="0"/>
                      </a:rPr>
                      <m:t> − </m:t>
                    </m:r>
                    <m:r>
                      <m:rPr>
                        <m:nor/>
                      </m:rPr>
                      <a:rPr lang="en-US" sz="2800" b="0" i="0" smtClean="0">
                        <a:latin typeface="Times New Roman" panose="02020603050405020304" pitchFamily="18" charset="0"/>
                        <a:cs typeface="Times New Roman" panose="02020603050405020304" pitchFamily="18" charset="0"/>
                      </a:rPr>
                      <m:t>e</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r</m:t>
                    </m:r>
                  </m:oMath>
                </a14:m>
                <a:r>
                  <a:rPr lang="en-US" sz="2800" dirty="0">
                    <a:latin typeface="Times New Roman" panose="02020603050405020304" pitchFamily="18" charset="0"/>
                    <a:cs typeface="Times New Roman" panose="02020603050405020304" pitchFamily="18" charset="0"/>
                  </a:rPr>
                  <a:t>]</a:t>
                </a:r>
              </a:p>
            </p:txBody>
          </p:sp>
        </mc:Choice>
        <mc:Fallback xmlns="">
          <p:sp>
            <p:nvSpPr>
              <p:cNvPr id="21" name="TextBox 20">
                <a:extLst>
                  <a:ext uri="{FF2B5EF4-FFF2-40B4-BE49-F238E27FC236}">
                    <a16:creationId xmlns:a16="http://schemas.microsoft.com/office/drawing/2014/main" id="{5914DB68-6FCE-4440-A2E2-DB9D33224876}"/>
                  </a:ext>
                </a:extLst>
              </p:cNvPr>
              <p:cNvSpPr txBox="1">
                <a:spLocks noRot="1" noChangeAspect="1" noMove="1" noResize="1" noEditPoints="1" noAdjustHandles="1" noChangeArrowheads="1" noChangeShapeType="1" noTextEdit="1"/>
              </p:cNvSpPr>
              <p:nvPr/>
            </p:nvSpPr>
            <p:spPr>
              <a:xfrm>
                <a:off x="7761391" y="4595230"/>
                <a:ext cx="1830950" cy="525208"/>
              </a:xfrm>
              <a:prstGeom prst="rect">
                <a:avLst/>
              </a:prstGeom>
              <a:blipFill>
                <a:blip r:embed="rId6"/>
                <a:stretch>
                  <a:fillRect l="-6645" t="-11628" r="-431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4A00F04-B9C2-4A11-BE67-1782FDB43916}"/>
                  </a:ext>
                </a:extLst>
              </p:cNvPr>
              <p:cNvSpPr txBox="1"/>
              <p:nvPr/>
            </p:nvSpPr>
            <p:spPr>
              <a:xfrm>
                <a:off x="9418990" y="4619208"/>
                <a:ext cx="209063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en-US" sz="2800" b="0" i="0" smtClean="0">
                            <a:latin typeface="Times New Roman" panose="02020603050405020304" pitchFamily="18" charset="0"/>
                            <a:cs typeface="Times New Roman" panose="02020603050405020304" pitchFamily="18" charset="0"/>
                          </a:rPr>
                          <m:t>NX</m:t>
                        </m:r>
                      </m:e>
                    </m:acc>
                    <m:r>
                      <m:rPr>
                        <m:nor/>
                      </m:rPr>
                      <a:rPr lang="en-US" sz="2800">
                        <a:latin typeface="Times New Roman" panose="02020603050405020304" pitchFamily="18" charset="0"/>
                        <a:cs typeface="Times New Roman" panose="02020603050405020304" pitchFamily="18" charset="0"/>
                      </a:rPr>
                      <m:t> − </m:t>
                    </m:r>
                    <m:r>
                      <m:rPr>
                        <m:nor/>
                      </m:rPr>
                      <a:rPr lang="en-US" sz="2800" b="0" i="0" smtClean="0">
                        <a:latin typeface="Times New Roman" panose="02020603050405020304" pitchFamily="18" charset="0"/>
                        <a:cs typeface="Times New Roman" panose="02020603050405020304" pitchFamily="18" charset="0"/>
                      </a:rPr>
                      <m:t>x</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r</m:t>
                    </m:r>
                  </m:oMath>
                </a14:m>
                <a:r>
                  <a:rPr lang="en-US" sz="2800" dirty="0">
                    <a:latin typeface="Times New Roman" panose="02020603050405020304" pitchFamily="18" charset="0"/>
                    <a:cs typeface="Times New Roman" panose="02020603050405020304" pitchFamily="18" charset="0"/>
                  </a:rPr>
                  <a:t>]</a:t>
                </a:r>
              </a:p>
            </p:txBody>
          </p:sp>
        </mc:Choice>
        <mc:Fallback xmlns="">
          <p:sp>
            <p:nvSpPr>
              <p:cNvPr id="22" name="TextBox 21">
                <a:extLst>
                  <a:ext uri="{FF2B5EF4-FFF2-40B4-BE49-F238E27FC236}">
                    <a16:creationId xmlns:a16="http://schemas.microsoft.com/office/drawing/2014/main" id="{94A00F04-B9C2-4A11-BE67-1782FDB43916}"/>
                  </a:ext>
                </a:extLst>
              </p:cNvPr>
              <p:cNvSpPr txBox="1">
                <a:spLocks noRot="1" noChangeAspect="1" noMove="1" noResize="1" noEditPoints="1" noAdjustHandles="1" noChangeArrowheads="1" noChangeShapeType="1" noTextEdit="1"/>
              </p:cNvSpPr>
              <p:nvPr/>
            </p:nvSpPr>
            <p:spPr>
              <a:xfrm>
                <a:off x="9418990" y="4619208"/>
                <a:ext cx="2090637" cy="523220"/>
              </a:xfrm>
              <a:prstGeom prst="rect">
                <a:avLst/>
              </a:prstGeom>
              <a:blipFill>
                <a:blip r:embed="rId7"/>
                <a:stretch>
                  <a:fillRect l="-5831" t="-12791" r="-4665" b="-31395"/>
                </a:stretch>
              </a:blipFill>
            </p:spPr>
            <p:txBody>
              <a:bodyPr/>
              <a:lstStyle/>
              <a:p>
                <a:r>
                  <a:rPr lang="en-US">
                    <a:noFill/>
                  </a:rPr>
                  <a:t> </a:t>
                </a:r>
              </a:p>
            </p:txBody>
          </p:sp>
        </mc:Fallback>
      </mc:AlternateContent>
      <p:sp>
        <p:nvSpPr>
          <p:cNvPr id="7" name="Right Brace 6">
            <a:extLst>
              <a:ext uri="{FF2B5EF4-FFF2-40B4-BE49-F238E27FC236}">
                <a16:creationId xmlns:a16="http://schemas.microsoft.com/office/drawing/2014/main" id="{33586E05-CFD7-10DC-9A05-1AC0BC749F3D}"/>
              </a:ext>
            </a:extLst>
          </p:cNvPr>
          <p:cNvSpPr/>
          <p:nvPr/>
        </p:nvSpPr>
        <p:spPr>
          <a:xfrm rot="5400000">
            <a:off x="6969463" y="1484654"/>
            <a:ext cx="369969" cy="21471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14EEB7C3-AF87-7DBB-55BB-DE8C284AC463}"/>
              </a:ext>
            </a:extLst>
          </p:cNvPr>
          <p:cNvSpPr txBox="1"/>
          <p:nvPr/>
        </p:nvSpPr>
        <p:spPr>
          <a:xfrm>
            <a:off x="6746182" y="2645245"/>
            <a:ext cx="163423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Y</a:t>
            </a:r>
            <a:r>
              <a:rPr lang="en-US" sz="2200" baseline="-25000" dirty="0">
                <a:latin typeface="Times New Roman" panose="02020603050405020304" pitchFamily="18" charset="0"/>
                <a:cs typeface="Times New Roman" panose="02020603050405020304" pitchFamily="18" charset="0"/>
              </a:rPr>
              <a:t>d</a:t>
            </a:r>
            <a:r>
              <a:rPr lang="en-US" sz="2200" dirty="0">
                <a:latin typeface="Times New Roman" panose="02020603050405020304" pitchFamily="18" charset="0"/>
                <a:cs typeface="Times New Roman" panose="02020603050405020304" pitchFamily="18" charset="0"/>
              </a:rPr>
              <a:t> = Y - T</a:t>
            </a:r>
          </a:p>
        </p:txBody>
      </p:sp>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A55B88AA-FF0D-EDBA-726E-90017B67589A}"/>
                  </a:ext>
                </a:extLst>
              </p14:cNvPr>
              <p14:cNvContentPartPr/>
              <p14:nvPr/>
            </p14:nvContentPartPr>
            <p14:xfrm>
              <a:off x="4646160" y="258840"/>
              <a:ext cx="3428280" cy="383760"/>
            </p14:xfrm>
          </p:contentPart>
        </mc:Choice>
        <mc:Fallback>
          <p:pic>
            <p:nvPicPr>
              <p:cNvPr id="10" name="Ink 9">
                <a:extLst>
                  <a:ext uri="{FF2B5EF4-FFF2-40B4-BE49-F238E27FC236}">
                    <a16:creationId xmlns:a16="http://schemas.microsoft.com/office/drawing/2014/main" id="{A55B88AA-FF0D-EDBA-726E-90017B67589A}"/>
                  </a:ext>
                </a:extLst>
              </p:cNvPr>
              <p:cNvPicPr/>
              <p:nvPr/>
            </p:nvPicPr>
            <p:blipFill>
              <a:blip r:embed="rId9"/>
              <a:stretch>
                <a:fillRect/>
              </a:stretch>
            </p:blipFill>
            <p:spPr>
              <a:xfrm>
                <a:off x="4636800" y="249480"/>
                <a:ext cx="3447000" cy="402480"/>
              </a:xfrm>
              <a:prstGeom prst="rect">
                <a:avLst/>
              </a:prstGeom>
            </p:spPr>
          </p:pic>
        </mc:Fallback>
      </mc:AlternateContent>
    </p:spTree>
    <p:extLst>
      <p:ext uri="{BB962C8B-B14F-4D97-AF65-F5344CB8AC3E}">
        <p14:creationId xmlns:p14="http://schemas.microsoft.com/office/powerpoint/2010/main" val="339678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2885-F5B7-4CA4-B7FC-5FD73F6862F6}"/>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8158CE-BBA9-4388-BED5-3FBF7FACC8F4}"/>
                  </a:ext>
                </a:extLst>
              </p:cNvPr>
              <p:cNvSpPr>
                <a:spLocks noGrp="1"/>
              </p:cNvSpPr>
              <p:nvPr>
                <p:ph idx="1"/>
              </p:nvPr>
            </p:nvSpPr>
            <p:spPr/>
            <p:txBody>
              <a:bodyPr>
                <a:normAutofit/>
              </a:bodyPr>
              <a:lstStyle/>
              <a:p>
                <a:pPr marL="0" indent="0" algn="ctr">
                  <a:buNone/>
                </a:pPr>
                <a:r>
                  <a:rPr lang="en-US" dirty="0">
                    <a:solidFill>
                      <a:schemeClr val="tx1"/>
                    </a:solidFill>
                  </a:rPr>
                  <a:t>AE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latin typeface="Cambria Math" panose="02040503050406030204" pitchFamily="18" charset="0"/>
                      </a:rPr>
                      <m:t> </m:t>
                    </m:r>
                    <m:r>
                      <m:rPr>
                        <m:nor/>
                      </m:rPr>
                      <a:rPr lang="en-US">
                        <a:solidFill>
                          <a:schemeClr val="tx1"/>
                        </a:solidFill>
                      </a:rPr>
                      <m:t>+ </m:t>
                    </m:r>
                    <m:r>
                      <m:rPr>
                        <m:nor/>
                      </m:rPr>
                      <a:rPr lang="en-US">
                        <a:solidFill>
                          <a:schemeClr val="tx1"/>
                        </a:solidFill>
                      </a:rPr>
                      <m:t>MPC</m:t>
                    </m:r>
                    <m:r>
                      <m:rPr>
                        <m:nor/>
                      </m:rPr>
                      <a:rPr lang="en-US">
                        <a:solidFill>
                          <a:schemeClr val="tx1"/>
                        </a:solidFill>
                      </a:rPr>
                      <m:t>∗</m:t>
                    </m:r>
                    <m:r>
                      <m:rPr>
                        <m:nor/>
                      </m:rPr>
                      <a:rPr lang="en-US">
                        <a:solidFill>
                          <a:schemeClr val="tx1"/>
                        </a:solidFill>
                        <a:latin typeface="Cambria Math" panose="02040503050406030204" pitchFamily="18" charset="0"/>
                      </a:rPr>
                      <m:t>(</m:t>
                    </m:r>
                    <m:r>
                      <m:rPr>
                        <m:nor/>
                      </m:rPr>
                      <a:rPr lang="en-US">
                        <a:solidFill>
                          <a:schemeClr val="tx1"/>
                        </a:solidFill>
                        <a:latin typeface="Cambria Math" panose="02040503050406030204" pitchFamily="18" charset="0"/>
                      </a:rPr>
                      <m:t>Y</m:t>
                    </m:r>
                    <m:r>
                      <m:rPr>
                        <m:nor/>
                      </m:rP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a:rPr lang="en-US">
                            <a:solidFill>
                              <a:schemeClr val="tx1"/>
                            </a:solidFill>
                            <a:latin typeface="Cambria Math" panose="02040503050406030204" pitchFamily="18" charset="0"/>
                          </a:rPr>
                          <m:t> </m:t>
                        </m:r>
                        <m:r>
                          <m:rPr>
                            <m:nor/>
                          </m:rPr>
                          <a:rPr lang="en-US">
                            <a:solidFill>
                              <a:schemeClr val="tx1"/>
                            </a:solidFill>
                            <a:latin typeface="Cambria Math" panose="02040503050406030204" pitchFamily="18" charset="0"/>
                          </a:rPr>
                          <m:t>+ </m:t>
                        </m:r>
                        <m:r>
                          <m:rPr>
                            <m:nor/>
                          </m:rPr>
                          <a:rPr lang="en-US">
                            <a:solidFill>
                              <a:schemeClr val="tx1"/>
                            </a:solidFill>
                            <a:latin typeface="Cambria Math" panose="02040503050406030204" pitchFamily="18" charset="0"/>
                          </a:rPr>
                          <m:t>t</m:t>
                        </m:r>
                        <m:r>
                          <m:rPr>
                            <m:nor/>
                          </m:rPr>
                          <a:rPr lang="en-US">
                            <a:solidFill>
                              <a:schemeClr val="tx1"/>
                            </a:solidFill>
                            <a:latin typeface="Cambria Math" panose="02040503050406030204" pitchFamily="18" charset="0"/>
                          </a:rPr>
                          <m:t>∗</m:t>
                        </m:r>
                        <m:r>
                          <m:rPr>
                            <m:nor/>
                          </m:rPr>
                          <a:rPr lang="en-US">
                            <a:solidFill>
                              <a:schemeClr val="tx1"/>
                            </a:solidFill>
                            <a:latin typeface="Cambria Math" panose="02040503050406030204" pitchFamily="18" charset="0"/>
                          </a:rPr>
                          <m:t>Y</m:t>
                        </m:r>
                      </m:e>
                    </m:d>
                    <m:r>
                      <m:rPr>
                        <m:nor/>
                      </m:rPr>
                      <a:rPr lang="en-US">
                        <a:solidFill>
                          <a:schemeClr val="tx1"/>
                        </a:solidFill>
                        <a:latin typeface="Cambria Math" panose="02040503050406030204" pitchFamily="18" charset="0"/>
                      </a:rPr>
                      <m:t>) − </m:t>
                    </m:r>
                    <m:r>
                      <m:rPr>
                        <m:nor/>
                      </m:rPr>
                      <a:rPr lang="en-US">
                        <a:solidFill>
                          <a:schemeClr val="tx1"/>
                        </a:solidFill>
                      </a:rPr>
                      <m:t>c</m:t>
                    </m:r>
                    <m:r>
                      <m:rPr>
                        <m:nor/>
                      </m:rPr>
                      <a:rPr lang="en-US">
                        <a:solidFill>
                          <a:schemeClr val="tx1"/>
                        </a:solidFill>
                      </a:rPr>
                      <m:t>∗</m:t>
                    </m:r>
                    <m:r>
                      <m:rPr>
                        <m:nor/>
                      </m:rPr>
                      <a:rPr lang="en-US">
                        <a:solidFill>
                          <a:schemeClr val="tx1"/>
                        </a:solidFill>
                      </a:rPr>
                      <m:t>r</m:t>
                    </m:r>
                  </m:oMath>
                </a14:m>
                <a:r>
                  <a:rPr lang="en-US" dirty="0">
                    <a:solidFill>
                      <a:schemeClr val="tx1"/>
                    </a:solidFill>
                  </a:rPr>
                  <a:t>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 </m:t>
                    </m:r>
                    <m:r>
                      <m:rPr>
                        <m:nor/>
                      </m:rPr>
                      <a:rPr lang="en-US">
                        <a:solidFill>
                          <a:schemeClr val="tx1"/>
                        </a:solidFill>
                      </a:rPr>
                      <m:t>d</m:t>
                    </m:r>
                    <m:r>
                      <m:rPr>
                        <m:nor/>
                      </m:rPr>
                      <a:rPr lang="en-US">
                        <a:solidFill>
                          <a:schemeClr val="tx1"/>
                        </a:solidFill>
                      </a:rPr>
                      <m:t>∗</m:t>
                    </m:r>
                    <m:r>
                      <m:rPr>
                        <m:nor/>
                      </m:rPr>
                      <a:rPr lang="en-US">
                        <a:solidFill>
                          <a:schemeClr val="tx1"/>
                        </a:solidFill>
                      </a:rPr>
                      <m:t>r</m:t>
                    </m:r>
                  </m:oMath>
                </a14:m>
                <a:r>
                  <a:rPr lang="en-US" dirty="0">
                    <a:solidFill>
                      <a:schemeClr val="tx1"/>
                    </a:solidFill>
                  </a:rPr>
                  <a:t>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 </m:t>
                    </m:r>
                    <m:r>
                      <m:rPr>
                        <m:nor/>
                      </m:rPr>
                      <a:rPr lang="en-US">
                        <a:solidFill>
                          <a:schemeClr val="tx1"/>
                        </a:solidFill>
                      </a:rPr>
                      <m:t>e</m:t>
                    </m:r>
                    <m:r>
                      <m:rPr>
                        <m:nor/>
                      </m:rPr>
                      <a:rPr lang="en-US">
                        <a:solidFill>
                          <a:schemeClr val="tx1"/>
                        </a:solidFill>
                      </a:rPr>
                      <m:t>∗</m:t>
                    </m:r>
                    <m:r>
                      <m:rPr>
                        <m:nor/>
                      </m:rPr>
                      <a:rPr lang="en-US">
                        <a:solidFill>
                          <a:schemeClr val="tx1"/>
                        </a:solidFill>
                      </a:rPr>
                      <m:t>r</m:t>
                    </m:r>
                  </m:oMath>
                </a14:m>
                <a:r>
                  <a:rPr lang="en-US" dirty="0">
                    <a:solidFill>
                      <a:schemeClr val="tx1"/>
                    </a:solidFill>
                  </a:rPr>
                  <a:t>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x</m:t>
                    </m:r>
                    <m:r>
                      <m:rPr>
                        <m:nor/>
                      </m:rPr>
                      <a:rPr lang="en-US">
                        <a:solidFill>
                          <a:schemeClr val="tx1"/>
                        </a:solidFill>
                      </a:rPr>
                      <m:t>∗</m:t>
                    </m:r>
                    <m:r>
                      <m:rPr>
                        <m:nor/>
                      </m:rPr>
                      <a:rPr lang="en-US">
                        <a:solidFill>
                          <a:schemeClr val="tx1"/>
                        </a:solidFill>
                      </a:rPr>
                      <m:t>r</m:t>
                    </m:r>
                  </m:oMath>
                </a14:m>
                <a:endParaRPr lang="en-US" dirty="0">
                  <a:solidFill>
                    <a:schemeClr val="tx1"/>
                  </a:solidFill>
                </a:endParaRPr>
              </a:p>
              <a:p>
                <a:pPr marL="0" indent="0" algn="ctr">
                  <a:buNone/>
                </a:pPr>
                <a:endParaRPr lang="en-US" sz="300" dirty="0">
                  <a:solidFill>
                    <a:schemeClr val="tx1"/>
                  </a:solidFill>
                </a:endParaRPr>
              </a:p>
              <a:p>
                <a:pPr marL="0" indent="0">
                  <a:buNone/>
                </a:pPr>
                <a:r>
                  <a:rPr lang="en-US" dirty="0">
                    <a:solidFill>
                      <a:schemeClr val="tx1"/>
                    </a:solidFill>
                  </a:rPr>
                  <a:t>Can be re-arranged</a:t>
                </a:r>
              </a:p>
              <a:p>
                <a:pPr marL="0" indent="0">
                  <a:buNone/>
                </a:pPr>
                <a:endParaRPr lang="en-US" sz="300" dirty="0">
                  <a:solidFill>
                    <a:schemeClr val="tx1"/>
                  </a:solidFill>
                </a:endParaRPr>
              </a:p>
              <a:p>
                <a:pPr marL="0" indent="0" algn="ctr">
                  <a:buNone/>
                </a:pPr>
                <a:r>
                  <a:rPr lang="en-US" dirty="0">
                    <a:solidFill>
                      <a:schemeClr val="tx1"/>
                    </a:solidFill>
                  </a:rPr>
                  <a:t>AE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b="0" i="0" smtClean="0">
                        <a:solidFill>
                          <a:schemeClr val="tx1"/>
                        </a:solidFill>
                        <a:latin typeface="Cambria Math" panose="02040503050406030204" pitchFamily="18" charset="0"/>
                      </a:rPr>
                      <m:t> </m:t>
                    </m:r>
                    <m:r>
                      <m:rPr>
                        <m:nor/>
                      </m:rPr>
                      <a:rPr lang="en-US">
                        <a:solidFill>
                          <a:schemeClr val="tx1"/>
                        </a:solidFill>
                      </a:rPr>
                      <m:t>+</m:t>
                    </m:r>
                    <m:r>
                      <m:rPr>
                        <m:nor/>
                      </m:rPr>
                      <a:rPr lang="en-US">
                        <a:solidFill>
                          <a:schemeClr val="tx1"/>
                        </a:solidFill>
                      </a:rPr>
                      <m:t>MPC</m:t>
                    </m:r>
                    <m:r>
                      <m:rPr>
                        <m:nor/>
                      </m:rPr>
                      <a:rPr lang="en-US">
                        <a:solidFill>
                          <a:schemeClr val="tx1"/>
                        </a:solidFill>
                      </a:rPr>
                      <m:t>∗</m:t>
                    </m:r>
                    <m:r>
                      <m:rPr>
                        <m:nor/>
                      </m:rPr>
                      <a:rPr lang="en-US">
                        <a:solidFill>
                          <a:schemeClr val="tx1"/>
                        </a:solidFill>
                        <a:latin typeface="Cambria Math" panose="02040503050406030204" pitchFamily="18" charset="0"/>
                      </a:rPr>
                      <m:t>Y</m:t>
                    </m:r>
                    <m:r>
                      <m:rPr>
                        <m:nor/>
                      </m:rPr>
                      <a:rPr lang="en-US" b="0" i="0" smtClean="0">
                        <a:solidFill>
                          <a:schemeClr val="tx1"/>
                        </a:solidFill>
                        <a:latin typeface="Cambria Math" panose="02040503050406030204" pitchFamily="18" charset="0"/>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b="0" i="0" smtClean="0">
                        <a:solidFill>
                          <a:schemeClr val="tx1"/>
                        </a:solidFill>
                        <a:latin typeface="Cambria Math" panose="02040503050406030204" pitchFamily="18" charset="0"/>
                      </a:rPr>
                      <m:t> − </m:t>
                    </m:r>
                    <m:r>
                      <m:rPr>
                        <m:nor/>
                      </m:rPr>
                      <a:rPr lang="en-US">
                        <a:solidFill>
                          <a:schemeClr val="tx1"/>
                        </a:solidFill>
                      </a:rPr>
                      <m:t>MPC</m:t>
                    </m:r>
                    <m:r>
                      <m:rPr>
                        <m:nor/>
                      </m:rPr>
                      <a:rPr lang="en-US">
                        <a:solidFill>
                          <a:schemeClr val="tx1"/>
                        </a:solidFill>
                      </a:rPr>
                      <m:t>∗</m:t>
                    </m:r>
                    <m:r>
                      <m:rPr>
                        <m:nor/>
                      </m:rPr>
                      <a:rPr lang="en-US">
                        <a:solidFill>
                          <a:schemeClr val="tx1"/>
                        </a:solidFill>
                        <a:latin typeface="Cambria Math" panose="02040503050406030204" pitchFamily="18" charset="0"/>
                      </a:rPr>
                      <m:t>t</m:t>
                    </m:r>
                    <m:r>
                      <m:rPr>
                        <m:nor/>
                      </m:rPr>
                      <a:rPr lang="en-US">
                        <a:solidFill>
                          <a:schemeClr val="tx1"/>
                        </a:solidFill>
                        <a:latin typeface="Cambria Math" panose="02040503050406030204" pitchFamily="18" charset="0"/>
                      </a:rPr>
                      <m:t>∗</m:t>
                    </m:r>
                    <m:r>
                      <m:rPr>
                        <m:nor/>
                      </m:rPr>
                      <a:rPr lang="en-US">
                        <a:solidFill>
                          <a:schemeClr val="tx1"/>
                        </a:solidFill>
                        <a:latin typeface="Cambria Math" panose="02040503050406030204" pitchFamily="18" charset="0"/>
                      </a:rPr>
                      <m:t>Y</m:t>
                    </m:r>
                    <m:r>
                      <m:rPr>
                        <m:nor/>
                      </m:rPr>
                      <a:rPr lang="en-US">
                        <a:solidFill>
                          <a:schemeClr val="tx1"/>
                        </a:solidFill>
                        <a:latin typeface="Cambria Math" panose="02040503050406030204" pitchFamily="18" charset="0"/>
                      </a:rPr>
                      <m:t>− </m:t>
                    </m:r>
                    <m:r>
                      <m:rPr>
                        <m:nor/>
                      </m:rPr>
                      <a:rPr lang="en-US">
                        <a:solidFill>
                          <a:schemeClr val="tx1"/>
                        </a:solidFill>
                      </a:rPr>
                      <m:t>c</m:t>
                    </m:r>
                    <m:r>
                      <m:rPr>
                        <m:nor/>
                      </m:rPr>
                      <a:rPr lang="en-US">
                        <a:solidFill>
                          <a:schemeClr val="tx1"/>
                        </a:solidFill>
                      </a:rPr>
                      <m:t>∗</m:t>
                    </m:r>
                    <m:r>
                      <m:rPr>
                        <m:nor/>
                      </m:rPr>
                      <a:rPr lang="en-US">
                        <a:solidFill>
                          <a:schemeClr val="tx1"/>
                        </a:solidFill>
                      </a:rPr>
                      <m:t>r</m:t>
                    </m:r>
                    <m:r>
                      <m:rPr>
                        <m:nor/>
                      </m:rPr>
                      <a:rPr lang="en-US">
                        <a:solidFill>
                          <a:schemeClr val="tx1"/>
                        </a:solidFill>
                      </a:rPr>
                      <m:t>− </m:t>
                    </m:r>
                    <m:r>
                      <m:rPr>
                        <m:nor/>
                      </m:rPr>
                      <a:rPr lang="en-US">
                        <a:solidFill>
                          <a:schemeClr val="tx1"/>
                        </a:solidFill>
                      </a:rPr>
                      <m:t>d</m:t>
                    </m:r>
                    <m:r>
                      <m:rPr>
                        <m:nor/>
                      </m:rPr>
                      <a:rPr lang="en-US">
                        <a:solidFill>
                          <a:schemeClr val="tx1"/>
                        </a:solidFill>
                      </a:rPr>
                      <m:t>∗</m:t>
                    </m:r>
                    <m:r>
                      <m:rPr>
                        <m:nor/>
                      </m:rPr>
                      <a:rPr lang="en-US">
                        <a:solidFill>
                          <a:schemeClr val="tx1"/>
                        </a:solidFill>
                      </a:rPr>
                      <m:t>r</m:t>
                    </m:r>
                    <m:r>
                      <m:rPr>
                        <m:nor/>
                      </m:rPr>
                      <a:rPr lang="en-US">
                        <a:solidFill>
                          <a:schemeClr val="tx1"/>
                        </a:solidFill>
                      </a:rPr>
                      <m:t> − </m:t>
                    </m:r>
                    <m:r>
                      <m:rPr>
                        <m:nor/>
                      </m:rPr>
                      <a:rPr lang="en-US">
                        <a:solidFill>
                          <a:schemeClr val="tx1"/>
                        </a:solidFill>
                      </a:rPr>
                      <m:t>e</m:t>
                    </m:r>
                    <m:r>
                      <m:rPr>
                        <m:nor/>
                      </m:rPr>
                      <a:rPr lang="en-US">
                        <a:solidFill>
                          <a:schemeClr val="tx1"/>
                        </a:solidFill>
                      </a:rPr>
                      <m:t>∗</m:t>
                    </m:r>
                    <m:r>
                      <m:rPr>
                        <m:nor/>
                      </m:rPr>
                      <a:rPr lang="en-US">
                        <a:solidFill>
                          <a:schemeClr val="tx1"/>
                        </a:solidFill>
                      </a:rPr>
                      <m:t>r</m:t>
                    </m:r>
                    <m:r>
                      <m:rPr>
                        <m:nor/>
                      </m:rPr>
                      <a:rPr lang="en-US">
                        <a:solidFill>
                          <a:schemeClr val="tx1"/>
                        </a:solidFill>
                      </a:rPr>
                      <m:t> − </m:t>
                    </m:r>
                    <m:r>
                      <m:rPr>
                        <m:nor/>
                      </m:rPr>
                      <a:rPr lang="en-US">
                        <a:solidFill>
                          <a:schemeClr val="tx1"/>
                        </a:solidFill>
                      </a:rPr>
                      <m:t>x</m:t>
                    </m:r>
                    <m:r>
                      <m:rPr>
                        <m:nor/>
                      </m:rPr>
                      <a:rPr lang="en-US">
                        <a:solidFill>
                          <a:schemeClr val="tx1"/>
                        </a:solidFill>
                      </a:rPr>
                      <m:t>∗</m:t>
                    </m:r>
                    <m:r>
                      <m:rPr>
                        <m:nor/>
                      </m:rPr>
                      <a:rPr lang="en-US">
                        <a:solidFill>
                          <a:schemeClr val="tx1"/>
                        </a:solidFill>
                      </a:rPr>
                      <m:t>r</m:t>
                    </m:r>
                  </m:oMath>
                </a14:m>
                <a:endParaRPr lang="en-US" dirty="0">
                  <a:solidFill>
                    <a:schemeClr val="tx1"/>
                  </a:solidFill>
                </a:endParaRPr>
              </a:p>
              <a:p>
                <a:pPr marL="0" indent="0" algn="ctr">
                  <a:buNone/>
                </a:pPr>
                <a:endParaRPr lang="en-US" sz="300" dirty="0">
                  <a:solidFill>
                    <a:schemeClr val="tx1"/>
                  </a:solidFill>
                </a:endParaRPr>
              </a:p>
              <a:p>
                <a:pPr marL="0" indent="0">
                  <a:buNone/>
                </a:pPr>
                <a:r>
                  <a:rPr lang="en-US" dirty="0">
                    <a:solidFill>
                      <a:schemeClr val="tx1"/>
                    </a:solidFill>
                  </a:rPr>
                  <a:t>or</a:t>
                </a:r>
              </a:p>
              <a:p>
                <a:pPr marL="0" indent="0" algn="ctr">
                  <a:buNone/>
                </a:pPr>
                <a:r>
                  <a:rPr lang="en-US" dirty="0">
                    <a:solidFill>
                      <a:schemeClr val="tx1"/>
                    </a:solidFill>
                  </a:rPr>
                  <a:t>AE = </a:t>
                </a:r>
                <a14:m>
                  <m:oMath xmlns:m="http://schemas.openxmlformats.org/officeDocument/2006/math">
                    <m:r>
                      <a:rPr lang="en-US" b="0" i="0" smtClean="0">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b="0" i="0" smtClean="0">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b="0" i="0" smtClean="0">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b="0" i="0" smtClean="0">
                        <a:solidFill>
                          <a:schemeClr val="tx1"/>
                        </a:solidFill>
                      </a:rPr>
                      <m:t> − </m:t>
                    </m:r>
                    <m:r>
                      <m:rPr>
                        <m:nor/>
                      </m:rPr>
                      <a:rPr lang="en-US" b="0" i="0" smtClean="0">
                        <a:solidFill>
                          <a:schemeClr val="tx1"/>
                        </a:solidFill>
                      </a:rPr>
                      <m:t>MPC</m:t>
                    </m:r>
                    <m:r>
                      <m:rPr>
                        <m:nor/>
                      </m:rPr>
                      <a:rPr lang="en-US" b="0" i="0" smtClean="0">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b="0" i="0" smtClean="0">
                        <a:solidFill>
                          <a:schemeClr val="tx1"/>
                        </a:solidFill>
                      </a:rPr>
                      <m:t>] </m:t>
                    </m:r>
                    <m:r>
                      <m:rPr>
                        <m:nor/>
                      </m:rPr>
                      <a:rPr lang="en-US">
                        <a:solidFill>
                          <a:schemeClr val="tx1"/>
                        </a:solidFill>
                      </a:rPr>
                      <m:t>− </m:t>
                    </m:r>
                    <m:r>
                      <m:rPr>
                        <m:nor/>
                      </m:rPr>
                      <a:rPr lang="en-US" b="0" i="0" smtClean="0">
                        <a:solidFill>
                          <a:schemeClr val="tx1"/>
                        </a:solidFill>
                      </a:rPr>
                      <m:t>(</m:t>
                    </m:r>
                    <m:r>
                      <m:rPr>
                        <m:nor/>
                      </m:rPr>
                      <a:rPr lang="en-US">
                        <a:solidFill>
                          <a:schemeClr val="tx1"/>
                        </a:solidFill>
                      </a:rPr>
                      <m:t>c</m:t>
                    </m:r>
                    <m:r>
                      <m:rPr>
                        <m:nor/>
                      </m:rPr>
                      <a:rPr lang="en-US" b="0" i="0" smtClean="0">
                        <a:solidFill>
                          <a:schemeClr val="tx1"/>
                        </a:solidFill>
                      </a:rPr>
                      <m:t>+</m:t>
                    </m:r>
                    <m:r>
                      <m:rPr>
                        <m:nor/>
                      </m:rPr>
                      <a:rPr lang="en-US" b="0" i="0" smtClean="0">
                        <a:solidFill>
                          <a:schemeClr val="tx1"/>
                        </a:solidFill>
                      </a:rPr>
                      <m:t>d</m:t>
                    </m:r>
                    <m:r>
                      <m:rPr>
                        <m:nor/>
                      </m:rPr>
                      <a:rPr lang="en-US" b="0" i="0" smtClean="0">
                        <a:solidFill>
                          <a:schemeClr val="tx1"/>
                        </a:solidFill>
                      </a:rPr>
                      <m:t>+</m:t>
                    </m:r>
                    <m:r>
                      <m:rPr>
                        <m:nor/>
                      </m:rPr>
                      <a:rPr lang="en-US" b="0" i="0" smtClean="0">
                        <a:solidFill>
                          <a:schemeClr val="tx1"/>
                        </a:solidFill>
                      </a:rPr>
                      <m:t>e</m:t>
                    </m:r>
                    <m:r>
                      <m:rPr>
                        <m:nor/>
                      </m:rPr>
                      <a:rPr lang="en-US" b="0" i="0" smtClean="0">
                        <a:solidFill>
                          <a:schemeClr val="tx1"/>
                        </a:solidFill>
                      </a:rPr>
                      <m:t>+</m:t>
                    </m:r>
                    <m:r>
                      <m:rPr>
                        <m:nor/>
                      </m:rPr>
                      <a:rPr lang="en-US" b="0" i="0" smtClean="0">
                        <a:solidFill>
                          <a:schemeClr val="tx1"/>
                        </a:solidFill>
                      </a:rPr>
                      <m:t>x</m:t>
                    </m:r>
                    <m:r>
                      <m:rPr>
                        <m:nor/>
                      </m:rPr>
                      <a:rPr lang="en-US" b="0" i="0" smtClean="0">
                        <a:solidFill>
                          <a:schemeClr val="tx1"/>
                        </a:solidFill>
                      </a:rPr>
                      <m:t>)∗</m:t>
                    </m:r>
                    <m:r>
                      <m:rPr>
                        <m:nor/>
                      </m:rPr>
                      <a:rPr lang="en-US">
                        <a:solidFill>
                          <a:schemeClr val="tx1"/>
                        </a:solidFill>
                      </a:rPr>
                      <m:t>r</m:t>
                    </m:r>
                    <m:r>
                      <m:rPr>
                        <m:nor/>
                      </m:rPr>
                      <a:rPr lang="en-US" b="0" i="0" smtClean="0">
                        <a:solidFill>
                          <a:schemeClr val="tx1"/>
                        </a:solidFill>
                      </a:rPr>
                      <m:t> </m:t>
                    </m:r>
                    <m:r>
                      <m:rPr>
                        <m:nor/>
                      </m:rPr>
                      <a:rPr lang="en-US">
                        <a:solidFill>
                          <a:schemeClr val="tx1"/>
                        </a:solidFill>
                      </a:rPr>
                      <m:t>+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r>
                      <m:rPr>
                        <m:nor/>
                      </m:rPr>
                      <a:rPr lang="en-US">
                        <a:solidFill>
                          <a:schemeClr val="tx1"/>
                        </a:solidFill>
                      </a:rPr>
                      <m:t>Y</m:t>
                    </m:r>
                  </m:oMath>
                </a14:m>
                <a:endParaRPr lang="en-US"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2A8158CE-BBA9-4388-BED5-3FBF7FACC8F4}"/>
                  </a:ext>
                </a:extLst>
              </p:cNvPr>
              <p:cNvSpPr>
                <a:spLocks noGrp="1" noRot="1" noChangeAspect="1" noMove="1" noResize="1" noEditPoints="1" noAdjustHandles="1" noChangeArrowheads="1" noChangeShapeType="1" noTextEdit="1"/>
              </p:cNvSpPr>
              <p:nvPr>
                <p:ph idx="1"/>
              </p:nvPr>
            </p:nvSpPr>
            <p:spPr>
              <a:blipFill>
                <a:blip r:embed="rId3"/>
                <a:stretch>
                  <a:fillRect l="-865" t="-173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2D9036F-2F34-45A0-9137-474C696C4C8A}"/>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4D322673-E5E4-493E-A7AC-AE509FFBD391}"/>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a:extLst>
              <a:ext uri="{FF2B5EF4-FFF2-40B4-BE49-F238E27FC236}">
                <a16:creationId xmlns:a16="http://schemas.microsoft.com/office/drawing/2014/main" id="{6D40D119-5949-4999-B2A3-1B8E7560C9A2}"/>
              </a:ext>
            </a:extLst>
          </p:cNvPr>
          <p:cNvSpPr txBox="1"/>
          <p:nvPr/>
        </p:nvSpPr>
        <p:spPr>
          <a:xfrm>
            <a:off x="239977" y="5122893"/>
            <a:ext cx="273023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Autonomous spending</a:t>
            </a:r>
          </a:p>
        </p:txBody>
      </p:sp>
      <p:sp>
        <p:nvSpPr>
          <p:cNvPr id="7" name="TextBox 6">
            <a:extLst>
              <a:ext uri="{FF2B5EF4-FFF2-40B4-BE49-F238E27FC236}">
                <a16:creationId xmlns:a16="http://schemas.microsoft.com/office/drawing/2014/main" id="{FCC89F31-1FAB-4C09-814B-CA4B49909F87}"/>
              </a:ext>
            </a:extLst>
          </p:cNvPr>
          <p:cNvSpPr txBox="1"/>
          <p:nvPr/>
        </p:nvSpPr>
        <p:spPr>
          <a:xfrm>
            <a:off x="2802685" y="5131713"/>
            <a:ext cx="466506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plus spending that varies with interest</a:t>
            </a:r>
          </a:p>
        </p:txBody>
      </p:sp>
      <p:sp>
        <p:nvSpPr>
          <p:cNvPr id="8" name="TextBox 7">
            <a:extLst>
              <a:ext uri="{FF2B5EF4-FFF2-40B4-BE49-F238E27FC236}">
                <a16:creationId xmlns:a16="http://schemas.microsoft.com/office/drawing/2014/main" id="{76045381-4629-49F6-BC0D-BB32F7089990}"/>
              </a:ext>
            </a:extLst>
          </p:cNvPr>
          <p:cNvSpPr txBox="1"/>
          <p:nvPr/>
        </p:nvSpPr>
        <p:spPr>
          <a:xfrm>
            <a:off x="7261201" y="5113781"/>
            <a:ext cx="466506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plus spending that varies with income</a:t>
            </a:r>
          </a:p>
        </p:txBody>
      </p:sp>
      <p:cxnSp>
        <p:nvCxnSpPr>
          <p:cNvPr id="9" name="Straight Arrow Connector 8">
            <a:extLst>
              <a:ext uri="{FF2B5EF4-FFF2-40B4-BE49-F238E27FC236}">
                <a16:creationId xmlns:a16="http://schemas.microsoft.com/office/drawing/2014/main" id="{48408F7F-145B-4D7E-8DDD-680FB376F4C3}"/>
              </a:ext>
            </a:extLst>
          </p:cNvPr>
          <p:cNvCxnSpPr>
            <a:cxnSpLocks/>
          </p:cNvCxnSpPr>
          <p:nvPr/>
        </p:nvCxnSpPr>
        <p:spPr>
          <a:xfrm flipV="1">
            <a:off x="1827212" y="4611459"/>
            <a:ext cx="1143000" cy="536096"/>
          </a:xfrm>
          <a:prstGeom prst="straightConnector1">
            <a:avLst/>
          </a:prstGeom>
          <a:ln w="222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65DEB6-2D50-46A3-A8DA-1328F0BA42B6}"/>
              </a:ext>
            </a:extLst>
          </p:cNvPr>
          <p:cNvCxnSpPr/>
          <p:nvPr/>
        </p:nvCxnSpPr>
        <p:spPr>
          <a:xfrm>
            <a:off x="2513012" y="4620279"/>
            <a:ext cx="3581400" cy="8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4170F5E-A9E6-42B2-A153-D83F3B03CCC5}"/>
              </a:ext>
            </a:extLst>
          </p:cNvPr>
          <p:cNvCxnSpPr>
            <a:cxnSpLocks/>
          </p:cNvCxnSpPr>
          <p:nvPr/>
        </p:nvCxnSpPr>
        <p:spPr>
          <a:xfrm flipV="1">
            <a:off x="5942012" y="4657744"/>
            <a:ext cx="1143000" cy="536096"/>
          </a:xfrm>
          <a:prstGeom prst="straightConnector1">
            <a:avLst/>
          </a:prstGeom>
          <a:ln w="222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38B5563-804A-414A-BCCD-27CC53ADDA0B}"/>
              </a:ext>
            </a:extLst>
          </p:cNvPr>
          <p:cNvCxnSpPr>
            <a:cxnSpLocks/>
          </p:cNvCxnSpPr>
          <p:nvPr/>
        </p:nvCxnSpPr>
        <p:spPr>
          <a:xfrm flipV="1">
            <a:off x="6497870" y="4631827"/>
            <a:ext cx="1795053" cy="8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6ADF22-4721-437E-9295-D138CD36CCE1}"/>
              </a:ext>
            </a:extLst>
          </p:cNvPr>
          <p:cNvCxnSpPr>
            <a:cxnSpLocks/>
          </p:cNvCxnSpPr>
          <p:nvPr/>
        </p:nvCxnSpPr>
        <p:spPr>
          <a:xfrm flipH="1" flipV="1">
            <a:off x="9599744" y="4657744"/>
            <a:ext cx="213605" cy="489811"/>
          </a:xfrm>
          <a:prstGeom prst="straightConnector1">
            <a:avLst/>
          </a:prstGeom>
          <a:ln w="222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80509EA-7263-414C-8477-ABC916C61D8C}"/>
              </a:ext>
            </a:extLst>
          </p:cNvPr>
          <p:cNvCxnSpPr>
            <a:cxnSpLocks/>
          </p:cNvCxnSpPr>
          <p:nvPr/>
        </p:nvCxnSpPr>
        <p:spPr>
          <a:xfrm flipV="1">
            <a:off x="8680739" y="4639079"/>
            <a:ext cx="1795053" cy="8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C91EBA69-92A7-91CD-23D7-F5120ADCF9FE}"/>
                  </a:ext>
                </a:extLst>
              </p14:cNvPr>
              <p14:cNvContentPartPr/>
              <p14:nvPr/>
            </p14:nvContentPartPr>
            <p14:xfrm>
              <a:off x="3148200" y="799200"/>
              <a:ext cx="2514600" cy="1071360"/>
            </p14:xfrm>
          </p:contentPart>
        </mc:Choice>
        <mc:Fallback>
          <p:pic>
            <p:nvPicPr>
              <p:cNvPr id="10" name="Ink 9">
                <a:extLst>
                  <a:ext uri="{FF2B5EF4-FFF2-40B4-BE49-F238E27FC236}">
                    <a16:creationId xmlns:a16="http://schemas.microsoft.com/office/drawing/2014/main" id="{C91EBA69-92A7-91CD-23D7-F5120ADCF9FE}"/>
                  </a:ext>
                </a:extLst>
              </p:cNvPr>
              <p:cNvPicPr/>
              <p:nvPr/>
            </p:nvPicPr>
            <p:blipFill>
              <a:blip r:embed="rId5"/>
              <a:stretch>
                <a:fillRect/>
              </a:stretch>
            </p:blipFill>
            <p:spPr>
              <a:xfrm>
                <a:off x="3138840" y="789840"/>
                <a:ext cx="2533320" cy="1090080"/>
              </a:xfrm>
              <a:prstGeom prst="rect">
                <a:avLst/>
              </a:prstGeom>
            </p:spPr>
          </p:pic>
        </mc:Fallback>
      </mc:AlternateContent>
    </p:spTree>
    <p:extLst>
      <p:ext uri="{BB962C8B-B14F-4D97-AF65-F5344CB8AC3E}">
        <p14:creationId xmlns:p14="http://schemas.microsoft.com/office/powerpoint/2010/main" val="196940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DFDB-1C29-45E3-965E-5989594B651E}"/>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A0CFFF-938A-4262-93A9-A931FFFB1329}"/>
                  </a:ext>
                </a:extLst>
              </p:cNvPr>
              <p:cNvSpPr>
                <a:spLocks noGrp="1"/>
              </p:cNvSpPr>
              <p:nvPr>
                <p:ph idx="1"/>
              </p:nvPr>
            </p:nvSpPr>
            <p:spPr/>
            <p:txBody>
              <a:bodyPr/>
              <a:lstStyle/>
              <a:p>
                <a:r>
                  <a:rPr lang="en-US" dirty="0">
                    <a:solidFill>
                      <a:schemeClr val="tx1"/>
                    </a:solidFill>
                  </a:rPr>
                  <a:t>Last lecture, we got the IS curve by setting the equilibrium condition</a:t>
                </a:r>
              </a:p>
              <a:p>
                <a:pPr marL="0" indent="0" algn="ctr">
                  <a:buNone/>
                </a:pPr>
                <a:r>
                  <a:rPr lang="en-US" dirty="0">
                    <a:solidFill>
                      <a:schemeClr val="tx1"/>
                    </a:solidFill>
                  </a:rPr>
                  <a:t>AE = Y</a:t>
                </a:r>
              </a:p>
              <a:p>
                <a:pPr lvl="1"/>
                <a:r>
                  <a:rPr lang="en-US" dirty="0">
                    <a:solidFill>
                      <a:schemeClr val="tx1"/>
                    </a:solidFill>
                  </a:rPr>
                  <a:t>That is, planned spending equals actual spending, or I</a:t>
                </a:r>
                <a:r>
                  <a:rPr lang="en-US" baseline="-25000" dirty="0">
                    <a:solidFill>
                      <a:schemeClr val="tx1"/>
                    </a:solidFill>
                  </a:rPr>
                  <a:t>p</a:t>
                </a:r>
                <a:r>
                  <a:rPr lang="en-US" dirty="0">
                    <a:solidFill>
                      <a:schemeClr val="tx1"/>
                    </a:solidFill>
                  </a:rPr>
                  <a:t> = I</a:t>
                </a:r>
              </a:p>
              <a:p>
                <a:pPr lvl="1"/>
                <a:endParaRPr lang="en-US" sz="300" dirty="0">
                  <a:solidFill>
                    <a:schemeClr val="tx1"/>
                  </a:solidFill>
                </a:endParaRPr>
              </a:p>
              <a:p>
                <a:r>
                  <a:rPr lang="en-US" dirty="0">
                    <a:solidFill>
                      <a:schemeClr val="tx1"/>
                    </a:solidFill>
                  </a:rPr>
                  <a:t>Same here!  We’re just re-building IS with more detail.  AE = Y means</a:t>
                </a:r>
              </a:p>
              <a:p>
                <a:endParaRPr lang="en-US" sz="300" dirty="0">
                  <a:solidFill>
                    <a:schemeClr val="tx1"/>
                  </a:solidFill>
                </a:endParaRPr>
              </a:p>
              <a:p>
                <a:pPr marL="0" indent="0" algn="ctr">
                  <a:buNone/>
                </a:pPr>
                <a:r>
                  <a:rPr lang="en-US" dirty="0">
                    <a:solidFill>
                      <a:schemeClr val="tx1"/>
                    </a:solidFill>
                  </a:rPr>
                  <a:t>Y = </a:t>
                </a:r>
                <a14:m>
                  <m:oMath xmlns:m="http://schemas.openxmlformats.org/officeDocument/2006/math">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r>
                      <m:rPr>
                        <m:nor/>
                      </m:rPr>
                      <a:rPr lang="en-US">
                        <a:solidFill>
                          <a:schemeClr val="tx1"/>
                        </a:solidFill>
                      </a:rPr>
                      <m:t>)∗</m:t>
                    </m:r>
                    <m:r>
                      <m:rPr>
                        <m:nor/>
                      </m:rPr>
                      <a:rPr lang="en-US">
                        <a:solidFill>
                          <a:schemeClr val="tx1"/>
                        </a:solidFill>
                      </a:rPr>
                      <m:t>r</m:t>
                    </m:r>
                    <m:r>
                      <m:rPr>
                        <m:nor/>
                      </m:rPr>
                      <a:rPr lang="en-US">
                        <a:solidFill>
                          <a:schemeClr val="tx1"/>
                        </a:solidFill>
                      </a:rPr>
                      <m:t>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r>
                      <m:rPr>
                        <m:nor/>
                      </m:rPr>
                      <a:rPr lang="en-US">
                        <a:solidFill>
                          <a:schemeClr val="tx1"/>
                        </a:solidFill>
                      </a:rPr>
                      <m:t>Y</m:t>
                    </m:r>
                  </m:oMath>
                </a14:m>
                <a:endParaRPr lang="en-US" dirty="0">
                  <a:solidFill>
                    <a:schemeClr val="tx1"/>
                  </a:solidFill>
                </a:endParaRPr>
              </a:p>
              <a:p>
                <a:pPr marL="0" indent="0" algn="ctr">
                  <a:buNone/>
                </a:pPr>
                <a:endParaRPr lang="en-US" sz="300" dirty="0">
                  <a:solidFill>
                    <a:schemeClr val="tx1"/>
                  </a:solidFill>
                </a:endParaRPr>
              </a:p>
              <a:p>
                <a:r>
                  <a:rPr lang="en-US" dirty="0">
                    <a:solidFill>
                      <a:schemeClr val="tx1"/>
                    </a:solidFill>
                  </a:rPr>
                  <a:t>That equation is the IS curve – it relates spending Y and real interest r</a:t>
                </a:r>
              </a:p>
              <a:p>
                <a:pPr lvl="1"/>
                <a:r>
                  <a:rPr lang="en-US" dirty="0">
                    <a:solidFill>
                      <a:schemeClr val="tx1"/>
                    </a:solidFill>
                  </a:rPr>
                  <a:t>But it’s not a “good” equation.  We’re trying to explain Y, and yet Y is on both sides of the equal sign.  Solve it for Y.</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72A0CFFF-938A-4262-93A9-A931FFFB1329}"/>
                  </a:ext>
                </a:extLst>
              </p:cNvPr>
              <p:cNvSpPr>
                <a:spLocks noGrp="1" noRot="1" noChangeAspect="1" noMove="1" noResize="1" noEditPoints="1" noAdjustHandles="1" noChangeArrowheads="1" noChangeShapeType="1" noTextEdit="1"/>
              </p:cNvSpPr>
              <p:nvPr>
                <p:ph idx="1"/>
              </p:nvPr>
            </p:nvSpPr>
            <p:spPr>
              <a:blipFill>
                <a:blip r:embed="rId2"/>
                <a:stretch>
                  <a:fillRect l="-703" t="-1859" r="-16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F60EE53-6596-4A08-BDE5-E8D159A6723A}"/>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F0B201B8-65FD-4C53-B461-14C8358B10B6}"/>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894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E4E3-E3AD-444D-8C2A-D25FD62998A8}"/>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6E040-36F7-481B-818C-159959B94C98}"/>
                  </a:ext>
                </a:extLst>
              </p:cNvPr>
              <p:cNvSpPr>
                <a:spLocks noGrp="1"/>
              </p:cNvSpPr>
              <p:nvPr>
                <p:ph idx="1"/>
              </p:nvPr>
            </p:nvSpPr>
            <p:spPr>
              <a:xfrm>
                <a:off x="457081" y="1299153"/>
                <a:ext cx="11504731" cy="4921539"/>
              </a:xfrm>
            </p:spPr>
            <p:txBody>
              <a:bodyPr/>
              <a:lstStyle/>
              <a:p>
                <a:pPr marL="0" indent="0" algn="ctr">
                  <a:buNone/>
                </a:pPr>
                <a:r>
                  <a:rPr lang="en-US" dirty="0">
                    <a:solidFill>
                      <a:schemeClr val="tx1"/>
                    </a:solidFill>
                  </a:rPr>
                  <a:t>Y = </a:t>
                </a:r>
                <a14:m>
                  <m:oMath xmlns:m="http://schemas.openxmlformats.org/officeDocument/2006/math">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r>
                      <m:rPr>
                        <m:nor/>
                      </m:rPr>
                      <a:rPr lang="en-US">
                        <a:solidFill>
                          <a:schemeClr val="tx1"/>
                        </a:solidFill>
                      </a:rPr>
                      <m:t>)∗</m:t>
                    </m:r>
                    <m:r>
                      <m:rPr>
                        <m:nor/>
                      </m:rPr>
                      <a:rPr lang="en-US">
                        <a:solidFill>
                          <a:schemeClr val="tx1"/>
                        </a:solidFill>
                      </a:rPr>
                      <m:t>r</m:t>
                    </m:r>
                    <m:r>
                      <m:rPr>
                        <m:nor/>
                      </m:rPr>
                      <a:rPr lang="en-US">
                        <a:solidFill>
                          <a:schemeClr val="tx1"/>
                        </a:solidFill>
                      </a:rPr>
                      <m:t>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r>
                      <m:rPr>
                        <m:nor/>
                      </m:rPr>
                      <a:rPr lang="en-US">
                        <a:solidFill>
                          <a:schemeClr val="tx1"/>
                        </a:solidFill>
                      </a:rPr>
                      <m:t>Y</m:t>
                    </m:r>
                  </m:oMath>
                </a14:m>
                <a:endParaRPr lang="en-US" sz="300" dirty="0">
                  <a:solidFill>
                    <a:schemeClr val="tx1"/>
                  </a:solidFill>
                </a:endParaRPr>
              </a:p>
              <a:p>
                <a:pPr marL="0" indent="0" algn="ctr">
                  <a:buNone/>
                </a:pPr>
                <a:endParaRPr lang="en-US" sz="300" dirty="0">
                  <a:solidFill>
                    <a:schemeClr val="tx1"/>
                  </a:solidFill>
                </a:endParaRPr>
              </a:p>
              <a:p>
                <a:pPr marL="0" indent="0" algn="ctr">
                  <a:buNone/>
                </a:pPr>
                <a14:m>
                  <m:oMath xmlns:m="http://schemas.openxmlformats.org/officeDocument/2006/math">
                    <m:r>
                      <m:rPr>
                        <m:nor/>
                      </m:rPr>
                      <a:rPr lang="en-US" b="0" i="0" smtClean="0">
                        <a:solidFill>
                          <a:schemeClr val="tx1"/>
                        </a:solidFill>
                      </a:rPr>
                      <m:t>Y</m:t>
                    </m:r>
                    <m:r>
                      <m:rPr>
                        <m:nor/>
                      </m:rPr>
                      <a:rPr lang="en-US" b="0" i="0" smtClean="0">
                        <a:solidFill>
                          <a:schemeClr val="tx1"/>
                        </a:solidFill>
                      </a:rPr>
                      <m:t>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r>
                      <m:rPr>
                        <m:nor/>
                      </m:rPr>
                      <a:rPr lang="en-US">
                        <a:solidFill>
                          <a:schemeClr val="tx1"/>
                        </a:solidFill>
                      </a:rPr>
                      <m:t>Y</m:t>
                    </m:r>
                  </m:oMath>
                </a14:m>
                <a:r>
                  <a:rPr lang="en-US" dirty="0">
                    <a:solidFill>
                      <a:schemeClr val="tx1"/>
                    </a:solidFill>
                  </a:rPr>
                  <a:t> = </a:t>
                </a:r>
                <a14:m>
                  <m:oMath xmlns:m="http://schemas.openxmlformats.org/officeDocument/2006/math">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r>
                      <m:rPr>
                        <m:nor/>
                      </m:rPr>
                      <a:rPr lang="en-US">
                        <a:solidFill>
                          <a:schemeClr val="tx1"/>
                        </a:solidFill>
                      </a:rPr>
                      <m:t>)∗</m:t>
                    </m:r>
                    <m:r>
                      <m:rPr>
                        <m:nor/>
                      </m:rPr>
                      <a:rPr lang="en-US">
                        <a:solidFill>
                          <a:schemeClr val="tx1"/>
                        </a:solidFill>
                      </a:rPr>
                      <m:t>r</m:t>
                    </m:r>
                  </m:oMath>
                </a14:m>
                <a:endParaRPr lang="en-US" dirty="0">
                  <a:solidFill>
                    <a:schemeClr val="tx1"/>
                  </a:solidFill>
                </a:endParaRPr>
              </a:p>
              <a:p>
                <a:pPr marL="0" indent="0" algn="ctr">
                  <a:buNone/>
                </a:pPr>
                <a:endParaRPr lang="en-US" sz="300" dirty="0">
                  <a:solidFill>
                    <a:schemeClr val="tx1"/>
                  </a:solidFill>
                </a:endParaRPr>
              </a:p>
              <a:p>
                <a:pPr marL="0" indent="0" algn="ctr">
                  <a:buNone/>
                </a:pPr>
                <a14:m>
                  <m:oMath xmlns:m="http://schemas.openxmlformats.org/officeDocument/2006/math">
                    <m:r>
                      <m:rPr>
                        <m:nor/>
                      </m:rPr>
                      <a:rPr lang="en-US" b="0" i="0" smtClean="0">
                        <a:solidFill>
                          <a:schemeClr val="tx1"/>
                        </a:solidFill>
                      </a:rPr>
                      <m:t>(1 −</m:t>
                    </m:r>
                    <m:r>
                      <m:rPr>
                        <m:nor/>
                      </m:rPr>
                      <a:rPr lang="en-US">
                        <a:solidFill>
                          <a:schemeClr val="tx1"/>
                        </a:solidFill>
                      </a:rPr>
                      <m:t>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r>
                      <m:rPr>
                        <m:nor/>
                      </m:rPr>
                      <a:rPr lang="en-US">
                        <a:solidFill>
                          <a:schemeClr val="tx1"/>
                        </a:solidFill>
                      </a:rPr>
                      <m:t>Y</m:t>
                    </m:r>
                  </m:oMath>
                </a14:m>
                <a:r>
                  <a:rPr lang="en-US" dirty="0">
                    <a:solidFill>
                      <a:schemeClr val="tx1"/>
                    </a:solidFill>
                  </a:rPr>
                  <a:t> = </a:t>
                </a:r>
                <a14:m>
                  <m:oMath xmlns:m="http://schemas.openxmlformats.org/officeDocument/2006/math">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r>
                      <m:rPr>
                        <m:nor/>
                      </m:rPr>
                      <a:rPr lang="en-US">
                        <a:solidFill>
                          <a:schemeClr val="tx1"/>
                        </a:solidFill>
                      </a:rPr>
                      <m:t>)∗</m:t>
                    </m:r>
                    <m:r>
                      <m:rPr>
                        <m:nor/>
                      </m:rPr>
                      <a:rPr lang="en-US">
                        <a:solidFill>
                          <a:schemeClr val="tx1"/>
                        </a:solidFill>
                      </a:rPr>
                      <m:t>r</m:t>
                    </m:r>
                  </m:oMath>
                </a14:m>
                <a:endParaRPr lang="en-US" dirty="0">
                  <a:solidFill>
                    <a:schemeClr val="tx1"/>
                  </a:solidFill>
                </a:endParaRPr>
              </a:p>
              <a:p>
                <a:pPr marL="0" indent="0" algn="ctr">
                  <a:buNone/>
                </a:pPr>
                <a:endParaRPr lang="en-US" sz="300" dirty="0">
                  <a:solidFill>
                    <a:schemeClr val="tx1"/>
                  </a:solidFill>
                </a:endParaRPr>
              </a:p>
              <a:p>
                <a:r>
                  <a:rPr lang="en-US" dirty="0">
                    <a:solidFill>
                      <a:schemeClr val="tx1"/>
                    </a:solidFill>
                  </a:rPr>
                  <a:t>And therefore</a:t>
                </a:r>
              </a:p>
              <a:p>
                <a:pPr marL="0" indent="0" algn="ctr">
                  <a:buNone/>
                </a:pPr>
                <a14:m>
                  <m:oMath xmlns:m="http://schemas.openxmlformats.org/officeDocument/2006/math">
                    <m:r>
                      <m:rPr>
                        <m:nor/>
                      </m:rPr>
                      <a:rPr lang="en-US">
                        <a:solidFill>
                          <a:schemeClr val="tx1"/>
                        </a:solidFill>
                      </a:rPr>
                      <m:t>Y</m:t>
                    </m:r>
                  </m:oMath>
                </a14:m>
                <a:r>
                  <a:rPr lang="en-US" dirty="0">
                    <a:solidFill>
                      <a:schemeClr val="tx1"/>
                    </a:solidFill>
                  </a:rPr>
                  <a:t> = </a:t>
                </a:r>
                <a14:m>
                  <m:oMath xmlns:m="http://schemas.openxmlformats.org/officeDocument/2006/math">
                    <m:f>
                      <m:fPr>
                        <m:ctrlPr>
                          <a:rPr lang="en-US" i="1" smtClean="0">
                            <a:solidFill>
                              <a:schemeClr val="tx1"/>
                            </a:solidFill>
                            <a:latin typeface="Cambria Math" panose="02040503050406030204" pitchFamily="18" charset="0"/>
                          </a:rPr>
                        </m:ctrlPr>
                      </m:fPr>
                      <m:num>
                        <m:r>
                          <m:rPr>
                            <m:nor/>
                          </m:rPr>
                          <a:rPr lang="en-US" b="0" i="0" smtClean="0">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f>
                      <m:fPr>
                        <m:ctrlPr>
                          <a:rPr lang="en-US" i="1" smtClean="0">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a:solidFill>
                          <a:schemeClr val="tx1"/>
                        </a:solidFill>
                      </a:rPr>
                      <m:t>r</m:t>
                    </m:r>
                  </m:oMath>
                </a14:m>
                <a:endParaRPr lang="en-US" dirty="0">
                  <a:solidFill>
                    <a:schemeClr val="tx1"/>
                  </a:solidFill>
                </a:endParaRPr>
              </a:p>
              <a:p>
                <a:pPr marL="0" indent="0" algn="ctr">
                  <a:buNone/>
                </a:pPr>
                <a:endParaRPr lang="en-US" sz="300" dirty="0">
                  <a:solidFill>
                    <a:schemeClr val="tx1"/>
                  </a:solidFill>
                </a:endParaRPr>
              </a:p>
              <a:p>
                <a:r>
                  <a:rPr lang="en-US" dirty="0">
                    <a:solidFill>
                      <a:schemeClr val="tx1"/>
                    </a:solidFill>
                  </a:rPr>
                  <a:t>That’s the true and proper IS curve.  This equation is enormously important!</a:t>
                </a: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F056E040-36F7-481B-818C-159959B94C98}"/>
                  </a:ext>
                </a:extLst>
              </p:cNvPr>
              <p:cNvSpPr>
                <a:spLocks noGrp="1" noRot="1" noChangeAspect="1" noMove="1" noResize="1" noEditPoints="1" noAdjustHandles="1" noChangeArrowheads="1" noChangeShapeType="1" noTextEdit="1"/>
              </p:cNvSpPr>
              <p:nvPr>
                <p:ph idx="1"/>
              </p:nvPr>
            </p:nvSpPr>
            <p:spPr>
              <a:xfrm>
                <a:off x="457081" y="1299153"/>
                <a:ext cx="11504731" cy="4921539"/>
              </a:xfrm>
              <a:blipFill>
                <a:blip r:embed="rId2"/>
                <a:stretch>
                  <a:fillRect l="-689" t="-173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F84D106-7641-4438-B59B-40D62531FB2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7D1AB05-5881-4C3A-B013-58EB73C1BE67}"/>
              </a:ext>
            </a:extLst>
          </p:cNvPr>
          <p:cNvSpPr>
            <a:spLocks noGrp="1"/>
          </p:cNvSpPr>
          <p:nvPr>
            <p:ph type="sldNum" sz="quarter" idx="12"/>
          </p:nvPr>
        </p:nvSpPr>
        <p:spPr/>
        <p:txBody>
          <a:bodyPr/>
          <a:lstStyle/>
          <a:p>
            <a:fld id="{B6F15528-21DE-4FAA-801E-634DDDAF4B2B}" type="slidenum">
              <a:rPr lang="en-US" smtClean="0"/>
              <a:pPr/>
              <a:t>13</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72A80BF-D154-A840-7F27-AC115FF51086}"/>
                  </a:ext>
                </a:extLst>
              </p14:cNvPr>
              <p14:cNvContentPartPr/>
              <p14:nvPr/>
            </p14:nvContentPartPr>
            <p14:xfrm>
              <a:off x="119520" y="2822400"/>
              <a:ext cx="4031280" cy="2525400"/>
            </p14:xfrm>
          </p:contentPart>
        </mc:Choice>
        <mc:Fallback>
          <p:pic>
            <p:nvPicPr>
              <p:cNvPr id="6" name="Ink 5">
                <a:extLst>
                  <a:ext uri="{FF2B5EF4-FFF2-40B4-BE49-F238E27FC236}">
                    <a16:creationId xmlns:a16="http://schemas.microsoft.com/office/drawing/2014/main" id="{A72A80BF-D154-A840-7F27-AC115FF51086}"/>
                  </a:ext>
                </a:extLst>
              </p:cNvPr>
              <p:cNvPicPr/>
              <p:nvPr/>
            </p:nvPicPr>
            <p:blipFill>
              <a:blip r:embed="rId4"/>
              <a:stretch>
                <a:fillRect/>
              </a:stretch>
            </p:blipFill>
            <p:spPr>
              <a:xfrm>
                <a:off x="110160" y="2813040"/>
                <a:ext cx="4050000" cy="2544120"/>
              </a:xfrm>
              <a:prstGeom prst="rect">
                <a:avLst/>
              </a:prstGeom>
            </p:spPr>
          </p:pic>
        </mc:Fallback>
      </mc:AlternateContent>
    </p:spTree>
    <p:extLst>
      <p:ext uri="{BB962C8B-B14F-4D97-AF65-F5344CB8AC3E}">
        <p14:creationId xmlns:p14="http://schemas.microsoft.com/office/powerpoint/2010/main" val="219930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659E-28B4-490C-9E39-74EF3FF21B3B}"/>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C3F9D6-3041-4FF5-A740-A51231373555}"/>
                  </a:ext>
                </a:extLst>
              </p:cNvPr>
              <p:cNvSpPr>
                <a:spLocks noGrp="1"/>
              </p:cNvSpPr>
              <p:nvPr>
                <p:ph idx="1"/>
              </p:nvPr>
            </p:nvSpPr>
            <p:spPr/>
            <p:txBody>
              <a:bodyPr>
                <a:normAutofit/>
              </a:bodyPr>
              <a:lstStyle/>
              <a:p>
                <a:pPr marL="0" indent="0" algn="ctr">
                  <a:buNone/>
                </a:pPr>
                <a14:m>
                  <m:oMath xmlns:m="http://schemas.openxmlformats.org/officeDocument/2006/math">
                    <m:r>
                      <m:rPr>
                        <m:nor/>
                      </m:rPr>
                      <a:rPr lang="en-US" smtClean="0">
                        <a:solidFill>
                          <a:schemeClr val="tx1"/>
                        </a:solidFill>
                      </a:rPr>
                      <m:t>Y</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a:solidFill>
                          <a:schemeClr val="tx1"/>
                        </a:solidFill>
                      </a:rPr>
                      <m:t>r</m:t>
                    </m:r>
                  </m:oMath>
                </a14:m>
                <a:endParaRPr lang="en-US" dirty="0">
                  <a:solidFill>
                    <a:schemeClr val="tx1"/>
                  </a:solidFill>
                </a:endParaRPr>
              </a:p>
              <a:p>
                <a:endParaRPr lang="en-US" dirty="0">
                  <a:solidFill>
                    <a:schemeClr val="tx1"/>
                  </a:solidFill>
                </a:endParaRPr>
              </a:p>
              <a:p>
                <a:r>
                  <a:rPr lang="en-US" dirty="0">
                    <a:solidFill>
                      <a:schemeClr val="tx1"/>
                    </a:solidFill>
                  </a:rPr>
                  <a:t>To simplify, suppose MPC = 0.75, t = 0.2</a:t>
                </a:r>
              </a:p>
              <a:p>
                <a:pPr marL="0" indent="0">
                  <a:buNone/>
                </a:pPr>
                <a:r>
                  <a:rPr lang="en-US" dirty="0">
                    <a:solidFill>
                      <a:schemeClr val="tx1"/>
                    </a:solidFill>
                  </a:rPr>
                  <a:t>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b="0" i="0" smtClean="0">
                            <a:solidFill>
                              <a:schemeClr val="tx1"/>
                            </a:solidFill>
                          </a:rPr>
                          <m:t>0.75</m:t>
                        </m:r>
                        <m:r>
                          <m:rPr>
                            <m:nor/>
                          </m:rPr>
                          <a:rPr lang="en-US">
                            <a:solidFill>
                              <a:schemeClr val="tx1"/>
                            </a:solidFill>
                          </a:rPr>
                          <m:t>∗(1−</m:t>
                        </m:r>
                        <m:r>
                          <m:rPr>
                            <m:nor/>
                          </m:rPr>
                          <a:rPr lang="en-US" b="0" i="0" smtClean="0">
                            <a:solidFill>
                              <a:schemeClr val="tx1"/>
                            </a:solidFill>
                          </a:rPr>
                          <m:t>0.2</m:t>
                        </m:r>
                        <m:r>
                          <m:rPr>
                            <m:nor/>
                          </m:rPr>
                          <a:rPr lang="en-US">
                            <a:solidFill>
                              <a:schemeClr val="tx1"/>
                            </a:solidFill>
                          </a:rPr>
                          <m:t>)</m:t>
                        </m:r>
                      </m:den>
                    </m:f>
                  </m:oMath>
                </a14:m>
                <a:endParaRPr lang="en-US" dirty="0">
                  <a:solidFill>
                    <a:schemeClr val="tx1"/>
                  </a:solidFill>
                </a:endParaRPr>
              </a:p>
              <a:p>
                <a:pPr marL="0" indent="0" algn="ctr">
                  <a:buNone/>
                </a:pPr>
                <a:endParaRPr lang="en-US" sz="300" dirty="0">
                  <a:solidFill>
                    <a:schemeClr val="tx1"/>
                  </a:solidFill>
                </a:endParaRPr>
              </a:p>
              <a:p>
                <a:r>
                  <a:rPr lang="en-US" dirty="0">
                    <a:solidFill>
                      <a:schemeClr val="tx1"/>
                    </a:solidFill>
                  </a:rPr>
                  <a:t>then</a:t>
                </a:r>
              </a:p>
              <a:p>
                <a:pPr marL="0" indent="0" algn="ctr">
                  <a:buNone/>
                </a:pPr>
                <a14:m>
                  <m:oMath xmlns:m="http://schemas.openxmlformats.org/officeDocument/2006/math">
                    <m:r>
                      <m:rPr>
                        <m:nor/>
                      </m:rPr>
                      <a:rPr lang="en-US">
                        <a:solidFill>
                          <a:schemeClr val="tx1"/>
                        </a:solidFill>
                      </a:rPr>
                      <m:t>Y</m:t>
                    </m:r>
                  </m:oMath>
                </a14:m>
                <a:r>
                  <a:rPr lang="en-US" dirty="0">
                    <a:solidFill>
                      <a:schemeClr val="tx1"/>
                    </a:solidFill>
                  </a:rPr>
                  <a:t> = </a:t>
                </a:r>
                <a14:m>
                  <m:oMath xmlns:m="http://schemas.openxmlformats.org/officeDocument/2006/math">
                    <m:r>
                      <m:rPr>
                        <m:nor/>
                      </m:rPr>
                      <a:rPr lang="en-US" b="0" i="0" smtClean="0">
                        <a:solidFill>
                          <a:schemeClr val="tx1"/>
                        </a:solidFill>
                        <a:latin typeface="Cambria Math" panose="02040503050406030204" pitchFamily="18" charset="0"/>
                      </a:rPr>
                      <m:t>2.5∗</m:t>
                    </m:r>
                    <m:r>
                      <m:rPr>
                        <m:nor/>
                      </m:rPr>
                      <a:rPr lang="en-US" i="0">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r>
                      <m:rPr>
                        <m:nor/>
                      </m:rPr>
                      <a:rPr lang="en-US" b="0" i="0" smtClean="0">
                        <a:solidFill>
                          <a:schemeClr val="tx1"/>
                        </a:solidFill>
                      </a:rPr>
                      <m:t>2.5∗</m:t>
                    </m:r>
                    <m:r>
                      <a:rPr lang="en-US" b="0" i="1" smtClean="0">
                        <a:solidFill>
                          <a:schemeClr val="tx1"/>
                        </a:solidFill>
                        <a:latin typeface="Cambria Math" panose="02040503050406030204" pitchFamily="18" charset="0"/>
                      </a:rPr>
                      <m:t>(</m:t>
                    </m:r>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r>
                      <m:rPr>
                        <m:nor/>
                      </m:rPr>
                      <a:rPr lang="en-US" b="0" i="0" smtClean="0">
                        <a:solidFill>
                          <a:schemeClr val="tx1"/>
                        </a:solidFill>
                      </a:rPr>
                      <m:t>)</m:t>
                    </m:r>
                    <m:r>
                      <m:rPr>
                        <m:nor/>
                      </m:rPr>
                      <a:rPr lang="en-US">
                        <a:solidFill>
                          <a:schemeClr val="tx1"/>
                        </a:solidFill>
                      </a:rPr>
                      <m:t>∗</m:t>
                    </m:r>
                    <m:r>
                      <m:rPr>
                        <m:nor/>
                      </m:rPr>
                      <a:rPr lang="en-US">
                        <a:solidFill>
                          <a:schemeClr val="tx1"/>
                        </a:solidFill>
                      </a:rPr>
                      <m:t>r</m:t>
                    </m:r>
                  </m:oMath>
                </a14:m>
                <a:endParaRPr lang="en-US" dirty="0">
                  <a:solidFill>
                    <a:schemeClr val="tx1"/>
                  </a:solidFill>
                </a:endParaRPr>
              </a:p>
              <a:p>
                <a:pPr marL="0" indent="0" algn="ctr">
                  <a:buNone/>
                </a:pPr>
                <a:endParaRPr lang="en-US" sz="300" dirty="0">
                  <a:solidFill>
                    <a:schemeClr val="tx1"/>
                  </a:solidFill>
                </a:endParaRPr>
              </a:p>
              <a:p>
                <a:pPr lvl="1"/>
                <a:r>
                  <a:rPr lang="en-US" dirty="0">
                    <a:solidFill>
                      <a:schemeClr val="tx1"/>
                    </a:solidFill>
                  </a:rPr>
                  <a:t>“when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r>
                  <a:rPr lang="en-US" dirty="0">
                    <a:solidFill>
                      <a:schemeClr val="tx1"/>
                    </a:solidFill>
                  </a:rPr>
                  <a:t> rises by $1, Y rises by 2.5”</a:t>
                </a:r>
              </a:p>
            </p:txBody>
          </p:sp>
        </mc:Choice>
        <mc:Fallback xmlns="">
          <p:sp>
            <p:nvSpPr>
              <p:cNvPr id="3" name="Content Placeholder 2">
                <a:extLst>
                  <a:ext uri="{FF2B5EF4-FFF2-40B4-BE49-F238E27FC236}">
                    <a16:creationId xmlns:a16="http://schemas.microsoft.com/office/drawing/2014/main" id="{18C3F9D6-3041-4FF5-A740-A51231373555}"/>
                  </a:ext>
                </a:extLst>
              </p:cNvPr>
              <p:cNvSpPr>
                <a:spLocks noGrp="1" noRot="1" noChangeAspect="1" noMove="1" noResize="1" noEditPoints="1" noAdjustHandles="1" noChangeArrowheads="1" noChangeShapeType="1" noTextEdit="1"/>
              </p:cNvSpPr>
              <p:nvPr>
                <p:ph idx="1"/>
              </p:nvPr>
            </p:nvSpPr>
            <p:spPr>
              <a:blipFill>
                <a:blip r:embed="rId2"/>
                <a:stretch>
                  <a:fillRect l="-70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D982238-6DCE-4B32-ACEA-54B177038BCC}"/>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718872DF-8C6A-4EC0-8CF1-E89200900B6A}"/>
              </a:ext>
            </a:extLst>
          </p:cNvPr>
          <p:cNvSpPr>
            <a:spLocks noGrp="1"/>
          </p:cNvSpPr>
          <p:nvPr>
            <p:ph type="sldNum" sz="quarter" idx="12"/>
          </p:nvPr>
        </p:nvSpPr>
        <p:spPr/>
        <p:txBody>
          <a:bodyPr/>
          <a:lstStyle/>
          <a:p>
            <a:fld id="{B6F15528-21DE-4FAA-801E-634DDDAF4B2B}" type="slidenum">
              <a:rPr lang="en-US" smtClean="0"/>
              <a:pPr/>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D6078B-35B8-4E4E-87D3-8A2357F5B4DD}"/>
                  </a:ext>
                </a:extLst>
              </p:cNvPr>
              <p:cNvSpPr txBox="1"/>
              <p:nvPr/>
            </p:nvSpPr>
            <p:spPr>
              <a:xfrm>
                <a:off x="6222231" y="3193026"/>
                <a:ext cx="4509568" cy="7834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800" i="1">
                            <a:latin typeface="Cambria Math" panose="02040503050406030204" pitchFamily="18" charset="0"/>
                          </a:rPr>
                        </m:ctrlPr>
                      </m:fPr>
                      <m:num>
                        <m:r>
                          <m:rPr>
                            <m:nor/>
                          </m:rPr>
                          <a:rPr lang="en-US" sz="2800">
                            <a:latin typeface="Times New Roman" panose="02020603050405020304" pitchFamily="18" charset="0"/>
                            <a:cs typeface="Times New Roman" panose="02020603050405020304" pitchFamily="18" charset="0"/>
                          </a:rPr>
                          <m:t>1</m:t>
                        </m:r>
                      </m:num>
                      <m:den>
                        <m:r>
                          <m:rPr>
                            <m:nor/>
                          </m:rPr>
                          <a:rPr lang="en-US" sz="2800">
                            <a:latin typeface="Times New Roman" panose="02020603050405020304" pitchFamily="18" charset="0"/>
                            <a:cs typeface="Times New Roman" panose="02020603050405020304" pitchFamily="18" charset="0"/>
                          </a:rPr>
                          <m:t>1 − 0.75∗0.8</m:t>
                        </m:r>
                      </m:den>
                    </m:f>
                  </m:oMath>
                </a14:m>
                <a:r>
                  <a:rPr lang="en-US" sz="28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800" i="1">
                            <a:latin typeface="Cambria Math" panose="02040503050406030204" pitchFamily="18" charset="0"/>
                          </a:rPr>
                        </m:ctrlPr>
                      </m:fPr>
                      <m:num>
                        <m:r>
                          <m:rPr>
                            <m:nor/>
                          </m:rPr>
                          <a:rPr lang="en-US" sz="2800">
                            <a:latin typeface="Times New Roman" panose="02020603050405020304" pitchFamily="18" charset="0"/>
                            <a:cs typeface="Times New Roman" panose="02020603050405020304" pitchFamily="18" charset="0"/>
                          </a:rPr>
                          <m:t>1</m:t>
                        </m:r>
                      </m:num>
                      <m:den>
                        <m:r>
                          <m:rPr>
                            <m:nor/>
                          </m:rPr>
                          <a:rPr lang="en-US" sz="2800">
                            <a:latin typeface="Times New Roman" panose="02020603050405020304" pitchFamily="18" charset="0"/>
                            <a:cs typeface="Times New Roman" panose="02020603050405020304" pitchFamily="18" charset="0"/>
                          </a:rPr>
                          <m:t>1 − 0.6</m:t>
                        </m:r>
                      </m:den>
                    </m:f>
                  </m:oMath>
                </a14:m>
                <a:r>
                  <a:rPr lang="en-US" sz="28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800" i="1">
                            <a:latin typeface="Cambria Math" panose="02040503050406030204" pitchFamily="18" charset="0"/>
                          </a:rPr>
                        </m:ctrlPr>
                      </m:fPr>
                      <m:num>
                        <m:r>
                          <m:rPr>
                            <m:nor/>
                          </m:rPr>
                          <a:rPr lang="en-US" sz="2800">
                            <a:latin typeface="Times New Roman" panose="02020603050405020304" pitchFamily="18" charset="0"/>
                            <a:cs typeface="Times New Roman" panose="02020603050405020304" pitchFamily="18" charset="0"/>
                          </a:rPr>
                          <m:t>1</m:t>
                        </m:r>
                      </m:num>
                      <m:den>
                        <m:r>
                          <m:rPr>
                            <m:nor/>
                          </m:rPr>
                          <a:rPr lang="en-US" sz="2800">
                            <a:latin typeface="Times New Roman" panose="02020603050405020304" pitchFamily="18" charset="0"/>
                            <a:cs typeface="Times New Roman" panose="02020603050405020304" pitchFamily="18" charset="0"/>
                          </a:rPr>
                          <m:t>0.4</m:t>
                        </m:r>
                      </m:den>
                    </m:f>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86D6078B-35B8-4E4E-87D3-8A2357F5B4DD}"/>
                  </a:ext>
                </a:extLst>
              </p:cNvPr>
              <p:cNvSpPr txBox="1">
                <a:spLocks noRot="1" noChangeAspect="1" noMove="1" noResize="1" noEditPoints="1" noAdjustHandles="1" noChangeArrowheads="1" noChangeShapeType="1" noTextEdit="1"/>
              </p:cNvSpPr>
              <p:nvPr/>
            </p:nvSpPr>
            <p:spPr>
              <a:xfrm>
                <a:off x="6222231" y="3193026"/>
                <a:ext cx="4509568" cy="783420"/>
              </a:xfrm>
              <a:prstGeom prst="rect">
                <a:avLst/>
              </a:prstGeom>
              <a:blipFill>
                <a:blip r:embed="rId3"/>
                <a:stretch>
                  <a:fillRect l="-2842" b="-859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166B7C3-939D-4209-9588-FEB7A63DF70B}"/>
              </a:ext>
            </a:extLst>
          </p:cNvPr>
          <p:cNvSpPr txBox="1"/>
          <p:nvPr/>
        </p:nvSpPr>
        <p:spPr>
          <a:xfrm>
            <a:off x="10718000" y="3369685"/>
            <a:ext cx="92525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2.5</a:t>
            </a:r>
          </a:p>
        </p:txBody>
      </p:sp>
    </p:spTree>
    <p:extLst>
      <p:ext uri="{BB962C8B-B14F-4D97-AF65-F5344CB8AC3E}">
        <p14:creationId xmlns:p14="http://schemas.microsoft.com/office/powerpoint/2010/main" val="243761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05DE-8FDE-4706-A71F-DA1D3DFBD0D0}"/>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F2706C-728A-43B9-AF61-58E5E281488C}"/>
                  </a:ext>
                </a:extLst>
              </p:cNvPr>
              <p:cNvSpPr>
                <a:spLocks noGrp="1"/>
              </p:cNvSpPr>
              <p:nvPr>
                <p:ph idx="1"/>
              </p:nvPr>
            </p:nvSpPr>
            <p:spPr/>
            <p:txBody>
              <a:bodyPr/>
              <a:lstStyle/>
              <a:p>
                <a:r>
                  <a:rPr lang="en-US" dirty="0">
                    <a:solidFill>
                      <a:schemeClr val="tx1"/>
                    </a:solidFill>
                  </a:rPr>
                  <a:t>That’s the definition of the multiplier!  A one unit change in spending generates a how-many unit change in output?</a:t>
                </a:r>
              </a:p>
              <a:p>
                <a:pPr lvl="1"/>
                <a:r>
                  <a:rPr lang="en-US" dirty="0">
                    <a:solidFill>
                      <a:schemeClr val="tx1"/>
                    </a:solidFill>
                  </a:rPr>
                  <a:t>The </a:t>
                </a:r>
                <a:r>
                  <a:rPr lang="en-US" u="sng" dirty="0">
                    <a:solidFill>
                      <a:schemeClr val="tx1"/>
                    </a:solidFill>
                  </a:rPr>
                  <a:t>multiplier</a:t>
                </a:r>
                <a:r>
                  <a:rPr lang="en-US" dirty="0">
                    <a:solidFill>
                      <a:schemeClr val="tx1"/>
                    </a:solidFill>
                  </a:rPr>
                  <a:t> equals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oMath>
                </a14:m>
                <a:endParaRPr lang="en-US" sz="1200" dirty="0">
                  <a:solidFill>
                    <a:schemeClr val="tx1"/>
                  </a:solidFill>
                </a:endParaRPr>
              </a:p>
              <a:p>
                <a:pPr lvl="1"/>
                <a:endParaRPr lang="en-US" sz="1200" dirty="0">
                  <a:solidFill>
                    <a:schemeClr val="tx1"/>
                  </a:solidFill>
                </a:endParaRPr>
              </a:p>
              <a:p>
                <a:r>
                  <a:rPr lang="en-US" dirty="0">
                    <a:solidFill>
                      <a:schemeClr val="tx1"/>
                    </a:solidFill>
                  </a:rPr>
                  <a:t>ΔGDP = </a:t>
                </a:r>
                <a:r>
                  <a:rPr lang="en-US" dirty="0" err="1">
                    <a:solidFill>
                      <a:schemeClr val="tx1"/>
                    </a:solidFill>
                  </a:rPr>
                  <a:t>Δspending</a:t>
                </a:r>
                <a:r>
                  <a:rPr lang="en-US" dirty="0">
                    <a:solidFill>
                      <a:schemeClr val="tx1"/>
                    </a:solidFill>
                  </a:rPr>
                  <a:t> * multiplier.   Given that MPC = 0.75 and t = 0.2, if the government wants to increase output $5, it must increase spending by</a:t>
                </a:r>
              </a:p>
              <a:p>
                <a:pPr marL="0" indent="0" algn="ctr">
                  <a:buNone/>
                </a:pPr>
                <a:r>
                  <a:rPr lang="en-US" dirty="0">
                    <a:solidFill>
                      <a:schemeClr val="tx1"/>
                    </a:solidFill>
                  </a:rPr>
                  <a:t>$5 = 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r>
                  <a:rPr lang="en-US" dirty="0">
                    <a:solidFill>
                      <a:schemeClr val="tx1"/>
                    </a:solidFill>
                  </a:rPr>
                  <a:t> * 2.5</a:t>
                </a:r>
              </a:p>
              <a:p>
                <a:pPr marL="0" indent="0" algn="ctr">
                  <a:buNone/>
                </a:pPr>
                <a:r>
                  <a:rPr lang="en-US" dirty="0">
                    <a:solidFill>
                      <a:schemeClr val="tx1"/>
                    </a:solidFill>
                  </a:rPr>
                  <a:t>Δ</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oMath>
                </a14:m>
                <a:r>
                  <a:rPr lang="en-US" dirty="0">
                    <a:solidFill>
                      <a:schemeClr val="tx1"/>
                    </a:solidFill>
                  </a:rPr>
                  <a:t> = $2</a:t>
                </a:r>
              </a:p>
              <a:p>
                <a:r>
                  <a:rPr lang="en-US" dirty="0">
                    <a:solidFill>
                      <a:schemeClr val="tx1"/>
                    </a:solidFill>
                  </a:rPr>
                  <a:t>The IS curve will look just like last lecture, as long as we get all the relevant spending function details</a:t>
                </a:r>
              </a:p>
              <a:p>
                <a:pPr marL="0" indent="0" algn="ctr">
                  <a:buNone/>
                </a:pPr>
                <a:endParaRPr lang="en-US" dirty="0">
                  <a:solidFill>
                    <a:schemeClr val="tx1"/>
                  </a:solidFill>
                </a:endParaRP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07F2706C-728A-43B9-AF61-58E5E281488C}"/>
                  </a:ext>
                </a:extLst>
              </p:cNvPr>
              <p:cNvSpPr>
                <a:spLocks noGrp="1" noRot="1" noChangeAspect="1" noMove="1" noResize="1" noEditPoints="1" noAdjustHandles="1" noChangeArrowheads="1" noChangeShapeType="1" noTextEdit="1"/>
              </p:cNvSpPr>
              <p:nvPr>
                <p:ph idx="1"/>
              </p:nvPr>
            </p:nvSpPr>
            <p:spPr>
              <a:blipFill>
                <a:blip r:embed="rId2"/>
                <a:stretch>
                  <a:fillRect l="-703" t="-1859" b="-247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E5896D0-E8E8-432F-AE5A-650531F50F15}"/>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4D21F668-50A3-43F5-BBBC-6DA53C98F38F}"/>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58375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39D2-4676-4FCE-B206-7963DC64CA15}"/>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94413F-CAC9-4F27-B2D2-BD33D1F469D2}"/>
                  </a:ext>
                </a:extLst>
              </p:cNvPr>
              <p:cNvSpPr>
                <a:spLocks noGrp="1"/>
              </p:cNvSpPr>
              <p:nvPr>
                <p:ph idx="1"/>
              </p:nvPr>
            </p:nvSpPr>
            <p:spPr>
              <a:xfrm>
                <a:off x="457081" y="1299153"/>
                <a:ext cx="11274663" cy="5144751"/>
              </a:xfrm>
            </p:spPr>
            <p:txBody>
              <a:bodyPr>
                <a:normAutofit/>
              </a:bodyPr>
              <a:lstStyle/>
              <a:p>
                <a:r>
                  <a:rPr lang="en-US" dirty="0">
                    <a:solidFill>
                      <a:schemeClr val="tx1"/>
                    </a:solidFill>
                  </a:rPr>
                  <a:t>Suppose…</a:t>
                </a:r>
              </a:p>
              <a:p>
                <a:pPr lvl="1"/>
                <a:r>
                  <a:rPr lang="en-US" dirty="0">
                    <a:solidFill>
                      <a:schemeClr val="tx1"/>
                    </a:solidFill>
                  </a:rPr>
                  <a:t>C(Y, r)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 </m:t>
                    </m:r>
                    <m:r>
                      <m:rPr>
                        <m:nor/>
                      </m:rPr>
                      <a:rPr lang="en-US">
                        <a:solidFill>
                          <a:schemeClr val="tx1"/>
                        </a:solidFill>
                      </a:rPr>
                      <m:t>MPC</m:t>
                    </m:r>
                    <m:r>
                      <m:rPr>
                        <m:nor/>
                      </m:rPr>
                      <a:rPr lang="en-US">
                        <a:solidFill>
                          <a:schemeClr val="tx1"/>
                        </a:solidFill>
                      </a:rPr>
                      <m:t>∗</m:t>
                    </m:r>
                    <m:r>
                      <m:rPr>
                        <m:nor/>
                      </m:rPr>
                      <a:rPr lang="en-US">
                        <a:solidFill>
                          <a:schemeClr val="tx1"/>
                        </a:solidFill>
                        <a:latin typeface="Cambria Math" panose="02040503050406030204" pitchFamily="18" charset="0"/>
                      </a:rPr>
                      <m:t>(</m:t>
                    </m:r>
                    <m:r>
                      <m:rPr>
                        <m:nor/>
                      </m:rPr>
                      <a:rPr lang="en-US">
                        <a:solidFill>
                          <a:schemeClr val="tx1"/>
                        </a:solidFill>
                        <a:latin typeface="Cambria Math" panose="02040503050406030204" pitchFamily="18" charset="0"/>
                      </a:rPr>
                      <m:t>Y</m:t>
                    </m:r>
                    <m:r>
                      <m:rPr>
                        <m:nor/>
                      </m:rPr>
                      <a:rPr lang="en-US">
                        <a:solidFill>
                          <a:schemeClr val="tx1"/>
                        </a:solidFill>
                        <a:latin typeface="Cambria Math" panose="02040503050406030204" pitchFamily="18" charset="0"/>
                      </a:rPr>
                      <m:t> − </m:t>
                    </m:r>
                    <m:d>
                      <m:dPr>
                        <m:ctrlPr>
                          <a:rPr lang="en-US" i="1">
                            <a:solidFill>
                              <a:schemeClr val="tx1"/>
                            </a:solidFill>
                            <a:latin typeface="Cambria Math" panose="02040503050406030204" pitchFamily="18" charset="0"/>
                          </a:rPr>
                        </m:ctrlPr>
                      </m:dPr>
                      <m:e>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a:rPr lang="en-US">
                            <a:solidFill>
                              <a:schemeClr val="tx1"/>
                            </a:solidFill>
                            <a:latin typeface="Cambria Math" panose="02040503050406030204" pitchFamily="18" charset="0"/>
                          </a:rPr>
                          <m:t> </m:t>
                        </m:r>
                        <m:r>
                          <m:rPr>
                            <m:nor/>
                          </m:rPr>
                          <a:rPr lang="en-US">
                            <a:solidFill>
                              <a:schemeClr val="tx1"/>
                            </a:solidFill>
                            <a:latin typeface="Cambria Math" panose="02040503050406030204" pitchFamily="18" charset="0"/>
                          </a:rPr>
                          <m:t>+ </m:t>
                        </m:r>
                        <m:r>
                          <m:rPr>
                            <m:nor/>
                          </m:rPr>
                          <a:rPr lang="en-US">
                            <a:solidFill>
                              <a:schemeClr val="tx1"/>
                            </a:solidFill>
                            <a:latin typeface="Cambria Math" panose="02040503050406030204" pitchFamily="18" charset="0"/>
                          </a:rPr>
                          <m:t>t</m:t>
                        </m:r>
                        <m:r>
                          <m:rPr>
                            <m:nor/>
                          </m:rPr>
                          <a:rPr lang="en-US">
                            <a:solidFill>
                              <a:schemeClr val="tx1"/>
                            </a:solidFill>
                            <a:latin typeface="Cambria Math" panose="02040503050406030204" pitchFamily="18" charset="0"/>
                          </a:rPr>
                          <m:t>∗</m:t>
                        </m:r>
                        <m:r>
                          <m:rPr>
                            <m:nor/>
                          </m:rPr>
                          <a:rPr lang="en-US">
                            <a:solidFill>
                              <a:schemeClr val="tx1"/>
                            </a:solidFill>
                            <a:latin typeface="Cambria Math" panose="02040503050406030204" pitchFamily="18" charset="0"/>
                          </a:rPr>
                          <m:t>Y</m:t>
                        </m:r>
                      </m:e>
                    </m:d>
                    <m:r>
                      <m:rPr>
                        <m:nor/>
                      </m:rPr>
                      <a:rPr lang="en-US">
                        <a:solidFill>
                          <a:schemeClr val="tx1"/>
                        </a:solidFill>
                        <a:latin typeface="Cambria Math" panose="02040503050406030204" pitchFamily="18" charset="0"/>
                      </a:rPr>
                      <m:t>) </m:t>
                    </m:r>
                    <m:r>
                      <m:rPr>
                        <m:nor/>
                      </m:rPr>
                      <a:rPr lang="en-US">
                        <a:solidFill>
                          <a:schemeClr val="tx1"/>
                        </a:solidFill>
                      </a:rPr>
                      <m:t>− </m:t>
                    </m:r>
                    <m:r>
                      <m:rPr>
                        <m:nor/>
                      </m:rPr>
                      <a:rPr lang="en-US">
                        <a:solidFill>
                          <a:schemeClr val="tx1"/>
                        </a:solidFill>
                      </a:rPr>
                      <m:t>c</m:t>
                    </m:r>
                    <m:r>
                      <m:rPr>
                        <m:nor/>
                      </m:rPr>
                      <a:rPr lang="en-US">
                        <a:solidFill>
                          <a:schemeClr val="tx1"/>
                        </a:solidFill>
                      </a:rPr>
                      <m:t>∗</m:t>
                    </m:r>
                    <m:r>
                      <m:rPr>
                        <m:nor/>
                      </m:rPr>
                      <a:rPr lang="en-US">
                        <a:solidFill>
                          <a:schemeClr val="tx1"/>
                        </a:solidFill>
                      </a:rPr>
                      <m:t>r</m:t>
                    </m:r>
                  </m:oMath>
                </a14:m>
                <a:endParaRPr lang="en-US" dirty="0">
                  <a:solidFill>
                    <a:schemeClr val="tx1"/>
                  </a:solidFill>
                </a:endParaRPr>
              </a:p>
              <a:p>
                <a:pPr marL="609493" lvl="1" indent="0">
                  <a:buNone/>
                </a:pPr>
                <a:r>
                  <a:rPr lang="en-US" dirty="0">
                    <a:solidFill>
                      <a:schemeClr val="tx1"/>
                    </a:solidFill>
                  </a:rPr>
                  <a:t>	        = $2 + 0.75(Y – ($1 + 0.2*Y) – 0.05*r</a:t>
                </a:r>
              </a:p>
              <a:p>
                <a:pPr lvl="1"/>
                <a:r>
                  <a:rPr lang="en-US" dirty="0">
                    <a:solidFill>
                      <a:schemeClr val="tx1"/>
                    </a:solidFill>
                  </a:rPr>
                  <a:t>I(r)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 </m:t>
                    </m:r>
                    <m:r>
                      <m:rPr>
                        <m:nor/>
                      </m:rPr>
                      <a:rPr lang="en-US">
                        <a:solidFill>
                          <a:schemeClr val="tx1"/>
                        </a:solidFill>
                      </a:rPr>
                      <m:t>d</m:t>
                    </m:r>
                    <m:r>
                      <m:rPr>
                        <m:nor/>
                      </m:rPr>
                      <a:rPr lang="en-US">
                        <a:solidFill>
                          <a:schemeClr val="tx1"/>
                        </a:solidFill>
                      </a:rPr>
                      <m:t>∗</m:t>
                    </m:r>
                    <m:r>
                      <m:rPr>
                        <m:nor/>
                      </m:rPr>
                      <a:rPr lang="en-US">
                        <a:solidFill>
                          <a:schemeClr val="tx1"/>
                        </a:solidFill>
                      </a:rPr>
                      <m:t>r</m:t>
                    </m:r>
                  </m:oMath>
                </a14:m>
                <a:r>
                  <a:rPr lang="en-US" dirty="0">
                    <a:solidFill>
                      <a:schemeClr val="tx1"/>
                    </a:solidFill>
                  </a:rPr>
                  <a:t> = 1.5 – 0.15*r</a:t>
                </a:r>
              </a:p>
              <a:p>
                <a:pPr lvl="1"/>
                <a:r>
                  <a:rPr lang="en-US" dirty="0">
                    <a:solidFill>
                      <a:schemeClr val="tx1"/>
                    </a:solidFill>
                  </a:rPr>
                  <a:t>G(r)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G</m:t>
                        </m:r>
                      </m:e>
                    </m:acc>
                    <m:r>
                      <m:rPr>
                        <m:nor/>
                      </m:rPr>
                      <a:rPr lang="en-US">
                        <a:solidFill>
                          <a:schemeClr val="tx1"/>
                        </a:solidFill>
                      </a:rPr>
                      <m:t> − </m:t>
                    </m:r>
                    <m:r>
                      <m:rPr>
                        <m:nor/>
                      </m:rPr>
                      <a:rPr lang="en-US" b="0" i="0" smtClean="0">
                        <a:solidFill>
                          <a:schemeClr val="tx1"/>
                        </a:solidFill>
                      </a:rPr>
                      <m:t>e</m:t>
                    </m:r>
                    <m:r>
                      <m:rPr>
                        <m:nor/>
                      </m:rPr>
                      <a:rPr lang="en-US">
                        <a:solidFill>
                          <a:schemeClr val="tx1"/>
                        </a:solidFill>
                      </a:rPr>
                      <m:t>∗</m:t>
                    </m:r>
                    <m:r>
                      <m:rPr>
                        <m:nor/>
                      </m:rPr>
                      <a:rPr lang="en-US">
                        <a:solidFill>
                          <a:schemeClr val="tx1"/>
                        </a:solidFill>
                      </a:rPr>
                      <m:t>r</m:t>
                    </m:r>
                  </m:oMath>
                </a14:m>
                <a:r>
                  <a:rPr lang="en-US" dirty="0">
                    <a:solidFill>
                      <a:schemeClr val="tx1"/>
                    </a:solidFill>
                  </a:rPr>
                  <a:t> = 4 – 0.02*r</a:t>
                </a:r>
              </a:p>
              <a:p>
                <a:pPr lvl="1"/>
                <a:r>
                  <a:rPr lang="en-US" dirty="0">
                    <a:solidFill>
                      <a:schemeClr val="tx1"/>
                    </a:solidFill>
                  </a:rPr>
                  <a:t>NX(r)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NX</m:t>
                        </m:r>
                      </m:e>
                    </m:acc>
                    <m:r>
                      <m:rPr>
                        <m:nor/>
                      </m:rPr>
                      <a:rPr lang="en-US">
                        <a:solidFill>
                          <a:schemeClr val="tx1"/>
                        </a:solidFill>
                      </a:rPr>
                      <m:t> − </m:t>
                    </m:r>
                    <m:r>
                      <m:rPr>
                        <m:nor/>
                      </m:rPr>
                      <a:rPr lang="en-US" b="0" i="0" smtClean="0">
                        <a:solidFill>
                          <a:schemeClr val="tx1"/>
                        </a:solidFill>
                      </a:rPr>
                      <m:t>x</m:t>
                    </m:r>
                    <m:r>
                      <m:rPr>
                        <m:nor/>
                      </m:rPr>
                      <a:rPr lang="en-US">
                        <a:solidFill>
                          <a:schemeClr val="tx1"/>
                        </a:solidFill>
                      </a:rPr>
                      <m:t>∗</m:t>
                    </m:r>
                    <m:r>
                      <m:rPr>
                        <m:nor/>
                      </m:rPr>
                      <a:rPr lang="en-US">
                        <a:solidFill>
                          <a:schemeClr val="tx1"/>
                        </a:solidFill>
                      </a:rPr>
                      <m:t>r</m:t>
                    </m:r>
                  </m:oMath>
                </a14:m>
                <a:r>
                  <a:rPr lang="en-US" dirty="0">
                    <a:solidFill>
                      <a:schemeClr val="tx1"/>
                    </a:solidFill>
                  </a:rPr>
                  <a:t> = 1.25 – 0.08*r</a:t>
                </a:r>
              </a:p>
              <a:p>
                <a:r>
                  <a:rPr lang="en-US" dirty="0">
                    <a:solidFill>
                      <a:schemeClr val="tx1"/>
                    </a:solidFill>
                  </a:rPr>
                  <a:t>Then</a:t>
                </a:r>
              </a:p>
              <a:p>
                <a:pPr marL="0" indent="0" algn="ctr">
                  <a:buNone/>
                </a:pPr>
                <a14:m>
                  <m:oMath xmlns:m="http://schemas.openxmlformats.org/officeDocument/2006/math">
                    <m:r>
                      <m:rPr>
                        <m:nor/>
                      </m:rPr>
                      <a:rPr lang="en-US">
                        <a:solidFill>
                          <a:schemeClr val="tx1"/>
                        </a:solidFill>
                      </a:rPr>
                      <m:t>Y</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b="0" i="0" smtClean="0">
                            <a:solidFill>
                              <a:schemeClr val="tx1"/>
                            </a:solidFill>
                          </a:rPr>
                          <m:t>0.6</m:t>
                        </m:r>
                      </m:den>
                    </m:f>
                    <m:r>
                      <a:rPr lang="en-US">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m:rPr>
                        <m:nor/>
                      </m:rPr>
                      <a:rPr lang="en-US">
                        <a:solidFill>
                          <a:schemeClr val="tx1"/>
                        </a:solidFill>
                      </a:rPr>
                      <m:t>+</m:t>
                    </m:r>
                    <m:r>
                      <a:rPr lang="en-US" b="0" i="1" smtClean="0">
                        <a:solidFill>
                          <a:schemeClr val="tx1"/>
                        </a:solidFill>
                        <a:latin typeface="Cambria Math" panose="02040503050406030204" pitchFamily="18" charset="0"/>
                      </a:rPr>
                      <m:t>1.5</m:t>
                    </m:r>
                    <m:r>
                      <m:rPr>
                        <m:nor/>
                      </m:rPr>
                      <a:rPr lang="en-US">
                        <a:solidFill>
                          <a:schemeClr val="tx1"/>
                        </a:solidFill>
                      </a:rPr>
                      <m:t> +</m:t>
                    </m:r>
                    <m:r>
                      <a:rPr lang="en-US" b="0" i="1" smtClean="0">
                        <a:solidFill>
                          <a:schemeClr val="tx1"/>
                        </a:solidFill>
                        <a:latin typeface="Cambria Math" panose="02040503050406030204" pitchFamily="18" charset="0"/>
                      </a:rPr>
                      <m:t>4</m:t>
                    </m:r>
                    <m:r>
                      <m:rPr>
                        <m:nor/>
                      </m:rPr>
                      <a:rPr lang="en-US">
                        <a:solidFill>
                          <a:schemeClr val="tx1"/>
                        </a:solidFill>
                      </a:rPr>
                      <m:t> +</m:t>
                    </m:r>
                    <m:r>
                      <a:rPr lang="en-US" b="0" i="1" smtClean="0">
                        <a:solidFill>
                          <a:schemeClr val="tx1"/>
                        </a:solidFill>
                        <a:latin typeface="Cambria Math" panose="02040503050406030204" pitchFamily="18" charset="0"/>
                      </a:rPr>
                      <m:t>1.25</m:t>
                    </m:r>
                    <m:r>
                      <m:rPr>
                        <m:nor/>
                      </m:rPr>
                      <a:rPr lang="en-US">
                        <a:solidFill>
                          <a:schemeClr val="tx1"/>
                        </a:solidFill>
                      </a:rPr>
                      <m:t> − </m:t>
                    </m:r>
                    <m:r>
                      <m:rPr>
                        <m:nor/>
                      </m:rPr>
                      <a:rPr lang="en-US" b="0" i="0" smtClean="0">
                        <a:solidFill>
                          <a:schemeClr val="tx1"/>
                        </a:solidFill>
                      </a:rPr>
                      <m:t>0.75</m:t>
                    </m:r>
                    <m:r>
                      <m:rPr>
                        <m:nor/>
                      </m:rPr>
                      <a:rPr lang="en-US">
                        <a:solidFill>
                          <a:schemeClr val="tx1"/>
                        </a:solidFill>
                      </a:rPr>
                      <m:t>∗</m:t>
                    </m:r>
                    <m:r>
                      <a:rPr lang="en-US" b="0" i="1" smtClean="0">
                        <a:solidFill>
                          <a:schemeClr val="tx1"/>
                        </a:solidFill>
                        <a:latin typeface="Cambria Math" panose="02040503050406030204" pitchFamily="18" charset="0"/>
                      </a:rPr>
                      <m:t>1</m:t>
                    </m:r>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b="0" i="0" smtClean="0">
                            <a:solidFill>
                              <a:schemeClr val="tx1"/>
                            </a:solidFill>
                          </a:rPr>
                          <m:t>0.05+0.15+0.02+0.08</m:t>
                        </m:r>
                      </m:num>
                      <m:den>
                        <m:r>
                          <m:rPr>
                            <m:nor/>
                          </m:rPr>
                          <a:rPr lang="en-US">
                            <a:solidFill>
                              <a:schemeClr val="tx1"/>
                            </a:solidFill>
                          </a:rPr>
                          <m:t>1 − </m:t>
                        </m:r>
                        <m:r>
                          <m:rPr>
                            <m:nor/>
                          </m:rPr>
                          <a:rPr lang="en-US" b="0" i="0" smtClean="0">
                            <a:solidFill>
                              <a:schemeClr val="tx1"/>
                            </a:solidFill>
                          </a:rPr>
                          <m:t>0.6</m:t>
                        </m:r>
                      </m:den>
                    </m:f>
                    <m:r>
                      <m:rPr>
                        <m:nor/>
                      </m:rPr>
                      <a:rPr lang="en-US">
                        <a:solidFill>
                          <a:schemeClr val="tx1"/>
                        </a:solidFill>
                      </a:rPr>
                      <m:t>∗</m:t>
                    </m:r>
                    <m:r>
                      <m:rPr>
                        <m:nor/>
                      </m:rPr>
                      <a:rPr lang="en-US" b="0" i="0" smtClean="0">
                        <a:solidFill>
                          <a:schemeClr val="tx1"/>
                        </a:solidFill>
                      </a:rPr>
                      <m:t>r</m:t>
                    </m:r>
                  </m:oMath>
                </a14:m>
                <a:endParaRPr lang="en-US" dirty="0">
                  <a:solidFill>
                    <a:schemeClr val="tx1"/>
                  </a:solidFill>
                </a:endParaRPr>
              </a:p>
              <a:p>
                <a:pPr marL="609493" lvl="1" indent="0" algn="ctr">
                  <a:buNone/>
                </a:pPr>
                <a:r>
                  <a:rPr lang="en-US" dirty="0">
                    <a:solidFill>
                      <a:schemeClr val="tx1"/>
                    </a:solidFill>
                  </a:rPr>
                  <a:t> Y = 2.5*8 -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rPr>
                          <m:t>0.</m:t>
                        </m:r>
                        <m:r>
                          <m:rPr>
                            <m:nor/>
                          </m:rPr>
                          <a:rPr lang="en-US" b="0" i="0" smtClean="0">
                            <a:solidFill>
                              <a:schemeClr val="tx1"/>
                            </a:solidFill>
                            <a:latin typeface="Cambria Math" panose="02040503050406030204" pitchFamily="18" charset="0"/>
                          </a:rPr>
                          <m:t>3</m:t>
                        </m:r>
                      </m:num>
                      <m:den>
                        <m:r>
                          <m:rPr>
                            <m:nor/>
                          </m:rPr>
                          <a:rPr lang="en-US">
                            <a:solidFill>
                              <a:schemeClr val="tx1"/>
                            </a:solidFill>
                          </a:rPr>
                          <m:t>0.</m:t>
                        </m:r>
                        <m:r>
                          <m:rPr>
                            <m:nor/>
                          </m:rPr>
                          <a:rPr lang="en-US" b="0" i="0" smtClean="0">
                            <a:solidFill>
                              <a:schemeClr val="tx1"/>
                            </a:solidFill>
                            <a:latin typeface="Cambria Math" panose="02040503050406030204" pitchFamily="18" charset="0"/>
                          </a:rPr>
                          <m:t>4</m:t>
                        </m:r>
                      </m:den>
                    </m:f>
                    <m:r>
                      <m:rPr>
                        <m:nor/>
                      </m:rPr>
                      <a:rPr lang="en-US">
                        <a:solidFill>
                          <a:schemeClr val="tx1"/>
                        </a:solidFill>
                      </a:rPr>
                      <m:t>∗</m:t>
                    </m:r>
                    <m:r>
                      <m:rPr>
                        <m:nor/>
                      </m:rPr>
                      <a:rPr lang="en-US">
                        <a:solidFill>
                          <a:schemeClr val="tx1"/>
                        </a:solidFill>
                      </a:rPr>
                      <m:t>r</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994413F-CAC9-4F27-B2D2-BD33D1F469D2}"/>
                  </a:ext>
                </a:extLst>
              </p:cNvPr>
              <p:cNvSpPr>
                <a:spLocks noGrp="1" noRot="1" noChangeAspect="1" noMove="1" noResize="1" noEditPoints="1" noAdjustHandles="1" noChangeArrowheads="1" noChangeShapeType="1" noTextEdit="1"/>
              </p:cNvSpPr>
              <p:nvPr>
                <p:ph idx="1"/>
              </p:nvPr>
            </p:nvSpPr>
            <p:spPr>
              <a:xfrm>
                <a:off x="457081" y="1299153"/>
                <a:ext cx="11274663" cy="5144751"/>
              </a:xfrm>
              <a:blipFill>
                <a:blip r:embed="rId3"/>
                <a:stretch>
                  <a:fillRect l="-703" t="-17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1A3873B-4AE9-4F92-BFA2-11EEDF311FF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8AE2504-FEC2-48AF-A006-BFFE640839F5}"/>
              </a:ext>
            </a:extLst>
          </p:cNvPr>
          <p:cNvSpPr>
            <a:spLocks noGrp="1"/>
          </p:cNvSpPr>
          <p:nvPr>
            <p:ph type="sldNum" sz="quarter" idx="12"/>
          </p:nvPr>
        </p:nvSpPr>
        <p:spPr/>
        <p:txBody>
          <a:bodyPr/>
          <a:lstStyle/>
          <a:p>
            <a:fld id="{B6F15528-21DE-4FAA-801E-634DDDAF4B2B}" type="slidenum">
              <a:rPr lang="en-US" smtClean="0"/>
              <a:pPr/>
              <a:t>16</a:t>
            </a:fld>
            <a:endParaRPr lang="en-US"/>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220D467-E8A9-4EDC-5DBD-F708AB3A1999}"/>
                  </a:ext>
                </a:extLst>
              </p14:cNvPr>
              <p14:cNvContentPartPr/>
              <p14:nvPr/>
            </p14:nvContentPartPr>
            <p14:xfrm>
              <a:off x="3116520" y="4284360"/>
              <a:ext cx="7106400" cy="685800"/>
            </p14:xfrm>
          </p:contentPart>
        </mc:Choice>
        <mc:Fallback>
          <p:pic>
            <p:nvPicPr>
              <p:cNvPr id="6" name="Ink 5">
                <a:extLst>
                  <a:ext uri="{FF2B5EF4-FFF2-40B4-BE49-F238E27FC236}">
                    <a16:creationId xmlns:a16="http://schemas.microsoft.com/office/drawing/2014/main" id="{3220D467-E8A9-4EDC-5DBD-F708AB3A1999}"/>
                  </a:ext>
                </a:extLst>
              </p:cNvPr>
              <p:cNvPicPr/>
              <p:nvPr/>
            </p:nvPicPr>
            <p:blipFill>
              <a:blip r:embed="rId5"/>
              <a:stretch>
                <a:fillRect/>
              </a:stretch>
            </p:blipFill>
            <p:spPr>
              <a:xfrm>
                <a:off x="3107160" y="4275000"/>
                <a:ext cx="7125120" cy="704520"/>
              </a:xfrm>
              <a:prstGeom prst="rect">
                <a:avLst/>
              </a:prstGeom>
            </p:spPr>
          </p:pic>
        </mc:Fallback>
      </mc:AlternateContent>
    </p:spTree>
    <p:extLst>
      <p:ext uri="{BB962C8B-B14F-4D97-AF65-F5344CB8AC3E}">
        <p14:creationId xmlns:p14="http://schemas.microsoft.com/office/powerpoint/2010/main" val="377782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7DAE-17FD-44D7-9D16-0858B504751D}"/>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858E1E-6ABC-4BB3-B13C-5CD94D206827}"/>
                  </a:ext>
                </a:extLst>
              </p:cNvPr>
              <p:cNvSpPr>
                <a:spLocks noGrp="1"/>
              </p:cNvSpPr>
              <p:nvPr>
                <p:ph idx="1"/>
              </p:nvPr>
            </p:nvSpPr>
            <p:spPr>
              <a:xfrm>
                <a:off x="457081" y="1299153"/>
                <a:ext cx="11274663" cy="5193716"/>
              </a:xfrm>
            </p:spPr>
            <p:txBody>
              <a:bodyPr/>
              <a:lstStyle/>
              <a:p>
                <a:r>
                  <a:rPr lang="en-US" dirty="0">
                    <a:solidFill>
                      <a:schemeClr val="tx1"/>
                    </a:solidFill>
                  </a:rPr>
                  <a:t>The simplified IS curve for an economy with those spending functions is</a:t>
                </a:r>
              </a:p>
              <a:p>
                <a:pPr marL="0" indent="0" algn="ctr">
                  <a:buNone/>
                </a:pPr>
                <a:r>
                  <a:rPr lang="en-US" dirty="0">
                    <a:solidFill>
                      <a:schemeClr val="tx1"/>
                    </a:solidFill>
                  </a:rPr>
                  <a:t>Y = 20 - </a:t>
                </a:r>
                <a14:m>
                  <m:oMath xmlns:m="http://schemas.openxmlformats.org/officeDocument/2006/math">
                    <m:r>
                      <a:rPr lang="en-US" b="0" i="1" smtClean="0">
                        <a:solidFill>
                          <a:schemeClr val="tx1"/>
                        </a:solidFill>
                        <a:latin typeface="Cambria Math" panose="02040503050406030204" pitchFamily="18" charset="0"/>
                      </a:rPr>
                      <m:t>0.75</m:t>
                    </m:r>
                    <m:r>
                      <m:rPr>
                        <m:nor/>
                      </m:rPr>
                      <a:rPr lang="en-US">
                        <a:solidFill>
                          <a:schemeClr val="tx1"/>
                        </a:solidFill>
                      </a:rPr>
                      <m:t>∗</m:t>
                    </m:r>
                    <m:r>
                      <m:rPr>
                        <m:nor/>
                      </m:rPr>
                      <a:rPr lang="en-US">
                        <a:solidFill>
                          <a:schemeClr val="tx1"/>
                        </a:solidFill>
                      </a:rPr>
                      <m:t>r</m:t>
                    </m:r>
                  </m:oMath>
                </a14:m>
                <a:endParaRPr lang="en-US" dirty="0">
                  <a:solidFill>
                    <a:schemeClr val="tx1"/>
                  </a:solidFill>
                </a:endParaRPr>
              </a:p>
              <a:p>
                <a:pPr marL="0" indent="0" algn="ctr">
                  <a:buNone/>
                </a:pPr>
                <a:endParaRPr lang="en-US" sz="300" dirty="0">
                  <a:solidFill>
                    <a:schemeClr val="tx1"/>
                  </a:solidFill>
                </a:endParaRPr>
              </a:p>
              <a:p>
                <a:pPr lvl="1"/>
                <a:r>
                  <a:rPr lang="en-US" dirty="0">
                    <a:solidFill>
                      <a:schemeClr val="tx1"/>
                    </a:solidFill>
                  </a:rPr>
                  <a:t>That’s our original IS curve from the last lecture!  All this math is the same as what we did already, just more formal and specific</a:t>
                </a:r>
              </a:p>
              <a:p>
                <a:endParaRPr lang="en-US" sz="1200" dirty="0">
                  <a:solidFill>
                    <a:schemeClr val="tx1"/>
                  </a:solidFill>
                </a:endParaRPr>
              </a:p>
              <a:p>
                <a:r>
                  <a:rPr lang="en-US" dirty="0">
                    <a:solidFill>
                      <a:schemeClr val="tx1"/>
                    </a:solidFill>
                  </a:rPr>
                  <a:t>We started today saying we wanted to add inflation </a:t>
                </a:r>
                <a:r>
                  <a:rPr lang="el-GR" dirty="0">
                    <a:solidFill>
                      <a:schemeClr val="tx1"/>
                    </a:solidFill>
                  </a:rPr>
                  <a:t>π</a:t>
                </a:r>
                <a:r>
                  <a:rPr lang="en-US" dirty="0">
                    <a:solidFill>
                      <a:schemeClr val="tx1"/>
                    </a:solidFill>
                  </a:rPr>
                  <a:t> into our short run model.  That function above does not have </a:t>
                </a:r>
                <a:r>
                  <a:rPr lang="el-GR" dirty="0">
                    <a:solidFill>
                      <a:schemeClr val="tx1"/>
                    </a:solidFill>
                  </a:rPr>
                  <a:t>π</a:t>
                </a:r>
                <a:r>
                  <a:rPr lang="en-US" dirty="0">
                    <a:solidFill>
                      <a:schemeClr val="tx1"/>
                    </a:solidFill>
                  </a:rPr>
                  <a:t> in it.</a:t>
                </a:r>
              </a:p>
              <a:p>
                <a:r>
                  <a:rPr lang="en-US" dirty="0">
                    <a:solidFill>
                      <a:schemeClr val="tx1"/>
                    </a:solidFill>
                  </a:rPr>
                  <a:t>Now we turn to monetary policy</a:t>
                </a:r>
              </a:p>
              <a:p>
                <a:pPr lvl="1"/>
                <a:r>
                  <a:rPr lang="en-US" dirty="0">
                    <a:solidFill>
                      <a:schemeClr val="tx1"/>
                    </a:solidFill>
                  </a:rPr>
                  <a:t>Last lecture: interest rate is set unrelated to Y</a:t>
                </a:r>
              </a:p>
              <a:p>
                <a:pPr lvl="1"/>
                <a:r>
                  <a:rPr lang="en-US" dirty="0">
                    <a:solidFill>
                      <a:schemeClr val="tx1"/>
                    </a:solidFill>
                  </a:rPr>
                  <a:t>Now, today: the interest rate, instead, is set to respond to </a:t>
                </a:r>
                <a:r>
                  <a:rPr lang="el-GR" dirty="0">
                    <a:solidFill>
                      <a:schemeClr val="tx1"/>
                    </a:solidFill>
                  </a:rPr>
                  <a:t>π</a:t>
                </a: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60858E1E-6ABC-4BB3-B13C-5CD94D206827}"/>
                  </a:ext>
                </a:extLst>
              </p:cNvPr>
              <p:cNvSpPr>
                <a:spLocks noGrp="1" noRot="1" noChangeAspect="1" noMove="1" noResize="1" noEditPoints="1" noAdjustHandles="1" noChangeArrowheads="1" noChangeShapeType="1" noTextEdit="1"/>
              </p:cNvSpPr>
              <p:nvPr>
                <p:ph idx="1"/>
              </p:nvPr>
            </p:nvSpPr>
            <p:spPr>
              <a:xfrm>
                <a:off x="457081" y="1299153"/>
                <a:ext cx="11274663" cy="5193716"/>
              </a:xfrm>
              <a:blipFill>
                <a:blip r:embed="rId3"/>
                <a:stretch>
                  <a:fillRect l="-703" t="-17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D448E6E-BDCC-45DF-8199-64FAAD87E38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6B9A3BF8-959D-4627-8E8D-1AD89DF8F189}"/>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7056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FE5C-4DD7-491B-9A04-137FA436EA48}"/>
              </a:ext>
            </a:extLst>
          </p:cNvPr>
          <p:cNvSpPr>
            <a:spLocks noGrp="1"/>
          </p:cNvSpPr>
          <p:nvPr>
            <p:ph type="title"/>
          </p:nvPr>
        </p:nvSpPr>
        <p:spPr/>
        <p:txBody>
          <a:bodyPr/>
          <a:lstStyle/>
          <a:p>
            <a:r>
              <a:rPr lang="en-US" dirty="0"/>
              <a:t>Monetary policy and prices</a:t>
            </a:r>
          </a:p>
        </p:txBody>
      </p:sp>
      <p:sp>
        <p:nvSpPr>
          <p:cNvPr id="3" name="Content Placeholder 2">
            <a:extLst>
              <a:ext uri="{FF2B5EF4-FFF2-40B4-BE49-F238E27FC236}">
                <a16:creationId xmlns:a16="http://schemas.microsoft.com/office/drawing/2014/main" id="{785ECC04-728A-437A-B5AE-2C24CCD63793}"/>
              </a:ext>
            </a:extLst>
          </p:cNvPr>
          <p:cNvSpPr>
            <a:spLocks noGrp="1"/>
          </p:cNvSpPr>
          <p:nvPr>
            <p:ph idx="1"/>
          </p:nvPr>
        </p:nvSpPr>
        <p:spPr/>
        <p:txBody>
          <a:bodyPr/>
          <a:lstStyle/>
          <a:p>
            <a:r>
              <a:rPr lang="en-US" dirty="0">
                <a:solidFill>
                  <a:schemeClr val="tx1"/>
                </a:solidFill>
              </a:rPr>
              <a:t>As we briefly saw last class, the Fed maintains an inflation target</a:t>
            </a:r>
          </a:p>
          <a:p>
            <a:pPr lvl="1"/>
            <a:r>
              <a:rPr lang="en-US" dirty="0">
                <a:solidFill>
                  <a:schemeClr val="tx1"/>
                </a:solidFill>
              </a:rPr>
              <a:t>It declares that the economy should have a 2% rate of inflation (</a:t>
            </a:r>
            <a:r>
              <a:rPr lang="el-GR" dirty="0">
                <a:solidFill>
                  <a:schemeClr val="tx1"/>
                </a:solidFill>
              </a:rPr>
              <a:t>π</a:t>
            </a:r>
            <a:r>
              <a:rPr lang="en-US" dirty="0">
                <a:solidFill>
                  <a:schemeClr val="tx1"/>
                </a:solidFill>
              </a:rPr>
              <a:t> =2)</a:t>
            </a:r>
          </a:p>
          <a:p>
            <a:endParaRPr lang="en-US" sz="1200" dirty="0">
              <a:solidFill>
                <a:schemeClr val="tx1"/>
              </a:solidFill>
            </a:endParaRPr>
          </a:p>
          <a:p>
            <a:r>
              <a:rPr lang="en-US" dirty="0">
                <a:solidFill>
                  <a:schemeClr val="tx1"/>
                </a:solidFill>
              </a:rPr>
              <a:t>When output grows especially quickly, this puts cost pressures on firms to raise their prices</a:t>
            </a:r>
          </a:p>
          <a:p>
            <a:pPr lvl="1"/>
            <a:r>
              <a:rPr lang="en-US" dirty="0">
                <a:solidFill>
                  <a:schemeClr val="tx1"/>
                </a:solidFill>
              </a:rPr>
              <a:t>They need more workers, there is more competition for inputs</a:t>
            </a:r>
          </a:p>
          <a:p>
            <a:r>
              <a:rPr lang="en-US" dirty="0">
                <a:solidFill>
                  <a:schemeClr val="tx1"/>
                </a:solidFill>
              </a:rPr>
              <a:t>As aggregate costs rise, firms raise aggregate prices to maintain profits.</a:t>
            </a:r>
          </a:p>
          <a:p>
            <a:pPr lvl="1"/>
            <a:r>
              <a:rPr lang="en-US" dirty="0">
                <a:solidFill>
                  <a:schemeClr val="tx1"/>
                </a:solidFill>
              </a:rPr>
              <a:t>In expansions, inflation tends to rise</a:t>
            </a:r>
          </a:p>
          <a:p>
            <a:pPr lvl="1"/>
            <a:r>
              <a:rPr lang="en-US" dirty="0">
                <a:solidFill>
                  <a:schemeClr val="tx1"/>
                </a:solidFill>
              </a:rPr>
              <a:t>In recessions, inflation tends to fall.</a:t>
            </a:r>
          </a:p>
          <a:p>
            <a:r>
              <a:rPr lang="en-US" dirty="0">
                <a:solidFill>
                  <a:schemeClr val="tx1"/>
                </a:solidFill>
              </a:rPr>
              <a:t>The Fed fights against this, countercyclically</a:t>
            </a:r>
          </a:p>
        </p:txBody>
      </p:sp>
      <p:sp>
        <p:nvSpPr>
          <p:cNvPr id="4" name="Footer Placeholder 3">
            <a:extLst>
              <a:ext uri="{FF2B5EF4-FFF2-40B4-BE49-F238E27FC236}">
                <a16:creationId xmlns:a16="http://schemas.microsoft.com/office/drawing/2014/main" id="{84508C65-0374-4FD2-886A-65060FF98C9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F4224D50-7C0B-4C0A-8BE8-53A71EFC3CA4}"/>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22119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ADF6-8FAD-4074-AB73-FB1519BCF11E}"/>
              </a:ext>
            </a:extLst>
          </p:cNvPr>
          <p:cNvSpPr>
            <a:spLocks noGrp="1"/>
          </p:cNvSpPr>
          <p:nvPr>
            <p:ph type="title"/>
          </p:nvPr>
        </p:nvSpPr>
        <p:spPr/>
        <p:txBody>
          <a:bodyPr/>
          <a:lstStyle/>
          <a:p>
            <a:r>
              <a:rPr lang="en-US" dirty="0"/>
              <a:t>Monetary policy and prices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9EDB34-4A2F-4776-BB39-CBC805E221A7}"/>
                  </a:ext>
                </a:extLst>
              </p:cNvPr>
              <p:cNvSpPr>
                <a:spLocks noGrp="1"/>
              </p:cNvSpPr>
              <p:nvPr>
                <p:ph idx="1"/>
              </p:nvPr>
            </p:nvSpPr>
            <p:spPr/>
            <p:txBody>
              <a:bodyPr/>
              <a:lstStyle/>
              <a:p>
                <a:r>
                  <a:rPr lang="en-US" dirty="0">
                    <a:solidFill>
                      <a:schemeClr val="tx1"/>
                    </a:solidFill>
                  </a:rPr>
                  <a:t>We can re-state the MP as a function of </a:t>
                </a:r>
                <a:r>
                  <a:rPr lang="el-GR" dirty="0">
                    <a:solidFill>
                      <a:schemeClr val="tx1"/>
                    </a:solidFill>
                  </a:rPr>
                  <a:t>π</a:t>
                </a:r>
                <a:r>
                  <a:rPr lang="en-US" dirty="0">
                    <a:solidFill>
                      <a:schemeClr val="tx1"/>
                    </a:solidFill>
                  </a:rPr>
                  <a:t> (or MP(</a:t>
                </a:r>
                <a:r>
                  <a:rPr lang="el-GR" dirty="0">
                    <a:solidFill>
                      <a:schemeClr val="tx1"/>
                    </a:solidFill>
                  </a:rPr>
                  <a:t>π</a:t>
                </a:r>
                <a:r>
                  <a:rPr lang="en-US" dirty="0">
                    <a:solidFill>
                      <a:schemeClr val="tx1"/>
                    </a:solidFill>
                  </a:rPr>
                  <a:t>)) like so</a:t>
                </a:r>
              </a:p>
              <a:p>
                <a:pPr marL="0" indent="0" algn="ctr">
                  <a:buNone/>
                </a:pPr>
                <a:r>
                  <a:rPr lang="en-US" dirty="0">
                    <a:solidFill>
                      <a:schemeClr val="tx1"/>
                    </a:solidFill>
                  </a:rPr>
                  <a:t>r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r</m:t>
                        </m:r>
                      </m:e>
                    </m:acc>
                    <m:r>
                      <m:rPr>
                        <m:nor/>
                      </m:rPr>
                      <a:rPr lang="en-US" b="0" i="0" smtClean="0">
                        <a:solidFill>
                          <a:schemeClr val="tx1"/>
                        </a:solidFill>
                      </a:rPr>
                      <m:t> + </m:t>
                    </m:r>
                    <m:r>
                      <m:rPr>
                        <m:nor/>
                      </m:rPr>
                      <a:rPr lang="el-GR" b="0" i="0" smtClean="0">
                        <a:solidFill>
                          <a:schemeClr val="tx1"/>
                        </a:solidFill>
                      </a:rPr>
                      <m:t>λ</m:t>
                    </m:r>
                    <m:r>
                      <m:rPr>
                        <m:nor/>
                      </m:rPr>
                      <a:rPr lang="en-US" b="0" i="0" smtClean="0">
                        <a:solidFill>
                          <a:schemeClr val="tx1"/>
                        </a:solidFill>
                      </a:rPr>
                      <m:t>∗</m:t>
                    </m:r>
                    <m:r>
                      <m:rPr>
                        <m:nor/>
                      </m:rPr>
                      <a:rPr lang="el-GR" b="0" i="0" smtClean="0">
                        <a:solidFill>
                          <a:schemeClr val="tx1"/>
                        </a:solidFill>
                        <a:ea typeface="Cambria Math" panose="02040503050406030204" pitchFamily="18" charset="0"/>
                      </a:rPr>
                      <m:t>π</m:t>
                    </m:r>
                  </m:oMath>
                </a14:m>
                <a:r>
                  <a:rPr lang="en-US" dirty="0">
                    <a:solidFill>
                      <a:schemeClr val="tx1"/>
                    </a:solidFill>
                  </a:rPr>
                  <a:t>  </a:t>
                </a:r>
              </a:p>
              <a:p>
                <a:pPr marL="0" indent="0" algn="ctr">
                  <a:buNone/>
                </a:pPr>
                <a:endParaRPr lang="en-US" sz="4800" dirty="0">
                  <a:solidFill>
                    <a:schemeClr val="tx1"/>
                  </a:solidFill>
                </a:endParaRPr>
              </a:p>
              <a:p>
                <a:pPr lvl="1"/>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r</m:t>
                        </m:r>
                      </m:e>
                    </m:acc>
                  </m:oMath>
                </a14:m>
                <a:r>
                  <a:rPr lang="en-US" dirty="0">
                    <a:solidFill>
                      <a:schemeClr val="tx1"/>
                    </a:solidFill>
                  </a:rPr>
                  <a:t> is most easily interpreted as the interest rate that Fed policymakers would set, if inflation is </a:t>
                </a:r>
                <a:r>
                  <a:rPr lang="el-GR" dirty="0">
                    <a:solidFill>
                      <a:schemeClr val="tx1"/>
                    </a:solidFill>
                  </a:rPr>
                  <a:t>π</a:t>
                </a:r>
                <a:r>
                  <a:rPr lang="en-US" dirty="0">
                    <a:solidFill>
                      <a:schemeClr val="tx1"/>
                    </a:solidFill>
                  </a:rPr>
                  <a:t> =0</a:t>
                </a:r>
              </a:p>
              <a:p>
                <a:pPr lvl="1"/>
                <a14:m>
                  <m:oMath xmlns:m="http://schemas.openxmlformats.org/officeDocument/2006/math">
                    <m:r>
                      <m:rPr>
                        <m:nor/>
                      </m:rPr>
                      <a:rPr lang="el-GR" smtClean="0">
                        <a:solidFill>
                          <a:schemeClr val="tx1"/>
                        </a:solidFill>
                      </a:rPr>
                      <m:t>λ</m:t>
                    </m:r>
                  </m:oMath>
                </a14:m>
                <a:r>
                  <a:rPr lang="en-US" dirty="0">
                    <a:solidFill>
                      <a:schemeClr val="tx1"/>
                    </a:solidFill>
                  </a:rPr>
                  <a:t> is the monetary policy response to inflation.  “When inflation rises one percentage point, we raise real interest rates </a:t>
                </a:r>
                <a14:m>
                  <m:oMath xmlns:m="http://schemas.openxmlformats.org/officeDocument/2006/math">
                    <m:r>
                      <m:rPr>
                        <m:nor/>
                      </m:rPr>
                      <a:rPr lang="el-GR">
                        <a:solidFill>
                          <a:schemeClr val="tx1"/>
                        </a:solidFill>
                      </a:rPr>
                      <m:t>λ</m:t>
                    </m:r>
                  </m:oMath>
                </a14:m>
                <a:r>
                  <a:rPr lang="en-US" dirty="0">
                    <a:solidFill>
                      <a:schemeClr val="tx1"/>
                    </a:solidFill>
                  </a:rPr>
                  <a:t> percentage points.”</a:t>
                </a:r>
              </a:p>
              <a:p>
                <a:r>
                  <a:rPr lang="en-US" dirty="0">
                    <a:solidFill>
                      <a:schemeClr val="tx1"/>
                    </a:solidFill>
                  </a:rPr>
                  <a:t>Again, this can be seen as the same as MP from last lecture.  Y is not part of the equation!  As Y changes, r does not, all else equal</a:t>
                </a:r>
              </a:p>
            </p:txBody>
          </p:sp>
        </mc:Choice>
        <mc:Fallback xmlns="">
          <p:sp>
            <p:nvSpPr>
              <p:cNvPr id="3" name="Content Placeholder 2">
                <a:extLst>
                  <a:ext uri="{FF2B5EF4-FFF2-40B4-BE49-F238E27FC236}">
                    <a16:creationId xmlns:a16="http://schemas.microsoft.com/office/drawing/2014/main" id="{169EDB34-4A2F-4776-BB39-CBC805E221A7}"/>
                  </a:ext>
                </a:extLst>
              </p:cNvPr>
              <p:cNvSpPr>
                <a:spLocks noGrp="1" noRot="1" noChangeAspect="1" noMove="1" noResize="1" noEditPoints="1" noAdjustHandles="1" noChangeArrowheads="1" noChangeShapeType="1" noTextEdit="1"/>
              </p:cNvSpPr>
              <p:nvPr>
                <p:ph idx="1"/>
              </p:nvPr>
            </p:nvSpPr>
            <p:spPr>
              <a:blipFill>
                <a:blip r:embed="rId2"/>
                <a:stretch>
                  <a:fillRect l="-703" t="-18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1885A2F-FC17-4852-8332-CDA4A880E23E}"/>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F14CF902-024C-4986-8AF0-F497B2E96632}"/>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a:extLst>
              <a:ext uri="{FF2B5EF4-FFF2-40B4-BE49-F238E27FC236}">
                <a16:creationId xmlns:a16="http://schemas.microsoft.com/office/drawing/2014/main" id="{9C55F957-C9E5-41D6-8831-30B0990CAC9C}"/>
              </a:ext>
            </a:extLst>
          </p:cNvPr>
          <p:cNvSpPr txBox="1"/>
          <p:nvPr/>
        </p:nvSpPr>
        <p:spPr>
          <a:xfrm>
            <a:off x="305586" y="2583425"/>
            <a:ext cx="251222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The real interest rate</a:t>
            </a:r>
          </a:p>
        </p:txBody>
      </p:sp>
      <p:sp>
        <p:nvSpPr>
          <p:cNvPr id="7" name="TextBox 6">
            <a:extLst>
              <a:ext uri="{FF2B5EF4-FFF2-40B4-BE49-F238E27FC236}">
                <a16:creationId xmlns:a16="http://schemas.microsoft.com/office/drawing/2014/main" id="{D4FE3592-58BC-403A-9EAE-4412515FB6D4}"/>
              </a:ext>
            </a:extLst>
          </p:cNvPr>
          <p:cNvSpPr txBox="1"/>
          <p:nvPr/>
        </p:nvSpPr>
        <p:spPr>
          <a:xfrm>
            <a:off x="2665412" y="2583425"/>
            <a:ext cx="401424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equals an autonomous component</a:t>
            </a:r>
          </a:p>
        </p:txBody>
      </p:sp>
      <p:sp>
        <p:nvSpPr>
          <p:cNvPr id="8" name="TextBox 7">
            <a:extLst>
              <a:ext uri="{FF2B5EF4-FFF2-40B4-BE49-F238E27FC236}">
                <a16:creationId xmlns:a16="http://schemas.microsoft.com/office/drawing/2014/main" id="{F40EFDB7-24D4-4FFD-8E22-B1692C395437}"/>
              </a:ext>
            </a:extLst>
          </p:cNvPr>
          <p:cNvSpPr txBox="1"/>
          <p:nvPr/>
        </p:nvSpPr>
        <p:spPr>
          <a:xfrm>
            <a:off x="6475412" y="2583425"/>
            <a:ext cx="539282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plus a portion that increases as inflation rises</a:t>
            </a:r>
          </a:p>
        </p:txBody>
      </p:sp>
      <p:cxnSp>
        <p:nvCxnSpPr>
          <p:cNvPr id="9" name="Straight Arrow Connector 8">
            <a:extLst>
              <a:ext uri="{FF2B5EF4-FFF2-40B4-BE49-F238E27FC236}">
                <a16:creationId xmlns:a16="http://schemas.microsoft.com/office/drawing/2014/main" id="{E4A478CF-4937-426F-B157-195D97D0FCB8}"/>
              </a:ext>
            </a:extLst>
          </p:cNvPr>
          <p:cNvCxnSpPr>
            <a:cxnSpLocks/>
          </p:cNvCxnSpPr>
          <p:nvPr/>
        </p:nvCxnSpPr>
        <p:spPr>
          <a:xfrm flipV="1">
            <a:off x="2612149" y="2286000"/>
            <a:ext cx="2366610" cy="313266"/>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A7A294A-3752-4442-8968-263EA9562034}"/>
              </a:ext>
            </a:extLst>
          </p:cNvPr>
          <p:cNvCxnSpPr>
            <a:cxnSpLocks/>
          </p:cNvCxnSpPr>
          <p:nvPr/>
        </p:nvCxnSpPr>
        <p:spPr>
          <a:xfrm flipV="1">
            <a:off x="5461289" y="2284013"/>
            <a:ext cx="300694" cy="361758"/>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7565B2E-3B48-4019-B445-64DF1D8A2E5C}"/>
              </a:ext>
            </a:extLst>
          </p:cNvPr>
          <p:cNvCxnSpPr>
            <a:cxnSpLocks/>
          </p:cNvCxnSpPr>
          <p:nvPr/>
        </p:nvCxnSpPr>
        <p:spPr>
          <a:xfrm flipH="1" flipV="1">
            <a:off x="7120149" y="2322465"/>
            <a:ext cx="1873758" cy="320195"/>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43183493-BE9B-06C6-BB7B-BD05EBF03412}"/>
                  </a:ext>
                </a:extLst>
              </p14:cNvPr>
              <p14:cNvContentPartPr/>
              <p14:nvPr/>
            </p14:nvContentPartPr>
            <p14:xfrm>
              <a:off x="9565920" y="336960"/>
              <a:ext cx="2163240" cy="1872360"/>
            </p14:xfrm>
          </p:contentPart>
        </mc:Choice>
        <mc:Fallback>
          <p:pic>
            <p:nvPicPr>
              <p:cNvPr id="12" name="Ink 11">
                <a:extLst>
                  <a:ext uri="{FF2B5EF4-FFF2-40B4-BE49-F238E27FC236}">
                    <a16:creationId xmlns:a16="http://schemas.microsoft.com/office/drawing/2014/main" id="{43183493-BE9B-06C6-BB7B-BD05EBF03412}"/>
                  </a:ext>
                </a:extLst>
              </p:cNvPr>
              <p:cNvPicPr/>
              <p:nvPr/>
            </p:nvPicPr>
            <p:blipFill>
              <a:blip r:embed="rId4"/>
              <a:stretch>
                <a:fillRect/>
              </a:stretch>
            </p:blipFill>
            <p:spPr>
              <a:xfrm>
                <a:off x="9556560" y="327600"/>
                <a:ext cx="2181960" cy="1891080"/>
              </a:xfrm>
              <a:prstGeom prst="rect">
                <a:avLst/>
              </a:prstGeom>
            </p:spPr>
          </p:pic>
        </mc:Fallback>
      </mc:AlternateContent>
    </p:spTree>
    <p:extLst>
      <p:ext uri="{BB962C8B-B14F-4D97-AF65-F5344CB8AC3E}">
        <p14:creationId xmlns:p14="http://schemas.microsoft.com/office/powerpoint/2010/main" val="376823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C850-1306-426B-9997-B8893B431605}"/>
              </a:ext>
            </a:extLst>
          </p:cNvPr>
          <p:cNvSpPr>
            <a:spLocks noGrp="1"/>
          </p:cNvSpPr>
          <p:nvPr>
            <p:ph type="title"/>
          </p:nvPr>
        </p:nvSpPr>
        <p:spPr/>
        <p:txBody>
          <a:bodyPr/>
          <a:lstStyle/>
          <a:p>
            <a:r>
              <a:rPr lang="en-US" dirty="0"/>
              <a:t>Expanded IS</a:t>
            </a:r>
          </a:p>
        </p:txBody>
      </p:sp>
      <p:sp>
        <p:nvSpPr>
          <p:cNvPr id="3" name="Content Placeholder 2">
            <a:extLst>
              <a:ext uri="{FF2B5EF4-FFF2-40B4-BE49-F238E27FC236}">
                <a16:creationId xmlns:a16="http://schemas.microsoft.com/office/drawing/2014/main" id="{3217F1E1-65E0-4D25-A7A2-70078C3D8266}"/>
              </a:ext>
            </a:extLst>
          </p:cNvPr>
          <p:cNvSpPr>
            <a:spLocks noGrp="1"/>
          </p:cNvSpPr>
          <p:nvPr>
            <p:ph idx="1"/>
          </p:nvPr>
        </p:nvSpPr>
        <p:spPr/>
        <p:txBody>
          <a:bodyPr/>
          <a:lstStyle/>
          <a:p>
            <a:r>
              <a:rPr lang="en-US" dirty="0">
                <a:solidFill>
                  <a:schemeClr val="tx1"/>
                </a:solidFill>
              </a:rPr>
              <a:t>Macro is a study of the relationships between a small handful of variables</a:t>
            </a:r>
          </a:p>
          <a:p>
            <a:pPr lvl="1"/>
            <a:r>
              <a:rPr lang="en-US" dirty="0">
                <a:solidFill>
                  <a:schemeClr val="tx1"/>
                </a:solidFill>
              </a:rPr>
              <a:t>Last class, we related two of the big ones: r and Y.</a:t>
            </a:r>
          </a:p>
          <a:p>
            <a:pPr lvl="1"/>
            <a:r>
              <a:rPr lang="en-US" dirty="0">
                <a:solidFill>
                  <a:schemeClr val="tx1"/>
                </a:solidFill>
              </a:rPr>
              <a:t>One of the most important macro variables was omitted: prices</a:t>
            </a:r>
          </a:p>
          <a:p>
            <a:r>
              <a:rPr lang="en-US" dirty="0">
                <a:solidFill>
                  <a:schemeClr val="tx1"/>
                </a:solidFill>
              </a:rPr>
              <a:t>The </a:t>
            </a:r>
            <a:r>
              <a:rPr lang="en-US" u="sng" dirty="0">
                <a:solidFill>
                  <a:schemeClr val="tx1"/>
                </a:solidFill>
              </a:rPr>
              <a:t>rate of inflation (</a:t>
            </a:r>
            <a:r>
              <a:rPr lang="el-GR" u="sng" dirty="0">
                <a:solidFill>
                  <a:schemeClr val="tx1"/>
                </a:solidFill>
              </a:rPr>
              <a:t>π</a:t>
            </a:r>
            <a:r>
              <a:rPr lang="en-US" u="sng" dirty="0">
                <a:solidFill>
                  <a:schemeClr val="tx1"/>
                </a:solidFill>
              </a:rPr>
              <a:t>)</a:t>
            </a:r>
            <a:r>
              <a:rPr lang="en-US" dirty="0">
                <a:solidFill>
                  <a:schemeClr val="tx1"/>
                </a:solidFill>
              </a:rPr>
              <a:t> changes along with the business cycle.  Today, we tie it into the model</a:t>
            </a:r>
          </a:p>
          <a:p>
            <a:endParaRPr lang="en-US" sz="1200" dirty="0">
              <a:solidFill>
                <a:schemeClr val="tx1"/>
              </a:solidFill>
            </a:endParaRPr>
          </a:p>
          <a:p>
            <a:r>
              <a:rPr lang="en-US" dirty="0">
                <a:solidFill>
                  <a:schemeClr val="tx1"/>
                </a:solidFill>
              </a:rPr>
              <a:t>This is probably the lecture with the most math.</a:t>
            </a:r>
          </a:p>
          <a:p>
            <a:pPr marL="1123843" lvl="1" indent="-514350">
              <a:buFont typeface="+mj-lt"/>
              <a:buAutoNum type="arabicPeriod"/>
            </a:pPr>
            <a:r>
              <a:rPr lang="en-US" dirty="0">
                <a:solidFill>
                  <a:schemeClr val="tx1"/>
                </a:solidFill>
              </a:rPr>
              <a:t>It’s useful and important.  That’s Econ!</a:t>
            </a:r>
          </a:p>
          <a:p>
            <a:pPr marL="1123843" lvl="1" indent="-514350">
              <a:buFont typeface="+mj-lt"/>
              <a:buAutoNum type="arabicPeriod"/>
            </a:pPr>
            <a:r>
              <a:rPr lang="en-US" dirty="0">
                <a:solidFill>
                  <a:schemeClr val="tx1"/>
                </a:solidFill>
              </a:rPr>
              <a:t>We’ve actually set up about 90% of today’s content.  The math just “formalizes” and “specifies” it.</a:t>
            </a:r>
          </a:p>
        </p:txBody>
      </p:sp>
      <p:sp>
        <p:nvSpPr>
          <p:cNvPr id="4" name="Footer Placeholder 3">
            <a:extLst>
              <a:ext uri="{FF2B5EF4-FFF2-40B4-BE49-F238E27FC236}">
                <a16:creationId xmlns:a16="http://schemas.microsoft.com/office/drawing/2014/main" id="{0467B623-3ECB-4EEB-978B-F65E3898C50B}"/>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FB7C6C73-3523-4BC4-A244-81FA65F3312A}"/>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204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58DC-3A57-4135-A7D2-C08FDCBEF3CE}"/>
              </a:ext>
            </a:extLst>
          </p:cNvPr>
          <p:cNvSpPr>
            <a:spLocks noGrp="1"/>
          </p:cNvSpPr>
          <p:nvPr>
            <p:ph type="title"/>
          </p:nvPr>
        </p:nvSpPr>
        <p:spPr/>
        <p:txBody>
          <a:bodyPr/>
          <a:lstStyle/>
          <a:p>
            <a:r>
              <a:rPr lang="en-US" dirty="0"/>
              <a:t>Monetary policy and prices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9E6FFC-A6E6-4CDD-826C-625452A18EAE}"/>
                  </a:ext>
                </a:extLst>
              </p:cNvPr>
              <p:cNvSpPr>
                <a:spLocks noGrp="1"/>
              </p:cNvSpPr>
              <p:nvPr>
                <p:ph idx="1"/>
              </p:nvPr>
            </p:nvSpPr>
            <p:spPr>
              <a:xfrm>
                <a:off x="457082" y="1299153"/>
                <a:ext cx="4767974" cy="4921539"/>
              </a:xfrm>
            </p:spPr>
            <p:txBody>
              <a:bodyPr/>
              <a:lstStyle/>
              <a:p>
                <a:r>
                  <a:rPr lang="en-US" dirty="0">
                    <a:solidFill>
                      <a:schemeClr val="tx1"/>
                    </a:solidFill>
                  </a:rPr>
                  <a:t>For example, </a:t>
                </a:r>
              </a:p>
              <a:p>
                <a:pPr marL="0" indent="0">
                  <a:buNone/>
                </a:pPr>
                <a:r>
                  <a:rPr lang="en-US" dirty="0">
                    <a:solidFill>
                      <a:schemeClr val="tx1"/>
                    </a:solidFill>
                  </a:rPr>
                  <a:t>	r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r</m:t>
                        </m:r>
                      </m:e>
                    </m:acc>
                    <m:r>
                      <m:rPr>
                        <m:nor/>
                      </m:rPr>
                      <a:rPr lang="en-US">
                        <a:solidFill>
                          <a:schemeClr val="tx1"/>
                        </a:solidFill>
                      </a:rPr>
                      <m:t> + </m:t>
                    </m:r>
                    <m:r>
                      <m:rPr>
                        <m:nor/>
                      </m:rPr>
                      <a:rPr lang="el-GR">
                        <a:solidFill>
                          <a:schemeClr val="tx1"/>
                        </a:solidFill>
                      </a:rPr>
                      <m:t>λ</m:t>
                    </m:r>
                    <m:r>
                      <m:rPr>
                        <m:nor/>
                      </m:rPr>
                      <a:rPr lang="en-US">
                        <a:solidFill>
                          <a:schemeClr val="tx1"/>
                        </a:solidFill>
                      </a:rPr>
                      <m:t>∗</m:t>
                    </m:r>
                    <m:r>
                      <m:rPr>
                        <m:nor/>
                      </m:rPr>
                      <a:rPr lang="el-GR">
                        <a:solidFill>
                          <a:schemeClr val="tx1"/>
                        </a:solidFill>
                        <a:ea typeface="Cambria Math" panose="02040503050406030204" pitchFamily="18" charset="0"/>
                      </a:rPr>
                      <m:t>π</m:t>
                    </m:r>
                  </m:oMath>
                </a14:m>
                <a:endParaRPr lang="en-US" dirty="0">
                  <a:solidFill>
                    <a:schemeClr val="tx1"/>
                  </a:solidFill>
                </a:endParaRPr>
              </a:p>
              <a:p>
                <a:r>
                  <a:rPr lang="en-US" dirty="0">
                    <a:solidFill>
                      <a:schemeClr val="tx1"/>
                    </a:solidFill>
                  </a:rPr>
                  <a:t>Could be</a:t>
                </a:r>
              </a:p>
              <a:p>
                <a:pPr marL="0" indent="0" algn="ctr">
                  <a:buNone/>
                </a:pPr>
                <a:r>
                  <a:rPr lang="en-US" dirty="0">
                    <a:solidFill>
                      <a:schemeClr val="tx1"/>
                    </a:solidFill>
                  </a:rPr>
                  <a:t>r = 1 + 0.5*</a:t>
                </a:r>
                <a:r>
                  <a:rPr lang="el-GR" dirty="0">
                    <a:solidFill>
                      <a:schemeClr val="tx1"/>
                    </a:solidFill>
                  </a:rPr>
                  <a:t>π</a:t>
                </a:r>
                <a:endParaRPr lang="en-US" dirty="0">
                  <a:solidFill>
                    <a:schemeClr val="tx1"/>
                  </a:solidFill>
                </a:endParaRPr>
              </a:p>
              <a:p>
                <a:r>
                  <a:rPr lang="en-US" dirty="0">
                    <a:solidFill>
                      <a:schemeClr val="tx1"/>
                    </a:solidFill>
                  </a:rPr>
                  <a:t>When </a:t>
                </a:r>
                <a:r>
                  <a:rPr lang="el-GR" dirty="0">
                    <a:solidFill>
                      <a:schemeClr val="tx1"/>
                    </a:solidFill>
                  </a:rPr>
                  <a:t>π</a:t>
                </a:r>
                <a:r>
                  <a:rPr lang="en-US" dirty="0">
                    <a:solidFill>
                      <a:schemeClr val="tx1"/>
                    </a:solidFill>
                  </a:rPr>
                  <a:t> = 0, the Fed sets monetary policy so that r = 1</a:t>
                </a:r>
              </a:p>
              <a:p>
                <a:r>
                  <a:rPr lang="en-US" dirty="0">
                    <a:solidFill>
                      <a:schemeClr val="tx1"/>
                    </a:solidFill>
                  </a:rPr>
                  <a:t>When </a:t>
                </a:r>
                <a:r>
                  <a:rPr lang="el-GR" dirty="0">
                    <a:solidFill>
                      <a:schemeClr val="tx1"/>
                    </a:solidFill>
                  </a:rPr>
                  <a:t>π</a:t>
                </a:r>
                <a:r>
                  <a:rPr lang="en-US" dirty="0">
                    <a:solidFill>
                      <a:schemeClr val="tx1"/>
                    </a:solidFill>
                  </a:rPr>
                  <a:t> = 6, the Fed chooses</a:t>
                </a:r>
              </a:p>
              <a:p>
                <a:pPr marL="0" indent="0" algn="ctr">
                  <a:buNone/>
                </a:pPr>
                <a:r>
                  <a:rPr lang="en-US" dirty="0">
                    <a:solidFill>
                      <a:schemeClr val="tx1"/>
                    </a:solidFill>
                  </a:rPr>
                  <a:t>r = 1 + 0.5*6</a:t>
                </a:r>
              </a:p>
              <a:p>
                <a:pPr marL="0" indent="0" algn="ctr">
                  <a:buNone/>
                </a:pPr>
                <a:r>
                  <a:rPr lang="en-US" dirty="0">
                    <a:solidFill>
                      <a:schemeClr val="tx1"/>
                    </a:solidFill>
                  </a:rPr>
                  <a:t>r = 4</a:t>
                </a:r>
              </a:p>
              <a:p>
                <a:pPr marL="0" indent="0" algn="ctr">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AA9E6FFC-A6E6-4CDD-826C-625452A18EAE}"/>
                  </a:ext>
                </a:extLst>
              </p:cNvPr>
              <p:cNvSpPr>
                <a:spLocks noGrp="1" noRot="1" noChangeAspect="1" noMove="1" noResize="1" noEditPoints="1" noAdjustHandles="1" noChangeArrowheads="1" noChangeShapeType="1" noTextEdit="1"/>
              </p:cNvSpPr>
              <p:nvPr>
                <p:ph idx="1"/>
              </p:nvPr>
            </p:nvSpPr>
            <p:spPr>
              <a:xfrm>
                <a:off x="457082" y="1299153"/>
                <a:ext cx="4767974" cy="4921539"/>
              </a:xfrm>
              <a:blipFill>
                <a:blip r:embed="rId2"/>
                <a:stretch>
                  <a:fillRect l="-1662" t="-18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ED4540E-2863-4876-8249-9574EFE4D22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495EABA6-F3BC-4C67-94AE-2E8E0E02C6BA}"/>
              </a:ext>
            </a:extLst>
          </p:cNvPr>
          <p:cNvSpPr>
            <a:spLocks noGrp="1"/>
          </p:cNvSpPr>
          <p:nvPr>
            <p:ph type="sldNum" sz="quarter" idx="12"/>
          </p:nvPr>
        </p:nvSpPr>
        <p:spPr/>
        <p:txBody>
          <a:bodyPr/>
          <a:lstStyle/>
          <a:p>
            <a:fld id="{B6F15528-21DE-4FAA-801E-634DDDAF4B2B}" type="slidenum">
              <a:rPr lang="en-US" smtClean="0"/>
              <a:pPr/>
              <a:t>20</a:t>
            </a:fld>
            <a:endParaRPr lang="en-US"/>
          </a:p>
        </p:txBody>
      </p:sp>
      <p:cxnSp>
        <p:nvCxnSpPr>
          <p:cNvPr id="6" name="Straight Connector 5">
            <a:extLst>
              <a:ext uri="{FF2B5EF4-FFF2-40B4-BE49-F238E27FC236}">
                <a16:creationId xmlns:a16="http://schemas.microsoft.com/office/drawing/2014/main" id="{DBFA25A1-15B2-466E-9AC2-70F161584BE3}"/>
              </a:ext>
            </a:extLst>
          </p:cNvPr>
          <p:cNvCxnSpPr>
            <a:cxnSpLocks/>
          </p:cNvCxnSpPr>
          <p:nvPr/>
        </p:nvCxnSpPr>
        <p:spPr>
          <a:xfrm>
            <a:off x="5942014" y="5867400"/>
            <a:ext cx="57897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90D895A-DD87-4CDA-8D9C-8D1EA04EFA73}"/>
              </a:ext>
            </a:extLst>
          </p:cNvPr>
          <p:cNvSpPr txBox="1"/>
          <p:nvPr/>
        </p:nvSpPr>
        <p:spPr>
          <a:xfrm>
            <a:off x="10101326" y="5894311"/>
            <a:ext cx="193514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Inflation rate, </a:t>
            </a:r>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A63708-B4F7-40FA-8410-6586929D9197}"/>
              </a:ext>
            </a:extLst>
          </p:cNvPr>
          <p:cNvSpPr txBox="1"/>
          <p:nvPr/>
        </p:nvSpPr>
        <p:spPr>
          <a:xfrm>
            <a:off x="5633351" y="1117479"/>
            <a:ext cx="2095445"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Real interest rate</a:t>
            </a:r>
          </a:p>
          <a:p>
            <a:r>
              <a:rPr lang="en-US" sz="2200" dirty="0">
                <a:latin typeface="Times New Roman" panose="02020603050405020304" pitchFamily="18" charset="0"/>
                <a:cs typeface="Times New Roman" panose="02020603050405020304" pitchFamily="18" charset="0"/>
              </a:rPr>
              <a:t>r</a:t>
            </a:r>
          </a:p>
        </p:txBody>
      </p:sp>
      <p:cxnSp>
        <p:nvCxnSpPr>
          <p:cNvPr id="9" name="Straight Connector 8">
            <a:extLst>
              <a:ext uri="{FF2B5EF4-FFF2-40B4-BE49-F238E27FC236}">
                <a16:creationId xmlns:a16="http://schemas.microsoft.com/office/drawing/2014/main" id="{5DCDF950-AE57-490B-A9E0-B65DC5B66E31}"/>
              </a:ext>
            </a:extLst>
          </p:cNvPr>
          <p:cNvCxnSpPr>
            <a:cxnSpLocks/>
          </p:cNvCxnSpPr>
          <p:nvPr/>
        </p:nvCxnSpPr>
        <p:spPr>
          <a:xfrm flipV="1">
            <a:off x="5984955" y="2057400"/>
            <a:ext cx="5199251" cy="33528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016D78-3FBB-46F8-9993-630139CD8BE0}"/>
              </a:ext>
            </a:extLst>
          </p:cNvPr>
          <p:cNvSpPr txBox="1"/>
          <p:nvPr/>
        </p:nvSpPr>
        <p:spPr>
          <a:xfrm>
            <a:off x="5140751" y="3550398"/>
            <a:ext cx="953660" cy="369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 = 4%</a:t>
            </a:r>
            <a:endParaRPr lang="en-US" baseline="-250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458F89A1-BD07-4B3F-BCF0-60122C782053}"/>
              </a:ext>
            </a:extLst>
          </p:cNvPr>
          <p:cNvCxnSpPr>
            <a:cxnSpLocks/>
          </p:cNvCxnSpPr>
          <p:nvPr/>
        </p:nvCxnSpPr>
        <p:spPr>
          <a:xfrm flipH="1">
            <a:off x="5968780" y="1614568"/>
            <a:ext cx="16175" cy="42528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8482FB7-971F-4F3B-88E8-04216F62E378}"/>
              </a:ext>
            </a:extLst>
          </p:cNvPr>
          <p:cNvSpPr txBox="1"/>
          <p:nvPr/>
        </p:nvSpPr>
        <p:spPr>
          <a:xfrm>
            <a:off x="11184206" y="1828502"/>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p>
        </p:txBody>
      </p:sp>
      <p:sp>
        <p:nvSpPr>
          <p:cNvPr id="20" name="TextBox 19">
            <a:extLst>
              <a:ext uri="{FF2B5EF4-FFF2-40B4-BE49-F238E27FC236}">
                <a16:creationId xmlns:a16="http://schemas.microsoft.com/office/drawing/2014/main" id="{C6632676-8423-4193-931E-C59B642223C9}"/>
              </a:ext>
            </a:extLst>
          </p:cNvPr>
          <p:cNvSpPr txBox="1"/>
          <p:nvPr/>
        </p:nvSpPr>
        <p:spPr>
          <a:xfrm>
            <a:off x="5162220" y="5146929"/>
            <a:ext cx="8146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 = 1%</a:t>
            </a:r>
            <a:endParaRPr lang="en-US" baseline="-25000" dirty="0">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874BC643-1649-43DC-A577-748E1A074917}"/>
              </a:ext>
            </a:extLst>
          </p:cNvPr>
          <p:cNvCxnSpPr>
            <a:cxnSpLocks/>
          </p:cNvCxnSpPr>
          <p:nvPr/>
        </p:nvCxnSpPr>
        <p:spPr>
          <a:xfrm flipV="1">
            <a:off x="6094412" y="3746090"/>
            <a:ext cx="2474401"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E6F9023-06EE-4BE4-A8E5-9326D8898A1D}"/>
              </a:ext>
            </a:extLst>
          </p:cNvPr>
          <p:cNvCxnSpPr>
            <a:cxnSpLocks/>
          </p:cNvCxnSpPr>
          <p:nvPr/>
        </p:nvCxnSpPr>
        <p:spPr>
          <a:xfrm flipV="1">
            <a:off x="8568813" y="3746091"/>
            <a:ext cx="0" cy="21213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887DC5F-2C0C-4464-8AE1-31CA592C7B76}"/>
              </a:ext>
            </a:extLst>
          </p:cNvPr>
          <p:cNvSpPr txBox="1"/>
          <p:nvPr/>
        </p:nvSpPr>
        <p:spPr>
          <a:xfrm>
            <a:off x="8355460" y="5868746"/>
            <a:ext cx="634552" cy="369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6%</a:t>
            </a:r>
            <a:endParaRPr lang="en-US"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B09D0EA3-4D63-7C1C-194A-C6E7077F2470}"/>
                  </a:ext>
                </a:extLst>
              </p14:cNvPr>
              <p14:cNvContentPartPr/>
              <p14:nvPr/>
            </p14:nvContentPartPr>
            <p14:xfrm>
              <a:off x="5308200" y="-1800"/>
              <a:ext cx="23040" cy="215280"/>
            </p14:xfrm>
          </p:contentPart>
        </mc:Choice>
        <mc:Fallback>
          <p:pic>
            <p:nvPicPr>
              <p:cNvPr id="10" name="Ink 9">
                <a:extLst>
                  <a:ext uri="{FF2B5EF4-FFF2-40B4-BE49-F238E27FC236}">
                    <a16:creationId xmlns:a16="http://schemas.microsoft.com/office/drawing/2014/main" id="{B09D0EA3-4D63-7C1C-194A-C6E7077F2470}"/>
                  </a:ext>
                </a:extLst>
              </p:cNvPr>
              <p:cNvPicPr/>
              <p:nvPr/>
            </p:nvPicPr>
            <p:blipFill>
              <a:blip r:embed="rId4"/>
              <a:stretch>
                <a:fillRect/>
              </a:stretch>
            </p:blipFill>
            <p:spPr>
              <a:xfrm>
                <a:off x="5298840" y="-11160"/>
                <a:ext cx="41760" cy="234000"/>
              </a:xfrm>
              <a:prstGeom prst="rect">
                <a:avLst/>
              </a:prstGeom>
            </p:spPr>
          </p:pic>
        </mc:Fallback>
      </mc:AlternateContent>
    </p:spTree>
    <p:extLst>
      <p:ext uri="{BB962C8B-B14F-4D97-AF65-F5344CB8AC3E}">
        <p14:creationId xmlns:p14="http://schemas.microsoft.com/office/powerpoint/2010/main" val="209426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P spid="19" grpId="0"/>
      <p:bldP spid="20"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230B-0CD5-4F1C-AAA9-922ED3202D9E}"/>
              </a:ext>
            </a:extLst>
          </p:cNvPr>
          <p:cNvSpPr>
            <a:spLocks noGrp="1"/>
          </p:cNvSpPr>
          <p:nvPr>
            <p:ph type="title"/>
          </p:nvPr>
        </p:nvSpPr>
        <p:spPr/>
        <p:txBody>
          <a:bodyPr/>
          <a:lstStyle/>
          <a:p>
            <a:r>
              <a:rPr lang="en-US" dirty="0"/>
              <a:t>Monetary policy and prices</a:t>
            </a:r>
          </a:p>
        </p:txBody>
      </p:sp>
      <p:sp>
        <p:nvSpPr>
          <p:cNvPr id="3" name="Content Placeholder 2">
            <a:extLst>
              <a:ext uri="{FF2B5EF4-FFF2-40B4-BE49-F238E27FC236}">
                <a16:creationId xmlns:a16="http://schemas.microsoft.com/office/drawing/2014/main" id="{7C2EF6B8-0A7F-46CC-8A81-4AFC89D76C4B}"/>
              </a:ext>
            </a:extLst>
          </p:cNvPr>
          <p:cNvSpPr>
            <a:spLocks noGrp="1"/>
          </p:cNvSpPr>
          <p:nvPr>
            <p:ph idx="1"/>
          </p:nvPr>
        </p:nvSpPr>
        <p:spPr/>
        <p:txBody>
          <a:bodyPr/>
          <a:lstStyle/>
          <a:p>
            <a:r>
              <a:rPr lang="en-US" dirty="0">
                <a:solidFill>
                  <a:schemeClr val="tx1"/>
                </a:solidFill>
              </a:rPr>
              <a:t>The Fed is following </a:t>
            </a:r>
            <a:r>
              <a:rPr lang="en-US" u="sng" dirty="0">
                <a:solidFill>
                  <a:schemeClr val="tx1"/>
                </a:solidFill>
              </a:rPr>
              <a:t>The Taylor Rule</a:t>
            </a:r>
            <a:r>
              <a:rPr lang="en-US" dirty="0">
                <a:solidFill>
                  <a:schemeClr val="tx1"/>
                </a:solidFill>
              </a:rPr>
              <a:t>, which says exactly what the MP equation says:</a:t>
            </a:r>
          </a:p>
          <a:p>
            <a:pPr lvl="1"/>
            <a:r>
              <a:rPr lang="en-US" dirty="0">
                <a:solidFill>
                  <a:schemeClr val="tx1"/>
                </a:solidFill>
              </a:rPr>
              <a:t>When the economy expands too fast, prices rise.  We fight countercyclically against this by contracting – increasing r</a:t>
            </a:r>
          </a:p>
          <a:p>
            <a:pPr lvl="2"/>
            <a:r>
              <a:rPr lang="en-US" dirty="0">
                <a:solidFill>
                  <a:schemeClr val="tx1"/>
                </a:solidFill>
              </a:rPr>
              <a:t>In particular, the Taylor Rule says as inflation rises two points, interest should rise 1 point (we’ll return to this later) </a:t>
            </a:r>
          </a:p>
          <a:p>
            <a:endParaRPr lang="en-US" dirty="0">
              <a:solidFill>
                <a:schemeClr val="tx1"/>
              </a:solidFill>
            </a:endParaRPr>
          </a:p>
          <a:p>
            <a:r>
              <a:rPr lang="en-US" dirty="0">
                <a:solidFill>
                  <a:schemeClr val="tx1"/>
                </a:solidFill>
              </a:rPr>
              <a:t>It’s the same thing as last lecture’s MP curve, so shifters are the same</a:t>
            </a:r>
          </a:p>
          <a:p>
            <a:pPr lvl="1"/>
            <a:r>
              <a:rPr lang="en-US" dirty="0">
                <a:solidFill>
                  <a:schemeClr val="tx1"/>
                </a:solidFill>
              </a:rPr>
              <a:t>Monetary policy conducted for reasons other than changes in </a:t>
            </a:r>
            <a:r>
              <a:rPr lang="el-GR" dirty="0">
                <a:solidFill>
                  <a:schemeClr val="tx1"/>
                </a:solidFill>
              </a:rPr>
              <a:t>π</a:t>
            </a:r>
            <a:endParaRPr lang="en-US" dirty="0">
              <a:solidFill>
                <a:schemeClr val="tx1"/>
              </a:solidFill>
            </a:endParaRPr>
          </a:p>
          <a:p>
            <a:pPr lvl="1"/>
            <a:r>
              <a:rPr lang="en-US" dirty="0">
                <a:solidFill>
                  <a:schemeClr val="tx1"/>
                </a:solidFill>
              </a:rPr>
              <a:t>Changes in financial market risk premia</a:t>
            </a:r>
          </a:p>
        </p:txBody>
      </p:sp>
      <p:sp>
        <p:nvSpPr>
          <p:cNvPr id="4" name="Footer Placeholder 3">
            <a:extLst>
              <a:ext uri="{FF2B5EF4-FFF2-40B4-BE49-F238E27FC236}">
                <a16:creationId xmlns:a16="http://schemas.microsoft.com/office/drawing/2014/main" id="{66293725-91F5-4EF5-8858-F12D7E2C1A8E}"/>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6D1FAFEC-33A3-48EB-B660-193C405FA19B}"/>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77874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DC30-A942-4EFB-A6A4-8B834F01D92A}"/>
              </a:ext>
            </a:extLst>
          </p:cNvPr>
          <p:cNvSpPr>
            <a:spLocks noGrp="1"/>
          </p:cNvSpPr>
          <p:nvPr>
            <p:ph type="title"/>
          </p:nvPr>
        </p:nvSpPr>
        <p:spPr/>
        <p:txBody>
          <a:bodyPr/>
          <a:lstStyle/>
          <a:p>
            <a:r>
              <a:rPr lang="en-US" dirty="0"/>
              <a:t>Monetary policy and prices</a:t>
            </a:r>
          </a:p>
        </p:txBody>
      </p:sp>
      <p:sp>
        <p:nvSpPr>
          <p:cNvPr id="3" name="Content Placeholder 2">
            <a:extLst>
              <a:ext uri="{FF2B5EF4-FFF2-40B4-BE49-F238E27FC236}">
                <a16:creationId xmlns:a16="http://schemas.microsoft.com/office/drawing/2014/main" id="{6B136CC4-C982-4CB3-99FD-1EF8152BB80C}"/>
              </a:ext>
            </a:extLst>
          </p:cNvPr>
          <p:cNvSpPr>
            <a:spLocks noGrp="1"/>
          </p:cNvSpPr>
          <p:nvPr>
            <p:ph idx="1"/>
          </p:nvPr>
        </p:nvSpPr>
        <p:spPr/>
        <p:txBody>
          <a:bodyPr/>
          <a:lstStyle/>
          <a:p>
            <a:r>
              <a:rPr lang="en-US" dirty="0">
                <a:solidFill>
                  <a:schemeClr val="tx1"/>
                </a:solidFill>
              </a:rPr>
              <a:t>Monetary policy…</a:t>
            </a:r>
          </a:p>
          <a:p>
            <a:pPr marL="1123843" lvl="1" indent="-514350">
              <a:buFont typeface="+mj-lt"/>
              <a:buAutoNum type="arabicPeriod"/>
            </a:pPr>
            <a:r>
              <a:rPr lang="en-US" dirty="0">
                <a:solidFill>
                  <a:schemeClr val="tx1"/>
                </a:solidFill>
              </a:rPr>
              <a:t>Has an impact on spending, via IS-MP, and </a:t>
            </a:r>
          </a:p>
          <a:p>
            <a:pPr marL="1123843" lvl="1" indent="-514350">
              <a:buFont typeface="+mj-lt"/>
              <a:buAutoNum type="arabicPeriod"/>
            </a:pPr>
            <a:r>
              <a:rPr lang="en-US" dirty="0">
                <a:solidFill>
                  <a:schemeClr val="tx1"/>
                </a:solidFill>
              </a:rPr>
              <a:t>Responds to changes in inflation</a:t>
            </a:r>
          </a:p>
          <a:p>
            <a:pPr marL="609493" lvl="1" indent="0">
              <a:buNone/>
            </a:pPr>
            <a:endParaRPr lang="en-US" dirty="0">
              <a:solidFill>
                <a:schemeClr val="tx1"/>
              </a:solidFill>
            </a:endParaRPr>
          </a:p>
          <a:p>
            <a:r>
              <a:rPr lang="en-US" dirty="0">
                <a:solidFill>
                  <a:schemeClr val="tx1"/>
                </a:solidFill>
              </a:rPr>
              <a:t>Therefore, there is a well-defined relationship between consumer spending and inflation, via monetary policy.</a:t>
            </a:r>
          </a:p>
          <a:p>
            <a:pPr lvl="1"/>
            <a:r>
              <a:rPr lang="en-US" dirty="0">
                <a:solidFill>
                  <a:schemeClr val="tx1"/>
                </a:solidFill>
              </a:rPr>
              <a:t>That relationship is the </a:t>
            </a:r>
            <a:r>
              <a:rPr lang="en-US" u="sng" dirty="0">
                <a:solidFill>
                  <a:schemeClr val="tx1"/>
                </a:solidFill>
              </a:rPr>
              <a:t>Aggregate Demand</a:t>
            </a:r>
            <a:r>
              <a:rPr lang="en-US" dirty="0">
                <a:solidFill>
                  <a:schemeClr val="tx1"/>
                </a:solidFill>
              </a:rPr>
              <a:t> curve</a:t>
            </a:r>
          </a:p>
          <a:p>
            <a:endParaRPr lang="en-US" dirty="0">
              <a:solidFill>
                <a:schemeClr val="tx1"/>
              </a:solidFill>
            </a:endParaRPr>
          </a:p>
          <a:p>
            <a:r>
              <a:rPr lang="en-US" dirty="0">
                <a:solidFill>
                  <a:schemeClr val="tx1"/>
                </a:solidFill>
              </a:rPr>
              <a:t>Graph it!</a:t>
            </a:r>
          </a:p>
        </p:txBody>
      </p:sp>
      <p:sp>
        <p:nvSpPr>
          <p:cNvPr id="4" name="Footer Placeholder 3">
            <a:extLst>
              <a:ext uri="{FF2B5EF4-FFF2-40B4-BE49-F238E27FC236}">
                <a16:creationId xmlns:a16="http://schemas.microsoft.com/office/drawing/2014/main" id="{F0EA506E-0A73-4C5B-81F5-8D4F456D112B}"/>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8552804E-A4AD-4BBF-8C5F-607DCD357C26}"/>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23667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2B07B0-2D27-49ED-9B21-E969DC8AA1C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6BC8B8F-C960-4CF4-AF4B-BE067ACB3EEF}"/>
              </a:ext>
            </a:extLst>
          </p:cNvPr>
          <p:cNvSpPr>
            <a:spLocks noGrp="1"/>
          </p:cNvSpPr>
          <p:nvPr>
            <p:ph type="sldNum" sz="quarter" idx="12"/>
          </p:nvPr>
        </p:nvSpPr>
        <p:spPr/>
        <p:txBody>
          <a:bodyPr/>
          <a:lstStyle/>
          <a:p>
            <a:fld id="{B6F15528-21DE-4FAA-801E-634DDDAF4B2B}" type="slidenum">
              <a:rPr lang="en-US" smtClean="0"/>
              <a:pPr/>
              <a:t>23</a:t>
            </a:fld>
            <a:endParaRPr lang="en-US"/>
          </a:p>
        </p:txBody>
      </p:sp>
      <p:cxnSp>
        <p:nvCxnSpPr>
          <p:cNvPr id="6" name="Straight Connector 5">
            <a:extLst>
              <a:ext uri="{FF2B5EF4-FFF2-40B4-BE49-F238E27FC236}">
                <a16:creationId xmlns:a16="http://schemas.microsoft.com/office/drawing/2014/main" id="{93B7D001-9FDA-4930-8E9B-EA9316A06692}"/>
              </a:ext>
            </a:extLst>
          </p:cNvPr>
          <p:cNvCxnSpPr>
            <a:cxnSpLocks/>
          </p:cNvCxnSpPr>
          <p:nvPr/>
        </p:nvCxnSpPr>
        <p:spPr>
          <a:xfrm>
            <a:off x="812588" y="465983"/>
            <a:ext cx="0" cy="258201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2DB19E-8F03-4E39-A85E-2A44D3A4F67E}"/>
              </a:ext>
            </a:extLst>
          </p:cNvPr>
          <p:cNvCxnSpPr>
            <a:cxnSpLocks/>
          </p:cNvCxnSpPr>
          <p:nvPr/>
        </p:nvCxnSpPr>
        <p:spPr>
          <a:xfrm>
            <a:off x="812588" y="3048000"/>
            <a:ext cx="45708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C0D4F2-7044-4ACD-AF34-84117918A4E3}"/>
              </a:ext>
            </a:extLst>
          </p:cNvPr>
          <p:cNvSpPr txBox="1"/>
          <p:nvPr/>
        </p:nvSpPr>
        <p:spPr>
          <a:xfrm>
            <a:off x="4172324" y="3032877"/>
            <a:ext cx="158889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inflation (</a:t>
            </a:r>
            <a:r>
              <a:rPr lang="el-GR" sz="2200" dirty="0">
                <a:latin typeface="Times New Roman" panose="02020603050405020304" pitchFamily="18" charset="0"/>
                <a:cs typeface="Times New Roman" panose="02020603050405020304" pitchFamily="18" charset="0"/>
              </a:rPr>
              <a:t>π</a:t>
            </a:r>
            <a:r>
              <a:rPr lang="en-US" sz="22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DD904F7F-40C8-4253-91C7-A08B36E7F88C}"/>
              </a:ext>
            </a:extLst>
          </p:cNvPr>
          <p:cNvSpPr txBox="1"/>
          <p:nvPr/>
        </p:nvSpPr>
        <p:spPr>
          <a:xfrm>
            <a:off x="503927" y="-31106"/>
            <a:ext cx="2095445"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Real interest rate</a:t>
            </a:r>
          </a:p>
          <a:p>
            <a:r>
              <a:rPr lang="en-US" sz="2200" dirty="0">
                <a:latin typeface="Times New Roman" panose="02020603050405020304" pitchFamily="18" charset="0"/>
                <a:cs typeface="Times New Roman" panose="02020603050405020304" pitchFamily="18" charset="0"/>
              </a:rPr>
              <a:t>r</a:t>
            </a:r>
          </a:p>
        </p:txBody>
      </p:sp>
      <p:cxnSp>
        <p:nvCxnSpPr>
          <p:cNvPr id="10" name="Straight Connector 9">
            <a:extLst>
              <a:ext uri="{FF2B5EF4-FFF2-40B4-BE49-F238E27FC236}">
                <a16:creationId xmlns:a16="http://schemas.microsoft.com/office/drawing/2014/main" id="{22927986-AF26-4232-B8BA-F266EFAB026C}"/>
              </a:ext>
            </a:extLst>
          </p:cNvPr>
          <p:cNvCxnSpPr>
            <a:cxnSpLocks/>
          </p:cNvCxnSpPr>
          <p:nvPr/>
        </p:nvCxnSpPr>
        <p:spPr>
          <a:xfrm flipH="1">
            <a:off x="6401418" y="228600"/>
            <a:ext cx="1434" cy="28194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694DB4-D3BA-4734-8BB0-EA873C1D5CD4}"/>
              </a:ext>
            </a:extLst>
          </p:cNvPr>
          <p:cNvCxnSpPr>
            <a:cxnSpLocks/>
          </p:cNvCxnSpPr>
          <p:nvPr/>
        </p:nvCxnSpPr>
        <p:spPr>
          <a:xfrm flipV="1">
            <a:off x="6415267" y="3021065"/>
            <a:ext cx="5320553" cy="2693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93EDEB-5407-45C2-A756-74BB5C622C69}"/>
              </a:ext>
            </a:extLst>
          </p:cNvPr>
          <p:cNvSpPr txBox="1"/>
          <p:nvPr/>
        </p:nvSpPr>
        <p:spPr>
          <a:xfrm>
            <a:off x="11618548" y="3064069"/>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231DF821-CAC7-43DA-9642-19927C208D5A}"/>
              </a:ext>
            </a:extLst>
          </p:cNvPr>
          <p:cNvSpPr txBox="1"/>
          <p:nvPr/>
        </p:nvSpPr>
        <p:spPr>
          <a:xfrm>
            <a:off x="5891265" y="0"/>
            <a:ext cx="279244"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a:t>
            </a:r>
          </a:p>
        </p:txBody>
      </p:sp>
      <p:cxnSp>
        <p:nvCxnSpPr>
          <p:cNvPr id="18" name="Straight Connector 17">
            <a:extLst>
              <a:ext uri="{FF2B5EF4-FFF2-40B4-BE49-F238E27FC236}">
                <a16:creationId xmlns:a16="http://schemas.microsoft.com/office/drawing/2014/main" id="{236F646A-BFE3-46F4-8E43-17F8584B48DB}"/>
              </a:ext>
            </a:extLst>
          </p:cNvPr>
          <p:cNvCxnSpPr>
            <a:cxnSpLocks/>
          </p:cNvCxnSpPr>
          <p:nvPr/>
        </p:nvCxnSpPr>
        <p:spPr>
          <a:xfrm>
            <a:off x="4008098" y="3817188"/>
            <a:ext cx="21495" cy="22819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0933B3-4AB4-4C8E-96E4-CCEA4EB85C00}"/>
              </a:ext>
            </a:extLst>
          </p:cNvPr>
          <p:cNvCxnSpPr/>
          <p:nvPr/>
        </p:nvCxnSpPr>
        <p:spPr>
          <a:xfrm>
            <a:off x="4013459" y="6109912"/>
            <a:ext cx="518025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E772A65-1754-470A-8E47-49F06D206849}"/>
              </a:ext>
            </a:extLst>
          </p:cNvPr>
          <p:cNvSpPr txBox="1"/>
          <p:nvPr/>
        </p:nvSpPr>
        <p:spPr>
          <a:xfrm>
            <a:off x="3607165" y="3581400"/>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id="{DA94E320-7359-4DCD-B27E-470DD42F4E5D}"/>
              </a:ext>
            </a:extLst>
          </p:cNvPr>
          <p:cNvCxnSpPr>
            <a:cxnSpLocks/>
          </p:cNvCxnSpPr>
          <p:nvPr/>
        </p:nvCxnSpPr>
        <p:spPr>
          <a:xfrm flipH="1">
            <a:off x="822033" y="738335"/>
            <a:ext cx="3604766" cy="202249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D706EB-6BC1-4EFF-B116-5299D0D7B986}"/>
              </a:ext>
            </a:extLst>
          </p:cNvPr>
          <p:cNvCxnSpPr>
            <a:cxnSpLocks/>
          </p:cNvCxnSpPr>
          <p:nvPr/>
        </p:nvCxnSpPr>
        <p:spPr>
          <a:xfrm flipV="1">
            <a:off x="889914" y="1477220"/>
            <a:ext cx="2119668" cy="14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1A0B6F9-34A0-4516-AD58-3AFD1D240A0E}"/>
              </a:ext>
            </a:extLst>
          </p:cNvPr>
          <p:cNvCxnSpPr>
            <a:cxnSpLocks/>
          </p:cNvCxnSpPr>
          <p:nvPr/>
        </p:nvCxnSpPr>
        <p:spPr>
          <a:xfrm flipV="1">
            <a:off x="1551649" y="2286001"/>
            <a:ext cx="8571977" cy="127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25AEF1-0BD2-45AC-813D-1469AC4B557B}"/>
              </a:ext>
            </a:extLst>
          </p:cNvPr>
          <p:cNvCxnSpPr>
            <a:cxnSpLocks/>
          </p:cNvCxnSpPr>
          <p:nvPr/>
        </p:nvCxnSpPr>
        <p:spPr>
          <a:xfrm flipH="1">
            <a:off x="3097992" y="1446312"/>
            <a:ext cx="5587221" cy="442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328B33-9581-4DC3-9B8D-1A741BE8BB4E}"/>
              </a:ext>
            </a:extLst>
          </p:cNvPr>
          <p:cNvCxnSpPr>
            <a:cxnSpLocks/>
          </p:cNvCxnSpPr>
          <p:nvPr/>
        </p:nvCxnSpPr>
        <p:spPr>
          <a:xfrm>
            <a:off x="7237412" y="609999"/>
            <a:ext cx="3856625" cy="215083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604D5B-1690-4270-AD1E-D4863CB9BD5A}"/>
              </a:ext>
            </a:extLst>
          </p:cNvPr>
          <p:cNvCxnSpPr>
            <a:cxnSpLocks/>
          </p:cNvCxnSpPr>
          <p:nvPr/>
        </p:nvCxnSpPr>
        <p:spPr>
          <a:xfrm>
            <a:off x="4999358" y="3893415"/>
            <a:ext cx="2456102" cy="1996576"/>
          </a:xfrm>
          <a:prstGeom prst="line">
            <a:avLst/>
          </a:prstGeom>
          <a:ln w="222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BA68611-417A-4A3E-82B5-09BFFA17F534}"/>
              </a:ext>
            </a:extLst>
          </p:cNvPr>
          <p:cNvCxnSpPr>
            <a:cxnSpLocks/>
          </p:cNvCxnSpPr>
          <p:nvPr/>
        </p:nvCxnSpPr>
        <p:spPr>
          <a:xfrm>
            <a:off x="3097992" y="1463769"/>
            <a:ext cx="0" cy="15691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B4ABF60-84C4-427D-836F-9811D44EEC8E}"/>
              </a:ext>
            </a:extLst>
          </p:cNvPr>
          <p:cNvSpPr txBox="1"/>
          <p:nvPr/>
        </p:nvSpPr>
        <p:spPr>
          <a:xfrm>
            <a:off x="55354" y="1266012"/>
            <a:ext cx="8146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 = 6%</a:t>
            </a:r>
            <a:endParaRPr lang="en-US" baseline="-250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29056530-8FA5-44DF-9F83-427090601016}"/>
              </a:ext>
            </a:extLst>
          </p:cNvPr>
          <p:cNvSpPr txBox="1"/>
          <p:nvPr/>
        </p:nvSpPr>
        <p:spPr>
          <a:xfrm>
            <a:off x="8676667" y="463237"/>
            <a:ext cx="1900649"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IS(r):</a:t>
            </a:r>
          </a:p>
          <a:p>
            <a:r>
              <a:rPr lang="en-US" sz="2200" dirty="0">
                <a:latin typeface="Times New Roman" panose="02020603050405020304" pitchFamily="18" charset="0"/>
                <a:cs typeface="Times New Roman" panose="02020603050405020304" pitchFamily="18" charset="0"/>
              </a:rPr>
              <a:t>Y = 20 – 0.75r </a:t>
            </a:r>
            <a:endParaRPr lang="en-US" sz="2200" baseline="-25000" dirty="0">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400F0189-C524-4CF3-AEFA-9B3755B6A924}"/>
              </a:ext>
            </a:extLst>
          </p:cNvPr>
          <p:cNvCxnSpPr>
            <a:cxnSpLocks/>
          </p:cNvCxnSpPr>
          <p:nvPr/>
        </p:nvCxnSpPr>
        <p:spPr>
          <a:xfrm>
            <a:off x="8685212" y="1447885"/>
            <a:ext cx="0" cy="15424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326741-5C8D-489E-848D-85C34C8E2C28}"/>
              </a:ext>
            </a:extLst>
          </p:cNvPr>
          <p:cNvCxnSpPr>
            <a:cxnSpLocks/>
          </p:cNvCxnSpPr>
          <p:nvPr/>
        </p:nvCxnSpPr>
        <p:spPr>
          <a:xfrm flipH="1">
            <a:off x="10171686" y="2301676"/>
            <a:ext cx="1" cy="6862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71E144F-310F-4CCC-918D-A2FC9493F431}"/>
              </a:ext>
            </a:extLst>
          </p:cNvPr>
          <p:cNvSpPr txBox="1"/>
          <p:nvPr/>
        </p:nvSpPr>
        <p:spPr>
          <a:xfrm>
            <a:off x="9226760" y="5889991"/>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sp>
        <p:nvSpPr>
          <p:cNvPr id="99" name="TextBox 98">
            <a:extLst>
              <a:ext uri="{FF2B5EF4-FFF2-40B4-BE49-F238E27FC236}">
                <a16:creationId xmlns:a16="http://schemas.microsoft.com/office/drawing/2014/main" id="{82352A4A-4D6D-4723-9C41-B42F8FE702F9}"/>
              </a:ext>
            </a:extLst>
          </p:cNvPr>
          <p:cNvSpPr txBox="1"/>
          <p:nvPr/>
        </p:nvSpPr>
        <p:spPr>
          <a:xfrm>
            <a:off x="7434768" y="5575136"/>
            <a:ext cx="591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endParaRPr lang="en-US" sz="2200" baseline="-25000" dirty="0">
              <a:latin typeface="Times New Roman" panose="02020603050405020304" pitchFamily="18" charset="0"/>
              <a:cs typeface="Times New Roman" panose="02020603050405020304" pitchFamily="18" charset="0"/>
            </a:endParaRPr>
          </a:p>
        </p:txBody>
      </p:sp>
      <p:sp>
        <p:nvSpPr>
          <p:cNvPr id="104" name="TextBox 103">
            <a:extLst>
              <a:ext uri="{FF2B5EF4-FFF2-40B4-BE49-F238E27FC236}">
                <a16:creationId xmlns:a16="http://schemas.microsoft.com/office/drawing/2014/main" id="{176D0DEC-7121-4F67-BACE-D3AA774580AB}"/>
              </a:ext>
            </a:extLst>
          </p:cNvPr>
          <p:cNvSpPr txBox="1"/>
          <p:nvPr/>
        </p:nvSpPr>
        <p:spPr>
          <a:xfrm>
            <a:off x="55353" y="2114119"/>
            <a:ext cx="8146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 = 2%</a:t>
            </a:r>
            <a:endParaRPr lang="en-US" baseline="-25000" dirty="0">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41D0F2EC-B2CC-4F8F-852E-549CFF110F12}"/>
              </a:ext>
            </a:extLst>
          </p:cNvPr>
          <p:cNvSpPr txBox="1"/>
          <p:nvPr/>
        </p:nvSpPr>
        <p:spPr>
          <a:xfrm>
            <a:off x="5623563" y="1113535"/>
            <a:ext cx="8146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 = 6%</a:t>
            </a:r>
            <a:endParaRPr lang="en-US" baseline="-250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E1EA6656-F866-4F52-968B-5F76F12B316A}"/>
              </a:ext>
            </a:extLst>
          </p:cNvPr>
          <p:cNvSpPr txBox="1"/>
          <p:nvPr/>
        </p:nvSpPr>
        <p:spPr>
          <a:xfrm>
            <a:off x="5591031" y="2268137"/>
            <a:ext cx="8146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 = 2%</a:t>
            </a:r>
            <a:endParaRPr lang="en-US" baseline="-25000" dirty="0">
              <a:latin typeface="Times New Roman" panose="02020603050405020304" pitchFamily="18" charset="0"/>
              <a:cs typeface="Times New Roman" panose="02020603050405020304" pitchFamily="18" charset="0"/>
            </a:endParaRPr>
          </a:p>
        </p:txBody>
      </p:sp>
      <p:cxnSp>
        <p:nvCxnSpPr>
          <p:cNvPr id="118" name="Straight Connector 117">
            <a:extLst>
              <a:ext uri="{FF2B5EF4-FFF2-40B4-BE49-F238E27FC236}">
                <a16:creationId xmlns:a16="http://schemas.microsoft.com/office/drawing/2014/main" id="{517DB048-484B-4429-ACB6-D87E0174A8FF}"/>
              </a:ext>
            </a:extLst>
          </p:cNvPr>
          <p:cNvCxnSpPr>
            <a:cxnSpLocks/>
          </p:cNvCxnSpPr>
          <p:nvPr/>
        </p:nvCxnSpPr>
        <p:spPr>
          <a:xfrm>
            <a:off x="4018870" y="4748338"/>
            <a:ext cx="19690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0059B95-E2BB-42E1-893B-238E71852A81}"/>
              </a:ext>
            </a:extLst>
          </p:cNvPr>
          <p:cNvCxnSpPr>
            <a:cxnSpLocks/>
          </p:cNvCxnSpPr>
          <p:nvPr/>
        </p:nvCxnSpPr>
        <p:spPr>
          <a:xfrm flipH="1" flipV="1">
            <a:off x="4018872" y="5510338"/>
            <a:ext cx="2955852" cy="138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EC7D93DE-0EA9-425B-8EF4-5AD973549E81}"/>
              </a:ext>
            </a:extLst>
          </p:cNvPr>
          <p:cNvSpPr txBox="1"/>
          <p:nvPr/>
        </p:nvSpPr>
        <p:spPr>
          <a:xfrm>
            <a:off x="3198812" y="5310483"/>
            <a:ext cx="854721" cy="369332"/>
          </a:xfrm>
          <a:prstGeom prst="rect">
            <a:avLst/>
          </a:prstGeom>
          <a:noFill/>
        </p:spPr>
        <p:txBody>
          <a:bodyPr wrap="none" rtlCol="0">
            <a:spAutoFit/>
          </a:bodyPr>
          <a:lstStyle/>
          <a:p>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 = 2%</a:t>
            </a:r>
            <a:endParaRPr lang="en-US" baseline="-25000"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BE062380-9878-4674-B0A7-234074CA43B2}"/>
              </a:ext>
            </a:extLst>
          </p:cNvPr>
          <p:cNvSpPr txBox="1"/>
          <p:nvPr/>
        </p:nvSpPr>
        <p:spPr>
          <a:xfrm>
            <a:off x="2922746" y="4522371"/>
            <a:ext cx="1038066"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  = 10%</a:t>
            </a:r>
            <a:endParaRPr lang="en-US" baseline="-25000"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27C6949D-3C0A-4638-99BF-1AA8FFF40FFE}"/>
              </a:ext>
            </a:extLst>
          </p:cNvPr>
          <p:cNvSpPr txBox="1"/>
          <p:nvPr/>
        </p:nvSpPr>
        <p:spPr>
          <a:xfrm>
            <a:off x="2833960" y="3094432"/>
            <a:ext cx="6078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ED35449E-ACEC-47ED-BD87-528616FA106E}"/>
              </a:ext>
            </a:extLst>
          </p:cNvPr>
          <p:cNvSpPr txBox="1"/>
          <p:nvPr/>
        </p:nvSpPr>
        <p:spPr>
          <a:xfrm>
            <a:off x="9795170" y="3048000"/>
            <a:ext cx="70403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$18.5</a:t>
            </a:r>
            <a:endParaRPr lang="en-US" baseline="-25000" dirty="0">
              <a:latin typeface="Times New Roman" panose="02020603050405020304" pitchFamily="18" charset="0"/>
              <a:cs typeface="Times New Roman" panose="02020603050405020304" pitchFamily="18" charset="0"/>
            </a:endParaRPr>
          </a:p>
        </p:txBody>
      </p:sp>
      <p:sp>
        <p:nvSpPr>
          <p:cNvPr id="133" name="TextBox 132">
            <a:extLst>
              <a:ext uri="{FF2B5EF4-FFF2-40B4-BE49-F238E27FC236}">
                <a16:creationId xmlns:a16="http://schemas.microsoft.com/office/drawing/2014/main" id="{28CDEDFE-37D1-419F-A54A-C8EA9C016FA9}"/>
              </a:ext>
            </a:extLst>
          </p:cNvPr>
          <p:cNvSpPr txBox="1"/>
          <p:nvPr/>
        </p:nvSpPr>
        <p:spPr>
          <a:xfrm>
            <a:off x="8467997" y="2990372"/>
            <a:ext cx="70403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$15.5</a:t>
            </a:r>
            <a:endParaRPr lang="en-US" baseline="-25000" dirty="0">
              <a:latin typeface="Times New Roman" panose="02020603050405020304" pitchFamily="18" charset="0"/>
              <a:cs typeface="Times New Roman" panose="02020603050405020304" pitchFamily="18" charset="0"/>
            </a:endParaRPr>
          </a:p>
        </p:txBody>
      </p:sp>
      <p:cxnSp>
        <p:nvCxnSpPr>
          <p:cNvPr id="134" name="Straight Connector 133">
            <a:extLst>
              <a:ext uri="{FF2B5EF4-FFF2-40B4-BE49-F238E27FC236}">
                <a16:creationId xmlns:a16="http://schemas.microsoft.com/office/drawing/2014/main" id="{62344373-5CB6-48F4-98E9-40DDE9A9BFD6}"/>
              </a:ext>
            </a:extLst>
          </p:cNvPr>
          <p:cNvCxnSpPr>
            <a:cxnSpLocks/>
          </p:cNvCxnSpPr>
          <p:nvPr/>
        </p:nvCxnSpPr>
        <p:spPr>
          <a:xfrm>
            <a:off x="5987926" y="4748338"/>
            <a:ext cx="0" cy="134679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F4CDEC8-C219-4ACA-ABD6-225C128CEB09}"/>
              </a:ext>
            </a:extLst>
          </p:cNvPr>
          <p:cNvCxnSpPr>
            <a:cxnSpLocks/>
          </p:cNvCxnSpPr>
          <p:nvPr/>
        </p:nvCxnSpPr>
        <p:spPr>
          <a:xfrm>
            <a:off x="6932862" y="5530645"/>
            <a:ext cx="0" cy="58164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0A743346-3C3E-4B09-846B-D7CBA4114120}"/>
              </a:ext>
            </a:extLst>
          </p:cNvPr>
          <p:cNvSpPr txBox="1"/>
          <p:nvPr/>
        </p:nvSpPr>
        <p:spPr>
          <a:xfrm>
            <a:off x="6638550" y="6063914"/>
            <a:ext cx="70403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$18.5</a:t>
            </a:r>
            <a:endParaRPr lang="en-US" baseline="-25000" dirty="0">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85E74C2F-BF5D-4353-BDBE-371DC71B3AF8}"/>
              </a:ext>
            </a:extLst>
          </p:cNvPr>
          <p:cNvSpPr txBox="1"/>
          <p:nvPr/>
        </p:nvSpPr>
        <p:spPr>
          <a:xfrm>
            <a:off x="5573584" y="6050798"/>
            <a:ext cx="7494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$15.5</a:t>
            </a:r>
            <a:endParaRPr lang="en-US" baseline="-250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FA491E17-F9C2-4390-9588-0D1A7723189C}"/>
              </a:ext>
            </a:extLst>
          </p:cNvPr>
          <p:cNvSpPr txBox="1"/>
          <p:nvPr/>
        </p:nvSpPr>
        <p:spPr>
          <a:xfrm>
            <a:off x="1591588" y="527587"/>
            <a:ext cx="1585690"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r>
              <a:rPr lang="el-GR" sz="2200" dirty="0">
                <a:latin typeface="Times New Roman" panose="02020603050405020304" pitchFamily="18" charset="0"/>
                <a:cs typeface="Times New Roman" panose="02020603050405020304" pitchFamily="18" charset="0"/>
              </a:rPr>
              <a:t>π</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r = 1 + 0.5</a:t>
            </a:r>
            <a:r>
              <a:rPr lang="el-GR" sz="2200" dirty="0">
                <a:latin typeface="Times New Roman" panose="02020603050405020304" pitchFamily="18" charset="0"/>
                <a:cs typeface="Times New Roman" panose="02020603050405020304" pitchFamily="18" charset="0"/>
              </a:rPr>
              <a:t>π</a:t>
            </a:r>
            <a:r>
              <a:rPr lang="en-US" sz="2200" dirty="0">
                <a:latin typeface="Times New Roman" panose="02020603050405020304" pitchFamily="18" charset="0"/>
                <a:cs typeface="Times New Roman" panose="02020603050405020304" pitchFamily="18" charset="0"/>
              </a:rPr>
              <a:t> </a:t>
            </a:r>
            <a:endParaRPr lang="en-US" sz="2200" baseline="-25000" dirty="0">
              <a:latin typeface="Times New Roman" panose="02020603050405020304" pitchFamily="18" charset="0"/>
              <a:cs typeface="Times New Roman" panose="02020603050405020304" pitchFamily="18" charset="0"/>
            </a:endParaRPr>
          </a:p>
        </p:txBody>
      </p:sp>
      <p:cxnSp>
        <p:nvCxnSpPr>
          <p:cNvPr id="73" name="Straight Connector 72">
            <a:extLst>
              <a:ext uri="{FF2B5EF4-FFF2-40B4-BE49-F238E27FC236}">
                <a16:creationId xmlns:a16="http://schemas.microsoft.com/office/drawing/2014/main" id="{B3A15F87-F8A5-4F93-B8B7-A4FE4A1DD3A7}"/>
              </a:ext>
            </a:extLst>
          </p:cNvPr>
          <p:cNvCxnSpPr>
            <a:cxnSpLocks/>
          </p:cNvCxnSpPr>
          <p:nvPr/>
        </p:nvCxnSpPr>
        <p:spPr>
          <a:xfrm flipV="1">
            <a:off x="862956" y="2298785"/>
            <a:ext cx="706867" cy="106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8C390E-87E1-4B54-B183-798497EA1C82}"/>
              </a:ext>
            </a:extLst>
          </p:cNvPr>
          <p:cNvCxnSpPr>
            <a:cxnSpLocks/>
          </p:cNvCxnSpPr>
          <p:nvPr/>
        </p:nvCxnSpPr>
        <p:spPr>
          <a:xfrm flipH="1">
            <a:off x="1668205" y="2320034"/>
            <a:ext cx="1" cy="6862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4B580120-C0DD-4974-A29E-39C686682EC9}"/>
              </a:ext>
            </a:extLst>
          </p:cNvPr>
          <p:cNvSpPr txBox="1"/>
          <p:nvPr/>
        </p:nvSpPr>
        <p:spPr>
          <a:xfrm>
            <a:off x="1457305" y="3085086"/>
            <a:ext cx="49244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sp>
        <p:nvSpPr>
          <p:cNvPr id="77" name="Oval 76">
            <a:extLst>
              <a:ext uri="{FF2B5EF4-FFF2-40B4-BE49-F238E27FC236}">
                <a16:creationId xmlns:a16="http://schemas.microsoft.com/office/drawing/2014/main" id="{5BE33554-BC26-48C5-8700-3BE4522F0632}"/>
              </a:ext>
            </a:extLst>
          </p:cNvPr>
          <p:cNvSpPr/>
          <p:nvPr/>
        </p:nvSpPr>
        <p:spPr>
          <a:xfrm>
            <a:off x="5961162" y="4693812"/>
            <a:ext cx="76200" cy="76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4FE79F9-2E79-46CE-96C7-83973D2482AD}"/>
              </a:ext>
            </a:extLst>
          </p:cNvPr>
          <p:cNvSpPr/>
          <p:nvPr/>
        </p:nvSpPr>
        <p:spPr>
          <a:xfrm>
            <a:off x="6932862" y="5472238"/>
            <a:ext cx="76200" cy="76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C47E877F-2EAC-43F4-B423-957FE7E01616}"/>
              </a:ext>
            </a:extLst>
          </p:cNvPr>
          <p:cNvCxnSpPr>
            <a:cxnSpLocks/>
          </p:cNvCxnSpPr>
          <p:nvPr/>
        </p:nvCxnSpPr>
        <p:spPr>
          <a:xfrm flipH="1">
            <a:off x="6389886" y="2320034"/>
            <a:ext cx="4704151" cy="8321"/>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133E2E4-5A73-4A22-B17E-B7EE8C0AA99D}"/>
              </a:ext>
            </a:extLst>
          </p:cNvPr>
          <p:cNvSpPr txBox="1"/>
          <p:nvPr/>
        </p:nvSpPr>
        <p:spPr>
          <a:xfrm>
            <a:off x="11123276" y="2055487"/>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r>
              <a:rPr lang="en-US" sz="2200" baseline="-25000" dirty="0">
                <a:latin typeface="Times New Roman" panose="02020603050405020304" pitchFamily="18" charset="0"/>
                <a:cs typeface="Times New Roman" panose="02020603050405020304" pitchFamily="18" charset="0"/>
              </a:rPr>
              <a:t>1</a:t>
            </a:r>
          </a:p>
        </p:txBody>
      </p:sp>
      <p:cxnSp>
        <p:nvCxnSpPr>
          <p:cNvPr id="82" name="Straight Connector 81">
            <a:extLst>
              <a:ext uri="{FF2B5EF4-FFF2-40B4-BE49-F238E27FC236}">
                <a16:creationId xmlns:a16="http://schemas.microsoft.com/office/drawing/2014/main" id="{3A9F1E24-85FF-4F60-B7C3-865ECF9F5FE3}"/>
              </a:ext>
            </a:extLst>
          </p:cNvPr>
          <p:cNvCxnSpPr>
            <a:cxnSpLocks/>
          </p:cNvCxnSpPr>
          <p:nvPr/>
        </p:nvCxnSpPr>
        <p:spPr>
          <a:xfrm flipH="1">
            <a:off x="6405679" y="1462219"/>
            <a:ext cx="3799219" cy="766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F338538-6466-4670-9FB8-8A350E37DAC3}"/>
              </a:ext>
            </a:extLst>
          </p:cNvPr>
          <p:cNvSpPr txBox="1"/>
          <p:nvPr/>
        </p:nvSpPr>
        <p:spPr>
          <a:xfrm>
            <a:off x="10350226" y="1210970"/>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r>
              <a:rPr lang="en-US" sz="2200" baseline="-25000" dirty="0">
                <a:latin typeface="Times New Roman" panose="02020603050405020304" pitchFamily="18" charset="0"/>
                <a:cs typeface="Times New Roman" panose="02020603050405020304" pitchFamily="18" charset="0"/>
              </a:rPr>
              <a:t>2</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E3BB6BB-2B1D-31D4-998E-D334026DFF36}"/>
                  </a:ext>
                </a:extLst>
              </p14:cNvPr>
              <p14:cNvContentPartPr/>
              <p14:nvPr/>
            </p14:nvContentPartPr>
            <p14:xfrm>
              <a:off x="1342800" y="351000"/>
              <a:ext cx="9303840" cy="3729960"/>
            </p14:xfrm>
          </p:contentPart>
        </mc:Choice>
        <mc:Fallback>
          <p:pic>
            <p:nvPicPr>
              <p:cNvPr id="2" name="Ink 1">
                <a:extLst>
                  <a:ext uri="{FF2B5EF4-FFF2-40B4-BE49-F238E27FC236}">
                    <a16:creationId xmlns:a16="http://schemas.microsoft.com/office/drawing/2014/main" id="{4E3BB6BB-2B1D-31D4-998E-D334026DFF36}"/>
                  </a:ext>
                </a:extLst>
              </p:cNvPr>
              <p:cNvPicPr/>
              <p:nvPr/>
            </p:nvPicPr>
            <p:blipFill>
              <a:blip r:embed="rId4"/>
              <a:stretch>
                <a:fillRect/>
              </a:stretch>
            </p:blipFill>
            <p:spPr>
              <a:xfrm>
                <a:off x="1333440" y="341640"/>
                <a:ext cx="9322560" cy="3748680"/>
              </a:xfrm>
              <a:prstGeom prst="rect">
                <a:avLst/>
              </a:prstGeom>
            </p:spPr>
          </p:pic>
        </mc:Fallback>
      </mc:AlternateContent>
    </p:spTree>
    <p:extLst>
      <p:ext uri="{BB962C8B-B14F-4D97-AF65-F5344CB8AC3E}">
        <p14:creationId xmlns:p14="http://schemas.microsoft.com/office/powerpoint/2010/main" val="57250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p:bldP spid="57" grpId="0"/>
      <p:bldP spid="58" grpId="0"/>
      <p:bldP spid="98" grpId="0"/>
      <p:bldP spid="99" grpId="0"/>
      <p:bldP spid="104" grpId="0"/>
      <p:bldP spid="110" grpId="0"/>
      <p:bldP spid="111" grpId="0"/>
      <p:bldP spid="120" grpId="0"/>
      <p:bldP spid="121" grpId="0"/>
      <p:bldP spid="130" grpId="0"/>
      <p:bldP spid="132" grpId="0"/>
      <p:bldP spid="133" grpId="0"/>
      <p:bldP spid="136" grpId="0"/>
      <p:bldP spid="137" grpId="0"/>
      <p:bldP spid="76" grpId="0"/>
      <p:bldP spid="77" grpId="0" animBg="1"/>
      <p:bldP spid="78" grpId="0" animBg="1"/>
      <p:bldP spid="81" grpId="0"/>
      <p:bldP spid="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EF39-C853-4A8D-9A8B-0DF2F0CEDCB7}"/>
              </a:ext>
            </a:extLst>
          </p:cNvPr>
          <p:cNvSpPr>
            <a:spLocks noGrp="1"/>
          </p:cNvSpPr>
          <p:nvPr>
            <p:ph type="title"/>
          </p:nvPr>
        </p:nvSpPr>
        <p:spPr/>
        <p:txBody>
          <a:bodyPr/>
          <a:lstStyle/>
          <a:p>
            <a:r>
              <a:rPr lang="en-US" dirty="0"/>
              <a:t>Aggregate Demand</a:t>
            </a:r>
          </a:p>
        </p:txBody>
      </p:sp>
      <p:sp>
        <p:nvSpPr>
          <p:cNvPr id="3" name="Content Placeholder 2">
            <a:extLst>
              <a:ext uri="{FF2B5EF4-FFF2-40B4-BE49-F238E27FC236}">
                <a16:creationId xmlns:a16="http://schemas.microsoft.com/office/drawing/2014/main" id="{90C7E5F1-8E36-4A8F-A9A0-EE2AA237B39F}"/>
              </a:ext>
            </a:extLst>
          </p:cNvPr>
          <p:cNvSpPr>
            <a:spLocks noGrp="1"/>
          </p:cNvSpPr>
          <p:nvPr>
            <p:ph idx="1"/>
          </p:nvPr>
        </p:nvSpPr>
        <p:spPr/>
        <p:txBody>
          <a:bodyPr/>
          <a:lstStyle/>
          <a:p>
            <a:r>
              <a:rPr lang="en-US" u="sng" dirty="0">
                <a:solidFill>
                  <a:schemeClr val="tx1"/>
                </a:solidFill>
              </a:rPr>
              <a:t>Aggregate demand</a:t>
            </a:r>
            <a:r>
              <a:rPr lang="en-US" dirty="0">
                <a:solidFill>
                  <a:schemeClr val="tx1"/>
                </a:solidFill>
              </a:rPr>
              <a:t> represents the change in desire to spend, from the perspective of households, firms, government, and foreigners, as the rate of inflation changes.</a:t>
            </a:r>
          </a:p>
          <a:p>
            <a:pPr lvl="1"/>
            <a:r>
              <a:rPr lang="en-US" dirty="0">
                <a:solidFill>
                  <a:schemeClr val="tx1"/>
                </a:solidFill>
              </a:rPr>
              <a:t>It is very literally aggregate expenditure as it relates to changes in the price level, rather than changes in the interest rate</a:t>
            </a:r>
          </a:p>
          <a:p>
            <a:pPr lvl="2"/>
            <a:r>
              <a:rPr lang="en-US" dirty="0">
                <a:solidFill>
                  <a:schemeClr val="tx1"/>
                </a:solidFill>
              </a:rPr>
              <a:t>It’s an alternate version of IS.  Same spending, same spenders.  Different vertical axis.</a:t>
            </a:r>
          </a:p>
          <a:p>
            <a:pPr lvl="2"/>
            <a:r>
              <a:rPr lang="en-US" dirty="0">
                <a:solidFill>
                  <a:schemeClr val="tx1"/>
                </a:solidFill>
              </a:rPr>
              <a:t>AD allows us to model changes in output and changes in prices together.</a:t>
            </a:r>
          </a:p>
          <a:p>
            <a:r>
              <a:rPr lang="en-US" dirty="0">
                <a:solidFill>
                  <a:schemeClr val="tx1"/>
                </a:solidFill>
              </a:rPr>
              <a:t>The mathematical version of the last graph is quite simple</a:t>
            </a:r>
          </a:p>
          <a:p>
            <a:pPr lvl="1"/>
            <a:r>
              <a:rPr lang="en-US" dirty="0">
                <a:solidFill>
                  <a:schemeClr val="tx1"/>
                </a:solidFill>
              </a:rPr>
              <a:t>Think of MP(π) as an equation that “translates between” r into π</a:t>
            </a:r>
          </a:p>
        </p:txBody>
      </p:sp>
      <p:sp>
        <p:nvSpPr>
          <p:cNvPr id="4" name="Footer Placeholder 3">
            <a:extLst>
              <a:ext uri="{FF2B5EF4-FFF2-40B4-BE49-F238E27FC236}">
                <a16:creationId xmlns:a16="http://schemas.microsoft.com/office/drawing/2014/main" id="{5CC6003C-5BB1-4EE7-BAE2-A1DBA5D3C5D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A62ACBA-9442-4982-B26A-E72872F2735F}"/>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61310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61B1-E814-4B3F-8C7A-2D278D05CA79}"/>
              </a:ext>
            </a:extLst>
          </p:cNvPr>
          <p:cNvSpPr>
            <a:spLocks noGrp="1"/>
          </p:cNvSpPr>
          <p:nvPr>
            <p:ph type="title"/>
          </p:nvPr>
        </p:nvSpPr>
        <p:spPr/>
        <p:txBody>
          <a:bodyPr/>
          <a:lstStyle/>
          <a:p>
            <a:r>
              <a:rPr lang="en-US" dirty="0"/>
              <a:t>Aggregate Demand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C9F0C8-3389-4D85-A054-BBCFC2594B26}"/>
                  </a:ext>
                </a:extLst>
              </p:cNvPr>
              <p:cNvSpPr>
                <a:spLocks noGrp="1"/>
              </p:cNvSpPr>
              <p:nvPr>
                <p:ph idx="1"/>
              </p:nvPr>
            </p:nvSpPr>
            <p:spPr/>
            <p:txBody>
              <a:bodyPr/>
              <a:lstStyle/>
              <a:p>
                <a:r>
                  <a:rPr lang="en-US" dirty="0">
                    <a:solidFill>
                      <a:schemeClr val="tx1"/>
                    </a:solidFill>
                  </a:rPr>
                  <a:t>In today’s example</a:t>
                </a:r>
              </a:p>
              <a:p>
                <a:pPr lvl="1"/>
                <a:r>
                  <a:rPr lang="en-US" dirty="0">
                    <a:solidFill>
                      <a:schemeClr val="tx1"/>
                    </a:solidFill>
                  </a:rPr>
                  <a:t>IS:  Y = 20 -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4</m:t>
                        </m:r>
                      </m:den>
                    </m:f>
                    <m:r>
                      <m:rPr>
                        <m:nor/>
                      </m:rPr>
                      <a:rPr lang="en-US">
                        <a:solidFill>
                          <a:schemeClr val="tx1"/>
                        </a:solidFill>
                      </a:rPr>
                      <m:t>∗</m:t>
                    </m:r>
                    <m:r>
                      <m:rPr>
                        <m:nor/>
                      </m:rPr>
                      <a:rPr lang="en-US">
                        <a:solidFill>
                          <a:schemeClr val="tx1"/>
                        </a:solidFill>
                      </a:rPr>
                      <m:t>r</m:t>
                    </m:r>
                  </m:oMath>
                </a14:m>
                <a:endParaRPr lang="en-US" dirty="0">
                  <a:solidFill>
                    <a:schemeClr val="tx1"/>
                  </a:solidFill>
                </a:endParaRPr>
              </a:p>
              <a:p>
                <a:pPr lvl="1"/>
                <a:r>
                  <a:rPr lang="en-US" dirty="0">
                    <a:solidFill>
                      <a:schemeClr val="tx1"/>
                    </a:solidFill>
                  </a:rPr>
                  <a:t>MP(π): r = 1 + 0.5*</a:t>
                </a:r>
                <a:r>
                  <a:rPr lang="el-GR" dirty="0">
                    <a:solidFill>
                      <a:schemeClr val="tx1"/>
                    </a:solidFill>
                  </a:rPr>
                  <a:t>π</a:t>
                </a:r>
                <a:endParaRPr lang="en-US" dirty="0">
                  <a:solidFill>
                    <a:schemeClr val="tx1"/>
                  </a:solidFill>
                </a:endParaRPr>
              </a:p>
              <a:p>
                <a:endParaRPr lang="en-US" dirty="0">
                  <a:solidFill>
                    <a:schemeClr val="tx1"/>
                  </a:solidFill>
                </a:endParaRPr>
              </a:p>
              <a:p>
                <a:r>
                  <a:rPr lang="en-US" dirty="0">
                    <a:solidFill>
                      <a:schemeClr val="tx1"/>
                    </a:solidFill>
                  </a:rPr>
                  <a:t>Just plug MP into IS.  Where you see r, substitute 1+0.5*</a:t>
                </a:r>
                <a:r>
                  <a:rPr lang="el-GR" dirty="0">
                    <a:solidFill>
                      <a:schemeClr val="tx1"/>
                    </a:solidFill>
                  </a:rPr>
                  <a:t>π</a:t>
                </a:r>
                <a:endParaRPr lang="en-US" dirty="0">
                  <a:solidFill>
                    <a:schemeClr val="tx1"/>
                  </a:solidFill>
                </a:endParaRPr>
              </a:p>
              <a:p>
                <a:pPr marL="0" indent="0" algn="ctr">
                  <a:buNone/>
                </a:pPr>
                <a:r>
                  <a:rPr lang="en-US" dirty="0">
                    <a:solidFill>
                      <a:schemeClr val="tx1"/>
                    </a:solidFill>
                  </a:rPr>
                  <a:t>Y = 20 -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4</m:t>
                        </m:r>
                      </m:den>
                    </m:f>
                    <m:r>
                      <m:rPr>
                        <m:nor/>
                      </m:rPr>
                      <a:rPr lang="en-US">
                        <a:solidFill>
                          <a:schemeClr val="tx1"/>
                        </a:solidFill>
                      </a:rPr>
                      <m:t>∗</m:t>
                    </m:r>
                    <m:r>
                      <m:rPr>
                        <m:nor/>
                      </m:rPr>
                      <a:rPr lang="en-US" b="0" i="0" smtClean="0">
                        <a:solidFill>
                          <a:schemeClr val="tx1"/>
                        </a:solidFill>
                      </a:rPr>
                      <m:t>(</m:t>
                    </m:r>
                    <m:r>
                      <m:rPr>
                        <m:nor/>
                      </m:rPr>
                      <a:rPr lang="en-US" dirty="0">
                        <a:solidFill>
                          <a:schemeClr val="tx1"/>
                        </a:solidFill>
                      </a:rPr>
                      <m:t>1 + 0.5∗</m:t>
                    </m:r>
                    <m:r>
                      <m:rPr>
                        <m:nor/>
                      </m:rPr>
                      <a:rPr lang="el-GR" dirty="0">
                        <a:solidFill>
                          <a:schemeClr val="tx1"/>
                        </a:solidFill>
                      </a:rPr>
                      <m:t>π</m:t>
                    </m:r>
                    <m:r>
                      <m:rPr>
                        <m:nor/>
                      </m:rPr>
                      <a:rPr lang="en-US" b="0" i="0" dirty="0" smtClean="0">
                        <a:solidFill>
                          <a:schemeClr val="tx1"/>
                        </a:solidFill>
                      </a:rPr>
                      <m:t>)</m:t>
                    </m:r>
                  </m:oMath>
                </a14:m>
                <a:endParaRPr lang="en-US" dirty="0">
                  <a:solidFill>
                    <a:schemeClr val="tx1"/>
                  </a:solidFill>
                </a:endParaRPr>
              </a:p>
              <a:p>
                <a:pPr marL="0" indent="0" algn="ctr">
                  <a:buNone/>
                </a:pPr>
                <a:r>
                  <a:rPr lang="en-US" dirty="0">
                    <a:solidFill>
                      <a:schemeClr val="tx1"/>
                    </a:solidFill>
                  </a:rPr>
                  <a:t>Y = 20 -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3</m:t>
                        </m:r>
                      </m:num>
                      <m:den>
                        <m:r>
                          <a:rPr lang="en-US" i="1">
                            <a:solidFill>
                              <a:schemeClr val="tx1"/>
                            </a:solidFill>
                            <a:latin typeface="Cambria Math" panose="02040503050406030204" pitchFamily="18" charset="0"/>
                          </a:rPr>
                          <m:t>4</m:t>
                        </m:r>
                      </m:den>
                    </m:f>
                    <m:r>
                      <m:rPr>
                        <m:nor/>
                      </m:rPr>
                      <a:rPr lang="en-US" dirty="0">
                        <a:solidFill>
                          <a:schemeClr val="tx1"/>
                        </a:solidFill>
                      </a:rPr>
                      <m:t> − </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3</m:t>
                        </m:r>
                      </m:num>
                      <m:den>
                        <m:r>
                          <a:rPr lang="en-US" i="1">
                            <a:solidFill>
                              <a:schemeClr val="tx1"/>
                            </a:solidFill>
                            <a:latin typeface="Cambria Math" panose="02040503050406030204" pitchFamily="18" charset="0"/>
                          </a:rPr>
                          <m:t>4</m:t>
                        </m:r>
                      </m:den>
                    </m:f>
                    <m:r>
                      <m:rPr>
                        <m:nor/>
                      </m:rPr>
                      <a:rPr lang="en-US">
                        <a:solidFill>
                          <a:schemeClr val="tx1"/>
                        </a:solidFill>
                      </a:rPr>
                      <m:t>∗</m:t>
                    </m:r>
                    <m:r>
                      <m:rPr>
                        <m:nor/>
                      </m:rPr>
                      <a:rPr lang="en-US" dirty="0">
                        <a:solidFill>
                          <a:schemeClr val="tx1"/>
                        </a:solidFill>
                      </a:rPr>
                      <m:t>0.5∗</m:t>
                    </m:r>
                    <m:r>
                      <m:rPr>
                        <m:nor/>
                      </m:rPr>
                      <a:rPr lang="el-GR" dirty="0">
                        <a:solidFill>
                          <a:schemeClr val="tx1"/>
                        </a:solidFill>
                      </a:rPr>
                      <m:t>π</m:t>
                    </m:r>
                  </m:oMath>
                </a14:m>
                <a:endParaRPr lang="en-US" dirty="0">
                  <a:solidFill>
                    <a:schemeClr val="tx1"/>
                  </a:solidFill>
                </a:endParaRPr>
              </a:p>
              <a:p>
                <a:pPr marL="0" indent="0" algn="ctr">
                  <a:buNone/>
                </a:pPr>
                <a:r>
                  <a:rPr lang="en-US" dirty="0">
                    <a:solidFill>
                      <a:schemeClr val="tx1"/>
                    </a:solidFill>
                  </a:rPr>
                  <a:t>Y = 19.25 -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8</m:t>
                        </m:r>
                      </m:den>
                    </m:f>
                  </m:oMath>
                </a14:m>
                <a:r>
                  <a:rPr lang="en-US" dirty="0">
                    <a:solidFill>
                      <a:schemeClr val="tx1"/>
                    </a:solidFill>
                  </a:rPr>
                  <a:t> </a:t>
                </a:r>
                <a14:m>
                  <m:oMath xmlns:m="http://schemas.openxmlformats.org/officeDocument/2006/math">
                    <m:r>
                      <m:rPr>
                        <m:nor/>
                      </m:rPr>
                      <a:rPr lang="en-US" dirty="0">
                        <a:solidFill>
                          <a:schemeClr val="tx1"/>
                        </a:solidFill>
                      </a:rPr>
                      <m:t>∗</m:t>
                    </m:r>
                    <m:r>
                      <m:rPr>
                        <m:nor/>
                      </m:rPr>
                      <a:rPr lang="el-GR" dirty="0">
                        <a:solidFill>
                          <a:schemeClr val="tx1"/>
                        </a:solidFill>
                      </a:rPr>
                      <m:t>π</m:t>
                    </m:r>
                  </m:oMath>
                </a14:m>
                <a:endParaRPr lang="en-US" dirty="0">
                  <a:solidFill>
                    <a:schemeClr val="tx1"/>
                  </a:solidFill>
                </a:endParaRPr>
              </a:p>
              <a:p>
                <a:pPr marL="0" indent="0" algn="ctr">
                  <a:buNone/>
                </a:pPr>
                <a:endParaRPr lang="en-US" dirty="0">
                  <a:solidFill>
                    <a:schemeClr val="tx1"/>
                  </a:solidFill>
                </a:endParaRPr>
              </a:p>
              <a:p>
                <a:pPr marL="0" indent="0" algn="ctr">
                  <a:buNone/>
                </a:pPr>
                <a:endParaRPr lang="en-US" dirty="0">
                  <a:solidFill>
                    <a:schemeClr val="tx1"/>
                  </a:solidFill>
                </a:endParaRPr>
              </a:p>
              <a:p>
                <a:pPr marL="0" indent="0" algn="ctr">
                  <a:buNone/>
                </a:pPr>
                <a:endParaRPr lang="en-US" dirty="0">
                  <a:solidFill>
                    <a:schemeClr val="tx1"/>
                  </a:solidFill>
                </a:endParaRP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FEC9F0C8-3389-4D85-A054-BBCFC2594B26}"/>
                  </a:ext>
                </a:extLst>
              </p:cNvPr>
              <p:cNvSpPr>
                <a:spLocks noGrp="1" noRot="1" noChangeAspect="1" noMove="1" noResize="1" noEditPoints="1" noAdjustHandles="1" noChangeArrowheads="1" noChangeShapeType="1" noTextEdit="1"/>
              </p:cNvSpPr>
              <p:nvPr>
                <p:ph idx="1"/>
              </p:nvPr>
            </p:nvSpPr>
            <p:spPr>
              <a:blipFill>
                <a:blip r:embed="rId3"/>
                <a:stretch>
                  <a:fillRect l="-703" t="-18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4BF5465-9F82-4293-B402-58DCB1221517}"/>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5A9FD7F6-D15E-4B5B-A529-A5B21EAD6D75}"/>
              </a:ext>
            </a:extLst>
          </p:cNvPr>
          <p:cNvSpPr>
            <a:spLocks noGrp="1"/>
          </p:cNvSpPr>
          <p:nvPr>
            <p:ph type="sldNum" sz="quarter" idx="12"/>
          </p:nvPr>
        </p:nvSpPr>
        <p:spPr/>
        <p:txBody>
          <a:bodyPr/>
          <a:lstStyle/>
          <a:p>
            <a:fld id="{B6F15528-21DE-4FAA-801E-634DDDAF4B2B}" type="slidenum">
              <a:rPr lang="en-US" smtClean="0"/>
              <a:pPr/>
              <a:t>25</a:t>
            </a:fld>
            <a:endParaRPr lang="en-US"/>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5B7C87A8-A18E-7775-F348-A9588B207537}"/>
                  </a:ext>
                </a:extLst>
              </p14:cNvPr>
              <p14:cNvContentPartPr/>
              <p14:nvPr/>
            </p14:nvContentPartPr>
            <p14:xfrm>
              <a:off x="2387880" y="1587600"/>
              <a:ext cx="7364160" cy="4497480"/>
            </p14:xfrm>
          </p:contentPart>
        </mc:Choice>
        <mc:Fallback>
          <p:pic>
            <p:nvPicPr>
              <p:cNvPr id="6" name="Ink 5">
                <a:extLst>
                  <a:ext uri="{FF2B5EF4-FFF2-40B4-BE49-F238E27FC236}">
                    <a16:creationId xmlns:a16="http://schemas.microsoft.com/office/drawing/2014/main" id="{5B7C87A8-A18E-7775-F348-A9588B207537}"/>
                  </a:ext>
                </a:extLst>
              </p:cNvPr>
              <p:cNvPicPr/>
              <p:nvPr/>
            </p:nvPicPr>
            <p:blipFill>
              <a:blip r:embed="rId5"/>
              <a:stretch>
                <a:fillRect/>
              </a:stretch>
            </p:blipFill>
            <p:spPr>
              <a:xfrm>
                <a:off x="2378520" y="1578240"/>
                <a:ext cx="7382880" cy="4516200"/>
              </a:xfrm>
              <a:prstGeom prst="rect">
                <a:avLst/>
              </a:prstGeom>
            </p:spPr>
          </p:pic>
        </mc:Fallback>
      </mc:AlternateContent>
    </p:spTree>
    <p:extLst>
      <p:ext uri="{BB962C8B-B14F-4D97-AF65-F5344CB8AC3E}">
        <p14:creationId xmlns:p14="http://schemas.microsoft.com/office/powerpoint/2010/main" val="342115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C937-0754-4E0B-9B29-024C5FBEFAA9}"/>
              </a:ext>
            </a:extLst>
          </p:cNvPr>
          <p:cNvSpPr>
            <a:spLocks noGrp="1"/>
          </p:cNvSpPr>
          <p:nvPr>
            <p:ph type="title"/>
          </p:nvPr>
        </p:nvSpPr>
        <p:spPr/>
        <p:txBody>
          <a:bodyPr/>
          <a:lstStyle/>
          <a:p>
            <a:r>
              <a:rPr lang="en-US" dirty="0"/>
              <a:t>Aggregate Demand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4EFF34-7D46-4131-8E0C-28D381B16BE3}"/>
                  </a:ext>
                </a:extLst>
              </p:cNvPr>
              <p:cNvSpPr>
                <a:spLocks noGrp="1"/>
              </p:cNvSpPr>
              <p:nvPr>
                <p:ph idx="1"/>
              </p:nvPr>
            </p:nvSpPr>
            <p:spPr>
              <a:xfrm>
                <a:off x="457081" y="1299153"/>
                <a:ext cx="11428531" cy="5193716"/>
              </a:xfrm>
            </p:spPr>
            <p:txBody>
              <a:bodyPr/>
              <a:lstStyle/>
              <a:p>
                <a:pPr marL="0" indent="0" algn="ctr">
                  <a:buNone/>
                </a:pPr>
                <a:r>
                  <a:rPr lang="en-US" dirty="0">
                    <a:solidFill>
                      <a:schemeClr val="tx1"/>
                    </a:solidFill>
                  </a:rPr>
                  <a:t>Y = 19.25 -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3</m:t>
                        </m:r>
                      </m:num>
                      <m:den>
                        <m:r>
                          <a:rPr lang="en-US" i="1">
                            <a:solidFill>
                              <a:schemeClr val="tx1"/>
                            </a:solidFill>
                            <a:latin typeface="Cambria Math" panose="02040503050406030204" pitchFamily="18" charset="0"/>
                          </a:rPr>
                          <m:t>8</m:t>
                        </m:r>
                      </m:den>
                    </m:f>
                  </m:oMath>
                </a14:m>
                <a:r>
                  <a:rPr lang="en-US" dirty="0">
                    <a:solidFill>
                      <a:schemeClr val="tx1"/>
                    </a:solidFill>
                  </a:rPr>
                  <a:t> </a:t>
                </a:r>
                <a14:m>
                  <m:oMath xmlns:m="http://schemas.openxmlformats.org/officeDocument/2006/math">
                    <m:r>
                      <m:rPr>
                        <m:nor/>
                      </m:rPr>
                      <a:rPr lang="en-US" dirty="0">
                        <a:solidFill>
                          <a:schemeClr val="tx1"/>
                        </a:solidFill>
                      </a:rPr>
                      <m:t>∗</m:t>
                    </m:r>
                    <m:r>
                      <m:rPr>
                        <m:nor/>
                      </m:rPr>
                      <a:rPr lang="el-GR" dirty="0">
                        <a:solidFill>
                          <a:schemeClr val="tx1"/>
                        </a:solidFill>
                      </a:rPr>
                      <m:t>π</m:t>
                    </m:r>
                  </m:oMath>
                </a14:m>
                <a:endParaRPr lang="en-US" dirty="0">
                  <a:solidFill>
                    <a:schemeClr val="tx1"/>
                  </a:solidFill>
                </a:endParaRPr>
              </a:p>
              <a:p>
                <a:r>
                  <a:rPr lang="en-US" dirty="0">
                    <a:solidFill>
                      <a:schemeClr val="tx1"/>
                    </a:solidFill>
                  </a:rPr>
                  <a:t>A downward sloping relationship between inflation and output from the perspective of spenders.  That’s AD!</a:t>
                </a:r>
              </a:p>
              <a:p>
                <a:endParaRPr lang="en-US" sz="300" dirty="0">
                  <a:solidFill>
                    <a:schemeClr val="tx1"/>
                  </a:solidFill>
                </a:endParaRPr>
              </a:p>
              <a:p>
                <a:r>
                  <a:rPr lang="en-US" dirty="0">
                    <a:solidFill>
                      <a:schemeClr val="tx1"/>
                    </a:solidFill>
                  </a:rPr>
                  <a:t>If we were going to be REALLY abstract, we could take the general versions of IS and MP(</a:t>
                </a:r>
                <a:r>
                  <a:rPr lang="el-GR" dirty="0">
                    <a:solidFill>
                      <a:schemeClr val="tx1"/>
                    </a:solidFill>
                  </a:rPr>
                  <a:t>π</a:t>
                </a:r>
                <a:r>
                  <a:rPr lang="en-US" dirty="0">
                    <a:solidFill>
                      <a:schemeClr val="tx1"/>
                    </a:solidFill>
                  </a:rPr>
                  <a:t>) and solve that way</a:t>
                </a:r>
              </a:p>
              <a:p>
                <a:pPr lvl="1"/>
                <a:r>
                  <a:rPr lang="en-US" dirty="0">
                    <a:solidFill>
                      <a:schemeClr val="tx1"/>
                    </a:solidFill>
                  </a:rPr>
                  <a:t>IS: </a:t>
                </a:r>
                <a14:m>
                  <m:oMath xmlns:m="http://schemas.openxmlformats.org/officeDocument/2006/math">
                    <m:r>
                      <m:rPr>
                        <m:nor/>
                      </m:rPr>
                      <a:rPr lang="en-US">
                        <a:solidFill>
                          <a:schemeClr val="tx1"/>
                        </a:solidFill>
                      </a:rPr>
                      <m:t>Y</m:t>
                    </m:r>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panose="02040503050406030204" pitchFamily="18" charset="0"/>
                          </a:rPr>
                          <m:t>1</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I</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acc>
                      <m:accPr>
                        <m:chr m:val="̅"/>
                        <m:ctrlPr>
                          <a:rPr lang="en-US" i="1">
                            <a:solidFill>
                              <a:schemeClr val="tx1"/>
                            </a:solidFill>
                            <a:latin typeface="Cambria Math" panose="02040503050406030204" pitchFamily="18" charset="0"/>
                          </a:rPr>
                        </m:ctrlPr>
                      </m:accPr>
                      <m:e>
                        <m:r>
                          <m:rPr>
                            <m:nor/>
                          </m:rPr>
                          <a:rPr lang="en-US">
                            <a:solidFill>
                              <a:schemeClr val="tx1"/>
                            </a:solidFill>
                          </a:rPr>
                          <m:t>NX</m:t>
                        </m:r>
                      </m:e>
                    </m:acc>
                    <m:r>
                      <m:rPr>
                        <m:nor/>
                      </m:rPr>
                      <a:rPr lang="en-US">
                        <a:solidFill>
                          <a:schemeClr val="tx1"/>
                        </a:solidFill>
                      </a:rPr>
                      <m:t> − </m:t>
                    </m:r>
                    <m:r>
                      <m:rPr>
                        <m:nor/>
                      </m:rPr>
                      <a:rPr lang="en-US">
                        <a:solidFill>
                          <a:schemeClr val="tx1"/>
                        </a:solidFill>
                      </a:rPr>
                      <m:t>MPC</m:t>
                    </m:r>
                    <m:r>
                      <m:rPr>
                        <m:nor/>
                      </m:rPr>
                      <a:rPr lang="en-US">
                        <a:solidFill>
                          <a:schemeClr val="tx1"/>
                        </a:solidFill>
                      </a:rPr>
                      <m:t>∗</m:t>
                    </m:r>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r>
                      <m:rPr>
                        <m:nor/>
                      </m:rPr>
                      <a:rPr lang="en-US">
                        <a:solidFill>
                          <a:schemeClr val="tx1"/>
                        </a:solidFill>
                      </a:rPr>
                      <m:t>] − </m:t>
                    </m:r>
                    <m:f>
                      <m:fPr>
                        <m:ctrlPr>
                          <a:rPr lang="en-US" i="1">
                            <a:solidFill>
                              <a:schemeClr val="tx1"/>
                            </a:solidFill>
                            <a:latin typeface="Cambria Math" panose="02040503050406030204" pitchFamily="18" charset="0"/>
                          </a:rPr>
                        </m:ctrlPr>
                      </m:fPr>
                      <m:num>
                        <m:r>
                          <m:rPr>
                            <m:nor/>
                          </m:rPr>
                          <a:rPr lang="en-US">
                            <a:solidFill>
                              <a:schemeClr val="tx1"/>
                            </a:solidFill>
                          </a:rPr>
                          <m:t>c</m:t>
                        </m:r>
                        <m:r>
                          <m:rPr>
                            <m:nor/>
                          </m:rPr>
                          <a:rPr lang="en-US">
                            <a:solidFill>
                              <a:schemeClr val="tx1"/>
                            </a:solidFill>
                          </a:rPr>
                          <m:t>+</m:t>
                        </m:r>
                        <m:r>
                          <m:rPr>
                            <m:nor/>
                          </m:rPr>
                          <a:rPr lang="en-US">
                            <a:solidFill>
                              <a:schemeClr val="tx1"/>
                            </a:solidFill>
                          </a:rPr>
                          <m:t>d</m:t>
                        </m:r>
                        <m:r>
                          <m:rPr>
                            <m:nor/>
                          </m:rPr>
                          <a:rPr lang="en-US">
                            <a:solidFill>
                              <a:schemeClr val="tx1"/>
                            </a:solidFill>
                          </a:rPr>
                          <m:t>+</m:t>
                        </m:r>
                        <m:r>
                          <m:rPr>
                            <m:nor/>
                          </m:rPr>
                          <a:rPr lang="en-US">
                            <a:solidFill>
                              <a:schemeClr val="tx1"/>
                            </a:solidFill>
                          </a:rPr>
                          <m:t>e</m:t>
                        </m:r>
                        <m:r>
                          <m:rPr>
                            <m:nor/>
                          </m:rPr>
                          <a:rPr lang="en-US">
                            <a:solidFill>
                              <a:schemeClr val="tx1"/>
                            </a:solidFill>
                          </a:rPr>
                          <m:t>+</m:t>
                        </m:r>
                        <m:r>
                          <m:rPr>
                            <m:nor/>
                          </m:rPr>
                          <a:rPr lang="en-US">
                            <a:solidFill>
                              <a:schemeClr val="tx1"/>
                            </a:solidFill>
                          </a:rPr>
                          <m:t>x</m:t>
                        </m:r>
                      </m:num>
                      <m:den>
                        <m:r>
                          <m:rPr>
                            <m:nor/>
                          </m:rPr>
                          <a:rPr lang="en-US">
                            <a:solidFill>
                              <a:schemeClr val="tx1"/>
                            </a:solidFill>
                          </a:rPr>
                          <m:t>1 − </m:t>
                        </m:r>
                        <m:r>
                          <m:rPr>
                            <m:nor/>
                          </m:rPr>
                          <a:rPr lang="en-US">
                            <a:solidFill>
                              <a:schemeClr val="tx1"/>
                            </a:solidFill>
                          </a:rPr>
                          <m:t>MPC</m:t>
                        </m:r>
                        <m:r>
                          <m:rPr>
                            <m:nor/>
                          </m:rPr>
                          <a:rPr lang="en-US">
                            <a:solidFill>
                              <a:schemeClr val="tx1"/>
                            </a:solidFill>
                          </a:rPr>
                          <m:t>∗(1−</m:t>
                        </m:r>
                        <m:r>
                          <m:rPr>
                            <m:nor/>
                          </m:rPr>
                          <a:rPr lang="en-US">
                            <a:solidFill>
                              <a:schemeClr val="tx1"/>
                            </a:solidFill>
                          </a:rPr>
                          <m:t>t</m:t>
                        </m:r>
                        <m:r>
                          <m:rPr>
                            <m:nor/>
                          </m:rPr>
                          <a:rPr lang="en-US">
                            <a:solidFill>
                              <a:schemeClr val="tx1"/>
                            </a:solidFill>
                          </a:rPr>
                          <m:t>)</m:t>
                        </m:r>
                      </m:den>
                    </m:f>
                    <m:r>
                      <m:rPr>
                        <m:nor/>
                      </m:rPr>
                      <a:rPr lang="en-US">
                        <a:solidFill>
                          <a:schemeClr val="tx1"/>
                        </a:solidFill>
                      </a:rPr>
                      <m:t>∗</m:t>
                    </m:r>
                    <m:r>
                      <m:rPr>
                        <m:nor/>
                      </m:rPr>
                      <a:rPr lang="en-US">
                        <a:solidFill>
                          <a:schemeClr val="tx1"/>
                        </a:solidFill>
                      </a:rPr>
                      <m:t>r</m:t>
                    </m:r>
                  </m:oMath>
                </a14:m>
                <a:endParaRPr lang="en-US" dirty="0">
                  <a:solidFill>
                    <a:schemeClr val="tx1"/>
                  </a:solidFill>
                </a:endParaRPr>
              </a:p>
              <a:p>
                <a:pPr lvl="1"/>
                <a:r>
                  <a:rPr lang="en-US" dirty="0">
                    <a:solidFill>
                      <a:schemeClr val="tx1"/>
                    </a:solidFill>
                  </a:rPr>
                  <a:t>MP: r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r</m:t>
                        </m:r>
                      </m:e>
                    </m:acc>
                    <m:r>
                      <m:rPr>
                        <m:nor/>
                      </m:rPr>
                      <a:rPr lang="en-US">
                        <a:solidFill>
                          <a:schemeClr val="tx1"/>
                        </a:solidFill>
                      </a:rPr>
                      <m:t> + </m:t>
                    </m:r>
                    <m:r>
                      <m:rPr>
                        <m:nor/>
                      </m:rPr>
                      <a:rPr lang="el-GR">
                        <a:solidFill>
                          <a:schemeClr val="tx1"/>
                        </a:solidFill>
                      </a:rPr>
                      <m:t>λ</m:t>
                    </m:r>
                    <m:r>
                      <m:rPr>
                        <m:nor/>
                      </m:rPr>
                      <a:rPr lang="en-US">
                        <a:solidFill>
                          <a:schemeClr val="tx1"/>
                        </a:solidFill>
                      </a:rPr>
                      <m:t>∗</m:t>
                    </m:r>
                    <m:r>
                      <m:rPr>
                        <m:nor/>
                      </m:rPr>
                      <a:rPr lang="el-GR">
                        <a:solidFill>
                          <a:schemeClr val="tx1"/>
                        </a:solidFill>
                        <a:ea typeface="Cambria Math" panose="02040503050406030204" pitchFamily="18" charset="0"/>
                      </a:rPr>
                      <m:t>π</m:t>
                    </m:r>
                  </m:oMath>
                </a14:m>
                <a:endParaRPr lang="en-US" dirty="0">
                  <a:solidFill>
                    <a:schemeClr val="tx1"/>
                  </a:solidFill>
                </a:endParaRPr>
              </a:p>
              <a:p>
                <a:r>
                  <a:rPr lang="en-US" dirty="0">
                    <a:solidFill>
                      <a:schemeClr val="tx1"/>
                    </a:solidFill>
                  </a:rPr>
                  <a:t>Plug MP into the r at the end of the IS equation.  There you go, that’s AD!</a:t>
                </a:r>
              </a:p>
              <a:p>
                <a:pPr lvl="1"/>
                <a:r>
                  <a:rPr lang="en-US" dirty="0">
                    <a:solidFill>
                      <a:schemeClr val="tx1"/>
                    </a:solidFill>
                  </a:rPr>
                  <a:t>But we’ve had enough of that for one day…</a:t>
                </a:r>
              </a:p>
            </p:txBody>
          </p:sp>
        </mc:Choice>
        <mc:Fallback xmlns="">
          <p:sp>
            <p:nvSpPr>
              <p:cNvPr id="3" name="Content Placeholder 2">
                <a:extLst>
                  <a:ext uri="{FF2B5EF4-FFF2-40B4-BE49-F238E27FC236}">
                    <a16:creationId xmlns:a16="http://schemas.microsoft.com/office/drawing/2014/main" id="{B04EFF34-7D46-4131-8E0C-28D381B16BE3}"/>
                  </a:ext>
                </a:extLst>
              </p:cNvPr>
              <p:cNvSpPr>
                <a:spLocks noGrp="1" noRot="1" noChangeAspect="1" noMove="1" noResize="1" noEditPoints="1" noAdjustHandles="1" noChangeArrowheads="1" noChangeShapeType="1" noTextEdit="1"/>
              </p:cNvSpPr>
              <p:nvPr>
                <p:ph idx="1"/>
              </p:nvPr>
            </p:nvSpPr>
            <p:spPr>
              <a:xfrm>
                <a:off x="457081" y="1299153"/>
                <a:ext cx="11428531" cy="5193716"/>
              </a:xfrm>
              <a:blipFill>
                <a:blip r:embed="rId2"/>
                <a:stretch>
                  <a:fillRect l="-693" t="-23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3A22621-5350-4E90-A8FF-E4980FB992EF}"/>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0B12E862-0909-4817-AA37-7EED00A430C6}"/>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90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B112-DFD4-4BF4-AF6F-B51A45A6770F}"/>
              </a:ext>
            </a:extLst>
          </p:cNvPr>
          <p:cNvSpPr>
            <a:spLocks noGrp="1"/>
          </p:cNvSpPr>
          <p:nvPr>
            <p:ph type="title"/>
          </p:nvPr>
        </p:nvSpPr>
        <p:spPr/>
        <p:txBody>
          <a:bodyPr/>
          <a:lstStyle/>
          <a:p>
            <a:r>
              <a:rPr lang="en-US" dirty="0"/>
              <a:t>Aggregate Demand</a:t>
            </a:r>
          </a:p>
        </p:txBody>
      </p:sp>
      <p:sp>
        <p:nvSpPr>
          <p:cNvPr id="3" name="Content Placeholder 2">
            <a:extLst>
              <a:ext uri="{FF2B5EF4-FFF2-40B4-BE49-F238E27FC236}">
                <a16:creationId xmlns:a16="http://schemas.microsoft.com/office/drawing/2014/main" id="{DE6DEEAA-7E83-4F41-BD1F-00B0A07C3E8B}"/>
              </a:ext>
            </a:extLst>
          </p:cNvPr>
          <p:cNvSpPr>
            <a:spLocks noGrp="1"/>
          </p:cNvSpPr>
          <p:nvPr>
            <p:ph idx="1"/>
          </p:nvPr>
        </p:nvSpPr>
        <p:spPr/>
        <p:txBody>
          <a:bodyPr/>
          <a:lstStyle/>
          <a:p>
            <a:r>
              <a:rPr lang="en-US" dirty="0">
                <a:solidFill>
                  <a:schemeClr val="tx1"/>
                </a:solidFill>
              </a:rPr>
              <a:t>We know where AD comes from: IS and MP(</a:t>
            </a:r>
            <a:r>
              <a:rPr lang="el-GR" dirty="0">
                <a:solidFill>
                  <a:schemeClr val="tx1"/>
                </a:solidFill>
              </a:rPr>
              <a:t>π</a:t>
            </a:r>
            <a:r>
              <a:rPr lang="en-US" dirty="0">
                <a:solidFill>
                  <a:schemeClr val="tx1"/>
                </a:solidFill>
              </a:rPr>
              <a:t>)</a:t>
            </a:r>
          </a:p>
          <a:p>
            <a:r>
              <a:rPr lang="en-US" dirty="0">
                <a:solidFill>
                  <a:schemeClr val="tx1"/>
                </a:solidFill>
              </a:rPr>
              <a:t>And we know what shifts IS and MP – that was the whole last class</a:t>
            </a:r>
          </a:p>
          <a:p>
            <a:pPr lvl="1"/>
            <a:r>
              <a:rPr lang="en-US" dirty="0">
                <a:solidFill>
                  <a:schemeClr val="tx1"/>
                </a:solidFill>
              </a:rPr>
              <a:t>shifters of C, I, NX (IS shifters)</a:t>
            </a:r>
          </a:p>
          <a:p>
            <a:pPr lvl="1"/>
            <a:r>
              <a:rPr lang="en-US" dirty="0">
                <a:solidFill>
                  <a:schemeClr val="tx1"/>
                </a:solidFill>
              </a:rPr>
              <a:t>Fiscal policy (IS shifter)</a:t>
            </a:r>
          </a:p>
          <a:p>
            <a:pPr lvl="1"/>
            <a:r>
              <a:rPr lang="en-US" dirty="0">
                <a:solidFill>
                  <a:schemeClr val="tx1"/>
                </a:solidFill>
              </a:rPr>
              <a:t>Monetary policy (MP shifter)</a:t>
            </a:r>
          </a:p>
          <a:p>
            <a:pPr lvl="1"/>
            <a:endParaRPr lang="en-US" dirty="0">
              <a:solidFill>
                <a:schemeClr val="tx1"/>
              </a:solidFill>
            </a:endParaRPr>
          </a:p>
          <a:p>
            <a:r>
              <a:rPr lang="en-US" dirty="0">
                <a:solidFill>
                  <a:schemeClr val="tx1"/>
                </a:solidFill>
              </a:rPr>
              <a:t>Therefore, those same exact things shift AD!</a:t>
            </a:r>
          </a:p>
          <a:p>
            <a:pPr lvl="1"/>
            <a:r>
              <a:rPr lang="en-US" dirty="0">
                <a:solidFill>
                  <a:schemeClr val="tx1"/>
                </a:solidFill>
              </a:rPr>
              <a:t>When the MP or IS equations change, the AD equation will change.</a:t>
            </a:r>
          </a:p>
          <a:p>
            <a:pPr lvl="1"/>
            <a:r>
              <a:rPr lang="en-US" dirty="0">
                <a:solidFill>
                  <a:schemeClr val="tx1"/>
                </a:solidFill>
              </a:rPr>
              <a:t>Our tools of countercyclical policy are AD shifters.  Our tools of countercyclical policy affect </a:t>
            </a:r>
            <a:r>
              <a:rPr lang="en-US" i="1" dirty="0">
                <a:solidFill>
                  <a:schemeClr val="tx1"/>
                </a:solidFill>
              </a:rPr>
              <a:t>spending</a:t>
            </a:r>
            <a:r>
              <a:rPr lang="en-US" dirty="0">
                <a:solidFill>
                  <a:schemeClr val="tx1"/>
                </a:solidFill>
              </a:rPr>
              <a:t>.</a:t>
            </a:r>
          </a:p>
        </p:txBody>
      </p:sp>
      <p:sp>
        <p:nvSpPr>
          <p:cNvPr id="4" name="Footer Placeholder 3">
            <a:extLst>
              <a:ext uri="{FF2B5EF4-FFF2-40B4-BE49-F238E27FC236}">
                <a16:creationId xmlns:a16="http://schemas.microsoft.com/office/drawing/2014/main" id="{06EAEAEC-5770-420F-BEE3-F4FDFE7A02A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C0A5E7F9-18C3-4DB0-8983-C584B4731465}"/>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6285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2B07B0-2D27-49ED-9B21-E969DC8AA1C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6BC8B8F-C960-4CF4-AF4B-BE067ACB3EEF}"/>
              </a:ext>
            </a:extLst>
          </p:cNvPr>
          <p:cNvSpPr>
            <a:spLocks noGrp="1"/>
          </p:cNvSpPr>
          <p:nvPr>
            <p:ph type="sldNum" sz="quarter" idx="12"/>
          </p:nvPr>
        </p:nvSpPr>
        <p:spPr/>
        <p:txBody>
          <a:bodyPr/>
          <a:lstStyle/>
          <a:p>
            <a:fld id="{B6F15528-21DE-4FAA-801E-634DDDAF4B2B}" type="slidenum">
              <a:rPr lang="en-US" smtClean="0"/>
              <a:pPr/>
              <a:t>28</a:t>
            </a:fld>
            <a:endParaRPr lang="en-US"/>
          </a:p>
        </p:txBody>
      </p:sp>
      <p:cxnSp>
        <p:nvCxnSpPr>
          <p:cNvPr id="6" name="Straight Connector 5">
            <a:extLst>
              <a:ext uri="{FF2B5EF4-FFF2-40B4-BE49-F238E27FC236}">
                <a16:creationId xmlns:a16="http://schemas.microsoft.com/office/drawing/2014/main" id="{93B7D001-9FDA-4930-8E9B-EA9316A06692}"/>
              </a:ext>
            </a:extLst>
          </p:cNvPr>
          <p:cNvCxnSpPr>
            <a:cxnSpLocks/>
          </p:cNvCxnSpPr>
          <p:nvPr/>
        </p:nvCxnSpPr>
        <p:spPr>
          <a:xfrm>
            <a:off x="812588" y="465983"/>
            <a:ext cx="0" cy="258201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2DB19E-8F03-4E39-A85E-2A44D3A4F67E}"/>
              </a:ext>
            </a:extLst>
          </p:cNvPr>
          <p:cNvCxnSpPr>
            <a:cxnSpLocks/>
          </p:cNvCxnSpPr>
          <p:nvPr/>
        </p:nvCxnSpPr>
        <p:spPr>
          <a:xfrm>
            <a:off x="812588" y="3048000"/>
            <a:ext cx="45708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C0D4F2-7044-4ACD-AF34-84117918A4E3}"/>
              </a:ext>
            </a:extLst>
          </p:cNvPr>
          <p:cNvSpPr txBox="1"/>
          <p:nvPr/>
        </p:nvSpPr>
        <p:spPr>
          <a:xfrm>
            <a:off x="4172324" y="3032877"/>
            <a:ext cx="158889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inflation (</a:t>
            </a:r>
            <a:r>
              <a:rPr lang="el-GR" sz="2200" dirty="0">
                <a:latin typeface="Times New Roman" panose="02020603050405020304" pitchFamily="18" charset="0"/>
                <a:cs typeface="Times New Roman" panose="02020603050405020304" pitchFamily="18" charset="0"/>
              </a:rPr>
              <a:t>π</a:t>
            </a:r>
            <a:r>
              <a:rPr lang="en-US" sz="22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DD904F7F-40C8-4253-91C7-A08B36E7F88C}"/>
              </a:ext>
            </a:extLst>
          </p:cNvPr>
          <p:cNvSpPr txBox="1"/>
          <p:nvPr/>
        </p:nvSpPr>
        <p:spPr>
          <a:xfrm>
            <a:off x="503927" y="-31106"/>
            <a:ext cx="2095445"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Real interest rate</a:t>
            </a:r>
          </a:p>
          <a:p>
            <a:r>
              <a:rPr lang="en-US" sz="2200" dirty="0">
                <a:latin typeface="Times New Roman" panose="02020603050405020304" pitchFamily="18" charset="0"/>
                <a:cs typeface="Times New Roman" panose="02020603050405020304" pitchFamily="18" charset="0"/>
              </a:rPr>
              <a:t>r</a:t>
            </a:r>
          </a:p>
        </p:txBody>
      </p:sp>
      <p:cxnSp>
        <p:nvCxnSpPr>
          <p:cNvPr id="10" name="Straight Connector 9">
            <a:extLst>
              <a:ext uri="{FF2B5EF4-FFF2-40B4-BE49-F238E27FC236}">
                <a16:creationId xmlns:a16="http://schemas.microsoft.com/office/drawing/2014/main" id="{22927986-AF26-4232-B8BA-F266EFAB026C}"/>
              </a:ext>
            </a:extLst>
          </p:cNvPr>
          <p:cNvCxnSpPr>
            <a:cxnSpLocks/>
          </p:cNvCxnSpPr>
          <p:nvPr/>
        </p:nvCxnSpPr>
        <p:spPr>
          <a:xfrm flipH="1">
            <a:off x="6401418" y="228600"/>
            <a:ext cx="1434" cy="28194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694DB4-D3BA-4734-8BB0-EA873C1D5CD4}"/>
              </a:ext>
            </a:extLst>
          </p:cNvPr>
          <p:cNvCxnSpPr>
            <a:cxnSpLocks/>
          </p:cNvCxnSpPr>
          <p:nvPr/>
        </p:nvCxnSpPr>
        <p:spPr>
          <a:xfrm flipV="1">
            <a:off x="6415267" y="3021065"/>
            <a:ext cx="5320553" cy="2693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93EDEB-5407-45C2-A756-74BB5C622C69}"/>
              </a:ext>
            </a:extLst>
          </p:cNvPr>
          <p:cNvSpPr txBox="1"/>
          <p:nvPr/>
        </p:nvSpPr>
        <p:spPr>
          <a:xfrm>
            <a:off x="11618548" y="3064069"/>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231DF821-CAC7-43DA-9642-19927C208D5A}"/>
              </a:ext>
            </a:extLst>
          </p:cNvPr>
          <p:cNvSpPr txBox="1"/>
          <p:nvPr/>
        </p:nvSpPr>
        <p:spPr>
          <a:xfrm>
            <a:off x="5891265" y="0"/>
            <a:ext cx="279244"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a:t>
            </a:r>
          </a:p>
        </p:txBody>
      </p:sp>
      <p:cxnSp>
        <p:nvCxnSpPr>
          <p:cNvPr id="18" name="Straight Connector 17">
            <a:extLst>
              <a:ext uri="{FF2B5EF4-FFF2-40B4-BE49-F238E27FC236}">
                <a16:creationId xmlns:a16="http://schemas.microsoft.com/office/drawing/2014/main" id="{236F646A-BFE3-46F4-8E43-17F8584B48DB}"/>
              </a:ext>
            </a:extLst>
          </p:cNvPr>
          <p:cNvCxnSpPr>
            <a:cxnSpLocks/>
          </p:cNvCxnSpPr>
          <p:nvPr/>
        </p:nvCxnSpPr>
        <p:spPr>
          <a:xfrm>
            <a:off x="4008098" y="3817188"/>
            <a:ext cx="21495" cy="228198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0933B3-4AB4-4C8E-96E4-CCEA4EB85C00}"/>
              </a:ext>
            </a:extLst>
          </p:cNvPr>
          <p:cNvCxnSpPr/>
          <p:nvPr/>
        </p:nvCxnSpPr>
        <p:spPr>
          <a:xfrm>
            <a:off x="4013459" y="6109912"/>
            <a:ext cx="518025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E772A65-1754-470A-8E47-49F06D206849}"/>
              </a:ext>
            </a:extLst>
          </p:cNvPr>
          <p:cNvSpPr txBox="1"/>
          <p:nvPr/>
        </p:nvSpPr>
        <p:spPr>
          <a:xfrm>
            <a:off x="3607165" y="3581400"/>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id="{DA94E320-7359-4DCD-B27E-470DD42F4E5D}"/>
              </a:ext>
            </a:extLst>
          </p:cNvPr>
          <p:cNvCxnSpPr>
            <a:cxnSpLocks/>
          </p:cNvCxnSpPr>
          <p:nvPr/>
        </p:nvCxnSpPr>
        <p:spPr>
          <a:xfrm flipH="1">
            <a:off x="822033" y="738335"/>
            <a:ext cx="3604766" cy="202249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D706EB-6BC1-4EFF-B116-5299D0D7B986}"/>
              </a:ext>
            </a:extLst>
          </p:cNvPr>
          <p:cNvCxnSpPr>
            <a:cxnSpLocks/>
          </p:cNvCxnSpPr>
          <p:nvPr/>
        </p:nvCxnSpPr>
        <p:spPr>
          <a:xfrm flipV="1">
            <a:off x="889914" y="1477220"/>
            <a:ext cx="2119668" cy="14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25AEF1-0BD2-45AC-813D-1469AC4B557B}"/>
              </a:ext>
            </a:extLst>
          </p:cNvPr>
          <p:cNvCxnSpPr>
            <a:cxnSpLocks/>
          </p:cNvCxnSpPr>
          <p:nvPr/>
        </p:nvCxnSpPr>
        <p:spPr>
          <a:xfrm flipH="1">
            <a:off x="3097992" y="1446312"/>
            <a:ext cx="5587221" cy="442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328B33-9581-4DC3-9B8D-1A741BE8BB4E}"/>
              </a:ext>
            </a:extLst>
          </p:cNvPr>
          <p:cNvCxnSpPr>
            <a:cxnSpLocks/>
          </p:cNvCxnSpPr>
          <p:nvPr/>
        </p:nvCxnSpPr>
        <p:spPr>
          <a:xfrm>
            <a:off x="7237412" y="609999"/>
            <a:ext cx="3856625" cy="215083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604D5B-1690-4270-AD1E-D4863CB9BD5A}"/>
              </a:ext>
            </a:extLst>
          </p:cNvPr>
          <p:cNvCxnSpPr>
            <a:cxnSpLocks/>
          </p:cNvCxnSpPr>
          <p:nvPr/>
        </p:nvCxnSpPr>
        <p:spPr>
          <a:xfrm>
            <a:off x="4999358" y="3893415"/>
            <a:ext cx="2456102" cy="1996576"/>
          </a:xfrm>
          <a:prstGeom prst="line">
            <a:avLst/>
          </a:prstGeom>
          <a:ln w="222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BA68611-417A-4A3E-82B5-09BFFA17F534}"/>
              </a:ext>
            </a:extLst>
          </p:cNvPr>
          <p:cNvCxnSpPr>
            <a:cxnSpLocks/>
          </p:cNvCxnSpPr>
          <p:nvPr/>
        </p:nvCxnSpPr>
        <p:spPr>
          <a:xfrm>
            <a:off x="3097992" y="1463769"/>
            <a:ext cx="0" cy="15691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B4ABF60-84C4-427D-836F-9811D44EEC8E}"/>
              </a:ext>
            </a:extLst>
          </p:cNvPr>
          <p:cNvSpPr txBox="1"/>
          <p:nvPr/>
        </p:nvSpPr>
        <p:spPr>
          <a:xfrm>
            <a:off x="55354" y="1266012"/>
            <a:ext cx="8146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 = 6%</a:t>
            </a:r>
            <a:endParaRPr lang="en-US" baseline="-250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29056530-8FA5-44DF-9F83-427090601016}"/>
              </a:ext>
            </a:extLst>
          </p:cNvPr>
          <p:cNvSpPr txBox="1"/>
          <p:nvPr/>
        </p:nvSpPr>
        <p:spPr>
          <a:xfrm>
            <a:off x="8676667" y="463237"/>
            <a:ext cx="1900649"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Old IS(r):</a:t>
            </a:r>
          </a:p>
          <a:p>
            <a:r>
              <a:rPr lang="en-US" sz="2200" dirty="0">
                <a:latin typeface="Times New Roman" panose="02020603050405020304" pitchFamily="18" charset="0"/>
                <a:cs typeface="Times New Roman" panose="02020603050405020304" pitchFamily="18" charset="0"/>
              </a:rPr>
              <a:t>Y = 20 – 0.75r </a:t>
            </a:r>
            <a:endParaRPr lang="en-US" sz="2200" baseline="-25000" dirty="0">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400F0189-C524-4CF3-AEFA-9B3755B6A924}"/>
              </a:ext>
            </a:extLst>
          </p:cNvPr>
          <p:cNvCxnSpPr>
            <a:cxnSpLocks/>
          </p:cNvCxnSpPr>
          <p:nvPr/>
        </p:nvCxnSpPr>
        <p:spPr>
          <a:xfrm>
            <a:off x="8685212" y="1447885"/>
            <a:ext cx="0" cy="15424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71E144F-310F-4CCC-918D-A2FC9493F431}"/>
              </a:ext>
            </a:extLst>
          </p:cNvPr>
          <p:cNvSpPr txBox="1"/>
          <p:nvPr/>
        </p:nvSpPr>
        <p:spPr>
          <a:xfrm>
            <a:off x="9284685" y="5908842"/>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sp>
        <p:nvSpPr>
          <p:cNvPr id="99" name="TextBox 98">
            <a:extLst>
              <a:ext uri="{FF2B5EF4-FFF2-40B4-BE49-F238E27FC236}">
                <a16:creationId xmlns:a16="http://schemas.microsoft.com/office/drawing/2014/main" id="{82352A4A-4D6D-4723-9C41-B42F8FE702F9}"/>
              </a:ext>
            </a:extLst>
          </p:cNvPr>
          <p:cNvSpPr txBox="1"/>
          <p:nvPr/>
        </p:nvSpPr>
        <p:spPr>
          <a:xfrm>
            <a:off x="7434768" y="5575136"/>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1</a:t>
            </a:r>
          </a:p>
        </p:txBody>
      </p:sp>
      <p:sp>
        <p:nvSpPr>
          <p:cNvPr id="110" name="TextBox 109">
            <a:extLst>
              <a:ext uri="{FF2B5EF4-FFF2-40B4-BE49-F238E27FC236}">
                <a16:creationId xmlns:a16="http://schemas.microsoft.com/office/drawing/2014/main" id="{41D0F2EC-B2CC-4F8F-852E-549CFF110F12}"/>
              </a:ext>
            </a:extLst>
          </p:cNvPr>
          <p:cNvSpPr txBox="1"/>
          <p:nvPr/>
        </p:nvSpPr>
        <p:spPr>
          <a:xfrm>
            <a:off x="5623563" y="1113535"/>
            <a:ext cx="8146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 = 6%</a:t>
            </a:r>
            <a:endParaRPr lang="en-US" baseline="-25000" dirty="0">
              <a:latin typeface="Times New Roman" panose="02020603050405020304" pitchFamily="18" charset="0"/>
              <a:cs typeface="Times New Roman" panose="02020603050405020304" pitchFamily="18" charset="0"/>
            </a:endParaRPr>
          </a:p>
        </p:txBody>
      </p:sp>
      <p:cxnSp>
        <p:nvCxnSpPr>
          <p:cNvPr id="118" name="Straight Connector 117">
            <a:extLst>
              <a:ext uri="{FF2B5EF4-FFF2-40B4-BE49-F238E27FC236}">
                <a16:creationId xmlns:a16="http://schemas.microsoft.com/office/drawing/2014/main" id="{517DB048-484B-4429-ACB6-D87E0174A8FF}"/>
              </a:ext>
            </a:extLst>
          </p:cNvPr>
          <p:cNvCxnSpPr>
            <a:cxnSpLocks/>
          </p:cNvCxnSpPr>
          <p:nvPr/>
        </p:nvCxnSpPr>
        <p:spPr>
          <a:xfrm>
            <a:off x="4018870" y="4748338"/>
            <a:ext cx="19690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E062380-9878-4674-B0A7-234074CA43B2}"/>
              </a:ext>
            </a:extLst>
          </p:cNvPr>
          <p:cNvSpPr txBox="1"/>
          <p:nvPr/>
        </p:nvSpPr>
        <p:spPr>
          <a:xfrm>
            <a:off x="2922746" y="4522371"/>
            <a:ext cx="1038066" cy="369332"/>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  = 10%</a:t>
            </a:r>
            <a:endParaRPr lang="en-US" baseline="-25000"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27C6949D-3C0A-4638-99BF-1AA8FFF40FFE}"/>
              </a:ext>
            </a:extLst>
          </p:cNvPr>
          <p:cNvSpPr txBox="1"/>
          <p:nvPr/>
        </p:nvSpPr>
        <p:spPr>
          <a:xfrm>
            <a:off x="2833960" y="3094432"/>
            <a:ext cx="6078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sp>
        <p:nvSpPr>
          <p:cNvPr id="133" name="TextBox 132">
            <a:extLst>
              <a:ext uri="{FF2B5EF4-FFF2-40B4-BE49-F238E27FC236}">
                <a16:creationId xmlns:a16="http://schemas.microsoft.com/office/drawing/2014/main" id="{28CDEDFE-37D1-419F-A54A-C8EA9C016FA9}"/>
              </a:ext>
            </a:extLst>
          </p:cNvPr>
          <p:cNvSpPr txBox="1"/>
          <p:nvPr/>
        </p:nvSpPr>
        <p:spPr>
          <a:xfrm>
            <a:off x="8467997" y="2990372"/>
            <a:ext cx="70403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$15.5</a:t>
            </a:r>
            <a:endParaRPr lang="en-US" baseline="-25000" dirty="0">
              <a:latin typeface="Times New Roman" panose="02020603050405020304" pitchFamily="18" charset="0"/>
              <a:cs typeface="Times New Roman" panose="02020603050405020304" pitchFamily="18" charset="0"/>
            </a:endParaRPr>
          </a:p>
        </p:txBody>
      </p:sp>
      <p:cxnSp>
        <p:nvCxnSpPr>
          <p:cNvPr id="134" name="Straight Connector 133">
            <a:extLst>
              <a:ext uri="{FF2B5EF4-FFF2-40B4-BE49-F238E27FC236}">
                <a16:creationId xmlns:a16="http://schemas.microsoft.com/office/drawing/2014/main" id="{62344373-5CB6-48F4-98E9-40DDE9A9BFD6}"/>
              </a:ext>
            </a:extLst>
          </p:cNvPr>
          <p:cNvCxnSpPr>
            <a:cxnSpLocks/>
          </p:cNvCxnSpPr>
          <p:nvPr/>
        </p:nvCxnSpPr>
        <p:spPr>
          <a:xfrm>
            <a:off x="5987926" y="4748338"/>
            <a:ext cx="0" cy="13467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85E74C2F-BF5D-4353-BDBE-371DC71B3AF8}"/>
              </a:ext>
            </a:extLst>
          </p:cNvPr>
          <p:cNvSpPr txBox="1"/>
          <p:nvPr/>
        </p:nvSpPr>
        <p:spPr>
          <a:xfrm>
            <a:off x="5573584" y="6050798"/>
            <a:ext cx="7494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$15.5</a:t>
            </a:r>
            <a:endParaRPr lang="en-US" baseline="-250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FA491E17-F9C2-4390-9588-0D1A7723189C}"/>
              </a:ext>
            </a:extLst>
          </p:cNvPr>
          <p:cNvSpPr txBox="1"/>
          <p:nvPr/>
        </p:nvSpPr>
        <p:spPr>
          <a:xfrm>
            <a:off x="1591588" y="527587"/>
            <a:ext cx="1585690"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r>
              <a:rPr lang="el-GR" sz="2200" dirty="0">
                <a:latin typeface="Times New Roman" panose="02020603050405020304" pitchFamily="18" charset="0"/>
                <a:cs typeface="Times New Roman" panose="02020603050405020304" pitchFamily="18" charset="0"/>
              </a:rPr>
              <a:t>π</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r = 1 + 0.5</a:t>
            </a:r>
            <a:r>
              <a:rPr lang="el-GR" sz="2200" dirty="0">
                <a:latin typeface="Times New Roman" panose="02020603050405020304" pitchFamily="18" charset="0"/>
                <a:cs typeface="Times New Roman" panose="02020603050405020304" pitchFamily="18" charset="0"/>
              </a:rPr>
              <a:t>π</a:t>
            </a:r>
            <a:r>
              <a:rPr lang="en-US" sz="2200" dirty="0">
                <a:latin typeface="Times New Roman" panose="02020603050405020304" pitchFamily="18" charset="0"/>
                <a:cs typeface="Times New Roman" panose="02020603050405020304" pitchFamily="18" charset="0"/>
              </a:rPr>
              <a:t> </a:t>
            </a:r>
            <a:endParaRPr lang="en-US" sz="2200" baseline="-25000" dirty="0">
              <a:latin typeface="Times New Roman" panose="02020603050405020304" pitchFamily="18" charset="0"/>
              <a:cs typeface="Times New Roman" panose="02020603050405020304" pitchFamily="18" charset="0"/>
            </a:endParaRPr>
          </a:p>
        </p:txBody>
      </p:sp>
      <p:sp>
        <p:nvSpPr>
          <p:cNvPr id="77" name="Oval 76">
            <a:extLst>
              <a:ext uri="{FF2B5EF4-FFF2-40B4-BE49-F238E27FC236}">
                <a16:creationId xmlns:a16="http://schemas.microsoft.com/office/drawing/2014/main" id="{5BE33554-BC26-48C5-8700-3BE4522F0632}"/>
              </a:ext>
            </a:extLst>
          </p:cNvPr>
          <p:cNvSpPr/>
          <p:nvPr/>
        </p:nvSpPr>
        <p:spPr>
          <a:xfrm>
            <a:off x="5961162" y="4693812"/>
            <a:ext cx="76200" cy="76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3A9F1E24-85FF-4F60-B7C3-865ECF9F5FE3}"/>
              </a:ext>
            </a:extLst>
          </p:cNvPr>
          <p:cNvCxnSpPr>
            <a:cxnSpLocks/>
          </p:cNvCxnSpPr>
          <p:nvPr/>
        </p:nvCxnSpPr>
        <p:spPr>
          <a:xfrm flipH="1">
            <a:off x="6405679" y="1462219"/>
            <a:ext cx="3799219" cy="766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F338538-6466-4670-9FB8-8A350E37DAC3}"/>
              </a:ext>
            </a:extLst>
          </p:cNvPr>
          <p:cNvSpPr txBox="1"/>
          <p:nvPr/>
        </p:nvSpPr>
        <p:spPr>
          <a:xfrm>
            <a:off x="10350226" y="1210970"/>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MP</a:t>
            </a:r>
            <a:r>
              <a:rPr lang="en-US" sz="2200" baseline="-25000" dirty="0">
                <a:latin typeface="Times New Roman" panose="02020603050405020304" pitchFamily="18" charset="0"/>
                <a:cs typeface="Times New Roman" panose="02020603050405020304" pitchFamily="18" charset="0"/>
              </a:rPr>
              <a:t>2</a:t>
            </a:r>
          </a:p>
        </p:txBody>
      </p:sp>
      <p:sp>
        <p:nvSpPr>
          <p:cNvPr id="52" name="TextBox 51">
            <a:extLst>
              <a:ext uri="{FF2B5EF4-FFF2-40B4-BE49-F238E27FC236}">
                <a16:creationId xmlns:a16="http://schemas.microsoft.com/office/drawing/2014/main" id="{37C0A08C-7684-43DE-8246-4A8BDA5C6118}"/>
              </a:ext>
            </a:extLst>
          </p:cNvPr>
          <p:cNvSpPr txBox="1"/>
          <p:nvPr/>
        </p:nvSpPr>
        <p:spPr>
          <a:xfrm>
            <a:off x="6421311" y="2184826"/>
            <a:ext cx="2112245"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New IS(r):</a:t>
            </a:r>
          </a:p>
          <a:p>
            <a:r>
              <a:rPr lang="en-US" sz="2200" dirty="0">
                <a:latin typeface="Times New Roman" panose="02020603050405020304" pitchFamily="18" charset="0"/>
                <a:cs typeface="Times New Roman" panose="02020603050405020304" pitchFamily="18" charset="0"/>
              </a:rPr>
              <a:t>Y = 17.5 – 0.75r </a:t>
            </a:r>
            <a:endParaRPr lang="en-US" sz="2200" baseline="-25000" dirty="0">
              <a:latin typeface="Times New Roman" panose="02020603050405020304" pitchFamily="18" charset="0"/>
              <a:cs typeface="Times New Roman" panose="02020603050405020304" pitchFamily="18" charset="0"/>
            </a:endParaRPr>
          </a:p>
        </p:txBody>
      </p:sp>
      <p:cxnSp>
        <p:nvCxnSpPr>
          <p:cNvPr id="53" name="Straight Connector 52">
            <a:extLst>
              <a:ext uri="{FF2B5EF4-FFF2-40B4-BE49-F238E27FC236}">
                <a16:creationId xmlns:a16="http://schemas.microsoft.com/office/drawing/2014/main" id="{C9DF534F-572E-45B8-994F-DC0564BC8C42}"/>
              </a:ext>
            </a:extLst>
          </p:cNvPr>
          <p:cNvCxnSpPr>
            <a:cxnSpLocks/>
          </p:cNvCxnSpPr>
          <p:nvPr/>
        </p:nvCxnSpPr>
        <p:spPr>
          <a:xfrm>
            <a:off x="6502147" y="792693"/>
            <a:ext cx="3856625" cy="2150832"/>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BD28FFC-8ED4-4295-97D3-E17C10D7E302}"/>
              </a:ext>
            </a:extLst>
          </p:cNvPr>
          <p:cNvCxnSpPr>
            <a:cxnSpLocks/>
          </p:cNvCxnSpPr>
          <p:nvPr/>
        </p:nvCxnSpPr>
        <p:spPr>
          <a:xfrm>
            <a:off x="7669193" y="1504927"/>
            <a:ext cx="0" cy="15424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FA35F0B-DD07-4AAD-B52F-CDE020BD9505}"/>
              </a:ext>
            </a:extLst>
          </p:cNvPr>
          <p:cNvSpPr txBox="1"/>
          <p:nvPr/>
        </p:nvSpPr>
        <p:spPr>
          <a:xfrm>
            <a:off x="7451978" y="3047414"/>
            <a:ext cx="5309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$13</a:t>
            </a:r>
            <a:endParaRPr lang="en-US" baseline="-25000" dirty="0">
              <a:latin typeface="Times New Roman" panose="02020603050405020304" pitchFamily="18"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2208529E-57B1-4664-AFAC-DF00340E0A25}"/>
              </a:ext>
            </a:extLst>
          </p:cNvPr>
          <p:cNvCxnSpPr>
            <a:cxnSpLocks/>
          </p:cNvCxnSpPr>
          <p:nvPr/>
        </p:nvCxnSpPr>
        <p:spPr>
          <a:xfrm>
            <a:off x="4294296" y="3991631"/>
            <a:ext cx="2456102" cy="199657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99DED18-2A42-4438-A3EE-F09CA816494C}"/>
              </a:ext>
            </a:extLst>
          </p:cNvPr>
          <p:cNvCxnSpPr>
            <a:cxnSpLocks/>
          </p:cNvCxnSpPr>
          <p:nvPr/>
        </p:nvCxnSpPr>
        <p:spPr>
          <a:xfrm>
            <a:off x="5240207" y="4777487"/>
            <a:ext cx="0" cy="13467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C467B49-CC12-4B91-8BB3-9438A39351D0}"/>
              </a:ext>
            </a:extLst>
          </p:cNvPr>
          <p:cNvSpPr txBox="1"/>
          <p:nvPr/>
        </p:nvSpPr>
        <p:spPr>
          <a:xfrm>
            <a:off x="4825865" y="6079947"/>
            <a:ext cx="7494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$13</a:t>
            </a:r>
            <a:endParaRPr lang="en-US" baseline="-25000" dirty="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F70170F2-2B15-46FE-9515-2E1B5DB13124}"/>
              </a:ext>
            </a:extLst>
          </p:cNvPr>
          <p:cNvSpPr/>
          <p:nvPr/>
        </p:nvSpPr>
        <p:spPr>
          <a:xfrm>
            <a:off x="5194233" y="4708523"/>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94EC472D-B6B6-46B9-A200-E08F07728D37}"/>
              </a:ext>
            </a:extLst>
          </p:cNvPr>
          <p:cNvSpPr txBox="1"/>
          <p:nvPr/>
        </p:nvSpPr>
        <p:spPr>
          <a:xfrm>
            <a:off x="6592539" y="5524786"/>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2</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792EE3-AFFF-4525-9145-D05676BB8344}"/>
                  </a:ext>
                </a:extLst>
              </p:cNvPr>
              <p:cNvSpPr txBox="1"/>
              <p:nvPr/>
            </p:nvSpPr>
            <p:spPr>
              <a:xfrm>
                <a:off x="8685212" y="3806283"/>
                <a:ext cx="2970365" cy="909673"/>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New AD:</a:t>
                </a:r>
              </a:p>
              <a:p>
                <a:r>
                  <a:rPr lang="en-US" sz="2200" dirty="0">
                    <a:latin typeface="Times New Roman" panose="02020603050405020304" pitchFamily="18" charset="0"/>
                    <a:cs typeface="Times New Roman" panose="02020603050405020304" pitchFamily="18" charset="0"/>
                  </a:rPr>
                  <a:t>Y = 17.5 -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3</m:t>
                        </m:r>
                      </m:num>
                      <m:den>
                        <m:r>
                          <a:rPr lang="en-US" sz="2200" i="1">
                            <a:latin typeface="Cambria Math" panose="02040503050406030204" pitchFamily="18" charset="0"/>
                          </a:rPr>
                          <m:t>4</m:t>
                        </m:r>
                      </m:den>
                    </m:f>
                    <m:r>
                      <m:rPr>
                        <m:nor/>
                      </m:rPr>
                      <a:rPr lang="en-US" sz="2200">
                        <a:latin typeface="Times New Roman" panose="020206030504050203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1 + 0.5∗</m:t>
                    </m:r>
                    <m:r>
                      <m:rPr>
                        <m:nor/>
                      </m:rPr>
                      <a:rPr lang="el-GR" sz="2200" dirty="0">
                        <a:latin typeface="Times New Roman" panose="02020603050405020304" pitchFamily="18" charset="0"/>
                        <a:cs typeface="Times New Roman" panose="02020603050405020304" pitchFamily="18" charset="0"/>
                      </a:rPr>
                      <m:t>π</m:t>
                    </m:r>
                    <m:r>
                      <m:rPr>
                        <m:nor/>
                      </m:rPr>
                      <a:rPr lang="en-US" sz="2200" dirty="0">
                        <a:latin typeface="Times New Roman" panose="020206030504050203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90792EE3-AFFF-4525-9145-D05676BB8344}"/>
                  </a:ext>
                </a:extLst>
              </p:cNvPr>
              <p:cNvSpPr txBox="1">
                <a:spLocks noRot="1" noChangeAspect="1" noMove="1" noResize="1" noEditPoints="1" noAdjustHandles="1" noChangeArrowheads="1" noChangeShapeType="1" noTextEdit="1"/>
              </p:cNvSpPr>
              <p:nvPr/>
            </p:nvSpPr>
            <p:spPr>
              <a:xfrm>
                <a:off x="8685212" y="3806283"/>
                <a:ext cx="2970365" cy="909673"/>
              </a:xfrm>
              <a:prstGeom prst="rect">
                <a:avLst/>
              </a:prstGeom>
              <a:blipFill>
                <a:blip r:embed="rId3"/>
                <a:stretch>
                  <a:fillRect l="-2669" t="-4000" b="-4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B788F73C-95A3-4D4D-AA49-9010D8E80C39}"/>
                  </a:ext>
                </a:extLst>
              </p:cNvPr>
              <p:cNvSpPr txBox="1"/>
              <p:nvPr/>
            </p:nvSpPr>
            <p:spPr>
              <a:xfrm>
                <a:off x="8676667" y="4746003"/>
                <a:ext cx="1992533" cy="57342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 = 16.75 -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3</m:t>
                        </m:r>
                      </m:num>
                      <m:den>
                        <m:r>
                          <a:rPr lang="en-US" sz="2200" b="0" i="1" smtClean="0">
                            <a:latin typeface="Cambria Math" panose="02040503050406030204" pitchFamily="18" charset="0"/>
                          </a:rPr>
                          <m:t>8</m:t>
                        </m:r>
                      </m:den>
                    </m:f>
                    <m:r>
                      <m:rPr>
                        <m:nor/>
                      </m:rPr>
                      <a:rPr lang="en-US" sz="2200" dirty="0">
                        <a:latin typeface="Times New Roman" panose="02020603050405020304" pitchFamily="18" charset="0"/>
                        <a:cs typeface="Times New Roman" panose="02020603050405020304" pitchFamily="18" charset="0"/>
                      </a:rPr>
                      <m:t>∗</m:t>
                    </m:r>
                    <m:r>
                      <m:rPr>
                        <m:nor/>
                      </m:rPr>
                      <a:rPr lang="el-GR" sz="2200" dirty="0">
                        <a:latin typeface="Times New Roman" panose="02020603050405020304" pitchFamily="18" charset="0"/>
                        <a:cs typeface="Times New Roman" panose="02020603050405020304" pitchFamily="18" charset="0"/>
                      </a:rPr>
                      <m:t>π</m:t>
                    </m:r>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66" name="TextBox 65">
                <a:extLst>
                  <a:ext uri="{FF2B5EF4-FFF2-40B4-BE49-F238E27FC236}">
                    <a16:creationId xmlns:a16="http://schemas.microsoft.com/office/drawing/2014/main" id="{B788F73C-95A3-4D4D-AA49-9010D8E80C39}"/>
                  </a:ext>
                </a:extLst>
              </p:cNvPr>
              <p:cNvSpPr txBox="1">
                <a:spLocks noRot="1" noChangeAspect="1" noMove="1" noResize="1" noEditPoints="1" noAdjustHandles="1" noChangeArrowheads="1" noChangeShapeType="1" noTextEdit="1"/>
              </p:cNvSpPr>
              <p:nvPr/>
            </p:nvSpPr>
            <p:spPr>
              <a:xfrm>
                <a:off x="8676667" y="4746003"/>
                <a:ext cx="1992533" cy="573427"/>
              </a:xfrm>
              <a:prstGeom prst="rect">
                <a:avLst/>
              </a:prstGeom>
              <a:blipFill>
                <a:blip r:embed="rId4"/>
                <a:stretch>
                  <a:fillRect l="-3976" b="-74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57EB25E-0EF3-40CB-9EBC-62516028D8AD}"/>
                  </a:ext>
                </a:extLst>
              </p:cNvPr>
              <p:cNvSpPr txBox="1"/>
              <p:nvPr/>
            </p:nvSpPr>
            <p:spPr>
              <a:xfrm>
                <a:off x="618477" y="4077938"/>
                <a:ext cx="1992533" cy="91198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Old AD:</a:t>
                </a:r>
              </a:p>
              <a:p>
                <a:r>
                  <a:rPr lang="en-US" sz="2200" dirty="0">
                    <a:latin typeface="Times New Roman" panose="02020603050405020304" pitchFamily="18" charset="0"/>
                    <a:cs typeface="Times New Roman" panose="02020603050405020304" pitchFamily="18" charset="0"/>
                  </a:rPr>
                  <a:t>Y = 19.25 -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3</m:t>
                        </m:r>
                      </m:num>
                      <m:den>
                        <m:r>
                          <a:rPr lang="en-US" sz="2200" b="0" i="1" smtClean="0">
                            <a:latin typeface="Cambria Math" panose="02040503050406030204" pitchFamily="18" charset="0"/>
                          </a:rPr>
                          <m:t>8</m:t>
                        </m:r>
                      </m:den>
                    </m:f>
                    <m:r>
                      <m:rPr>
                        <m:nor/>
                      </m:rPr>
                      <a:rPr lang="en-US" sz="2200">
                        <a:latin typeface="Times New Roman" panose="02020603050405020304" pitchFamily="18" charset="0"/>
                        <a:cs typeface="Times New Roman" panose="02020603050405020304" pitchFamily="18" charset="0"/>
                      </a:rPr>
                      <m:t>∗</m:t>
                    </m:r>
                    <m:r>
                      <m:rPr>
                        <m:nor/>
                      </m:rPr>
                      <a:rPr lang="el-GR" sz="2200" dirty="0">
                        <a:latin typeface="Times New Roman" panose="02020603050405020304" pitchFamily="18" charset="0"/>
                        <a:cs typeface="Times New Roman" panose="02020603050405020304" pitchFamily="18" charset="0"/>
                      </a:rPr>
                      <m:t>π</m:t>
                    </m:r>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67" name="TextBox 66">
                <a:extLst>
                  <a:ext uri="{FF2B5EF4-FFF2-40B4-BE49-F238E27FC236}">
                    <a16:creationId xmlns:a16="http://schemas.microsoft.com/office/drawing/2014/main" id="{957EB25E-0EF3-40CB-9EBC-62516028D8AD}"/>
                  </a:ext>
                </a:extLst>
              </p:cNvPr>
              <p:cNvSpPr txBox="1">
                <a:spLocks noRot="1" noChangeAspect="1" noMove="1" noResize="1" noEditPoints="1" noAdjustHandles="1" noChangeArrowheads="1" noChangeShapeType="1" noTextEdit="1"/>
              </p:cNvSpPr>
              <p:nvPr/>
            </p:nvSpPr>
            <p:spPr>
              <a:xfrm>
                <a:off x="618477" y="4077938"/>
                <a:ext cx="1992533" cy="911981"/>
              </a:xfrm>
              <a:prstGeom prst="rect">
                <a:avLst/>
              </a:prstGeom>
              <a:blipFill>
                <a:blip r:embed="rId5"/>
                <a:stretch>
                  <a:fillRect l="-3976" t="-4667" b="-4000"/>
                </a:stretch>
              </a:blipFill>
            </p:spPr>
            <p:txBody>
              <a:bodyPr/>
              <a:lstStyle/>
              <a:p>
                <a:r>
                  <a:rPr lang="en-US">
                    <a:noFill/>
                  </a:rPr>
                  <a:t> </a:t>
                </a:r>
              </a:p>
            </p:txBody>
          </p:sp>
        </mc:Fallback>
      </mc:AlternateContent>
    </p:spTree>
    <p:extLst>
      <p:ext uri="{BB962C8B-B14F-4D97-AF65-F5344CB8AC3E}">
        <p14:creationId xmlns:p14="http://schemas.microsoft.com/office/powerpoint/2010/main" val="100824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60" grpId="0"/>
      <p:bldP spid="62" grpId="0" animBg="1"/>
      <p:bldP spid="63" grpId="0"/>
      <p:bldP spid="2" grpId="0"/>
      <p:bldP spid="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7614-518E-4BA2-8B87-78CAF8951392}"/>
              </a:ext>
            </a:extLst>
          </p:cNvPr>
          <p:cNvSpPr>
            <a:spLocks noGrp="1"/>
          </p:cNvSpPr>
          <p:nvPr>
            <p:ph type="title"/>
          </p:nvPr>
        </p:nvSpPr>
        <p:spPr/>
        <p:txBody>
          <a:bodyPr/>
          <a:lstStyle/>
          <a:p>
            <a:r>
              <a:rPr lang="en-US" dirty="0"/>
              <a:t>Aggregate Demand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A7CC01-D809-4396-898C-199C5E7EFE01}"/>
                  </a:ext>
                </a:extLst>
              </p:cNvPr>
              <p:cNvSpPr>
                <a:spLocks noGrp="1"/>
              </p:cNvSpPr>
              <p:nvPr>
                <p:ph idx="1"/>
              </p:nvPr>
            </p:nvSpPr>
            <p:spPr/>
            <p:txBody>
              <a:bodyPr>
                <a:normAutofit/>
              </a:bodyPr>
              <a:lstStyle/>
              <a:p>
                <a:r>
                  <a:rPr lang="en-US" dirty="0">
                    <a:solidFill>
                      <a:schemeClr val="tx1"/>
                    </a:solidFill>
                  </a:rPr>
                  <a:t>We could do the same for expansionary monetary policy</a:t>
                </a:r>
              </a:p>
              <a:p>
                <a:pPr lvl="1"/>
                <a:r>
                  <a:rPr lang="en-US" dirty="0">
                    <a:solidFill>
                      <a:schemeClr val="tx1"/>
                    </a:solidFill>
                  </a:rPr>
                  <a:t>The Fed engages in expansionary policy by driving down interest rates at any given rate of inflation</a:t>
                </a:r>
              </a:p>
              <a:p>
                <a:pPr lvl="2"/>
                <a:r>
                  <a:rPr lang="en-US" dirty="0">
                    <a:solidFill>
                      <a:schemeClr val="tx1"/>
                    </a:solidFill>
                  </a:rPr>
                  <a:t>An outward </a:t>
                </a:r>
                <a:r>
                  <a:rPr lang="en-US">
                    <a:solidFill>
                      <a:schemeClr val="tx1"/>
                    </a:solidFill>
                  </a:rPr>
                  <a:t>shift of </a:t>
                </a:r>
                <a:r>
                  <a:rPr lang="en-US" dirty="0">
                    <a:solidFill>
                      <a:schemeClr val="tx1"/>
                    </a:solidFill>
                  </a:rPr>
                  <a:t>MP(</a:t>
                </a:r>
                <a:r>
                  <a:rPr lang="el-GR" dirty="0">
                    <a:solidFill>
                      <a:schemeClr val="tx1"/>
                    </a:solidFill>
                  </a:rPr>
                  <a:t>π</a:t>
                </a:r>
                <a:r>
                  <a:rPr lang="en-US" dirty="0">
                    <a:solidFill>
                      <a:schemeClr val="tx1"/>
                    </a:solidFill>
                  </a:rPr>
                  <a:t>)</a:t>
                </a:r>
              </a:p>
              <a:p>
                <a:pPr lvl="1"/>
                <a:r>
                  <a:rPr lang="en-US" dirty="0">
                    <a:solidFill>
                      <a:schemeClr val="tx1"/>
                    </a:solidFill>
                  </a:rPr>
                  <a:t>Lower interest means more spending.  Higher Y at any given </a:t>
                </a:r>
                <a:r>
                  <a:rPr lang="el-GR" dirty="0">
                    <a:solidFill>
                      <a:schemeClr val="tx1"/>
                    </a:solidFill>
                  </a:rPr>
                  <a:t>π</a:t>
                </a:r>
                <a:endParaRPr lang="en-US" dirty="0">
                  <a:solidFill>
                    <a:schemeClr val="tx1"/>
                  </a:solidFill>
                </a:endParaRPr>
              </a:p>
              <a:p>
                <a:pPr lvl="2"/>
                <a:r>
                  <a:rPr lang="en-US" dirty="0">
                    <a:solidFill>
                      <a:schemeClr val="tx1"/>
                    </a:solidFill>
                  </a:rPr>
                  <a:t>That’s the definition of an outward shift of AD!</a:t>
                </a:r>
              </a:p>
              <a:p>
                <a:endParaRPr lang="en-US" dirty="0">
                  <a:solidFill>
                    <a:schemeClr val="tx1"/>
                  </a:solidFill>
                </a:endParaRPr>
              </a:p>
              <a:p>
                <a:r>
                  <a:rPr lang="en-US" dirty="0">
                    <a:solidFill>
                      <a:schemeClr val="tx1"/>
                    </a:solidFill>
                  </a:rPr>
                  <a:t>Draw it on your own, try out the math (for example, suppose the Fed sets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r</m:t>
                        </m:r>
                      </m:e>
                    </m:acc>
                    <m:r>
                      <m:rPr>
                        <m:nor/>
                      </m:rPr>
                      <a:rPr lang="en-US">
                        <a:solidFill>
                          <a:schemeClr val="tx1"/>
                        </a:solidFill>
                      </a:rPr>
                      <m:t> </m:t>
                    </m:r>
                  </m:oMath>
                </a14:m>
                <a:r>
                  <a:rPr lang="en-US" dirty="0">
                    <a:solidFill>
                      <a:schemeClr val="tx1"/>
                    </a:solidFill>
                  </a:rPr>
                  <a:t>to be 0 rather than 1, in the previous slide)</a:t>
                </a:r>
              </a:p>
              <a:p>
                <a:endParaRPr lang="en-US" dirty="0">
                  <a:solidFill>
                    <a:schemeClr val="tx1"/>
                  </a:solidFill>
                </a:endParaRP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C1A7CC01-D809-4396-898C-199C5E7EFE01}"/>
                  </a:ext>
                </a:extLst>
              </p:cNvPr>
              <p:cNvSpPr>
                <a:spLocks noGrp="1" noRot="1" noChangeAspect="1" noMove="1" noResize="1" noEditPoints="1" noAdjustHandles="1" noChangeArrowheads="1" noChangeShapeType="1" noTextEdit="1"/>
              </p:cNvSpPr>
              <p:nvPr>
                <p:ph idx="1"/>
              </p:nvPr>
            </p:nvSpPr>
            <p:spPr>
              <a:blipFill>
                <a:blip r:embed="rId2"/>
                <a:stretch>
                  <a:fillRect l="-703" t="-1859" r="-113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92C654A-6B6F-48BD-A5D5-DBCD48AC529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70D4D7E8-B7AC-4866-B728-FF6D96BD6B8E}"/>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5411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4350-9FB9-4331-9793-02850DCCE7B0}"/>
              </a:ext>
            </a:extLst>
          </p:cNvPr>
          <p:cNvSpPr>
            <a:spLocks noGrp="1"/>
          </p:cNvSpPr>
          <p:nvPr>
            <p:ph type="title"/>
          </p:nvPr>
        </p:nvSpPr>
        <p:spPr/>
        <p:txBody>
          <a:bodyPr/>
          <a:lstStyle/>
          <a:p>
            <a:r>
              <a:rPr lang="en-US" dirty="0"/>
              <a:t>Expanded IS</a:t>
            </a:r>
          </a:p>
        </p:txBody>
      </p:sp>
      <p:sp>
        <p:nvSpPr>
          <p:cNvPr id="3" name="Content Placeholder 2">
            <a:extLst>
              <a:ext uri="{FF2B5EF4-FFF2-40B4-BE49-F238E27FC236}">
                <a16:creationId xmlns:a16="http://schemas.microsoft.com/office/drawing/2014/main" id="{9A0A597A-A4C7-45A3-A0F0-BD9C4706F1E0}"/>
              </a:ext>
            </a:extLst>
          </p:cNvPr>
          <p:cNvSpPr>
            <a:spLocks noGrp="1"/>
          </p:cNvSpPr>
          <p:nvPr>
            <p:ph idx="1"/>
          </p:nvPr>
        </p:nvSpPr>
        <p:spPr/>
        <p:txBody>
          <a:bodyPr/>
          <a:lstStyle/>
          <a:p>
            <a:r>
              <a:rPr lang="en-US" dirty="0">
                <a:solidFill>
                  <a:schemeClr val="tx1"/>
                </a:solidFill>
              </a:rPr>
              <a:t>Our definition of AE goes</a:t>
            </a:r>
          </a:p>
          <a:p>
            <a:pPr marL="0" indent="0" algn="ctr">
              <a:buNone/>
            </a:pPr>
            <a:r>
              <a:rPr lang="en-US" dirty="0">
                <a:solidFill>
                  <a:schemeClr val="tx1"/>
                </a:solidFill>
              </a:rPr>
              <a:t>AE = C + I</a:t>
            </a:r>
            <a:r>
              <a:rPr lang="en-US" baseline="-25000" dirty="0">
                <a:solidFill>
                  <a:schemeClr val="tx1"/>
                </a:solidFill>
              </a:rPr>
              <a:t>p</a:t>
            </a:r>
            <a:r>
              <a:rPr lang="en-US" dirty="0">
                <a:solidFill>
                  <a:schemeClr val="tx1"/>
                </a:solidFill>
              </a:rPr>
              <a:t> + G + NX</a:t>
            </a:r>
          </a:p>
          <a:p>
            <a:r>
              <a:rPr lang="en-US" dirty="0">
                <a:solidFill>
                  <a:schemeClr val="tx1"/>
                </a:solidFill>
              </a:rPr>
              <a:t>Where we know that everything in that equation is a function of the real interest rate r:</a:t>
            </a:r>
          </a:p>
          <a:p>
            <a:pPr marL="0" indent="0" algn="ctr">
              <a:buNone/>
            </a:pPr>
            <a:r>
              <a:rPr lang="en-US" dirty="0">
                <a:solidFill>
                  <a:schemeClr val="tx1"/>
                </a:solidFill>
              </a:rPr>
              <a:t>AE(r) = C(</a:t>
            </a:r>
            <a:r>
              <a:rPr lang="en-US" dirty="0" err="1">
                <a:solidFill>
                  <a:schemeClr val="tx1"/>
                </a:solidFill>
              </a:rPr>
              <a:t>Y,r</a:t>
            </a:r>
            <a:r>
              <a:rPr lang="en-US" dirty="0">
                <a:solidFill>
                  <a:schemeClr val="tx1"/>
                </a:solidFill>
              </a:rPr>
              <a:t>) + I</a:t>
            </a:r>
            <a:r>
              <a:rPr lang="en-US" baseline="-25000" dirty="0">
                <a:solidFill>
                  <a:schemeClr val="tx1"/>
                </a:solidFill>
              </a:rPr>
              <a:t>p</a:t>
            </a:r>
            <a:r>
              <a:rPr lang="en-US" dirty="0">
                <a:solidFill>
                  <a:schemeClr val="tx1"/>
                </a:solidFill>
              </a:rPr>
              <a:t>(r) + G(r) + NX(r)</a:t>
            </a:r>
          </a:p>
          <a:p>
            <a:endParaRPr lang="en-US" sz="300" dirty="0">
              <a:solidFill>
                <a:schemeClr val="tx1"/>
              </a:solidFill>
            </a:endParaRPr>
          </a:p>
          <a:p>
            <a:r>
              <a:rPr lang="en-US" dirty="0">
                <a:solidFill>
                  <a:schemeClr val="tx1"/>
                </a:solidFill>
              </a:rPr>
              <a:t>Let’s start with government spending G(r)</a:t>
            </a:r>
          </a:p>
          <a:p>
            <a:pPr lvl="1"/>
            <a:r>
              <a:rPr lang="en-US" dirty="0">
                <a:solidFill>
                  <a:schemeClr val="tx1"/>
                </a:solidFill>
              </a:rPr>
              <a:t>Spending had two components: </a:t>
            </a:r>
          </a:p>
          <a:p>
            <a:pPr marL="1733336" lvl="2" indent="-514350">
              <a:buFont typeface="+mj-lt"/>
              <a:buAutoNum type="arabicPeriod"/>
            </a:pPr>
            <a:r>
              <a:rPr lang="en-US" dirty="0">
                <a:solidFill>
                  <a:schemeClr val="tx1"/>
                </a:solidFill>
              </a:rPr>
              <a:t>A portion that changes with interest rates</a:t>
            </a:r>
          </a:p>
          <a:p>
            <a:pPr marL="1733336" lvl="2" indent="-514350">
              <a:buFont typeface="+mj-lt"/>
              <a:buAutoNum type="arabicPeriod"/>
            </a:pPr>
            <a:r>
              <a:rPr lang="en-US" dirty="0">
                <a:solidFill>
                  <a:schemeClr val="tx1"/>
                </a:solidFill>
              </a:rPr>
              <a:t>An autonomous portion that doesn’t change with interest rates</a:t>
            </a:r>
          </a:p>
        </p:txBody>
      </p:sp>
      <p:sp>
        <p:nvSpPr>
          <p:cNvPr id="4" name="Footer Placeholder 3">
            <a:extLst>
              <a:ext uri="{FF2B5EF4-FFF2-40B4-BE49-F238E27FC236}">
                <a16:creationId xmlns:a16="http://schemas.microsoft.com/office/drawing/2014/main" id="{84C8B20D-C07B-418D-820D-7D08E2C1BD93}"/>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1E62204-3E69-4718-A2AC-306E98D4C1A0}"/>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3720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760412" y="2667000"/>
            <a:ext cx="10969943" cy="1520907"/>
          </a:xfrm>
          <a:prstGeom prst="rect">
            <a:avLst/>
          </a:prstGeom>
          <a:noFill/>
          <a:ln w="9525" algn="ctr">
            <a:noFill/>
            <a:miter lim="800000"/>
            <a:headEnd/>
            <a:tailEnd type="none" w="med" len="lg"/>
          </a:ln>
        </p:spPr>
        <p:txBody>
          <a:bodyPr wrap="square">
            <a:spAutoFit/>
          </a:bodyPr>
          <a:lstStyle/>
          <a:p>
            <a:pPr marL="1588" indent="-1588" algn="ctr">
              <a:lnSpc>
                <a:spcPct val="100000"/>
              </a:lnSpc>
              <a:buNone/>
            </a:pPr>
            <a:r>
              <a:rPr lang="en-US" sz="4400" b="1" dirty="0"/>
              <a:t>Next:</a:t>
            </a:r>
          </a:p>
          <a:p>
            <a:pPr marL="1588" indent="-1588" algn="ctr">
              <a:lnSpc>
                <a:spcPct val="100000"/>
              </a:lnSpc>
              <a:buNone/>
            </a:pPr>
            <a:r>
              <a:rPr lang="en-US" sz="3600" dirty="0"/>
              <a:t>Equilibrium in the Short Run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a:t>Econ 102: Principles of Macroeconomics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50C7-A942-4D23-AD5C-49B39F6CB0D0}"/>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04A29-55C1-4852-A969-95A5DE06A162}"/>
                  </a:ext>
                </a:extLst>
              </p:cNvPr>
              <p:cNvSpPr>
                <a:spLocks noGrp="1"/>
              </p:cNvSpPr>
              <p:nvPr>
                <p:ph idx="1"/>
              </p:nvPr>
            </p:nvSpPr>
            <p:spPr>
              <a:xfrm>
                <a:off x="457081" y="1299153"/>
                <a:ext cx="11274663" cy="5158606"/>
              </a:xfrm>
            </p:spPr>
            <p:txBody>
              <a:bodyPr>
                <a:normAutofit/>
              </a:bodyPr>
              <a:lstStyle/>
              <a:p>
                <a:r>
                  <a:rPr lang="en-US" dirty="0">
                    <a:solidFill>
                      <a:schemeClr val="tx1"/>
                    </a:solidFill>
                  </a:rPr>
                  <a:t>So, we can write a function that reflects both of those aspects:</a:t>
                </a:r>
              </a:p>
              <a:p>
                <a:endParaRPr lang="en-US" sz="1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m:rPr>
                          <m:nor/>
                        </m:rPr>
                        <a:rPr lang="en-US" b="0" i="0" smtClean="0">
                          <a:solidFill>
                            <a:schemeClr val="tx1"/>
                          </a:solidFill>
                        </a:rPr>
                        <m:t>G</m:t>
                      </m:r>
                      <m:d>
                        <m:dPr>
                          <m:ctrlPr>
                            <a:rPr lang="en-US" b="0" i="1" smtClean="0">
                              <a:solidFill>
                                <a:schemeClr val="tx1"/>
                              </a:solidFill>
                              <a:latin typeface="Cambria Math" panose="02040503050406030204" pitchFamily="18" charset="0"/>
                            </a:rPr>
                          </m:ctrlPr>
                        </m:dPr>
                        <m:e>
                          <m:r>
                            <m:rPr>
                              <m:nor/>
                            </m:rPr>
                            <a:rPr lang="en-US" b="0" i="0" smtClean="0">
                              <a:solidFill>
                                <a:schemeClr val="tx1"/>
                              </a:solidFill>
                            </a:rPr>
                            <m:t>r</m:t>
                          </m:r>
                        </m:e>
                      </m:d>
                      <m:r>
                        <m:rPr>
                          <m:nor/>
                        </m:rPr>
                        <a:rPr lang="en-US" b="0" i="0" smtClean="0">
                          <a:solidFill>
                            <a:schemeClr val="tx1"/>
                          </a:solidFill>
                        </a:rPr>
                        <m:t> = </m:t>
                      </m:r>
                      <m:acc>
                        <m:accPr>
                          <m:chr m:val="̅"/>
                          <m:ctrlPr>
                            <a:rPr lang="en-US" b="0" i="1" smtClean="0">
                              <a:solidFill>
                                <a:schemeClr val="tx1"/>
                              </a:solidFill>
                              <a:latin typeface="Cambria Math" panose="02040503050406030204" pitchFamily="18" charset="0"/>
                            </a:rPr>
                          </m:ctrlPr>
                        </m:accPr>
                        <m:e>
                          <m:r>
                            <m:rPr>
                              <m:nor/>
                            </m:rPr>
                            <a:rPr lang="en-US" b="0" i="0" smtClean="0">
                              <a:solidFill>
                                <a:schemeClr val="tx1"/>
                              </a:solidFill>
                            </a:rPr>
                            <m:t>G</m:t>
                          </m:r>
                        </m:e>
                      </m:acc>
                      <m:r>
                        <m:rPr>
                          <m:nor/>
                        </m:rPr>
                        <a:rPr lang="en-US" b="0" i="0" smtClean="0">
                          <a:solidFill>
                            <a:schemeClr val="tx1"/>
                          </a:solidFill>
                        </a:rPr>
                        <m:t> − </m:t>
                      </m:r>
                      <m:r>
                        <m:rPr>
                          <m:nor/>
                        </m:rPr>
                        <a:rPr lang="en-US" b="0" i="0" smtClean="0">
                          <a:solidFill>
                            <a:schemeClr val="tx1"/>
                          </a:solidFill>
                        </a:rPr>
                        <m:t>e</m:t>
                      </m:r>
                      <m:r>
                        <m:rPr>
                          <m:nor/>
                        </m:rPr>
                        <a:rPr lang="en-US" b="0" i="0" smtClean="0">
                          <a:solidFill>
                            <a:schemeClr val="tx1"/>
                          </a:solidFill>
                        </a:rPr>
                        <m:t>∗</m:t>
                      </m:r>
                      <m:r>
                        <m:rPr>
                          <m:nor/>
                        </m:rPr>
                        <a:rPr lang="en-US" b="0" i="0" smtClean="0">
                          <a:solidFill>
                            <a:schemeClr val="tx1"/>
                          </a:solidFill>
                        </a:rPr>
                        <m:t>r</m:t>
                      </m:r>
                    </m:oMath>
                  </m:oMathPara>
                </a14:m>
                <a:endParaRPr lang="en-US" dirty="0">
                  <a:solidFill>
                    <a:schemeClr val="tx1"/>
                  </a:solidFill>
                </a:endParaRPr>
              </a:p>
              <a:p>
                <a:pPr marL="0" indent="0" algn="ctr">
                  <a:buNone/>
                </a:pPr>
                <a:endParaRPr lang="en-US" dirty="0">
                  <a:solidFill>
                    <a:schemeClr val="tx1"/>
                  </a:solidFill>
                </a:endParaRPr>
              </a:p>
              <a:p>
                <a:pPr marL="0" indent="0" algn="ctr">
                  <a:buNone/>
                </a:pPr>
                <a:endParaRPr lang="en-US" sz="300" dirty="0">
                  <a:solidFill>
                    <a:schemeClr val="tx1"/>
                  </a:solidFill>
                </a:endParaRPr>
              </a:p>
              <a:p>
                <a:pPr lvl="1"/>
                <a:r>
                  <a:rPr lang="en-US" u="sng" dirty="0">
                    <a:solidFill>
                      <a:schemeClr val="tx1"/>
                    </a:solidFill>
                  </a:rPr>
                  <a:t>Autonomous government spending</a:t>
                </a:r>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G</m:t>
                        </m:r>
                      </m:e>
                    </m:acc>
                    <m:r>
                      <m:rPr>
                        <m:nor/>
                      </m:rPr>
                      <a:rPr lang="en-US">
                        <a:solidFill>
                          <a:schemeClr val="tx1"/>
                        </a:solidFill>
                      </a:rPr>
                      <m:t> </m:t>
                    </m:r>
                  </m:oMath>
                </a14:m>
                <a:r>
                  <a:rPr lang="en-US" dirty="0">
                    <a:solidFill>
                      <a:schemeClr val="tx1"/>
                    </a:solidFill>
                  </a:rPr>
                  <a:t>is spending that is unrelated to other factors we’re modeling (that is, Y, r and </a:t>
                </a:r>
                <a:r>
                  <a:rPr lang="el-GR" dirty="0">
                    <a:solidFill>
                      <a:schemeClr val="tx1"/>
                    </a:solidFill>
                  </a:rPr>
                  <a:t>π</a:t>
                </a:r>
                <a:r>
                  <a:rPr lang="en-US" dirty="0">
                    <a:solidFill>
                      <a:schemeClr val="tx1"/>
                    </a:solidFill>
                  </a:rPr>
                  <a:t>)</a:t>
                </a:r>
              </a:p>
              <a:p>
                <a:pPr lvl="1"/>
                <a:r>
                  <a:rPr lang="en-US" dirty="0">
                    <a:solidFill>
                      <a:schemeClr val="tx1"/>
                    </a:solidFill>
                  </a:rPr>
                  <a:t>e (a positive number) describes how much government </a:t>
                </a:r>
                <a:r>
                  <a:rPr lang="en-US" u="sng" dirty="0">
                    <a:solidFill>
                      <a:schemeClr val="tx1"/>
                    </a:solidFill>
                  </a:rPr>
                  <a:t>e</a:t>
                </a:r>
                <a:r>
                  <a:rPr lang="en-US" dirty="0">
                    <a:solidFill>
                      <a:schemeClr val="tx1"/>
                    </a:solidFill>
                  </a:rPr>
                  <a:t>xpenditure rises as r falls by one percentage point.</a:t>
                </a:r>
              </a:p>
              <a:p>
                <a:pPr lvl="2"/>
                <a:r>
                  <a:rPr lang="en-US" dirty="0">
                    <a:solidFill>
                      <a:schemeClr val="tx1"/>
                    </a:solidFill>
                  </a:rPr>
                  <a:t>e = 0.1 means “as the interest rate falls 1 point, G rises $0.1” </a:t>
                </a:r>
              </a:p>
              <a:p>
                <a:r>
                  <a:rPr lang="en-US" dirty="0">
                    <a:solidFill>
                      <a:schemeClr val="tx1"/>
                    </a:solidFill>
                  </a:rPr>
                  <a:t>Together, they make a straight line!  We graphed (the inverse of) this equation in the last class, as we derived the AE curve.</a:t>
                </a:r>
              </a:p>
            </p:txBody>
          </p:sp>
        </mc:Choice>
        <mc:Fallback xmlns="">
          <p:sp>
            <p:nvSpPr>
              <p:cNvPr id="3" name="Content Placeholder 2">
                <a:extLst>
                  <a:ext uri="{FF2B5EF4-FFF2-40B4-BE49-F238E27FC236}">
                    <a16:creationId xmlns:a16="http://schemas.microsoft.com/office/drawing/2014/main" id="{29A04A29-55C1-4852-A969-95A5DE06A162}"/>
                  </a:ext>
                </a:extLst>
              </p:cNvPr>
              <p:cNvSpPr>
                <a:spLocks noGrp="1" noRot="1" noChangeAspect="1" noMove="1" noResize="1" noEditPoints="1" noAdjustHandles="1" noChangeArrowheads="1" noChangeShapeType="1" noTextEdit="1"/>
              </p:cNvSpPr>
              <p:nvPr>
                <p:ph idx="1"/>
              </p:nvPr>
            </p:nvSpPr>
            <p:spPr>
              <a:xfrm>
                <a:off x="457081" y="1299153"/>
                <a:ext cx="11274663" cy="5158606"/>
              </a:xfrm>
              <a:blipFill>
                <a:blip r:embed="rId3"/>
                <a:stretch>
                  <a:fillRect l="-703" t="-177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B9233BB-06D5-4135-A03C-611DAF7064F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70C91685-9526-4650-B98A-1C09E0E8BB74}"/>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6" name="TextBox 5">
            <a:extLst>
              <a:ext uri="{FF2B5EF4-FFF2-40B4-BE49-F238E27FC236}">
                <a16:creationId xmlns:a16="http://schemas.microsoft.com/office/drawing/2014/main" id="{0110AF4E-A667-4D76-BC9F-A4C22926527D}"/>
              </a:ext>
            </a:extLst>
          </p:cNvPr>
          <p:cNvSpPr txBox="1"/>
          <p:nvPr/>
        </p:nvSpPr>
        <p:spPr>
          <a:xfrm>
            <a:off x="410584" y="2514601"/>
            <a:ext cx="347402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Government spending equals</a:t>
            </a:r>
          </a:p>
        </p:txBody>
      </p:sp>
      <p:sp>
        <p:nvSpPr>
          <p:cNvPr id="7" name="TextBox 6">
            <a:extLst>
              <a:ext uri="{FF2B5EF4-FFF2-40B4-BE49-F238E27FC236}">
                <a16:creationId xmlns:a16="http://schemas.microsoft.com/office/drawing/2014/main" id="{9C8E9708-1ECE-41A7-B183-160DCB804830}"/>
              </a:ext>
            </a:extLst>
          </p:cNvPr>
          <p:cNvSpPr txBox="1"/>
          <p:nvPr/>
        </p:nvSpPr>
        <p:spPr>
          <a:xfrm>
            <a:off x="3746064" y="2514600"/>
            <a:ext cx="294984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 fixed autonomous sum</a:t>
            </a:r>
          </a:p>
        </p:txBody>
      </p:sp>
      <p:sp>
        <p:nvSpPr>
          <p:cNvPr id="8" name="TextBox 7">
            <a:extLst>
              <a:ext uri="{FF2B5EF4-FFF2-40B4-BE49-F238E27FC236}">
                <a16:creationId xmlns:a16="http://schemas.microsoft.com/office/drawing/2014/main" id="{FE2EFBB0-1F96-470F-86DB-AFB354586B85}"/>
              </a:ext>
            </a:extLst>
          </p:cNvPr>
          <p:cNvSpPr txBox="1"/>
          <p:nvPr/>
        </p:nvSpPr>
        <p:spPr>
          <a:xfrm>
            <a:off x="6489944" y="2514599"/>
            <a:ext cx="531267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plus a portion that decreases as interest rises</a:t>
            </a:r>
          </a:p>
        </p:txBody>
      </p:sp>
      <p:cxnSp>
        <p:nvCxnSpPr>
          <p:cNvPr id="10" name="Straight Arrow Connector 9">
            <a:extLst>
              <a:ext uri="{FF2B5EF4-FFF2-40B4-BE49-F238E27FC236}">
                <a16:creationId xmlns:a16="http://schemas.microsoft.com/office/drawing/2014/main" id="{137D3049-CDC5-441C-A1CC-9C0514886E96}"/>
              </a:ext>
            </a:extLst>
          </p:cNvPr>
          <p:cNvCxnSpPr>
            <a:cxnSpLocks/>
          </p:cNvCxnSpPr>
          <p:nvPr/>
        </p:nvCxnSpPr>
        <p:spPr>
          <a:xfrm flipV="1">
            <a:off x="2589212" y="2201333"/>
            <a:ext cx="2366610" cy="313266"/>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E4DCE1-BD1E-4021-9874-94834B99353C}"/>
              </a:ext>
            </a:extLst>
          </p:cNvPr>
          <p:cNvCxnSpPr>
            <a:cxnSpLocks/>
          </p:cNvCxnSpPr>
          <p:nvPr/>
        </p:nvCxnSpPr>
        <p:spPr>
          <a:xfrm flipV="1">
            <a:off x="5915891" y="2284460"/>
            <a:ext cx="300694" cy="361758"/>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15F0AC-F8FC-4287-9B70-2329371BB08A}"/>
              </a:ext>
            </a:extLst>
          </p:cNvPr>
          <p:cNvCxnSpPr>
            <a:cxnSpLocks/>
          </p:cNvCxnSpPr>
          <p:nvPr/>
        </p:nvCxnSpPr>
        <p:spPr>
          <a:xfrm flipH="1" flipV="1">
            <a:off x="7131697" y="2284460"/>
            <a:ext cx="1873758" cy="320195"/>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50C7-A942-4D23-AD5C-49B39F6CB0D0}"/>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04A29-55C1-4852-A969-95A5DE06A162}"/>
                  </a:ext>
                </a:extLst>
              </p:cNvPr>
              <p:cNvSpPr>
                <a:spLocks noGrp="1"/>
              </p:cNvSpPr>
              <p:nvPr>
                <p:ph idx="1"/>
              </p:nvPr>
            </p:nvSpPr>
            <p:spPr>
              <a:xfrm>
                <a:off x="457081" y="1299153"/>
                <a:ext cx="11274663" cy="5158606"/>
              </a:xfrm>
            </p:spPr>
            <p:txBody>
              <a:bodyPr>
                <a:normAutofit/>
              </a:bodyPr>
              <a:lstStyle/>
              <a:p>
                <a:r>
                  <a:rPr lang="en-US" dirty="0">
                    <a:solidFill>
                      <a:schemeClr val="tx1"/>
                    </a:solidFill>
                  </a:rPr>
                  <a:t>We can do the same thing for our other types of expenditure</a:t>
                </a:r>
              </a:p>
              <a:p>
                <a:r>
                  <a:rPr lang="en-US" dirty="0">
                    <a:solidFill>
                      <a:schemeClr val="tx1"/>
                    </a:solidFill>
                  </a:rPr>
                  <a:t>The Net Exports function can be written:</a:t>
                </a:r>
              </a:p>
              <a:p>
                <a:endParaRPr lang="en-US" sz="1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m:rPr>
                          <m:nor/>
                        </m:rPr>
                        <a:rPr lang="en-US" b="0" i="0" smtClean="0">
                          <a:solidFill>
                            <a:schemeClr val="tx1"/>
                          </a:solidFill>
                        </a:rPr>
                        <m:t>NX</m:t>
                      </m:r>
                      <m:d>
                        <m:dPr>
                          <m:ctrlPr>
                            <a:rPr lang="en-US" b="0" i="1" smtClean="0">
                              <a:solidFill>
                                <a:schemeClr val="tx1"/>
                              </a:solidFill>
                              <a:latin typeface="Cambria Math" panose="02040503050406030204" pitchFamily="18" charset="0"/>
                            </a:rPr>
                          </m:ctrlPr>
                        </m:dPr>
                        <m:e>
                          <m:r>
                            <m:rPr>
                              <m:nor/>
                            </m:rPr>
                            <a:rPr lang="en-US" b="0" i="0" smtClean="0">
                              <a:solidFill>
                                <a:schemeClr val="tx1"/>
                              </a:solidFill>
                            </a:rPr>
                            <m:t>r</m:t>
                          </m:r>
                        </m:e>
                      </m:d>
                      <m:r>
                        <m:rPr>
                          <m:nor/>
                        </m:rPr>
                        <a:rPr lang="en-US" b="0" i="0" smtClean="0">
                          <a:solidFill>
                            <a:schemeClr val="tx1"/>
                          </a:solidFill>
                        </a:rPr>
                        <m:t> = </m:t>
                      </m:r>
                      <m:acc>
                        <m:accPr>
                          <m:chr m:val="̅"/>
                          <m:ctrlPr>
                            <a:rPr lang="en-US" b="0" i="1" smtClean="0">
                              <a:solidFill>
                                <a:schemeClr val="tx1"/>
                              </a:solidFill>
                              <a:latin typeface="Cambria Math" panose="02040503050406030204" pitchFamily="18" charset="0"/>
                            </a:rPr>
                          </m:ctrlPr>
                        </m:accPr>
                        <m:e>
                          <m:r>
                            <m:rPr>
                              <m:nor/>
                            </m:rPr>
                            <a:rPr lang="en-US" b="0" i="0" smtClean="0">
                              <a:solidFill>
                                <a:schemeClr val="tx1"/>
                              </a:solidFill>
                            </a:rPr>
                            <m:t>NX</m:t>
                          </m:r>
                        </m:e>
                      </m:acc>
                      <m:r>
                        <m:rPr>
                          <m:nor/>
                        </m:rPr>
                        <a:rPr lang="en-US" b="0" i="0" smtClean="0">
                          <a:solidFill>
                            <a:schemeClr val="tx1"/>
                          </a:solidFill>
                        </a:rPr>
                        <m:t> − </m:t>
                      </m:r>
                      <m:r>
                        <m:rPr>
                          <m:nor/>
                        </m:rPr>
                        <a:rPr lang="en-US" b="0" i="0" smtClean="0">
                          <a:solidFill>
                            <a:schemeClr val="tx1"/>
                          </a:solidFill>
                        </a:rPr>
                        <m:t>x</m:t>
                      </m:r>
                      <m:r>
                        <m:rPr>
                          <m:nor/>
                        </m:rPr>
                        <a:rPr lang="en-US" b="0" i="0" smtClean="0">
                          <a:solidFill>
                            <a:schemeClr val="tx1"/>
                          </a:solidFill>
                        </a:rPr>
                        <m:t>∗</m:t>
                      </m:r>
                      <m:r>
                        <m:rPr>
                          <m:nor/>
                        </m:rPr>
                        <a:rPr lang="en-US" b="0" i="0" smtClean="0">
                          <a:solidFill>
                            <a:schemeClr val="tx1"/>
                          </a:solidFill>
                        </a:rPr>
                        <m:t>r</m:t>
                      </m:r>
                    </m:oMath>
                  </m:oMathPara>
                </a14:m>
                <a:endParaRPr lang="en-US" dirty="0">
                  <a:solidFill>
                    <a:schemeClr val="tx1"/>
                  </a:solidFill>
                </a:endParaRPr>
              </a:p>
              <a:p>
                <a:pPr marL="0" indent="0" algn="ctr">
                  <a:buNone/>
                </a:pPr>
                <a:endParaRPr lang="en-US" dirty="0">
                  <a:solidFill>
                    <a:schemeClr val="tx1"/>
                  </a:solidFill>
                </a:endParaRPr>
              </a:p>
              <a:p>
                <a:pPr marL="0" indent="0" algn="ctr">
                  <a:buNone/>
                </a:pPr>
                <a:endParaRPr lang="en-US" sz="300" dirty="0">
                  <a:solidFill>
                    <a:schemeClr val="tx1"/>
                  </a:solidFill>
                </a:endParaRPr>
              </a:p>
              <a:p>
                <a:pPr lvl="1"/>
                <a:r>
                  <a:rPr lang="en-US" u="sng" dirty="0">
                    <a:solidFill>
                      <a:schemeClr val="tx1"/>
                    </a:solidFill>
                  </a:rPr>
                  <a:t>Autonomous net exports</a:t>
                </a:r>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NX</m:t>
                        </m:r>
                      </m:e>
                    </m:acc>
                    <m:r>
                      <m:rPr>
                        <m:nor/>
                      </m:rPr>
                      <a:rPr lang="en-US">
                        <a:solidFill>
                          <a:schemeClr val="tx1"/>
                        </a:solidFill>
                      </a:rPr>
                      <m:t> </m:t>
                    </m:r>
                  </m:oMath>
                </a14:m>
                <a:r>
                  <a:rPr lang="en-US" dirty="0">
                    <a:solidFill>
                      <a:schemeClr val="tx1"/>
                    </a:solidFill>
                  </a:rPr>
                  <a:t>is the amount of net exports that are unrelated to other factors we’re modeling (domestic Y, r and </a:t>
                </a:r>
                <a:r>
                  <a:rPr lang="el-GR" dirty="0">
                    <a:solidFill>
                      <a:schemeClr val="tx1"/>
                    </a:solidFill>
                  </a:rPr>
                  <a:t>π</a:t>
                </a:r>
                <a:r>
                  <a:rPr lang="en-US" dirty="0">
                    <a:solidFill>
                      <a:schemeClr val="tx1"/>
                    </a:solidFill>
                  </a:rPr>
                  <a:t>)</a:t>
                </a:r>
              </a:p>
              <a:p>
                <a:pPr lvl="1"/>
                <a:r>
                  <a:rPr lang="en-US" dirty="0">
                    <a:solidFill>
                      <a:schemeClr val="tx1"/>
                    </a:solidFill>
                  </a:rPr>
                  <a:t>x describes how much net e</a:t>
                </a:r>
                <a:r>
                  <a:rPr lang="en-US" u="sng" dirty="0">
                    <a:solidFill>
                      <a:schemeClr val="tx1"/>
                    </a:solidFill>
                  </a:rPr>
                  <a:t>x</a:t>
                </a:r>
                <a:r>
                  <a:rPr lang="en-US" dirty="0">
                    <a:solidFill>
                      <a:schemeClr val="tx1"/>
                    </a:solidFill>
                  </a:rPr>
                  <a:t>ports rise as r falls by one percentage point.</a:t>
                </a:r>
              </a:p>
              <a:p>
                <a:pPr lvl="2"/>
                <a:r>
                  <a:rPr lang="en-US" dirty="0">
                    <a:solidFill>
                      <a:schemeClr val="tx1"/>
                    </a:solidFill>
                  </a:rPr>
                  <a:t>x = 0.3 means “as the interest rate falls 1 point, NX rises $0.3” </a:t>
                </a:r>
              </a:p>
              <a:p>
                <a:pPr lvl="3"/>
                <a:r>
                  <a:rPr lang="en-US" dirty="0">
                    <a:solidFill>
                      <a:schemeClr val="tx1"/>
                    </a:solidFill>
                  </a:rPr>
                  <a:t>And of course, net imports = financial inflows FALL 0.3</a:t>
                </a:r>
              </a:p>
            </p:txBody>
          </p:sp>
        </mc:Choice>
        <mc:Fallback xmlns="">
          <p:sp>
            <p:nvSpPr>
              <p:cNvPr id="3" name="Content Placeholder 2">
                <a:extLst>
                  <a:ext uri="{FF2B5EF4-FFF2-40B4-BE49-F238E27FC236}">
                    <a16:creationId xmlns:a16="http://schemas.microsoft.com/office/drawing/2014/main" id="{29A04A29-55C1-4852-A969-95A5DE06A162}"/>
                  </a:ext>
                </a:extLst>
              </p:cNvPr>
              <p:cNvSpPr>
                <a:spLocks noGrp="1" noRot="1" noChangeAspect="1" noMove="1" noResize="1" noEditPoints="1" noAdjustHandles="1" noChangeArrowheads="1" noChangeShapeType="1" noTextEdit="1"/>
              </p:cNvSpPr>
              <p:nvPr>
                <p:ph idx="1"/>
              </p:nvPr>
            </p:nvSpPr>
            <p:spPr>
              <a:xfrm>
                <a:off x="457081" y="1299153"/>
                <a:ext cx="11274663" cy="5158606"/>
              </a:xfrm>
              <a:blipFill>
                <a:blip r:embed="rId3"/>
                <a:stretch>
                  <a:fillRect l="-703" t="-1773" b="-7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B9233BB-06D5-4135-A03C-611DAF7064F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70C91685-9526-4650-B98A-1C09E0E8BB74}"/>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6" name="TextBox 5">
            <a:extLst>
              <a:ext uri="{FF2B5EF4-FFF2-40B4-BE49-F238E27FC236}">
                <a16:creationId xmlns:a16="http://schemas.microsoft.com/office/drawing/2014/main" id="{0110AF4E-A667-4D76-BC9F-A4C22926527D}"/>
              </a:ext>
            </a:extLst>
          </p:cNvPr>
          <p:cNvSpPr txBox="1"/>
          <p:nvPr/>
        </p:nvSpPr>
        <p:spPr>
          <a:xfrm>
            <a:off x="1141412" y="3128593"/>
            <a:ext cx="228299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Net exports equals</a:t>
            </a:r>
          </a:p>
        </p:txBody>
      </p:sp>
      <p:sp>
        <p:nvSpPr>
          <p:cNvPr id="7" name="TextBox 6">
            <a:extLst>
              <a:ext uri="{FF2B5EF4-FFF2-40B4-BE49-F238E27FC236}">
                <a16:creationId xmlns:a16="http://schemas.microsoft.com/office/drawing/2014/main" id="{9C8E9708-1ECE-41A7-B183-160DCB804830}"/>
              </a:ext>
            </a:extLst>
          </p:cNvPr>
          <p:cNvSpPr txBox="1"/>
          <p:nvPr/>
        </p:nvSpPr>
        <p:spPr>
          <a:xfrm>
            <a:off x="3410190" y="3132667"/>
            <a:ext cx="294984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 fixed autonomous sum</a:t>
            </a:r>
          </a:p>
        </p:txBody>
      </p:sp>
      <p:sp>
        <p:nvSpPr>
          <p:cNvPr id="8" name="TextBox 7">
            <a:extLst>
              <a:ext uri="{FF2B5EF4-FFF2-40B4-BE49-F238E27FC236}">
                <a16:creationId xmlns:a16="http://schemas.microsoft.com/office/drawing/2014/main" id="{FE2EFBB0-1F96-470F-86DB-AFB354586B85}"/>
              </a:ext>
            </a:extLst>
          </p:cNvPr>
          <p:cNvSpPr txBox="1"/>
          <p:nvPr/>
        </p:nvSpPr>
        <p:spPr>
          <a:xfrm>
            <a:off x="6153390" y="3132666"/>
            <a:ext cx="531267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plus a portion that decreases as interest rises</a:t>
            </a:r>
          </a:p>
        </p:txBody>
      </p:sp>
      <p:cxnSp>
        <p:nvCxnSpPr>
          <p:cNvPr id="10" name="Straight Arrow Connector 9">
            <a:extLst>
              <a:ext uri="{FF2B5EF4-FFF2-40B4-BE49-F238E27FC236}">
                <a16:creationId xmlns:a16="http://schemas.microsoft.com/office/drawing/2014/main" id="{137D3049-CDC5-441C-A1CC-9C0514886E96}"/>
              </a:ext>
            </a:extLst>
          </p:cNvPr>
          <p:cNvCxnSpPr>
            <a:cxnSpLocks/>
          </p:cNvCxnSpPr>
          <p:nvPr/>
        </p:nvCxnSpPr>
        <p:spPr>
          <a:xfrm flipV="1">
            <a:off x="2589212" y="2819400"/>
            <a:ext cx="2366610" cy="313266"/>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E4DCE1-BD1E-4021-9874-94834B99353C}"/>
              </a:ext>
            </a:extLst>
          </p:cNvPr>
          <p:cNvCxnSpPr>
            <a:cxnSpLocks/>
          </p:cNvCxnSpPr>
          <p:nvPr/>
        </p:nvCxnSpPr>
        <p:spPr>
          <a:xfrm flipV="1">
            <a:off x="5915891" y="2902527"/>
            <a:ext cx="300694" cy="361758"/>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15F0AC-F8FC-4287-9B70-2329371BB08A}"/>
              </a:ext>
            </a:extLst>
          </p:cNvPr>
          <p:cNvCxnSpPr>
            <a:cxnSpLocks/>
          </p:cNvCxnSpPr>
          <p:nvPr/>
        </p:nvCxnSpPr>
        <p:spPr>
          <a:xfrm flipH="1" flipV="1">
            <a:off x="7131697" y="2902527"/>
            <a:ext cx="1873758" cy="320195"/>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8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50C7-A942-4D23-AD5C-49B39F6CB0D0}"/>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04A29-55C1-4852-A969-95A5DE06A162}"/>
                  </a:ext>
                </a:extLst>
              </p:cNvPr>
              <p:cNvSpPr>
                <a:spLocks noGrp="1"/>
              </p:cNvSpPr>
              <p:nvPr>
                <p:ph idx="1"/>
              </p:nvPr>
            </p:nvSpPr>
            <p:spPr>
              <a:xfrm>
                <a:off x="457081" y="1299153"/>
                <a:ext cx="11274663" cy="5158606"/>
              </a:xfrm>
            </p:spPr>
            <p:txBody>
              <a:bodyPr>
                <a:normAutofit/>
              </a:bodyPr>
              <a:lstStyle/>
              <a:p>
                <a:r>
                  <a:rPr lang="en-US" dirty="0">
                    <a:solidFill>
                      <a:schemeClr val="tx1"/>
                    </a:solidFill>
                  </a:rPr>
                  <a:t>And identically for investment:</a:t>
                </a:r>
              </a:p>
              <a:p>
                <a:endParaRPr lang="en-US" sz="1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nor/>
                            </m:rPr>
                            <a:rPr lang="en-US" b="0" i="0" smtClean="0">
                              <a:solidFill>
                                <a:schemeClr val="tx1"/>
                              </a:solidFill>
                            </a:rPr>
                            <m:t>I</m:t>
                          </m:r>
                        </m:e>
                        <m:sub>
                          <m:r>
                            <m:rPr>
                              <m:nor/>
                            </m:rPr>
                            <a:rPr lang="en-US" b="0" i="0" smtClean="0">
                              <a:solidFill>
                                <a:schemeClr val="tx1"/>
                              </a:solidFill>
                            </a:rPr>
                            <m:t>p</m:t>
                          </m:r>
                        </m:sub>
                      </m:sSub>
                      <m:d>
                        <m:dPr>
                          <m:ctrlPr>
                            <a:rPr lang="en-US" b="0" i="1" smtClean="0">
                              <a:solidFill>
                                <a:schemeClr val="tx1"/>
                              </a:solidFill>
                              <a:latin typeface="Cambria Math" panose="02040503050406030204" pitchFamily="18" charset="0"/>
                            </a:rPr>
                          </m:ctrlPr>
                        </m:dPr>
                        <m:e>
                          <m:r>
                            <m:rPr>
                              <m:nor/>
                            </m:rPr>
                            <a:rPr lang="en-US" b="0" i="0" smtClean="0">
                              <a:solidFill>
                                <a:schemeClr val="tx1"/>
                              </a:solidFill>
                            </a:rPr>
                            <m:t>r</m:t>
                          </m:r>
                        </m:e>
                      </m:d>
                      <m:r>
                        <m:rPr>
                          <m:nor/>
                        </m:rPr>
                        <a:rPr lang="en-US" b="0" i="0" smtClean="0">
                          <a:solidFill>
                            <a:schemeClr val="tx1"/>
                          </a:solidFill>
                        </a:rPr>
                        <m:t> = </m:t>
                      </m:r>
                      <m:acc>
                        <m:accPr>
                          <m:chr m:val="̅"/>
                          <m:ctrlPr>
                            <a:rPr lang="en-US" b="0" i="1" smtClean="0">
                              <a:solidFill>
                                <a:schemeClr val="tx1"/>
                              </a:solidFill>
                              <a:latin typeface="Cambria Math" panose="02040503050406030204" pitchFamily="18" charset="0"/>
                            </a:rPr>
                          </m:ctrlPr>
                        </m:accPr>
                        <m:e>
                          <m:r>
                            <m:rPr>
                              <m:nor/>
                            </m:rPr>
                            <a:rPr lang="en-US" b="0" i="0" smtClean="0">
                              <a:solidFill>
                                <a:schemeClr val="tx1"/>
                              </a:solidFill>
                            </a:rPr>
                            <m:t>I</m:t>
                          </m:r>
                        </m:e>
                      </m:acc>
                      <m:r>
                        <m:rPr>
                          <m:nor/>
                        </m:rPr>
                        <a:rPr lang="en-US" b="0" i="0" smtClean="0">
                          <a:solidFill>
                            <a:schemeClr val="tx1"/>
                          </a:solidFill>
                        </a:rPr>
                        <m:t> − </m:t>
                      </m:r>
                      <m:r>
                        <m:rPr>
                          <m:nor/>
                        </m:rPr>
                        <a:rPr lang="en-US" b="0" i="0" smtClean="0">
                          <a:solidFill>
                            <a:schemeClr val="tx1"/>
                          </a:solidFill>
                        </a:rPr>
                        <m:t>d</m:t>
                      </m:r>
                      <m:r>
                        <m:rPr>
                          <m:nor/>
                        </m:rPr>
                        <a:rPr lang="en-US" b="0" i="0" smtClean="0">
                          <a:solidFill>
                            <a:schemeClr val="tx1"/>
                          </a:solidFill>
                        </a:rPr>
                        <m:t>∗</m:t>
                      </m:r>
                      <m:r>
                        <m:rPr>
                          <m:nor/>
                        </m:rPr>
                        <a:rPr lang="en-US" b="0" i="0" smtClean="0">
                          <a:solidFill>
                            <a:schemeClr val="tx1"/>
                          </a:solidFill>
                        </a:rPr>
                        <m:t>r</m:t>
                      </m:r>
                    </m:oMath>
                  </m:oMathPara>
                </a14:m>
                <a:endParaRPr lang="en-US" dirty="0">
                  <a:solidFill>
                    <a:schemeClr val="tx1"/>
                  </a:solidFill>
                </a:endParaRPr>
              </a:p>
              <a:p>
                <a:pPr marL="0" indent="0" algn="ctr">
                  <a:buNone/>
                </a:pPr>
                <a:endParaRPr lang="en-US" dirty="0">
                  <a:solidFill>
                    <a:schemeClr val="tx1"/>
                  </a:solidFill>
                </a:endParaRPr>
              </a:p>
              <a:p>
                <a:pPr marL="0" indent="0" algn="ctr">
                  <a:buNone/>
                </a:pPr>
                <a:endParaRPr lang="en-US" sz="300" dirty="0">
                  <a:solidFill>
                    <a:schemeClr val="tx1"/>
                  </a:solidFill>
                </a:endParaRPr>
              </a:p>
              <a:p>
                <a:pPr lvl="1"/>
                <a:r>
                  <a:rPr lang="en-US" u="sng" dirty="0">
                    <a:solidFill>
                      <a:schemeClr val="tx1"/>
                    </a:solidFill>
                  </a:rPr>
                  <a:t>Autonomous planned investment</a:t>
                </a:r>
                <a:r>
                  <a:rPr lang="en-US" dirty="0">
                    <a:solidFill>
                      <a:schemeClr val="tx1"/>
                    </a:solidFill>
                  </a:rPr>
                  <a:t>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I</m:t>
                        </m:r>
                      </m:e>
                    </m:acc>
                    <m:r>
                      <m:rPr>
                        <m:nor/>
                      </m:rPr>
                      <a:rPr lang="en-US">
                        <a:solidFill>
                          <a:schemeClr val="tx1"/>
                        </a:solidFill>
                      </a:rPr>
                      <m:t> </m:t>
                    </m:r>
                  </m:oMath>
                </a14:m>
                <a:r>
                  <a:rPr lang="en-US" dirty="0">
                    <a:solidFill>
                      <a:schemeClr val="tx1"/>
                    </a:solidFill>
                  </a:rPr>
                  <a:t>is the amount of investment that is unrelated to other factors we’re modeling (domestic Y, r and </a:t>
                </a:r>
                <a:r>
                  <a:rPr lang="el-GR" dirty="0">
                    <a:solidFill>
                      <a:schemeClr val="tx1"/>
                    </a:solidFill>
                  </a:rPr>
                  <a:t>π</a:t>
                </a:r>
                <a:r>
                  <a:rPr lang="en-US" dirty="0">
                    <a:solidFill>
                      <a:schemeClr val="tx1"/>
                    </a:solidFill>
                  </a:rPr>
                  <a:t>)</a:t>
                </a:r>
              </a:p>
              <a:p>
                <a:pPr lvl="1"/>
                <a:r>
                  <a:rPr lang="en-US" dirty="0">
                    <a:solidFill>
                      <a:schemeClr val="tx1"/>
                    </a:solidFill>
                  </a:rPr>
                  <a:t>d describes how much investment rises as r falls by one percentage point.</a:t>
                </a:r>
              </a:p>
              <a:p>
                <a:pPr lvl="2"/>
                <a:r>
                  <a:rPr lang="en-US" dirty="0">
                    <a:solidFill>
                      <a:schemeClr val="tx1"/>
                    </a:solidFill>
                  </a:rPr>
                  <a:t>d is not depreciation here; it’s just a letter that fits a pattern</a:t>
                </a:r>
              </a:p>
              <a:p>
                <a:pPr lvl="2"/>
                <a:endParaRPr lang="en-US" sz="1200" dirty="0">
                  <a:solidFill>
                    <a:schemeClr val="tx1"/>
                  </a:solidFill>
                </a:endParaRPr>
              </a:p>
              <a:p>
                <a:r>
                  <a:rPr lang="en-US" dirty="0">
                    <a:solidFill>
                      <a:schemeClr val="tx1"/>
                    </a:solidFill>
                  </a:rPr>
                  <a:t>Last is consumption.  That one is more complicated…</a:t>
                </a:r>
              </a:p>
            </p:txBody>
          </p:sp>
        </mc:Choice>
        <mc:Fallback xmlns="">
          <p:sp>
            <p:nvSpPr>
              <p:cNvPr id="3" name="Content Placeholder 2">
                <a:extLst>
                  <a:ext uri="{FF2B5EF4-FFF2-40B4-BE49-F238E27FC236}">
                    <a16:creationId xmlns:a16="http://schemas.microsoft.com/office/drawing/2014/main" id="{29A04A29-55C1-4852-A969-95A5DE06A162}"/>
                  </a:ext>
                </a:extLst>
              </p:cNvPr>
              <p:cNvSpPr>
                <a:spLocks noGrp="1" noRot="1" noChangeAspect="1" noMove="1" noResize="1" noEditPoints="1" noAdjustHandles="1" noChangeArrowheads="1" noChangeShapeType="1" noTextEdit="1"/>
              </p:cNvSpPr>
              <p:nvPr>
                <p:ph idx="1"/>
              </p:nvPr>
            </p:nvSpPr>
            <p:spPr>
              <a:xfrm>
                <a:off x="457081" y="1299153"/>
                <a:ext cx="11274663" cy="5158606"/>
              </a:xfrm>
              <a:blipFill>
                <a:blip r:embed="rId3"/>
                <a:stretch>
                  <a:fillRect l="-703" t="-177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B9233BB-06D5-4135-A03C-611DAF7064F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70C91685-9526-4650-B98A-1C09E0E8BB74}"/>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6" name="TextBox 5">
            <a:extLst>
              <a:ext uri="{FF2B5EF4-FFF2-40B4-BE49-F238E27FC236}">
                <a16:creationId xmlns:a16="http://schemas.microsoft.com/office/drawing/2014/main" id="{0110AF4E-A667-4D76-BC9F-A4C22926527D}"/>
              </a:ext>
            </a:extLst>
          </p:cNvPr>
          <p:cNvSpPr txBox="1"/>
          <p:nvPr/>
        </p:nvSpPr>
        <p:spPr>
          <a:xfrm>
            <a:off x="387913" y="2671393"/>
            <a:ext cx="319189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Planned investment equals</a:t>
            </a:r>
          </a:p>
        </p:txBody>
      </p:sp>
      <p:sp>
        <p:nvSpPr>
          <p:cNvPr id="7" name="TextBox 6">
            <a:extLst>
              <a:ext uri="{FF2B5EF4-FFF2-40B4-BE49-F238E27FC236}">
                <a16:creationId xmlns:a16="http://schemas.microsoft.com/office/drawing/2014/main" id="{9C8E9708-1ECE-41A7-B183-160DCB804830}"/>
              </a:ext>
            </a:extLst>
          </p:cNvPr>
          <p:cNvSpPr txBox="1"/>
          <p:nvPr/>
        </p:nvSpPr>
        <p:spPr>
          <a:xfrm>
            <a:off x="3410190" y="2675467"/>
            <a:ext cx="294984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 fixed autonomous sum</a:t>
            </a:r>
          </a:p>
        </p:txBody>
      </p:sp>
      <p:sp>
        <p:nvSpPr>
          <p:cNvPr id="8" name="TextBox 7">
            <a:extLst>
              <a:ext uri="{FF2B5EF4-FFF2-40B4-BE49-F238E27FC236}">
                <a16:creationId xmlns:a16="http://schemas.microsoft.com/office/drawing/2014/main" id="{FE2EFBB0-1F96-470F-86DB-AFB354586B85}"/>
              </a:ext>
            </a:extLst>
          </p:cNvPr>
          <p:cNvSpPr txBox="1"/>
          <p:nvPr/>
        </p:nvSpPr>
        <p:spPr>
          <a:xfrm>
            <a:off x="6153390" y="2675466"/>
            <a:ext cx="5312673"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plus a portion that decreases as interest rises</a:t>
            </a:r>
          </a:p>
        </p:txBody>
      </p:sp>
      <p:cxnSp>
        <p:nvCxnSpPr>
          <p:cNvPr id="10" name="Straight Arrow Connector 9">
            <a:extLst>
              <a:ext uri="{FF2B5EF4-FFF2-40B4-BE49-F238E27FC236}">
                <a16:creationId xmlns:a16="http://schemas.microsoft.com/office/drawing/2014/main" id="{137D3049-CDC5-441C-A1CC-9C0514886E96}"/>
              </a:ext>
            </a:extLst>
          </p:cNvPr>
          <p:cNvCxnSpPr>
            <a:cxnSpLocks/>
          </p:cNvCxnSpPr>
          <p:nvPr/>
        </p:nvCxnSpPr>
        <p:spPr>
          <a:xfrm flipV="1">
            <a:off x="2589212" y="2362200"/>
            <a:ext cx="2366610" cy="313266"/>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E4DCE1-BD1E-4021-9874-94834B99353C}"/>
              </a:ext>
            </a:extLst>
          </p:cNvPr>
          <p:cNvCxnSpPr>
            <a:cxnSpLocks/>
          </p:cNvCxnSpPr>
          <p:nvPr/>
        </p:nvCxnSpPr>
        <p:spPr>
          <a:xfrm flipV="1">
            <a:off x="5915891" y="2445327"/>
            <a:ext cx="300694" cy="361758"/>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15F0AC-F8FC-4287-9B70-2329371BB08A}"/>
              </a:ext>
            </a:extLst>
          </p:cNvPr>
          <p:cNvCxnSpPr>
            <a:cxnSpLocks/>
          </p:cNvCxnSpPr>
          <p:nvPr/>
        </p:nvCxnSpPr>
        <p:spPr>
          <a:xfrm flipH="1" flipV="1">
            <a:off x="7131697" y="2445327"/>
            <a:ext cx="1873758" cy="320195"/>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17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36AF-0C51-46ED-A954-B13680F5F8B0}"/>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DA847D-56E4-4438-943F-07CA3E77A69D}"/>
                  </a:ext>
                </a:extLst>
              </p:cNvPr>
              <p:cNvSpPr>
                <a:spLocks noGrp="1"/>
              </p:cNvSpPr>
              <p:nvPr>
                <p:ph idx="1"/>
              </p:nvPr>
            </p:nvSpPr>
            <p:spPr/>
            <p:txBody>
              <a:bodyPr/>
              <a:lstStyle/>
              <a:p>
                <a:r>
                  <a:rPr lang="en-US" dirty="0">
                    <a:solidFill>
                      <a:schemeClr val="tx1"/>
                    </a:solidFill>
                  </a:rPr>
                  <a:t>Our initial consumption function went like so:</a:t>
                </a:r>
              </a:p>
              <a:p>
                <a:pPr marL="0" indent="0" algn="ctr">
                  <a:buNone/>
                </a:pPr>
                <a:r>
                  <a:rPr lang="en-US" dirty="0">
                    <a:solidFill>
                      <a:schemeClr val="tx1"/>
                    </a:solidFill>
                  </a:rPr>
                  <a:t>C = A + MPC * Y</a:t>
                </a:r>
                <a:r>
                  <a:rPr lang="en-US" baseline="-25000" dirty="0">
                    <a:solidFill>
                      <a:schemeClr val="tx1"/>
                    </a:solidFill>
                  </a:rPr>
                  <a:t>d</a:t>
                </a:r>
              </a:p>
              <a:p>
                <a:r>
                  <a:rPr lang="en-US" dirty="0">
                    <a:solidFill>
                      <a:schemeClr val="tx1"/>
                    </a:solidFill>
                  </a:rPr>
                  <a:t>But we’re a little bit wiser now, than we were then</a:t>
                </a:r>
              </a:p>
              <a:p>
                <a:r>
                  <a:rPr lang="en-US" dirty="0">
                    <a:solidFill>
                      <a:schemeClr val="tx1"/>
                    </a:solidFill>
                  </a:rPr>
                  <a:t>Two issues to address:</a:t>
                </a:r>
              </a:p>
              <a:p>
                <a:pPr marL="1123843" lvl="1" indent="-514350">
                  <a:buFont typeface="+mj-lt"/>
                  <a:buAutoNum type="arabicPeriod"/>
                </a:pPr>
                <a:r>
                  <a:rPr lang="en-US" dirty="0">
                    <a:solidFill>
                      <a:schemeClr val="tx1"/>
                    </a:solidFill>
                  </a:rPr>
                  <a:t>Consumption is a function of the interest rate, as well</a:t>
                </a:r>
              </a:p>
              <a:p>
                <a:pPr marL="1123843" lvl="1" indent="-514350">
                  <a:buFont typeface="+mj-lt"/>
                  <a:buAutoNum type="arabicPeriod"/>
                </a:pPr>
                <a:r>
                  <a:rPr lang="en-US" dirty="0">
                    <a:solidFill>
                      <a:schemeClr val="tx1"/>
                    </a:solidFill>
                  </a:rPr>
                  <a:t>Some taxes serve as an automatic stabilizer</a:t>
                </a:r>
              </a:p>
              <a:p>
                <a:endParaRPr lang="en-US" sz="1200" dirty="0">
                  <a:solidFill>
                    <a:schemeClr val="tx1"/>
                  </a:solidFill>
                </a:endParaRPr>
              </a:p>
              <a:p>
                <a:r>
                  <a:rPr lang="en-US" dirty="0">
                    <a:solidFill>
                      <a:schemeClr val="tx1"/>
                    </a:solidFill>
                  </a:rPr>
                  <a:t>The first issue is easy: re-write the function, following the convention of the other expenditures:</a:t>
                </a:r>
              </a:p>
              <a:p>
                <a:pPr marL="0" indent="0">
                  <a:buNone/>
                </a:pPr>
                <a14:m>
                  <m:oMathPara xmlns:m="http://schemas.openxmlformats.org/officeDocument/2006/math">
                    <m:oMathParaPr>
                      <m:jc m:val="centerGroup"/>
                    </m:oMathParaPr>
                    <m:oMath xmlns:m="http://schemas.openxmlformats.org/officeDocument/2006/math">
                      <m:r>
                        <m:rPr>
                          <m:nor/>
                        </m:rPr>
                        <a:rPr lang="en-US" b="0" i="0" smtClean="0">
                          <a:solidFill>
                            <a:schemeClr val="tx1"/>
                          </a:solidFill>
                        </a:rPr>
                        <m:t>C</m:t>
                      </m:r>
                      <m:d>
                        <m:dPr>
                          <m:ctrlPr>
                            <a:rPr lang="en-US" i="1">
                              <a:solidFill>
                                <a:schemeClr val="tx1"/>
                              </a:solidFill>
                              <a:latin typeface="Cambria Math" panose="02040503050406030204" pitchFamily="18" charset="0"/>
                            </a:rPr>
                          </m:ctrlPr>
                        </m:dPr>
                        <m:e>
                          <m:r>
                            <m:rPr>
                              <m:nor/>
                            </m:rPr>
                            <a:rPr lang="en-US" b="0" i="0" smtClean="0">
                              <a:solidFill>
                                <a:schemeClr val="tx1"/>
                              </a:solidFill>
                            </a:rPr>
                            <m:t>Y</m:t>
                          </m:r>
                          <m:r>
                            <m:rPr>
                              <m:nor/>
                            </m:rPr>
                            <a:rPr lang="en-US" b="0" i="0" smtClean="0">
                              <a:solidFill>
                                <a:schemeClr val="tx1"/>
                              </a:solidFill>
                            </a:rPr>
                            <m:t>, </m:t>
                          </m:r>
                          <m:r>
                            <m:rPr>
                              <m:nor/>
                            </m:rPr>
                            <a:rPr lang="en-US" i="0">
                              <a:solidFill>
                                <a:schemeClr val="tx1"/>
                              </a:solidFill>
                            </a:rPr>
                            <m:t>r</m:t>
                          </m:r>
                        </m:e>
                      </m:d>
                      <m:r>
                        <m:rPr>
                          <m:nor/>
                        </m:rPr>
                        <a:rPr lang="en-US" i="0">
                          <a:solidFill>
                            <a:schemeClr val="tx1"/>
                          </a:solidFill>
                        </a:rPr>
                        <m:t> = </m:t>
                      </m:r>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C</m:t>
                          </m:r>
                        </m:e>
                      </m:acc>
                      <m:r>
                        <m:rPr>
                          <m:nor/>
                        </m:rPr>
                        <a:rPr lang="en-US" b="0" i="0" smtClean="0">
                          <a:solidFill>
                            <a:schemeClr val="tx1"/>
                          </a:solidFill>
                        </a:rPr>
                        <m:t> + </m:t>
                      </m:r>
                      <m:r>
                        <m:rPr>
                          <m:nor/>
                        </m:rPr>
                        <a:rPr lang="en-US" b="0" i="0" smtClean="0">
                          <a:solidFill>
                            <a:schemeClr val="tx1"/>
                          </a:solidFill>
                        </a:rPr>
                        <m:t>MPC</m:t>
                      </m:r>
                      <m:r>
                        <m:rPr>
                          <m:nor/>
                        </m:rPr>
                        <a:rPr lang="en-US" b="0" i="0" smtClean="0">
                          <a:solidFill>
                            <a:schemeClr val="tx1"/>
                          </a:solidFill>
                        </a:rPr>
                        <m:t>∗</m:t>
                      </m:r>
                      <m:sSub>
                        <m:sSubPr>
                          <m:ctrlPr>
                            <a:rPr lang="en-US" b="0" i="1" smtClean="0">
                              <a:solidFill>
                                <a:schemeClr val="tx1"/>
                              </a:solidFill>
                              <a:latin typeface="Cambria Math" panose="02040503050406030204" pitchFamily="18" charset="0"/>
                            </a:rPr>
                          </m:ctrlPr>
                        </m:sSubPr>
                        <m:e>
                          <m:r>
                            <m:rPr>
                              <m:nor/>
                            </m:rPr>
                            <a:rPr lang="en-US" b="0" i="0" smtClean="0">
                              <a:solidFill>
                                <a:schemeClr val="tx1"/>
                              </a:solidFill>
                            </a:rPr>
                            <m:t>Y</m:t>
                          </m:r>
                        </m:e>
                        <m:sub>
                          <m:r>
                            <m:rPr>
                              <m:nor/>
                            </m:rPr>
                            <a:rPr lang="en-US" b="0" i="0" smtClean="0">
                              <a:solidFill>
                                <a:schemeClr val="tx1"/>
                              </a:solidFill>
                            </a:rPr>
                            <m:t>d</m:t>
                          </m:r>
                        </m:sub>
                      </m:sSub>
                      <m:r>
                        <m:rPr>
                          <m:nor/>
                        </m:rPr>
                        <a:rPr lang="en-US" i="0">
                          <a:solidFill>
                            <a:schemeClr val="tx1"/>
                          </a:solidFill>
                        </a:rPr>
                        <m:t> − </m:t>
                      </m:r>
                      <m:r>
                        <m:rPr>
                          <m:nor/>
                        </m:rPr>
                        <a:rPr lang="en-US" b="0" i="0" smtClean="0">
                          <a:solidFill>
                            <a:schemeClr val="tx1"/>
                          </a:solidFill>
                        </a:rPr>
                        <m:t>c</m:t>
                      </m:r>
                      <m:r>
                        <m:rPr>
                          <m:nor/>
                        </m:rPr>
                        <a:rPr lang="en-US" i="0">
                          <a:solidFill>
                            <a:schemeClr val="tx1"/>
                          </a:solidFill>
                        </a:rPr>
                        <m:t>∗</m:t>
                      </m:r>
                      <m:r>
                        <m:rPr>
                          <m:nor/>
                        </m:rPr>
                        <a:rPr lang="en-US" i="0">
                          <a:solidFill>
                            <a:schemeClr val="tx1"/>
                          </a:solidFill>
                        </a:rPr>
                        <m:t>r</m:t>
                      </m:r>
                    </m:oMath>
                  </m:oMathPara>
                </a14:m>
                <a:endParaRPr lang="en-US" dirty="0">
                  <a:solidFill>
                    <a:schemeClr val="tx1"/>
                  </a:solidFill>
                </a:endParaRP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BDA847D-56E4-4438-943F-07CA3E77A69D}"/>
                  </a:ext>
                </a:extLst>
              </p:cNvPr>
              <p:cNvSpPr>
                <a:spLocks noGrp="1" noRot="1" noChangeAspect="1" noMove="1" noResize="1" noEditPoints="1" noAdjustHandles="1" noChangeArrowheads="1" noChangeShapeType="1" noTextEdit="1"/>
              </p:cNvSpPr>
              <p:nvPr>
                <p:ph idx="1"/>
              </p:nvPr>
            </p:nvSpPr>
            <p:spPr>
              <a:blipFill>
                <a:blip r:embed="rId2"/>
                <a:stretch>
                  <a:fillRect l="-703" t="-18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9BF8D93-058E-45FF-A3FF-6BFBD21B34F1}"/>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480E152-A685-4E37-B1D4-BB52DA972188}"/>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74431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36AF-0C51-46ED-A954-B13680F5F8B0}"/>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DA847D-56E4-4438-943F-07CA3E77A69D}"/>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nor/>
                        </m:rPr>
                        <a:rPr lang="en-US">
                          <a:solidFill>
                            <a:schemeClr val="tx1"/>
                          </a:solidFill>
                        </a:rPr>
                        <m:t>C</m:t>
                      </m:r>
                      <m:d>
                        <m:dPr>
                          <m:ctrlPr>
                            <a:rPr lang="en-US" i="1">
                              <a:solidFill>
                                <a:schemeClr val="tx1"/>
                              </a:solidFill>
                              <a:latin typeface="Cambria Math" panose="02040503050406030204" pitchFamily="18" charset="0"/>
                            </a:rPr>
                          </m:ctrlPr>
                        </m:dPr>
                        <m:e>
                          <m:r>
                            <m:rPr>
                              <m:nor/>
                            </m:rPr>
                            <a:rPr lang="en-US">
                              <a:solidFill>
                                <a:schemeClr val="tx1"/>
                              </a:solidFill>
                            </a:rPr>
                            <m:t>Y</m:t>
                          </m:r>
                          <m:r>
                            <m:rPr>
                              <m:nor/>
                            </m:rPr>
                            <a:rPr lang="en-US">
                              <a:solidFill>
                                <a:schemeClr val="tx1"/>
                              </a:solidFill>
                            </a:rPr>
                            <m:t>, </m:t>
                          </m:r>
                          <m:r>
                            <m:rPr>
                              <m:nor/>
                            </m:rPr>
                            <a:rPr lang="en-US">
                              <a:solidFill>
                                <a:schemeClr val="tx1"/>
                              </a:solidFill>
                            </a:rPr>
                            <m:t>r</m:t>
                          </m:r>
                        </m:e>
                      </m:d>
                      <m:r>
                        <m:rPr>
                          <m:nor/>
                        </m:rPr>
                        <a:rPr lang="en-US">
                          <a:solidFill>
                            <a:schemeClr val="tx1"/>
                          </a:solidFill>
                        </a:rPr>
                        <m:t> = </m:t>
                      </m:r>
                      <m:acc>
                        <m:accPr>
                          <m:chr m:val="̅"/>
                          <m:ctrlPr>
                            <a:rPr lang="en-US" i="1">
                              <a:solidFill>
                                <a:schemeClr val="tx1"/>
                              </a:solidFill>
                              <a:latin typeface="Cambria Math" panose="02040503050406030204" pitchFamily="18" charset="0"/>
                            </a:rPr>
                          </m:ctrlPr>
                        </m:accPr>
                        <m:e>
                          <m:r>
                            <m:rPr>
                              <m:nor/>
                            </m:rPr>
                            <a:rPr lang="en-US">
                              <a:solidFill>
                                <a:schemeClr val="tx1"/>
                              </a:solidFill>
                            </a:rPr>
                            <m:t>C</m:t>
                          </m:r>
                        </m:e>
                      </m:acc>
                      <m:r>
                        <m:rPr>
                          <m:nor/>
                        </m:rPr>
                        <a:rPr lang="en-US">
                          <a:solidFill>
                            <a:schemeClr val="tx1"/>
                          </a:solidFill>
                        </a:rPr>
                        <m:t> + </m:t>
                      </m:r>
                      <m:r>
                        <m:rPr>
                          <m:nor/>
                        </m:rPr>
                        <a:rPr lang="en-US">
                          <a:solidFill>
                            <a:schemeClr val="tx1"/>
                          </a:solidFill>
                        </a:rPr>
                        <m:t>MPC</m:t>
                      </m:r>
                      <m:r>
                        <m:rPr>
                          <m:nor/>
                        </m:rPr>
                        <a:rPr lang="en-US">
                          <a:solidFill>
                            <a:schemeClr val="tx1"/>
                          </a:solidFill>
                        </a:rPr>
                        <m:t>∗</m:t>
                      </m:r>
                      <m:sSub>
                        <m:sSubPr>
                          <m:ctrlPr>
                            <a:rPr lang="en-US" i="1">
                              <a:solidFill>
                                <a:schemeClr val="tx1"/>
                              </a:solidFill>
                              <a:latin typeface="Cambria Math" panose="02040503050406030204" pitchFamily="18" charset="0"/>
                            </a:rPr>
                          </m:ctrlPr>
                        </m:sSubPr>
                        <m:e>
                          <m:r>
                            <m:rPr>
                              <m:nor/>
                            </m:rPr>
                            <a:rPr lang="en-US">
                              <a:solidFill>
                                <a:schemeClr val="tx1"/>
                              </a:solidFill>
                            </a:rPr>
                            <m:t>Y</m:t>
                          </m:r>
                        </m:e>
                        <m:sub>
                          <m:r>
                            <m:rPr>
                              <m:nor/>
                            </m:rPr>
                            <a:rPr lang="en-US">
                              <a:solidFill>
                                <a:schemeClr val="tx1"/>
                              </a:solidFill>
                            </a:rPr>
                            <m:t>d</m:t>
                          </m:r>
                        </m:sub>
                      </m:sSub>
                      <m:r>
                        <m:rPr>
                          <m:nor/>
                        </m:rPr>
                        <a:rPr lang="en-US">
                          <a:solidFill>
                            <a:schemeClr val="tx1"/>
                          </a:solidFill>
                        </a:rPr>
                        <m:t> − </m:t>
                      </m:r>
                      <m:r>
                        <m:rPr>
                          <m:nor/>
                        </m:rPr>
                        <a:rPr lang="en-US">
                          <a:solidFill>
                            <a:schemeClr val="tx1"/>
                          </a:solidFill>
                        </a:rPr>
                        <m:t>c</m:t>
                      </m:r>
                      <m:r>
                        <m:rPr>
                          <m:nor/>
                        </m:rPr>
                        <a:rPr lang="en-US">
                          <a:solidFill>
                            <a:schemeClr val="tx1"/>
                          </a:solidFill>
                        </a:rPr>
                        <m:t>∗</m:t>
                      </m:r>
                      <m:r>
                        <m:rPr>
                          <m:nor/>
                        </m:rPr>
                        <a:rPr lang="en-US">
                          <a:solidFill>
                            <a:schemeClr val="tx1"/>
                          </a:solidFill>
                        </a:rPr>
                        <m:t>r</m:t>
                      </m:r>
                    </m:oMath>
                  </m:oMathPara>
                </a14:m>
                <a:endParaRPr lang="en-US" dirty="0">
                  <a:solidFill>
                    <a:schemeClr val="tx1"/>
                  </a:solidFill>
                </a:endParaRPr>
              </a:p>
              <a:p>
                <a:pPr marL="0" indent="0">
                  <a:buNone/>
                </a:pPr>
                <a:endParaRPr lang="en-US" sz="300" dirty="0">
                  <a:solidFill>
                    <a:schemeClr val="tx1"/>
                  </a:solidFill>
                </a:endParaRPr>
              </a:p>
              <a:p>
                <a:r>
                  <a:rPr lang="en-US" dirty="0">
                    <a:solidFill>
                      <a:schemeClr val="tx1"/>
                    </a:solidFill>
                  </a:rPr>
                  <a:t>An upward-sloping function of Y</a:t>
                </a:r>
                <a:r>
                  <a:rPr lang="en-US" baseline="-25000" dirty="0">
                    <a:solidFill>
                      <a:schemeClr val="tx1"/>
                    </a:solidFill>
                  </a:rPr>
                  <a:t>d</a:t>
                </a:r>
                <a:r>
                  <a:rPr lang="en-US" dirty="0">
                    <a:solidFill>
                      <a:schemeClr val="tx1"/>
                    </a:solidFill>
                  </a:rPr>
                  <a:t> and a downward-sloping function of r</a:t>
                </a:r>
              </a:p>
              <a:p>
                <a:endParaRPr lang="en-US" sz="300" dirty="0">
                  <a:solidFill>
                    <a:schemeClr val="tx1"/>
                  </a:solidFill>
                </a:endParaRPr>
              </a:p>
              <a:p>
                <a:r>
                  <a:rPr lang="en-US" dirty="0">
                    <a:solidFill>
                      <a:schemeClr val="tx1"/>
                    </a:solidFill>
                  </a:rPr>
                  <a:t>The left side says C is a function of Y, but the right contains Y</a:t>
                </a:r>
                <a:r>
                  <a:rPr lang="en-US" baseline="-25000" dirty="0">
                    <a:solidFill>
                      <a:schemeClr val="tx1"/>
                    </a:solidFill>
                  </a:rPr>
                  <a:t>d</a:t>
                </a:r>
              </a:p>
              <a:p>
                <a:pPr marL="0" indent="0" algn="ctr">
                  <a:buNone/>
                </a:pPr>
                <a:r>
                  <a:rPr lang="en-US" dirty="0">
                    <a:solidFill>
                      <a:schemeClr val="tx1"/>
                    </a:solidFill>
                  </a:rPr>
                  <a:t>Y</a:t>
                </a:r>
                <a:r>
                  <a:rPr lang="en-US" baseline="-25000" dirty="0">
                    <a:solidFill>
                      <a:schemeClr val="tx1"/>
                    </a:solidFill>
                  </a:rPr>
                  <a:t>d</a:t>
                </a:r>
                <a:r>
                  <a:rPr lang="en-US" dirty="0">
                    <a:solidFill>
                      <a:schemeClr val="tx1"/>
                    </a:solidFill>
                  </a:rPr>
                  <a:t> = Y – T</a:t>
                </a:r>
              </a:p>
              <a:p>
                <a:r>
                  <a:rPr lang="en-US" dirty="0">
                    <a:solidFill>
                      <a:schemeClr val="tx1"/>
                    </a:solidFill>
                  </a:rPr>
                  <a:t>Net taxes T have both an autonomous portion unrelated to Y and r (for example, property taxes), and a part that varies with Y</a:t>
                </a:r>
              </a:p>
              <a:p>
                <a:pPr lvl="1"/>
                <a:r>
                  <a:rPr lang="en-US" dirty="0">
                    <a:solidFill>
                      <a:schemeClr val="tx1"/>
                    </a:solidFill>
                  </a:rPr>
                  <a:t>The income tax works as an automatic stabilizer.  As Y rises, there is more income to tax, so the government collects more taxes.  Countercyclical!</a:t>
                </a:r>
              </a:p>
            </p:txBody>
          </p:sp>
        </mc:Choice>
        <mc:Fallback xmlns="">
          <p:sp>
            <p:nvSpPr>
              <p:cNvPr id="3" name="Content Placeholder 2">
                <a:extLst>
                  <a:ext uri="{FF2B5EF4-FFF2-40B4-BE49-F238E27FC236}">
                    <a16:creationId xmlns:a16="http://schemas.microsoft.com/office/drawing/2014/main" id="{8BDA847D-56E4-4438-943F-07CA3E77A69D}"/>
                  </a:ext>
                </a:extLst>
              </p:cNvPr>
              <p:cNvSpPr>
                <a:spLocks noGrp="1" noRot="1" noChangeAspect="1" noMove="1" noResize="1" noEditPoints="1" noAdjustHandles="1" noChangeArrowheads="1" noChangeShapeType="1" noTextEdit="1"/>
              </p:cNvSpPr>
              <p:nvPr>
                <p:ph idx="1"/>
              </p:nvPr>
            </p:nvSpPr>
            <p:spPr>
              <a:blipFill>
                <a:blip r:embed="rId3"/>
                <a:stretch>
                  <a:fillRect l="-703" b="-37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9BF8D93-058E-45FF-A3FF-6BFBD21B34F1}"/>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480E152-A685-4E37-B1D4-BB52DA972188}"/>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7285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D22A-DF36-47C1-B5A1-DCCF8853C8FF}"/>
              </a:ext>
            </a:extLst>
          </p:cNvPr>
          <p:cNvSpPr>
            <a:spLocks noGrp="1"/>
          </p:cNvSpPr>
          <p:nvPr>
            <p:ph type="title"/>
          </p:nvPr>
        </p:nvSpPr>
        <p:spPr/>
        <p:txBody>
          <a:bodyPr/>
          <a:lstStyle/>
          <a:p>
            <a:r>
              <a:rPr lang="en-US" dirty="0"/>
              <a:t>Expanded 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06C540-FD21-43DD-9144-CCB2A80653EF}"/>
                  </a:ext>
                </a:extLst>
              </p:cNvPr>
              <p:cNvSpPr>
                <a:spLocks noGrp="1"/>
              </p:cNvSpPr>
              <p:nvPr>
                <p:ph idx="1"/>
              </p:nvPr>
            </p:nvSpPr>
            <p:spPr>
              <a:xfrm>
                <a:off x="457081" y="1299153"/>
                <a:ext cx="11274663" cy="5144751"/>
              </a:xfrm>
            </p:spPr>
            <p:txBody>
              <a:bodyPr>
                <a:normAutofit/>
              </a:bodyPr>
              <a:lstStyle/>
              <a:p>
                <a:r>
                  <a:rPr lang="en-US" dirty="0">
                    <a:solidFill>
                      <a:schemeClr val="tx1"/>
                    </a:solidFill>
                  </a:rPr>
                  <a:t>We can write net tax revenue as</a:t>
                </a:r>
              </a:p>
              <a:p>
                <a:pPr marL="0" indent="0" algn="ctr">
                  <a:buNone/>
                </a:pPr>
                <a:r>
                  <a:rPr lang="en-US" dirty="0">
                    <a:solidFill>
                      <a:schemeClr val="tx1"/>
                    </a:solidFill>
                  </a:rPr>
                  <a:t>T(Y)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b="0" i="0" smtClean="0">
                            <a:solidFill>
                              <a:schemeClr val="tx1"/>
                            </a:solidFill>
                          </a:rPr>
                          <m:t>T</m:t>
                        </m:r>
                      </m:e>
                    </m:acc>
                    <m:r>
                      <m:rPr>
                        <m:nor/>
                      </m:rPr>
                      <a:rPr lang="en-US">
                        <a:solidFill>
                          <a:schemeClr val="tx1"/>
                        </a:solidFill>
                      </a:rPr>
                      <m:t> + </m:t>
                    </m:r>
                    <m:r>
                      <m:rPr>
                        <m:nor/>
                      </m:rPr>
                      <a:rPr lang="en-US" b="0" i="0" smtClean="0">
                        <a:solidFill>
                          <a:schemeClr val="tx1"/>
                        </a:solidFill>
                      </a:rPr>
                      <m:t>t</m:t>
                    </m:r>
                    <m:r>
                      <m:rPr>
                        <m:nor/>
                      </m:rPr>
                      <a:rPr lang="en-US">
                        <a:solidFill>
                          <a:schemeClr val="tx1"/>
                        </a:solidFill>
                      </a:rPr>
                      <m:t>∗</m:t>
                    </m:r>
                    <m:r>
                      <m:rPr>
                        <m:nor/>
                      </m:rPr>
                      <a:rPr lang="en-US" b="0" i="0" smtClean="0">
                        <a:solidFill>
                          <a:schemeClr val="tx1"/>
                        </a:solidFill>
                      </a:rPr>
                      <m:t>Y</m:t>
                    </m:r>
                  </m:oMath>
                </a14:m>
                <a:endParaRPr lang="en-US" dirty="0">
                  <a:solidFill>
                    <a:schemeClr val="tx1"/>
                  </a:solidFill>
                </a:endParaRPr>
              </a:p>
              <a:p>
                <a:pPr marL="0" indent="0" algn="ctr">
                  <a:buNone/>
                </a:pPr>
                <a:endParaRPr lang="en-US" sz="4800" dirty="0">
                  <a:solidFill>
                    <a:schemeClr val="tx1"/>
                  </a:solidFill>
                </a:endParaRPr>
              </a:p>
              <a:p>
                <a:pPr lvl="1"/>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T</m:t>
                        </m:r>
                      </m:e>
                    </m:acc>
                  </m:oMath>
                </a14:m>
                <a:r>
                  <a:rPr lang="en-US" dirty="0">
                    <a:solidFill>
                      <a:schemeClr val="tx1"/>
                    </a:solidFill>
                  </a:rPr>
                  <a:t> can be called autonomous taxation.  It is often called </a:t>
                </a:r>
                <a:r>
                  <a:rPr lang="en-US" u="sng" dirty="0">
                    <a:solidFill>
                      <a:schemeClr val="tx1"/>
                    </a:solidFill>
                  </a:rPr>
                  <a:t>lump-sum taxes</a:t>
                </a:r>
                <a:r>
                  <a:rPr lang="en-US" dirty="0">
                    <a:solidFill>
                      <a:schemeClr val="tx1"/>
                    </a:solidFill>
                  </a:rPr>
                  <a:t>; taxes unrelated to income</a:t>
                </a:r>
              </a:p>
              <a:p>
                <a:pPr lvl="1"/>
                <a:r>
                  <a:rPr lang="en-US" dirty="0">
                    <a:solidFill>
                      <a:schemeClr val="tx1"/>
                    </a:solidFill>
                  </a:rPr>
                  <a:t>t is the </a:t>
                </a:r>
                <a:r>
                  <a:rPr lang="en-US" u="sng" dirty="0">
                    <a:solidFill>
                      <a:schemeClr val="tx1"/>
                    </a:solidFill>
                  </a:rPr>
                  <a:t>income tax rate</a:t>
                </a:r>
              </a:p>
              <a:p>
                <a:pPr lvl="2"/>
                <a:r>
                  <a:rPr lang="en-US" dirty="0">
                    <a:solidFill>
                      <a:schemeClr val="tx1"/>
                    </a:solidFill>
                  </a:rPr>
                  <a:t>Things like corporate income tax and social security taxes are income taxes in this sense.  t is the “average tax rate” imposed on a dollar of earned income.</a:t>
                </a:r>
              </a:p>
              <a:p>
                <a:pPr lvl="2"/>
                <a:r>
                  <a:rPr lang="en-US" dirty="0">
                    <a:solidFill>
                      <a:schemeClr val="tx1"/>
                    </a:solidFill>
                  </a:rPr>
                  <a:t>t*Y alone is </a:t>
                </a:r>
                <a:r>
                  <a:rPr lang="en-US" u="sng" dirty="0">
                    <a:solidFill>
                      <a:schemeClr val="tx1"/>
                    </a:solidFill>
                  </a:rPr>
                  <a:t>income tax revenue</a:t>
                </a:r>
              </a:p>
            </p:txBody>
          </p:sp>
        </mc:Choice>
        <mc:Fallback xmlns="">
          <p:sp>
            <p:nvSpPr>
              <p:cNvPr id="3" name="Content Placeholder 2">
                <a:extLst>
                  <a:ext uri="{FF2B5EF4-FFF2-40B4-BE49-F238E27FC236}">
                    <a16:creationId xmlns:a16="http://schemas.microsoft.com/office/drawing/2014/main" id="{2D06C540-FD21-43DD-9144-CCB2A80653EF}"/>
                  </a:ext>
                </a:extLst>
              </p:cNvPr>
              <p:cNvSpPr>
                <a:spLocks noGrp="1" noRot="1" noChangeAspect="1" noMove="1" noResize="1" noEditPoints="1" noAdjustHandles="1" noChangeArrowheads="1" noChangeShapeType="1" noTextEdit="1"/>
              </p:cNvSpPr>
              <p:nvPr>
                <p:ph idx="1"/>
              </p:nvPr>
            </p:nvSpPr>
            <p:spPr>
              <a:xfrm>
                <a:off x="457081" y="1299153"/>
                <a:ext cx="11274663" cy="5144751"/>
              </a:xfrm>
              <a:blipFill>
                <a:blip r:embed="rId2"/>
                <a:stretch>
                  <a:fillRect l="-703" t="-17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814CECE-C347-40EF-A08F-344E515A0D1A}"/>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3E4B2B4D-5EBA-4241-9478-F2C9FB8AF87F}"/>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6" name="TextBox 5">
            <a:extLst>
              <a:ext uri="{FF2B5EF4-FFF2-40B4-BE49-F238E27FC236}">
                <a16:creationId xmlns:a16="http://schemas.microsoft.com/office/drawing/2014/main" id="{16D66ED4-AEB8-45A8-8182-BA714B571322}"/>
              </a:ext>
            </a:extLst>
          </p:cNvPr>
          <p:cNvSpPr txBox="1"/>
          <p:nvPr/>
        </p:nvSpPr>
        <p:spPr>
          <a:xfrm>
            <a:off x="760412" y="2514600"/>
            <a:ext cx="1970411"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Net tax revenue</a:t>
            </a:r>
          </a:p>
        </p:txBody>
      </p:sp>
      <p:sp>
        <p:nvSpPr>
          <p:cNvPr id="7" name="TextBox 6">
            <a:extLst>
              <a:ext uri="{FF2B5EF4-FFF2-40B4-BE49-F238E27FC236}">
                <a16:creationId xmlns:a16="http://schemas.microsoft.com/office/drawing/2014/main" id="{DC08F9D9-8345-4CF3-958C-EC01CDDAF331}"/>
              </a:ext>
            </a:extLst>
          </p:cNvPr>
          <p:cNvSpPr txBox="1"/>
          <p:nvPr/>
        </p:nvSpPr>
        <p:spPr>
          <a:xfrm>
            <a:off x="2651734" y="2514600"/>
            <a:ext cx="378821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equals a fixed autonomous sum</a:t>
            </a:r>
          </a:p>
        </p:txBody>
      </p:sp>
      <p:sp>
        <p:nvSpPr>
          <p:cNvPr id="8" name="TextBox 7">
            <a:extLst>
              <a:ext uri="{FF2B5EF4-FFF2-40B4-BE49-F238E27FC236}">
                <a16:creationId xmlns:a16="http://schemas.microsoft.com/office/drawing/2014/main" id="{6127B800-F6F7-4CE4-8791-E344F2855EBD}"/>
              </a:ext>
            </a:extLst>
          </p:cNvPr>
          <p:cNvSpPr txBox="1"/>
          <p:nvPr/>
        </p:nvSpPr>
        <p:spPr>
          <a:xfrm>
            <a:off x="6181422" y="2514600"/>
            <a:ext cx="526618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plus a portion that increases as income rises</a:t>
            </a:r>
          </a:p>
        </p:txBody>
      </p:sp>
      <p:cxnSp>
        <p:nvCxnSpPr>
          <p:cNvPr id="9" name="Straight Arrow Connector 8">
            <a:extLst>
              <a:ext uri="{FF2B5EF4-FFF2-40B4-BE49-F238E27FC236}">
                <a16:creationId xmlns:a16="http://schemas.microsoft.com/office/drawing/2014/main" id="{ACE10A6A-3CF3-4BB5-8911-CE15E6A8E4C6}"/>
              </a:ext>
            </a:extLst>
          </p:cNvPr>
          <p:cNvCxnSpPr>
            <a:cxnSpLocks/>
          </p:cNvCxnSpPr>
          <p:nvPr/>
        </p:nvCxnSpPr>
        <p:spPr>
          <a:xfrm flipV="1">
            <a:off x="2598471" y="2217175"/>
            <a:ext cx="2366610" cy="313266"/>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7515701-5AEB-414A-8238-160C8115757C}"/>
              </a:ext>
            </a:extLst>
          </p:cNvPr>
          <p:cNvCxnSpPr>
            <a:cxnSpLocks/>
          </p:cNvCxnSpPr>
          <p:nvPr/>
        </p:nvCxnSpPr>
        <p:spPr>
          <a:xfrm flipV="1">
            <a:off x="5848574" y="2263663"/>
            <a:ext cx="300694" cy="361758"/>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B920EC-5B78-4308-8961-B90C5A0C783F}"/>
              </a:ext>
            </a:extLst>
          </p:cNvPr>
          <p:cNvCxnSpPr>
            <a:cxnSpLocks/>
          </p:cNvCxnSpPr>
          <p:nvPr/>
        </p:nvCxnSpPr>
        <p:spPr>
          <a:xfrm flipH="1" flipV="1">
            <a:off x="7106471" y="2253640"/>
            <a:ext cx="1873758" cy="320195"/>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C249734B-41AE-8273-216D-1594EC388CA8}"/>
                  </a:ext>
                </a:extLst>
              </p14:cNvPr>
              <p14:cNvContentPartPr/>
              <p14:nvPr/>
            </p14:nvContentPartPr>
            <p14:xfrm>
              <a:off x="1865880" y="5619600"/>
              <a:ext cx="1507320" cy="203040"/>
            </p14:xfrm>
          </p:contentPart>
        </mc:Choice>
        <mc:Fallback>
          <p:pic>
            <p:nvPicPr>
              <p:cNvPr id="12" name="Ink 11">
                <a:extLst>
                  <a:ext uri="{FF2B5EF4-FFF2-40B4-BE49-F238E27FC236}">
                    <a16:creationId xmlns:a16="http://schemas.microsoft.com/office/drawing/2014/main" id="{C249734B-41AE-8273-216D-1594EC388CA8}"/>
                  </a:ext>
                </a:extLst>
              </p:cNvPr>
              <p:cNvPicPr/>
              <p:nvPr/>
            </p:nvPicPr>
            <p:blipFill>
              <a:blip r:embed="rId4"/>
              <a:stretch>
                <a:fillRect/>
              </a:stretch>
            </p:blipFill>
            <p:spPr>
              <a:xfrm>
                <a:off x="1856520" y="5610240"/>
                <a:ext cx="1526040" cy="221760"/>
              </a:xfrm>
              <a:prstGeom prst="rect">
                <a:avLst/>
              </a:prstGeom>
            </p:spPr>
          </p:pic>
        </mc:Fallback>
      </mc:AlternateContent>
    </p:spTree>
    <p:extLst>
      <p:ext uri="{BB962C8B-B14F-4D97-AF65-F5344CB8AC3E}">
        <p14:creationId xmlns:p14="http://schemas.microsoft.com/office/powerpoint/2010/main" val="217836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Michigan ec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 Economics" id="{F765B7BC-671E-3049-9AF7-1A80247AA21C}" vid="{C6295870-11D9-564A-A360-D931098B9D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Michigan econ</Template>
  <TotalTime>11825</TotalTime>
  <Words>3636</Words>
  <Application>Microsoft Office PowerPoint</Application>
  <PresentationFormat>Custom</PresentationFormat>
  <Paragraphs>446</Paragraphs>
  <Slides>30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Times New Roman</vt:lpstr>
      <vt:lpstr>Michigan econ</vt:lpstr>
      <vt:lpstr>Lecture 19: Aggregate Demand</vt:lpstr>
      <vt:lpstr>Expanded IS</vt:lpstr>
      <vt:lpstr>Expanded IS</vt:lpstr>
      <vt:lpstr>Expanded IS</vt:lpstr>
      <vt:lpstr>Expanded IS</vt:lpstr>
      <vt:lpstr>Expanded IS</vt:lpstr>
      <vt:lpstr>Expanded IS</vt:lpstr>
      <vt:lpstr>Expanded IS</vt:lpstr>
      <vt:lpstr>Expanded IS</vt:lpstr>
      <vt:lpstr>Expanded IS</vt:lpstr>
      <vt:lpstr>Expanded IS</vt:lpstr>
      <vt:lpstr>Expanded IS</vt:lpstr>
      <vt:lpstr>Expanded IS</vt:lpstr>
      <vt:lpstr>Expanded IS</vt:lpstr>
      <vt:lpstr>Expanded IS</vt:lpstr>
      <vt:lpstr>Expanded IS</vt:lpstr>
      <vt:lpstr>Expanded IS</vt:lpstr>
      <vt:lpstr>Monetary policy and prices</vt:lpstr>
      <vt:lpstr>Monetary policy and prices</vt:lpstr>
      <vt:lpstr>Monetary policy and prices</vt:lpstr>
      <vt:lpstr>Monetary policy and prices</vt:lpstr>
      <vt:lpstr>Monetary policy and prices</vt:lpstr>
      <vt:lpstr>PowerPoint Presentation</vt:lpstr>
      <vt:lpstr>Aggregate Demand</vt:lpstr>
      <vt:lpstr>Aggregate Demand</vt:lpstr>
      <vt:lpstr>Aggregate Demand</vt:lpstr>
      <vt:lpstr>Aggregate Demand</vt:lpstr>
      <vt:lpstr>PowerPoint Presentation</vt:lpstr>
      <vt:lpstr>Aggregate Demand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24</dc:title>
  <dc:creator>adamstev</dc:creator>
  <cp:lastModifiedBy>Stevenson, Adam</cp:lastModifiedBy>
  <cp:revision>1381</cp:revision>
  <cp:lastPrinted>2015-04-13T16:51:43Z</cp:lastPrinted>
  <dcterms:created xsi:type="dcterms:W3CDTF">2006-08-16T00:00:00Z</dcterms:created>
  <dcterms:modified xsi:type="dcterms:W3CDTF">2022-11-10T16:19:15Z</dcterms:modified>
</cp:coreProperties>
</file>