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4"/>
  </p:notesMasterIdLst>
  <p:sldIdLst>
    <p:sldId id="392" r:id="rId2"/>
    <p:sldId id="395" r:id="rId3"/>
    <p:sldId id="396" r:id="rId4"/>
    <p:sldId id="403" r:id="rId5"/>
    <p:sldId id="404" r:id="rId6"/>
    <p:sldId id="405" r:id="rId7"/>
    <p:sldId id="406" r:id="rId8"/>
    <p:sldId id="407" r:id="rId9"/>
    <p:sldId id="408" r:id="rId10"/>
    <p:sldId id="409" r:id="rId11"/>
    <p:sldId id="413" r:id="rId12"/>
    <p:sldId id="414" r:id="rId13"/>
    <p:sldId id="415" r:id="rId14"/>
    <p:sldId id="416" r:id="rId15"/>
    <p:sldId id="417" r:id="rId16"/>
    <p:sldId id="410" r:id="rId17"/>
    <p:sldId id="411" r:id="rId18"/>
    <p:sldId id="412" r:id="rId19"/>
    <p:sldId id="346" r:id="rId20"/>
    <p:sldId id="418" r:id="rId21"/>
    <p:sldId id="422" r:id="rId22"/>
    <p:sldId id="421" r:id="rId23"/>
    <p:sldId id="426" r:id="rId24"/>
    <p:sldId id="427" r:id="rId25"/>
    <p:sldId id="423" r:id="rId26"/>
    <p:sldId id="428" r:id="rId27"/>
    <p:sldId id="429" r:id="rId28"/>
    <p:sldId id="425" r:id="rId29"/>
    <p:sldId id="430" r:id="rId30"/>
    <p:sldId id="433" r:id="rId31"/>
    <p:sldId id="431" r:id="rId32"/>
    <p:sldId id="341" r:id="rId33"/>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75" autoAdjust="0"/>
    <p:restoredTop sz="82194" autoAdjust="0"/>
  </p:normalViewPr>
  <p:slideViewPr>
    <p:cSldViewPr>
      <p:cViewPr varScale="1">
        <p:scale>
          <a:sx n="46" d="100"/>
          <a:sy n="46" d="100"/>
        </p:scale>
        <p:origin x="42" y="78"/>
      </p:cViewPr>
      <p:guideLst>
        <p:guide orient="horz" pos="2160"/>
        <p:guide pos="2880"/>
        <p:guide pos="3839"/>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2-11-15T15:39:29.246"/>
    </inkml:context>
    <inkml:brush xml:id="br0">
      <inkml:brushProperty name="width" value="0.05292" units="cm"/>
      <inkml:brushProperty name="height" value="0.05292" units="cm"/>
      <inkml:brushProperty name="color" value="#0070C0"/>
    </inkml:brush>
  </inkml:definitions>
  <inkml:trace contextRef="#ctx0" brushRef="#br0">21829 15830 0,'0'0'0,"0"0"0,0 0 0,64-36 15,-19 4-15,0-4 16,5-5 0,-5 1-16,-4-1 15,8-9 1,19-9-16,4-4 15,1-5 1,-15 9-16,-26 19 16,-23 17-1,0 10-15</inkml:trace>
</inkml:ink>
</file>

<file path=ppt/ink/ink2.xml><?xml version="1.0" encoding="utf-8"?>
<inkml:ink xmlns:inkml="http://www.w3.org/2003/InkML">
  <inkml:definitions>
    <inkml:context xml:id="ctx0">
      <inkml:inkSource xml:id="inkSrc0">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2-11-15T15:41:52.977"/>
    </inkml:context>
    <inkml:brush xml:id="br0">
      <inkml:brushProperty name="width" value="0.05292" units="cm"/>
      <inkml:brushProperty name="height" value="0.05292" units="cm"/>
      <inkml:brushProperty name="color" value="#0070C0"/>
    </inkml:brush>
    <inkml:context xml:id="ctx1">
      <inkml:inkSource xml:id="inkSrc1">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1" timeString="2022-11-15T15:41:54.497"/>
    </inkml:context>
  </inkml:definitions>
  <inkml:trace contextRef="#ctx0" brushRef="#br0">31489 10223 0,'0'0'0,"0"0"0,0 0 15</inkml:trace>
  <inkml:trace contextRef="#ctx1" brushRef="#br0">21839 11029 747 0,'-7'0'102'15,"0"2"-34"-15,-2-1 52 0,3-1-37 0,-3 4-5 0,4-2 6 16,-4 3-19-16,3 2 2 0,-3 1-5 0,4-1 2 16,-1 2-22-16,5 2 2 0,-1-2-11 0,0 2-6 15,2-2-2-15,0 2-5 0,4-1 3 0,1 1-3 16,1-3 0-16,3 1 6 0,-2-4-4 0,4 2 11 0,1-3 4 16,-3-4-1-16,2 2 5 0,0-2 13 0,-2-2-4 15,4-2 5-15,-4-1-5 0,2-2-2 0,-4 3-13 16,2-5 0-16,-2 0-5 0,2-2 1 0,4 2-3 15,-10-2 3-15,1 0-3 0,-2 0-8 0,-2 1 7 16,0-1-8-16,0 4 7 0,-4-1-11 0,-1 1-1 16,-2 2 0-16,-6-1-1 0,-2 3-4 0,1-1 1 0,-1 4-3 15,1 0 1-15,-2 2-9 0,-2 1-7 0,0 5 0 16,1 2-2-16,-3 3 0 0,10 5-1 0,-5 2-1 16,3 5 0-16,1 1 5 0,3 3 5 0,1 3-3 15,4 1 3-15,1-1 0 0,4 1-5 0,1 1 3 16,6-7-5-16,-2-5 3 0,4-4-1 0,0-3 5 0,4-8-4 15,1 0 1-15,-2-5 16 0,4-7-1 0,0 3 8 16,4-5 4-16,-6-6 3 0,6 0-1 0,0-7 1 16,-8-1-2-16,1-3 3 0,-6-3-1 0,-2 0 3 0,2 1 1 15,-4 3-6-15,-1-4-1 0,-4 3-3 0,-2 3-7 16,-1-1 11-16,-6 2-3 0,-2 4 5 0,-4-1-11 16,-3 1-2-16,-2 2-2 0,-5 1-1 0,2 2-16 0,-3 0 5 15,3 4-6-15,1 2 5 0,-3-1-14 0,5 4 6 16,-2 2-4-16,6 4 4 0,1 3-13 0,5 2-5 15,1 2 7-15,1 5-4 0,3 4 12 0,3 2 6 16,2 5-6-16,0 2 7 0,6 0-1 0,3 2 1 16,1-2-2-16,5-2 1 0,-1-4-1 0,4-6 2 15,-1-5 6-15,-1-4-3 0,2-7 10 0,0 1 19 16,4-4-6-16,-4-3 10 0,0-4-4 0,-2-6 3 0,0-1-1 16,3-2 2-16,-5-2 1 0,-3 0-7 0,-4-1 9 15,0-3-8-15,-3-1-5 0,-4 3 2 0,-5-1-2 16,-3 3 4-16,-1 2-4 0,-5 3-5 0,-1 2-9 15,-3 4 4-15,0 2-17 0,-5 4 0 0,1-1-4 0,-5 4 1 16,0 2-9-16,3 3 1 0,4 4-5 0,4 4 3 16,3 3-3-16,4 2 0 0,2 8 11 0,7 1-7 15,0 2 11-15,4 1 0 0,5-1-5 0,0 2 5 16,5 0-2-16,6-6-4 0,-2 0 3 0,8-8-2 31,-3-5 7-31,4-6 6 0,0-6 1 0,-1-7 1 0,4-2 17 16,-6-4 0-16,1 2 3 0,2-3-5 0,-7-1-5 0,-5-3 6 15,-3 2-1-15,-8 1 3 0,1 3 1 0,-3 6-2 16,-2-1-3-16,0 7 0 0,0 0-15 0,0 0-51 16,-2 0-10-16,2 0-23 0,-2 0-102 0,-41-16-132 0,29 14-51 15</inkml:trace>
  <inkml:trace contextRef="#ctx1" brushRef="#br0" timeOffset="1250.31">21796 11318 874 0,'-6'-2'134'15,"1"-1"-14"-15,1-3 16 0,3 1-40 0,-5-1 27 0,4 3-17 0,-1-3 6 0,3 6-16 16,0 0-9-16,0 0-20 0,0 0 0 0,0 0-10 16,0 0-25-16,0 0-6 0,0 0 1 0,0 0-2 15,0 0 4-15,-2 0-7 0,2 0-5 0,0 0-1 16,-2 2-9-16,-18 27 1 0,18-18 2 0,1 3-1 0,-1 3-3 15,2 1 0-15,0 4 1 0,0 1 0 0,0-1-4 16,-2 1 1-16,0 3-3 0,2-1 3 0,0 4 0 0,0-4-4 16,-3 4 3-16,1 0-3 0,2-2 0 0,-2 2 3 15,2 2-4-15,-2 0 4 0,0 1 0 0,2 1-3 16,0-1 3-16,0 5-4 0,2-1 1 0,0 2 0 16,-2 0 1-16,2 0 0 0,0-2 3 15,1 0-4-15,-3 0 0 0,0-7 0 16,0 2 5-16,0-4-5 0,0-2 1 0,0 4-2 0,0 0-2 0,0 0 17 0,2-2-1 15,-2-1 7-15,2-1-5 0,-2 2-3 0,0-3 1 16,0 3 0-16,0-2 7 0,0 0-11 0,0-1 0 16,0 1-3-16,-2 0-2 0,2 1 1 0,0-1-3 0,0 0 1 15,0-1-2-15,0 1-2 0,-2 1 2 0,2 1-2 16,0 4 5-16,0-3-3 0,0-2 4 0,0 1-4 16,0 0 6-16,-3 0 3 0,3-2-2 0,0 1 1 15,-2-4-9-15,2-1 3 0,0 5-2 0,0-1 3 16,-2-2-3-16,2 3 2 0,-2-5-2 0,2-2 1 0,-2 0-2 15,2-2 0-15,-1 1 3 0,1 0-1 0,0-2 7 0,0-1-9 16,-2-1 0-16,2 1-4 0,0-1 4 0,-2 2 6 16,-2-1-3-16,4 1 3 0,-2 0-7 0,2-1 2 15,0 1 0-15,-1-1 2 0,1-1 6 0,-2 0 0 16,2-3-1-16,0 2 0 0,-2-2-4 0,2 2 10 16,0-4-2-16,0 0 4 0,0 0-11 0,-2-2 4 15,2 4-4-15,0-2 4 0,0-2-9 0,0 2 4 16,2-2-1-16,0 2 3 0,0 2-4 0,-1 0-2 15,-1 0 2-15,2 0-2 0,2-2-8 0,-2-2 12 0,-2-2-4 16,0 3 8-16,2-3-10 0,-1 6 5 0,1-2-3 16,0 0 2-16,-2-9-2 0,0 0 0 0,0 0 2 15,0 2-1-15,0 0-1 0,0-1 1 0,0 1 1 16,0 0 1-16,0 0 4 0,7 32-11 0,-7-25 2 0,0-5-5 16,0-4 4-16,0 0 1 0,0 0-2 0,0 0 2 15,0 0 0-15,0 0-5 0,0 0 5 0,0 0-5 16,0 0 7-16,0 0 5 0,0 0-4 0,0 0 5 15,0-2-4-15,0 0 4 16,0 1 0-16,0-1 1 0,0 0-7 0,0 0 6 0,0 0-2 0,-3 0 5 0,1 1 3 0,0-1-11 16,0 0 3-16,-1 0-5 0,1 2 1 0,-4 0-1 15,3 0 0-15,-53 7 0 0,52 1-2 0,2-1 0 16,0-2-3-16,1-1 2 0,-3 1 3 0,4 1-4 16,0 1 3-16,0-2-5 0,4 1 4 0,-1-2-10 15,1-1 5-15,5 1-6 0,-2-1 5 0,4-3 8 16,0 0 0-16,-2-3 4 0,2 1 6 0,0-3 6 15,1-3-3-15,-5 1 3 0,2-6-6 0,4 3 8 0,-9-5 0 16,1 2 2-16,2 1-6 0,-3-5 5 0,0 8-2 16,1-1 4-16,-5 1-2 0,0 1-1 0,-4 1-5 31,1-2 4-31,-3 0-2 0,-1 2 4 0,0-2-3 0,-4 5 1 16,0-3-11-16,2 3-10 0,-5 2 4 0,-1 2-6 0,1 2 6 15,-1 4-9-15,-5-3 10 0,10 5-11 0,-5 1 2 16,2 0-2-16,6 3-6 0,-2 1 5 0,2 1 1 0,5 3 4 15,2 3-2-15,7-2 1 0,-3-2-8 0,5-2 3 16,2-3-4-16,3 2 2 0,4-2-1 0,4-4 20 16,0-2 3-16,3-5 8 0,2 2 12 0,0-2-6 15,0-5 1-15,-1-4-4 0,-3-2 0 0,3-4-5 16,-3 5 0-16,-1-5-2 0,-2 2 10 0,-4-1-8 16,-3-4 3-16,-3 5-6 0,-6-1 4 0,-2-1 8 15,0 4 1-15,-4 1 1 0,2 10-4 0,0 0-5 0,-16-13-1 16,6 13 0-16,-6-2-10 0,0 2-3 0,-4 0-1 15,2 0 0-15,-4 7-1 0,1 1-8 0,-3-3 4 16,2 2-5-16,1 2-2 0,3 0-21 0,3 0-5 16,3 6-5-16,3-4-20 0,5 0-55 0,4-11-17 0,0 0-24 15,0 0-146-15,0 0-542 0</inkml:trace>
  <inkml:trace contextRef="#ctx1" brushRef="#br0" timeOffset="1744.65">21794 12877 1692 0,'-13'18'147'0,"3"-3"-80"0,4-4 29 0,-1 1-40 0,3-8 57 0,4 5-32 15,2-2 2-15,2-7-14 0,3 4-14 0,2-6-12 16,4 0-2-16,8-3 0 0,1-8 6 0,7-8 5 15,2-8-2-15,5-17 1 0,3-2-13 0,-1-12-9 16,2-9 0-16,4-7-3 0,4-9-2 0,16-7-2 16,4-11 1-16,5-11-1 0,-1-7-2 0,6-11-13 0,-2-2 4 15,3-2-8-15,-10 8 0 0,-10 1 8 0,-4 11-8 16,-7 10 9-16,3 6 0 0,0 13-4 0,-1 2 5 16,-6 2-6-16,-6 3 4 0,-8 12 4 0,-4 4-6 0,-7 19 5 15,-4 4-1-15,-8 12-5 0,-1 7 4 0,-6 6-6 16,0 5-4-16,0 2-1 0,-6 3-2 0,2 5-1 15,-3-1-14-15,2 0-13 0,-4 6-6 0,2-1-4 16,-4 4-34-16,2 2-64 0,0 0-20 0,1 6-31 16,3 1-197-16</inkml:trace>
  <inkml:trace contextRef="#ctx1" brushRef="#br0" timeOffset="2401.75">23749 9526 1473 0,'0'-6'97'0,"4"1"-30"0,7-1 22 16,-4 3-19-16,4-3 62 0,-6 5-18 0,-5 1 8 15,0 0-12-15,0 0 5 0,0 0-40 0,0 0-3 0,-14 9-15 32,5-2-30-32,-11 4-7 0,-2 3 3 0,-5 2-1 0,7 6 22 0,-1 3 4 0,1 4 4 0,4 4-3 15,-12-4-12-15,7 3-5 0,1-1-10 0,4-2 3 31,-2 0-21-31,-1-2 11 0,9 4-1 0,1-2 4 0,7 2 0 0,2-4-14 0,0-2 0 0,12 0-4 16,3-1-3-16,1-1-7 0,6-3-2 0,-2-3 0 16,3-3 3-16,12-5-4 0,-3-3 5 0,11-5-5 0,-1-2 3 15,5-7-1-15,0-3-26 0,0-3 2 0,4-2-123 16,-1-4-114-16,3-4-42 0,-5 3-64 0,1-1-514 0</inkml:trace>
  <inkml:trace contextRef="#ctx1" brushRef="#br0" timeOffset="2964.87">24331 9394 1312 0,'-7'3'58'0,"-2"1"43"16,4-1-14-16,3 5 26 0,2-3-17 0,0 6-16 15,0 0-4-15,4 3-2 0,-3 4-9 0,5 4-25 16,-1 0-2-16,1 3-7 0,6-1-2 0,5 1 15 15,2 2-1-15,1-2 4 0,-3-1-3 0,1-4-13 16,-2-4 2-16,0-7-7 0,8-7-9 0,-3 2 5 0,3-6-3 16,-1-9 5-16,-3 5 7 0,6-10 3 0,-7-2-4 15,9 0 1-15,-7-7-15 0,-1-2 1 0,0-1 0 16,-4 3 0-16,-1 2-3 0,-1 5-7 0,-1 1 2 16,1 6-4-16,1 2 4 0,-4 4-8 0,3 3 1 0,0 2-2 15,1 0-2-15,-1 6 7 0,3 1-3 0,-3 5 6 16,4 5-8-16,-2 1 2 0,3 0 1 0,-3 2-1 15,-2-4-7-15,4-1-66 0,-5-1-18 0,5-1-26 16,-3-2-140-16,-1-2-300 0</inkml:trace>
</inkml:ink>
</file>

<file path=ppt/ink/ink3.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5T15:49:32.719"/>
    </inkml:context>
    <inkml:brush xml:id="br0">
      <inkml:brushProperty name="width" value="0.05292" units="cm"/>
      <inkml:brushProperty name="height" value="0.05292" units="cm"/>
      <inkml:brushProperty name="color" value="#0070C0"/>
    </inkml:brush>
    <inkml:context xml:id="ctx1">
      <inkml:inkSource xml:id="inkSrc1">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2-11-15T15:50:23.276"/>
    </inkml:context>
  </inkml:definitions>
  <inkml:trace contextRef="#ctx0" brushRef="#br0">25152 10363 794 0,'-18'-5'157'15,"2"1"-62"-15,5 0 84 0,2 1-78 16,0-1-1-16,-6 1 19 0,1 3-36 0,-2-2 2 0,3 2-11 15,-3-2 1-15,-24-9-9 0,27 11-5 0,1 4-2 16,-1-2-16-16,-2 3-13 0,1-1 4 0,3 1-7 16,0 2 6-16,-1 4-20 0,6 0 3 0,-3 2-10 15,4-1-4-15,3 3 1 0,-2 3-2 0,8-2 3 16,0 4 10-16,6-5-3 0,1 4 6 0,4-1-5 16,5-3 3-16,-2 1 4 0,2-7 1 0,1-3 0 0,-1-1 0 15,0-5 10-15,2-2-3 0,-1-5 7 0,-1-2-7 0,-2-7-6 16,-5 1-2-16,1-1-2 0,1 0-6 0,-2-1 5 15,-3 3-3-15,-2-4 4 0,-3 2 4 0,-3-2 3 16,1 1 6-16,-3 5-3 0,-5-1-3 0,3-2-5 16,-5 3-4-16,-6-3 2 0,1 1-4 0,-6 1-3 15,-2 2-2-15,-2-1-1 0,-3 1-7 0,-4 2 0 16,-7 0 0-16,5 3 0 0,-3 5-12 0,3 1-7 16,4 3 1-16,-2 4-3 0,5 6-2 0,3 1-7 15,4 6 2-15,3 2-2 0,1 5 10 0,6-1-1 0,0 1 2 16,3 2-1-16,4-4 7 0,7 4-4 0,1-2 7 15,4-5-4-15,3 3 14 0,3-10 7 0,5-3 0 16,4-1 3-16,-1-9 7 0,3 0 11 0,1-2-5 16,5-8 7-16,-5-4-6 0,1-5-5 0,0-2 2 0,-4-3-5 15,0-2-2-15,-5-1-4 0,1-2 1 0,-14-2-2 16,6 0 4-16,-4 2-1 0,-4 0 0 0,2 3-1 16,-7 1 4-16,-2 3-3 0,-4-2 0 0,1 2-2 15,-5 2 2-15,-1 0-1 0,-5 0-3 0,-8 0 0 16,-1 2-5-16,-6 1-2 0,-6 2-1 0,-1 3-1 15,-4 2-19-15,-3 3 0 0,-2 5-1 0,3 4 0 0,3 3-1 16,4 7-3-16,5 3 0 0,2 6-1 0,3 4-3 16,3 6-1-16,4 3 0 0,6 4 1 0,6 0 10 0,1-1 1 15,5-1 1-15,3 0-1 0,6 0 2 0,6 2 16 16,7-2 0-16,-1-5 5 0,5-3 7 0,1-6 7 16,2-6 2-16,5-4 2 0,-1-5 2 0,3-5 3 15,0-4 2-15,2-7 3 0,-6-6 1 0,3-7-10 16,-5 0-2-16,-1-1-1 0,0-3-3 0,-5-1-2 15,3-4 1-15,-11-5-1 0,-3-1 9 0,-4 1-11 16,-4 1 3-16,-3 6-6 0,2 0 5 0,-8 3 1 16,-5-1-1-16,2 2 0 0,-8-1-5 0,-10-1-2 0,0 1 0 15,-8-1-1-15,-7 0-5 0,-3 3-5 0,-8 4-1 16,-3 3-2-16,2 3-7 0,-2 4-3 0,5 3 4 16,-2 5-4-16,11 5-1 0,2 6-12 0,6 4-2 15,8 5-2-15,3 5 3 0,4 6-3 0,-6 3 0 0,12 4 0 16,4 2 6-16,7 0 0 0,7 1 9 0,0-3-7 15,8 2 13-15,6-6 11 0,1 1-1 0,9-4 5 16,0-4 5-16,3-4 9 0,6-3-2 0,-1-4 5 16,-1-8-4-16,6-5 9 0,-1-3 4 0,2-7 1 15,1-2 13-15,-5-9-21 0,-1 2 0 0,-4-12-8 16,-2 1-2-16,-8 0 5 0,-1-2-5 0,-5 0 3 16,-2 2-5-16,-7 0 2 0,-6-2 3 0,-3 6 0 0,-2-1 9 15,-2 2-4-15,-10 1-2 0,-1 1-2 0,-2 0-6 16,-4-2-3-16,-5 2 0 0,-9 0-3 0,-6 0-5 0,-8 4 0 15,-6 0-2-15,-1 7-1 0,-4 0-18 0,9 7 3 16,3 2-2-16,0 5 2 0,10 6-1 0,-4 6-11 16,6 4 4-16,7 8-7 0,3 6-2 0,5 4 5 15,4 5-4-15,8 3 5 0,7 2 1 0,0 0 10 16,4 1 6-16,5-5 0 0,3 1 15 0,14-5-5 16,1-1 4-16,3 0-2 0,6-4 18 0,4-9 0 15,0-5 0-15,5-8 1 0,-1-5 2 0,1-7 3 16,2-4 7-16,0-9-2 0,-4-8 18 0,0-9-20 0,-3-2-1 15,-2-8-7-15,-2 2-5 0,-1-2 7 0,-5-2 1 16,-1 0 1-16,-5 2-2 0,-10-2-5 0,-1 6-1 16,-13 1 0-16,2 3 0 0,-8 1 4 0,-3 0-3 15,-5 3 2-15,-6 1-4 0,-2 1-4 0,-5-1 0 0,7 2-3 16,-14 1-7-16,-13 2-1 0,-5 4-3 0,-15 5 0 16,3 4-7-16,5 5-3 0,-1 4 1 0,6 7-3 15,7 3-11-15,7 8-1 0,4 6-5 0,0 6 2 16,12 6-9-16,-1 6 14 0,3 3-3 0,8 1 6 15,3 5-2-15,11-6 15 0,0 4-3 0,11-3 7 16,0-2 4-16,10-1 0 0,1 0 4 0,7-5-1 0,5-6 12 16,4-7 5-16,4-9 2 0,1-7 0 0,1-9 8 15,6-4 3-15,3-9 2 0,4-14 1 0,-4-4 8 16,-1-14-7-16,1-4 0 0,-10-6-4 0,2-1-11 0,-9-2-10 16,-3 0 0-16,-6 3-2 0,-2 1 2 0,-8 5 1 15,-8 0-4-15,-4 5 3 0,-5 1 2 0,-2 6 1 16,-9 3 4-16,-5 1-3 0,-7 4 3 0,-6-2-11 15,-4 4 3-15,1 3-7 0,-10-2-2 0,-7 6-1 16,-8 2-5-16,-10 7 2 0,2 5-12 0,5 6-1 16,2 5 0-16,6 6-1 0,5 9-9 0,3 12-13 15,5 6 4-15,2 9-4 0,7 7 14 0,3 7 6 0,3 6 0 16,6 3 2-16,9 2 7 0,9 2 7 0,4 2-2 16,10-2 3-16,1 0 2 0,3-7 3 0,7-8 8 15,0-8-2-15,6-6 14 0,5-13-9 0,4-5 2 16,1-7-2-16,3-8 6 0,5-8 1 0,1-6-2 0,3-11 1 15,4-7-3-15,-10-11-6 0,4-9 4 0,-9-11-4 16,-1-5 7-16,1-6-2 0,-10-1-3 0,-1 1 0 16,-6 4-8-16,-5 5 7 0,-5 6-2 0,-6 9 3 0,-9-2-3 0,-11 5 0 15,0 4 4-15,-9 0-3 0,2 4 3 0,-11 1-4 16,-2 3-4-16,-10 1 2 0,-4 4-8 0,-13 3-1 16,-2 6-1-16,-10 5-1 0,-1 6-16 0,10 6 0 15,7 8-8-15,12 10 3 0,6 1-17 0,7 7 12 16,5 7 1-16,3 6 4 0,8 5 7 0,9 8 11 15,4-3-1-15,13-1 4 0,-2-5 1 0,9-8 8 16,1-3-2-16,8-12 6 0,4-1 4 0,1-11-2 0,2-7 8 16,6-7-6-16,1-8 10 0,4-12-10 0,4-8-3 15,-6-12 0-15,2-9 1 0,-4-4 0 0,-1-1 7 16,-13 1-7-16,-11-4-5 0,-2 8 7 0,-5 0-8 16,-5 9 10-16,-3 8-4 0,-5 3 1 0,-5 3 2 0,-5 3-1 15,-5 2-4-15,1 1-4 0,-8 3-2 0,-1 1-2 16,3 6-7-16,-3 4-10 0,4 4 4 0,1 7-7 15,0 2-6-15,3 4 1 0,3-1-23 0,5 2 5 16,2-1-111-16,5 3-154 0,2 0-78 0</inkml:trace>
  <inkml:trace contextRef="#ctx1" brushRef="#br0">11266 12380 0,'0'0'0,"0"0"0</inkml:trace>
  <inkml:trace contextRef="#ctx0" brushRef="#br0" timeOffset="52170.34">2526 15231 1114 0,'2'0'212'0,"0"0"-67"0,0 0 10 0,47 0-39 0,-38 1 2 0,-33-8-22 16,22 7 0-16,0 0-12 0,2 0-26 0,-1 0-3 15,1 0-3-15,0 0 1 0,2 0-3 0,-4 0 5 16,1 2-4-16,1 0 1 0,11 19-16 0,-15-6-15 16,-7-2-1-16,-2 5-5 0,-3 3-6 0,-6 3-6 15,-4 3 6-15,1 2-7 0,-8 2 2 0,-9 5-1 16,-3 2-4-16,-4 2 2 0,2 1 4 0,-6-1-1 16,1 2-2-16,-10 1 0 0,6-1-1 0,3-2-3 15,6 1 7-15,5 1-6 0,2-4 7 0,0-2-7 0,-3-2-3 16,8-1-1-16,3-2 1 0,2-8 1 0,12-3 3 15,4-6 0-15,2-6-3 0,7-1-11 0,3-7 0 16,0 0-2-16,18 7-1 0,-4-7 1 0,13-3-1 16,-1-1 3-16,8-5 7 0,10-2 1 0,-1 2 1 0,13-6 1 15,-7-1 3-15,-2 2-1 0,3-6 2 0,-1 4-1 16,7-3 2-16,0 1 3 0,-3 0-2 0,1 2 2 16,-5-2-1-16,-6 3 1 0,-5 5 0 0,-6 2 2 15,-3 5 5-15,-7 3-5 0,-2 0 3 0,0 0-3 16,-9 2 5-16,3-1 5 0,-3 5-8 0,-9-1 7 15,3 1-6-15,-5-6 14 0,0 0 0 0,0 0 2 0,0 0 2 16,-20 9-7-16,9-15-1 0,-3-3-4 0,1-3-3 16,-5-7-15-16,-3-6 3 0,1-4-8 0,-7-7 10 15,-1-6-4-15,3-3-1 0,-6-7-3 0,3-3-7 0,-5-10 12 16,4-3-4-16,4-10 5 0,-1-7-4 0,7 0 0 16,-5 2 4-16,4 10-1 0,4 14-2 0,-2 17-3 15,3 9 3-15,-1 14 0 0,7 2 5 0,-2 8-1 16,11 9-6-16,0 0 2 0,-18 9-16 0,11 6-2 15,0 3 1-15,-4 11 0 0,5 11 7 0,1 14 3 16,0 11 2-16,8 11 1 0,-3 7 2 0,0 0 1 16,0 2-2-16,-5-3 1 0,3-3-4 0,-3 1 10 15,5-2-1-15,1 1 5 0,3-1-3 0,0-2-4 16,3-2-1-16,-2-9-2 0,3-7 5 0,2-5-2 16,1-6 0-16,4-8-2 0,-1-4 2 0,-3-6 7 15,7-6 4-15,-2-6 1 0,1-7 4 0,1-6-6 0,2-8-1 16,-1-8-2-16,-1-8 4 0,2-11 16 0,2-12 2 15,2-13 5-15,-1-11 3 0,1-17-9 0,-3-8 0 16,1-14-4-16,-6-5-9 0,0-3 3 0,-1 0-5 16,-6 0 5-16,0 2-6 0,2 5-35 0,-9 10-2 0,-2 17-18 15,0 15-52-15,-2 16-38 0,-9 11-35 0,-2 9-15 16,-3 2-250-16</inkml:trace>
  <inkml:trace contextRef="#ctx1" brushRef="#br0" timeOffset="212793.37">31308 15975 0,'0'0'0,"50"-91"0,-14 10 16,-9-14-16,-18 14 15</inkml:trace>
  <inkml:trace contextRef="#ctx0" brushRef="#br0" timeOffset="-165321.66">21069 16770 1592 0,'-5'7'171'0,"1"0"-74"0,-1 1 91 0,5-5-130 0,0 6-7 15,7 0 10-15,2 6-30 0,2 1 1 0,3 2-5 16,4 0 4-16,2 2-10 0,-2 4-6 0,6-4-1 16,-4 7-8-16,1-4-4 0,3-1 8 0,-4 0-8 15,2-1 0-15,-6-1-2 0,0-2-4 0,-3 0-5 16,1-1-75-16,2-7-159 0,1 5-52 0</inkml:trace>
  <inkml:trace contextRef="#ctx0" brushRef="#br0" timeOffset="-165115.43">21561 16660 1262 0,'-11'1'189'0,"6"1"31"0,-8 2 62 0,6 1-192 0,-1 1-9 16,7 1-6-16,-3 4 4 0,-1 1-8 0,1 5-14 0,2 3-13 16,2 3 1-16,-7 6-7 0,2 5-12 0,-4 8-4 15,1 5-3-15,-3 2 0 0,1 1-8 0,-5 3-6 16,-1 1 2-16,-6 6-3 0,1 0 0 0,1-1 0 15,2-4-3-15,3-1 2 0,-7-5-7 0,3-2-44 16,2-2-12-16,-4-7-17 0,6-2-100 0,1-5-179 0,-4-13-163 0</inkml:trace>
  <inkml:trace contextRef="#ctx0" brushRef="#br0" timeOffset="-164773.08">21973 16457 1596 0,'-11'0'77'0,"2"0"78"0,9 0-74 0,0 0 5 0,0 0 2 15,0 0-4-15,0 0-21 0,-2 22-28 0,4-8 2 16,2 2-13-16,-4 4-14 0,3 4-5 0,-1 1-3 0,7 4 1 16,-7 0-2-16,2 2-3 0,5 0-1 0,-8-3-2 15,-1 0-2-15,2-3-109 0,-2-2-23 0,0 3-52 16,4-5-256-16</inkml:trace>
  <inkml:trace contextRef="#ctx0" brushRef="#br0" timeOffset="-164595.61">21772 16649 1798 0,'0'0'51'0,"0"0"-12"0,9 1-51 0,6-2 16 0,-1-3-3 16,8 0 10-16,1-3 9 0,6 0-18 0,0-4 3 16,4 0-9-16,-1 0-8 0,1 4-117 0,-1 0-32 15,-4 0-60-15,-3-1-364 0</inkml:trace>
  <inkml:trace contextRef="#ctx0" brushRef="#br0" timeOffset="-164396.1">22119 16368 1781 0,'-14'8'58'0,"3"1"-5"0,-2 1-56 0,8-2-2 16,3 1-1-16,-3-2 2 0,7 2 8 0,-2-2-9 16,7 0-3-16,7 1-4 0,-14-3-7 0,6 2-40 0,-1 1 8 0,-9-1-16 0,12 2 25 15,-1-4-88-15,-2 3-28 0,4 1-62 0,-3 0-437 16</inkml:trace>
  <inkml:trace contextRef="#ctx0" brushRef="#br0" timeOffset="-164207.17">21928 16540 1972 0,'-9'0'38'0,"3"2"-35"0,6-2-6 0,4 4-5 0,7-3 6 0,3 3 9 16,4 0-1-16,8 1 2 0,-5-1-9 0,6 1-6 16,-1 1 0-16,-1-3-3 0,4 3-10 0,-6-3-134 15,1 1-24-15,-6-4-75 0,4-2-408 0</inkml:trace>
  <inkml:trace contextRef="#ctx0" brushRef="#br0" timeOffset="-164070.7">22217 16395 1033 0,'-25'19'728'0,"1"2"-542"0,-1 1-105 0,0 3-51 16,1 2 44-16,-3 1-52 0,3 0 12 0,12 1-27 15,-10-1-2-15,13-7-52 0,0 1-36 0,0-2-24 16,9-4-274-16</inkml:trace>
  <inkml:trace contextRef="#ctx0" brushRef="#br0" timeOffset="-163510.08">22291 17101 1583 0,'0'0'96'0,"0"0"5"0,0 0-21 0,0 0 21 0,0 0-15 16,0 0 0-16,13 3-8 0,-4-3 2 0,3-1-29 16,1-5-33-16,-2 1 3 0,3-1-13 0,1-1-1 0,5 2-5 15,-6 1 2-15,1-1-3 0,-1 1-5 0,-3 4 1 16,2 0-15-16,-3-2-1 0,1 2-110 0,-2 0-141 15,-3-2-43-15</inkml:trace>
  <inkml:trace contextRef="#ctx0" brushRef="#br0" timeOffset="-163322.33">22224 17237 1775 0,'7'5'283'0,"-8"-3"-218"0,-1 0 18 0,2-2-64 0,7 0-4 0,0 0 3 16,8 1 3-16,-1 1-3 0,2-2-7 0,6 0-7 16,-2 0-3-16,5-2 1 0,-7 2-2 0,2-1-8 15,0 1 8-15,0 0-8 0,3-2 5 0,-4-2-137 16,0-1-29-16,3 3-68 0,-7 0-358 0</inkml:trace>
</inkml:ink>
</file>

<file path=ppt/ink/ink4.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5T15:52:05.770"/>
    </inkml:context>
    <inkml:brush xml:id="br0">
      <inkml:brushProperty name="width" value="0.05292" units="cm"/>
      <inkml:brushProperty name="height" value="0.05292" units="cm"/>
      <inkml:brushProperty name="color" value="#0070C0"/>
    </inkml:brush>
  </inkml:definitions>
  <inkml:trace contextRef="#ctx0" brushRef="#br0">24973 10497 24 0,'-2'-2'166'15,"-3"-1"-53"-15,-1-1 84 16,3 0-66-16,-4 3 4 0,-1 1 14 0,-1 1-29 0,2 1-1 0,-4 4-13 15,2-1-29-15,-22-1-23 0,26 5-4 0,3 1-6 16,2 1-15-16,0 2 10 0,4 5-4 0,7-7 3 0,-4 7-21 16,4-3-2-16,1-1 4 0,3-3-2 0,1-2 10 15,-3-4-11-15,1 1-2 0,2-3-1 0,-3-3-1 16,3-3 3-16,2-3 1 0,-5 1 1 0,3-4 1 0,-7-4 18 16,-3 1-3-16,-6-5 8 0,2 3-4 0,-6-3-7 15,-3-1-5-15,7 0 0 0,-9 2-11 0,-4 3 1 16,-3-1 1-16,-4 5-2 0,2 0-7 0,-4 0-4 15,-3 2 1-15,-4-1-2 0,-4 1-5 0,3 7 4 16,-5 0-3-16,5 4 3 0,4 3-5 0,3 6-1 16,5-1-2-16,-2 6 1 0,5 6-2 0,5-1 4 0,2 4-1 15,8-5 1-15,6-2-7 0,-1-2 2 0,8 0 1 16,1 0 2-16,3-1 10 0,3-7 0 0,1 1 5 16,1-2-2-16,3-9 12 0,0-3 4 0,-1-10-4 15,-2-5 5-15,-1 2-8 0,1-1 15 0,-2-1 7 0,-2-2 4 16,-4-1 25-16,-3-3-17 0,-5-1-4 0,-1 1-5 15,-5-1-21-15,-2 2-4 0,-3 1-4 0,-2-3 0 16,-6 5 0-16,-1-2-1 0,-3 2 3 0,-3 2-4 16,-5 2 0-16,-4-1-9 0,-5 3 0 0,-4 1-4 15,0 4-5-15,4 2-7 0,1 5 3 0,2 2-3 16,4 7 8-16,6 4-8 0,2 4 1 0,7 6-3 16,5 3 2-16,5 3 3 0,2 6-1 0,2 1 2 0,5 0 5 15,2-1 1-15,9-2-2 0,5-4 1 0,-3-4 0 16,11-6 0-16,-4-5 3 0,2-4-3 0,2-1 3 15,1-7 15-15,1 0 2 0,1-7 5 0,-1-6 1 0,-3-2-1 16,-1-6-1-16,-2-8 1 0,1 2 2 0,-10-6 6 16,2 2-2-16,-4-1 4 0,-7-1-3 0,-4 1-8 15,-1 1-1-15,-8 2-1 0,-1 2 7 0,-4 1-8 16,0 1 2-16,-7 2-4 0,-4 1-5 0,-4 4-3 16,-1 2 0-16,-10-3-4 0,-2 5-15 0,-5 1 2 15,4 6-7-15,2 3 7 0,3 4-6 0,3 6 1 16,3 3-2-16,-4 5 0 0,7 6-8 0,3 7-24 0,3 4 4 15,7 9-9-15,-2 3 19 0,8 6 12 0,5 4 3 16,0-1 1-16,10-1 3 0,5-2 11 0,5-8 1 16,3-8 3-16,4-4 2 0,1-6 19 0,6-1-7 15,2-2 11-15,2-7-9 0,2-8 11 0,-1-5 0 0,3-9 4 16,-2-2 1-16,0-7-7 0,-2 2-2 0,-8-6-1 16,-1-5-3-16,-4-6 8 0,-6-3 2 0,-3-5 1 15,0 1 1-15,-9-2-6 0,2 2 2 0,-7 2-4 16,-5 2 2-16,1 4-2 0,-4 1-6 0,1 4 4 15,-4 1-2-15,-11 1-5 0,-4 2 5 0,-8-1-5 16,-4 1-4-16,-6 1-12 0,-5 2 0 0,-7 2-4 16,5 5 5-16,4 8-10 0,2 5 6 0,7 7-6 0,5 6 4 15,0 5-15-15,4 3-8 0,-2 7-2 0,6 2-22 16,1 10 17-16,6 4 2 0,8 6 6 0,-1 6 15 0,6 2 8 16,-5-2-2-16,8-2 5 0,8-5 4 0,1-5 1 15,3-12-1-15,10-3 1 0,-2-3-1 0,7-7 4 16,9 1 5-16,-1-12-1 0,3 1 4 0,-1-11 4 15,5-7-2-15,3-4 3 0,-5-5 4 0,0-6 1 16,-1-3 2-16,-2-2-1 0,-3-9 10 0,-11-5 8 16,-1-4-2-16,-7-4 3 0,-1 3 1 0,-5 2-12 15,-2 3 4-15,-7 1-7 0,-1 4-2 0,-5 6 1 16,-3 3-1-16,-5 3 1 0,-6 1-8 0,-6 0 0 0,-8-1-1 16,-6 5 0-16,-10 1-5 0,-3 4-14 0,-3 5 1 15,4 4-5-15,3 5 3 0,8 5-12 0,1 8 0 16,4 11-5-16,5 3-15 0,6 10 1 0,5 1 4 15,0 9-1-15,4 6 11 0,3 5 13 0,4 5-3 0,9 1 8 16,2-3 3-16,3-4-3 0,4-7 1 0,4-8-2 16,3-2 1-16,11-3-4 0,-2-6 1 0,10-4-2 15,1-7 7-15,2-11 0 0,5-3 3 0,2-8 0 16,1-8 13-16,1-3-3 0,1-7 2 0,-1-3-3 16,-5-2 5-16,-4-6-4 0,0-5 3 0,-9 0-3 15,-6-7 6-15,-6-2 0 0,-3 0 2 0,-5 0-1 0,2 5-1 16,-9 5 5-16,-4 4-2 0,-5 4 3 0,-1 0-5 15,-2 4-9-15,-1 1 1 0,-4 1-3 0,-5-1 8 0,-10 2-4 16,-12 1-1-16,-7 1-3 0,-12 4-23 0,-2 1 6 16,-2 4-6-16,-2 8 8 0,7 4-5 0,11 12-10 15,8 5-5-15,8 8-2 0,4 4-8 0,4 10 13 16,5 5 4-16,6 8 2 0,5 5 4 0,1 7 8 16,3 5-5-16,5 1 7 0,5-4 0 0,8-6 3 15,5-3-3-15,4-11 2 0,3-2-9 0,8-5 12 16,-1-9-1-16,8-6 5 0,0-10 2 0,5-10-1 15,2-7 6-15,3-7-4 0,1-9 8 0,1-7-2 0,-3-8 0 16,-2-5 0-16,-7-1 1 0,-6-3-2 0,-3-3 3 16,-7-6-2-16,-3-1 4 0,-10-8-1 0,2 2 1 15,-10-3-1-15,1 5-1 0,-4 5 0 0,-4 2 2 16,-7 6 0-16,-3 3 5 0,-9-4-3 0,-6 3-2 0,-11-1 0 16,-9 4-9-16,-14 4-6 0,-8 9 0 0,-10 3 0 15,3 6-1-15,10 6-7 0,8 5-1 0,11 9-4 16,6 1-10-16,12 11-16 0,2 8 3 0,13 8-6 15,1 12 19-15,3 12 6 0,-1 5 2 0,11 8 1 16,-5 2 4-16,9 5-1 0,5-2 2 0,0-4-2 0,6 1 8 16,1-13 4-16,6-9 0 0,4-6 4 0,7-9 8 15,-1-6 4-15,8-1-2 0,4-13 1 0,3-1-13 0,7-8 6 16,-1-14-2-16,7-2 2 0,-2-10-1 0,-6-8 5 16,3 2 0-16,-12-10 0 0,-6-4-10 0,1-3 9 15,-9-6-2-15,-3-5 5 0,-6 3 2 0,-8-2 7 16,-6 3 2-16,1 4 1 0,-6 5-8 0,-3 5 0 15,-3 2-4-15,-8 1 4 0,-5 1-3 0,-7 4 2 16,-7 2-3-16,-13 5 1 0,-11 4-17 0,-1 11-6 16,-5 3 1-16,10 8-4 0,9 9-2 0,3 8-11 15,10 12-1-15,3 10-2 0,2 4 3 0,12 10 13 0,3-1-4 16,10 5 7-16,5 4-12 0,8-1 4 0,6-7 2 16,4-10 0-16,3-10 8 0,1-12-1 0,4-5-1 15,2-7 1-15,-4-6 0 0,0-2 8 0,2-10-2 16,5-6 4-16,-3-2 0 0,-4-10 0 0,-2 1-1 0,-3-3 0 15,-4-4 2-15,-3 3-4 0,-6 1 3 0,-6 0-3 16,1 5 5-16,-4 2-6 0,0 2 2 0,0 3-5 16,-2 0-28-16,-2 4-35 0,3 0-6 0,1-2-10 15,0 2-33-15,0-2-52 0,5-3-5 0,0 3-22 16,1-3-92-16,3-3-322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5C02344-9C2A-4629-A981-F046EFABFFBC}" type="datetimeFigureOut">
              <a:rPr lang="en-US" smtClean="0"/>
              <a:pPr/>
              <a:t>11/15/2022</a:t>
            </a:fld>
            <a:endParaRPr lang="en-US"/>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E62507B2-E6DC-4A4F-98A1-C182337D9587}" type="slidenum">
              <a:rPr lang="en-US" smtClean="0"/>
              <a:pPr/>
              <a:t>‹#›</a:t>
            </a:fld>
            <a:endParaRPr lang="en-US"/>
          </a:p>
        </p:txBody>
      </p:sp>
    </p:spTree>
    <p:extLst>
      <p:ext uri="{BB962C8B-B14F-4D97-AF65-F5344CB8AC3E}">
        <p14:creationId xmlns:p14="http://schemas.microsoft.com/office/powerpoint/2010/main" val="311898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we’ll see, the Keynesian model is largely a model of what</a:t>
            </a:r>
            <a:r>
              <a:rPr lang="en-US" baseline="0" dirty="0"/>
              <a:t> we call aggregate demand: (changes in) people buying stuff.  Much of today’s effort goes into building that AD curve, the bulk of which is consumer purchases.</a:t>
            </a:r>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1</a:t>
            </a:fld>
            <a:endParaRPr lang="en-US"/>
          </a:p>
        </p:txBody>
      </p:sp>
    </p:spTree>
    <p:extLst>
      <p:ext uri="{BB962C8B-B14F-4D97-AF65-F5344CB8AC3E}">
        <p14:creationId xmlns:p14="http://schemas.microsoft.com/office/powerpoint/2010/main" val="3033835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15</a:t>
            </a:fld>
            <a:endParaRPr lang="en-US"/>
          </a:p>
        </p:txBody>
      </p:sp>
    </p:spTree>
    <p:extLst>
      <p:ext uri="{BB962C8B-B14F-4D97-AF65-F5344CB8AC3E}">
        <p14:creationId xmlns:p14="http://schemas.microsoft.com/office/powerpoint/2010/main" val="2380430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normAutofit/>
          </a:bodyPr>
          <a:lstStyle/>
          <a:p>
            <a:r>
              <a:rPr lang="en-US" dirty="0"/>
              <a:t>Natural</a:t>
            </a:r>
            <a:r>
              <a:rPr lang="en-US" baseline="0" dirty="0"/>
              <a:t> rate estimates from the federal reserve bank:  https://www.frbsf.org/economic-research/publications/economic-letter/2017/august/natural-rate-of-unemployment-over-past-100-years/</a:t>
            </a:r>
          </a:p>
          <a:p>
            <a:endParaRPr lang="en-US" baseline="0" dirty="0"/>
          </a:p>
          <a:p>
            <a:r>
              <a:rPr lang="en-US" baseline="0" dirty="0"/>
              <a:t>The blue shaded area is a 90% confidence interval – it’s a measure of statistical uncertainty. Since we don’t SEE the natural rate, we need to estimate it.  The “real” rate is somewhere in the blue area.  So, when the red U leaves the blue shaded area, we are very confidence that actual U is different from the </a:t>
            </a:r>
            <a:r>
              <a:rPr lang="en-US" baseline="0"/>
              <a:t>natural rate.</a:t>
            </a:r>
          </a:p>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19</a:t>
            </a:fld>
            <a:endParaRPr lang="en-US"/>
          </a:p>
        </p:txBody>
      </p:sp>
    </p:spTree>
    <p:extLst>
      <p:ext uri="{BB962C8B-B14F-4D97-AF65-F5344CB8AC3E}">
        <p14:creationId xmlns:p14="http://schemas.microsoft.com/office/powerpoint/2010/main" val="3428683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since this SRAS is up-sloping, it must be a “medium-run” curve where some input prices are stuck and others are not.</a:t>
            </a:r>
          </a:p>
        </p:txBody>
      </p:sp>
      <p:sp>
        <p:nvSpPr>
          <p:cNvPr id="4" name="Slide Number Placeholder 3"/>
          <p:cNvSpPr>
            <a:spLocks noGrp="1"/>
          </p:cNvSpPr>
          <p:nvPr>
            <p:ph type="sldNum" sz="quarter" idx="5"/>
          </p:nvPr>
        </p:nvSpPr>
        <p:spPr/>
        <p:txBody>
          <a:bodyPr/>
          <a:lstStyle/>
          <a:p>
            <a:fld id="{E62507B2-E6DC-4A4F-98A1-C182337D9587}" type="slidenum">
              <a:rPr lang="en-US" smtClean="0"/>
              <a:pPr/>
              <a:t>21</a:t>
            </a:fld>
            <a:endParaRPr lang="en-US"/>
          </a:p>
        </p:txBody>
      </p:sp>
    </p:spTree>
    <p:extLst>
      <p:ext uri="{BB962C8B-B14F-4D97-AF65-F5344CB8AC3E}">
        <p14:creationId xmlns:p14="http://schemas.microsoft.com/office/powerpoint/2010/main" val="171002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23</a:t>
            </a:fld>
            <a:endParaRPr lang="en-US"/>
          </a:p>
        </p:txBody>
      </p:sp>
    </p:spTree>
    <p:extLst>
      <p:ext uri="{BB962C8B-B14F-4D97-AF65-F5344CB8AC3E}">
        <p14:creationId xmlns:p14="http://schemas.microsoft.com/office/powerpoint/2010/main" val="311383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24</a:t>
            </a:fld>
            <a:endParaRPr lang="en-US"/>
          </a:p>
        </p:txBody>
      </p:sp>
    </p:spTree>
    <p:extLst>
      <p:ext uri="{BB962C8B-B14F-4D97-AF65-F5344CB8AC3E}">
        <p14:creationId xmlns:p14="http://schemas.microsoft.com/office/powerpoint/2010/main" val="2194458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reading the textbook (and you should be!)</a:t>
            </a:r>
            <a:r>
              <a:rPr lang="en-US" baseline="0" dirty="0"/>
              <a:t> you’re seeing the output gap a bunch – it is how the authors label their short run graphs.  As with all models, that label has its strengths and its weaknesses.</a:t>
            </a:r>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25</a:t>
            </a:fld>
            <a:endParaRPr lang="en-US"/>
          </a:p>
        </p:txBody>
      </p:sp>
    </p:spTree>
    <p:extLst>
      <p:ext uri="{BB962C8B-B14F-4D97-AF65-F5344CB8AC3E}">
        <p14:creationId xmlns:p14="http://schemas.microsoft.com/office/powerpoint/2010/main" val="3871118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that’s 100 billion, dummy</a:t>
            </a:r>
          </a:p>
          <a:p>
            <a:endParaRPr lang="en-US" dirty="0"/>
          </a:p>
          <a:p>
            <a:r>
              <a:rPr lang="en-US" dirty="0"/>
              <a:t>Another reason to prefer Y on the horizontal</a:t>
            </a:r>
            <a:r>
              <a:rPr lang="en-US" baseline="0" dirty="0"/>
              <a:t>: it’s literally what we’re modeling!  AS is a statement of total output. The IS curve models Y as it relates to r.  AD models Y as it relates to pi.  They all explain Y!  Switching variables to the output gap is fine – it’s just one more step in the chain of logic – but in many cases, in my opinion, is obscures what we’re modeling, and what we care about.</a:t>
            </a:r>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27</a:t>
            </a:fld>
            <a:endParaRPr lang="en-US"/>
          </a:p>
        </p:txBody>
      </p:sp>
    </p:spTree>
    <p:extLst>
      <p:ext uri="{BB962C8B-B14F-4D97-AF65-F5344CB8AC3E}">
        <p14:creationId xmlns:p14="http://schemas.microsoft.com/office/powerpoint/2010/main" val="49591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illustrations of the fundamental Keynesian theory, the one presented in earlier lectures, that the business cycle reflects DEMAND side fluctuations</a:t>
            </a:r>
          </a:p>
        </p:txBody>
      </p:sp>
      <p:sp>
        <p:nvSpPr>
          <p:cNvPr id="4" name="Slide Number Placeholder 3"/>
          <p:cNvSpPr>
            <a:spLocks noGrp="1"/>
          </p:cNvSpPr>
          <p:nvPr>
            <p:ph type="sldNum" sz="quarter" idx="5"/>
          </p:nvPr>
        </p:nvSpPr>
        <p:spPr/>
        <p:txBody>
          <a:bodyPr/>
          <a:lstStyle/>
          <a:p>
            <a:fld id="{E62507B2-E6DC-4A4F-98A1-C182337D9587}" type="slidenum">
              <a:rPr lang="en-US" smtClean="0"/>
              <a:pPr/>
              <a:t>29</a:t>
            </a:fld>
            <a:endParaRPr lang="en-US"/>
          </a:p>
        </p:txBody>
      </p:sp>
    </p:spTree>
    <p:extLst>
      <p:ext uri="{BB962C8B-B14F-4D97-AF65-F5344CB8AC3E}">
        <p14:creationId xmlns:p14="http://schemas.microsoft.com/office/powerpoint/2010/main" val="1386364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types of recessions are real challenges to the assertion that “the business cycle happens because of demand shocks”!  That statement, taken to its extreme, is simply not true.</a:t>
            </a:r>
          </a:p>
          <a:p>
            <a:endParaRPr lang="en-US" dirty="0"/>
          </a:p>
          <a:p>
            <a:r>
              <a:rPr lang="en-US" dirty="0"/>
              <a:t>That said, AD-driven shocks are empirically much more common.  Anything resembling a “financial crisis” is always an AD shock.  The classic SRAS shock is the OPEC oil embargo of the mid-1970s, where input prices (oil / energy) spiked upwards.</a:t>
            </a:r>
          </a:p>
        </p:txBody>
      </p:sp>
      <p:sp>
        <p:nvSpPr>
          <p:cNvPr id="4" name="Slide Number Placeholder 3"/>
          <p:cNvSpPr>
            <a:spLocks noGrp="1"/>
          </p:cNvSpPr>
          <p:nvPr>
            <p:ph type="sldNum" sz="quarter" idx="5"/>
          </p:nvPr>
        </p:nvSpPr>
        <p:spPr/>
        <p:txBody>
          <a:bodyPr/>
          <a:lstStyle/>
          <a:p>
            <a:fld id="{E62507B2-E6DC-4A4F-98A1-C182337D9587}" type="slidenum">
              <a:rPr lang="en-US" smtClean="0"/>
              <a:pPr/>
              <a:t>30</a:t>
            </a:fld>
            <a:endParaRPr lang="en-US"/>
          </a:p>
        </p:txBody>
      </p:sp>
    </p:spTree>
    <p:extLst>
      <p:ext uri="{BB962C8B-B14F-4D97-AF65-F5344CB8AC3E}">
        <p14:creationId xmlns:p14="http://schemas.microsoft.com/office/powerpoint/2010/main" val="2974016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Shifters of the curves are what</a:t>
            </a:r>
            <a:r>
              <a:rPr lang="en-US" baseline="0" dirty="0"/>
              <a:t> we’ve been talking about for the last three lectures.  Supply-side shifters were today: changes in expected profitability: input costs and technology.  Demand side shifters are shifters of the C(</a:t>
            </a:r>
            <a:r>
              <a:rPr lang="en-US" baseline="0" dirty="0" err="1"/>
              <a:t>Y,r</a:t>
            </a:r>
            <a:r>
              <a:rPr lang="en-US" baseline="0" dirty="0"/>
              <a:t>) function, shifters of the I(r) function, the G(r), and the NX(r) functions.  Monetary policy, fiscal policy.  IS-MP!  AD!  We’ve already done it all.</a:t>
            </a:r>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31</a:t>
            </a:fld>
            <a:endParaRPr lang="en-US"/>
          </a:p>
        </p:txBody>
      </p:sp>
    </p:spTree>
    <p:extLst>
      <p:ext uri="{BB962C8B-B14F-4D97-AF65-F5344CB8AC3E}">
        <p14:creationId xmlns:p14="http://schemas.microsoft.com/office/powerpoint/2010/main" val="288161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equation is, of course, just an example of what an SRAS curve might look like.   Other supply curves can and do exist.</a:t>
            </a:r>
          </a:p>
        </p:txBody>
      </p:sp>
      <p:sp>
        <p:nvSpPr>
          <p:cNvPr id="4" name="Slide Number Placeholder 3"/>
          <p:cNvSpPr>
            <a:spLocks noGrp="1"/>
          </p:cNvSpPr>
          <p:nvPr>
            <p:ph type="sldNum" sz="quarter" idx="5"/>
          </p:nvPr>
        </p:nvSpPr>
        <p:spPr/>
        <p:txBody>
          <a:bodyPr/>
          <a:lstStyle/>
          <a:p>
            <a:fld id="{E62507B2-E6DC-4A4F-98A1-C182337D9587}" type="slidenum">
              <a:rPr lang="en-US" smtClean="0"/>
              <a:pPr/>
              <a:t>3</a:t>
            </a:fld>
            <a:endParaRPr lang="en-US"/>
          </a:p>
        </p:txBody>
      </p:sp>
    </p:spTree>
    <p:extLst>
      <p:ext uri="{BB962C8B-B14F-4D97-AF65-F5344CB8AC3E}">
        <p14:creationId xmlns:p14="http://schemas.microsoft.com/office/powerpoint/2010/main" val="2252078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32</a:t>
            </a:fld>
            <a:endParaRPr lang="en-US" dirty="0"/>
          </a:p>
        </p:txBody>
      </p:sp>
    </p:spTree>
    <p:extLst>
      <p:ext uri="{BB962C8B-B14F-4D97-AF65-F5344CB8AC3E}">
        <p14:creationId xmlns:p14="http://schemas.microsoft.com/office/powerpoint/2010/main" val="338301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is something that you learned in Econ 101, if you’ve taken 101.  Which you should have.  If not, we won’t belabor the mechanics of that calculation here.</a:t>
            </a:r>
          </a:p>
        </p:txBody>
      </p:sp>
      <p:sp>
        <p:nvSpPr>
          <p:cNvPr id="4" name="Slide Number Placeholder 3"/>
          <p:cNvSpPr>
            <a:spLocks noGrp="1"/>
          </p:cNvSpPr>
          <p:nvPr>
            <p:ph type="sldNum" sz="quarter" idx="5"/>
          </p:nvPr>
        </p:nvSpPr>
        <p:spPr/>
        <p:txBody>
          <a:bodyPr/>
          <a:lstStyle/>
          <a:p>
            <a:fld id="{E62507B2-E6DC-4A4F-98A1-C182337D9587}" type="slidenum">
              <a:rPr lang="en-US" smtClean="0"/>
              <a:pPr/>
              <a:t>8</a:t>
            </a:fld>
            <a:endParaRPr lang="en-US"/>
          </a:p>
        </p:txBody>
      </p:sp>
    </p:spTree>
    <p:extLst>
      <p:ext uri="{BB962C8B-B14F-4D97-AF65-F5344CB8AC3E}">
        <p14:creationId xmlns:p14="http://schemas.microsoft.com/office/powerpoint/2010/main" val="2046481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9</a:t>
            </a:fld>
            <a:endParaRPr lang="en-US"/>
          </a:p>
        </p:txBody>
      </p:sp>
    </p:spTree>
    <p:extLst>
      <p:ext uri="{BB962C8B-B14F-4D97-AF65-F5344CB8AC3E}">
        <p14:creationId xmlns:p14="http://schemas.microsoft.com/office/powerpoint/2010/main" val="30469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changing with inflation” is an</a:t>
            </a:r>
            <a:r>
              <a:rPr lang="en-US" baseline="0" dirty="0"/>
              <a:t> indication of the market imperfections.  As we’ll see, a PERFECT market would simply produce according to the available inputs.  Output would have NO relationship to inflation.  Output would be fixed.  The more output wobbles, the more imperfect the markets.  The wobbles are what countercyclical policy tries to fix!</a:t>
            </a:r>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10</a:t>
            </a:fld>
            <a:endParaRPr lang="en-US"/>
          </a:p>
        </p:txBody>
      </p:sp>
    </p:spTree>
    <p:extLst>
      <p:ext uri="{BB962C8B-B14F-4D97-AF65-F5344CB8AC3E}">
        <p14:creationId xmlns:p14="http://schemas.microsoft.com/office/powerpoint/2010/main" val="61474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11</a:t>
            </a:fld>
            <a:endParaRPr lang="en-US"/>
          </a:p>
        </p:txBody>
      </p:sp>
    </p:spTree>
    <p:extLst>
      <p:ext uri="{BB962C8B-B14F-4D97-AF65-F5344CB8AC3E}">
        <p14:creationId xmlns:p14="http://schemas.microsoft.com/office/powerpoint/2010/main" val="241224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12</a:t>
            </a:fld>
            <a:endParaRPr lang="en-US"/>
          </a:p>
        </p:txBody>
      </p:sp>
    </p:spTree>
    <p:extLst>
      <p:ext uri="{BB962C8B-B14F-4D97-AF65-F5344CB8AC3E}">
        <p14:creationId xmlns:p14="http://schemas.microsoft.com/office/powerpoint/2010/main" val="425220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your Econ 101!  The long run is, by definition, the time horizon over which ALL inputs are variable.  All contracts can be re-negotiated.  All issues of scale can be optimized to their lowest-cost level.</a:t>
            </a:r>
          </a:p>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13</a:t>
            </a:fld>
            <a:endParaRPr lang="en-US"/>
          </a:p>
        </p:txBody>
      </p:sp>
    </p:spTree>
    <p:extLst>
      <p:ext uri="{BB962C8B-B14F-4D97-AF65-F5344CB8AC3E}">
        <p14:creationId xmlns:p14="http://schemas.microsoft.com/office/powerpoint/2010/main" val="787803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14</a:t>
            </a:fld>
            <a:endParaRPr lang="en-US"/>
          </a:p>
        </p:txBody>
      </p:sp>
    </p:spTree>
    <p:extLst>
      <p:ext uri="{BB962C8B-B14F-4D97-AF65-F5344CB8AC3E}">
        <p14:creationId xmlns:p14="http://schemas.microsoft.com/office/powerpoint/2010/main" val="418127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008" y="222265"/>
            <a:ext cx="11058819" cy="920739"/>
          </a:xfrm>
        </p:spPr>
        <p:txBody>
          <a:bodyPr anchor="b">
            <a:normAutofit/>
          </a:bodyPr>
          <a:lstStyle>
            <a:lvl1pPr algn="ctr">
              <a:defRPr sz="4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r>
              <a:rPr lang="en-US"/>
              <a:t>10/22/2015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a:spLocks noGrp="1"/>
          </p:cNvSpPr>
          <p:nvPr>
            <p:ph sz="half" idx="1"/>
          </p:nvPr>
        </p:nvSpPr>
        <p:spPr>
          <a:xfrm>
            <a:off x="457084" y="1274619"/>
            <a:ext cx="5443418" cy="490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6073640" y="1274625"/>
            <a:ext cx="5658109" cy="4902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04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10/22/2015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571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33" y="365130"/>
            <a:ext cx="2628215"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6" y="365130"/>
            <a:ext cx="7732286"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10/22/2015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94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008" y="222266"/>
            <a:ext cx="11058819" cy="1121521"/>
          </a:xfrm>
        </p:spPr>
        <p:txBody>
          <a:bodyPr anchor="b"/>
          <a:lstStyle>
            <a:lvl1pPr algn="ctr">
              <a:defRPr sz="8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6326409" y="1633685"/>
            <a:ext cx="5297419" cy="4393043"/>
          </a:xfrm>
        </p:spPr>
        <p:txBody>
          <a:bodyPr/>
          <a:lstStyle>
            <a:lvl1pPr marL="0" indent="0" algn="ctr">
              <a:buNone/>
              <a:defRPr sz="3200">
                <a:latin typeface="Times New Roman" panose="02020603050405020304" pitchFamily="18" charset="0"/>
                <a:cs typeface="Times New Roman" panose="02020603050405020304" pitchFamily="18" charset="0"/>
              </a:defRPr>
            </a:lvl1pPr>
            <a:lvl2pPr marL="609493" indent="0" algn="ctr">
              <a:buNone/>
              <a:defRPr sz="2700"/>
            </a:lvl2pPr>
            <a:lvl3pPr marL="1218987" indent="0" algn="ctr">
              <a:buNone/>
              <a:defRPr sz="2400"/>
            </a:lvl3pPr>
            <a:lvl4pPr marL="1828480" indent="0" algn="ctr">
              <a:buNone/>
              <a:defRPr sz="2100"/>
            </a:lvl4pPr>
            <a:lvl5pPr marL="2437973" indent="0" algn="ctr">
              <a:buNone/>
              <a:defRPr sz="2100"/>
            </a:lvl5pPr>
            <a:lvl6pPr marL="3047467" indent="0" algn="ctr">
              <a:buNone/>
              <a:defRPr sz="2100"/>
            </a:lvl6pPr>
            <a:lvl7pPr marL="3656960" indent="0" algn="ctr">
              <a:buNone/>
              <a:defRPr sz="2100"/>
            </a:lvl7pPr>
            <a:lvl8pPr marL="4266453" indent="0" algn="ctr">
              <a:buNone/>
              <a:defRPr sz="2100"/>
            </a:lvl8pPr>
            <a:lvl9pPr marL="4875947"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10/22/2015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Picture Placeholder 2"/>
          <p:cNvSpPr>
            <a:spLocks noGrp="1"/>
          </p:cNvSpPr>
          <p:nvPr>
            <p:ph type="pic" idx="13"/>
          </p:nvPr>
        </p:nvSpPr>
        <p:spPr>
          <a:xfrm>
            <a:off x="565007" y="1633685"/>
            <a:ext cx="5487857" cy="4393043"/>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Tree>
    <p:extLst>
      <p:ext uri="{BB962C8B-B14F-4D97-AF65-F5344CB8AC3E}">
        <p14:creationId xmlns:p14="http://schemas.microsoft.com/office/powerpoint/2010/main" val="246148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800">
                <a:latin typeface="Times New Roman" panose="02020603050405020304" pitchFamily="18" charset="0"/>
                <a:cs typeface="Times New Roman" panose="02020603050405020304" pitchFamily="18" charset="0"/>
              </a:defRPr>
            </a:lvl3pPr>
            <a:lvl4pPr>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10/22/2015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33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45"/>
            <a:ext cx="10512862" cy="2852737"/>
          </a:xfrm>
        </p:spPr>
        <p:txBody>
          <a:bodyPr anchor="b">
            <a:normAutofit/>
          </a:bodyPr>
          <a:lstStyle>
            <a:lvl1pPr>
              <a:defRPr sz="4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831634" y="4589469"/>
            <a:ext cx="10512862" cy="1500187"/>
          </a:xfrm>
        </p:spPr>
        <p:txBody>
          <a:bodyPr/>
          <a:lstStyle>
            <a:lvl1pPr marL="0" indent="0">
              <a:buNone/>
              <a:defRPr sz="3200">
                <a:solidFill>
                  <a:schemeClr val="tx1"/>
                </a:solidFill>
                <a:latin typeface="Times New Roman" panose="02020603050405020304" pitchFamily="18" charset="0"/>
                <a:cs typeface="Times New Roman" panose="02020603050405020304" pitchFamily="18" charset="0"/>
              </a:defRPr>
            </a:lvl1pPr>
            <a:lvl2pPr marL="609493" indent="0">
              <a:buNone/>
              <a:defRPr sz="2700">
                <a:solidFill>
                  <a:schemeClr val="tx1">
                    <a:tint val="75000"/>
                  </a:schemeClr>
                </a:solidFill>
              </a:defRPr>
            </a:lvl2pPr>
            <a:lvl3pPr marL="1218987" indent="0">
              <a:buNone/>
              <a:defRPr sz="2400">
                <a:solidFill>
                  <a:schemeClr val="tx1">
                    <a:tint val="75000"/>
                  </a:schemeClr>
                </a:solidFill>
              </a:defRPr>
            </a:lvl3pPr>
            <a:lvl4pPr marL="1828480" indent="0">
              <a:buNone/>
              <a:defRPr sz="2100">
                <a:solidFill>
                  <a:schemeClr val="tx1">
                    <a:tint val="75000"/>
                  </a:schemeClr>
                </a:solidFill>
              </a:defRPr>
            </a:lvl4pPr>
            <a:lvl5pPr marL="2437973" indent="0">
              <a:buNone/>
              <a:defRPr sz="2100">
                <a:solidFill>
                  <a:schemeClr val="tx1">
                    <a:tint val="75000"/>
                  </a:schemeClr>
                </a:solidFill>
              </a:defRPr>
            </a:lvl5pPr>
            <a:lvl6pPr marL="3047467" indent="0">
              <a:buNone/>
              <a:defRPr sz="2100">
                <a:solidFill>
                  <a:schemeClr val="tx1">
                    <a:tint val="75000"/>
                  </a:schemeClr>
                </a:solidFill>
              </a:defRPr>
            </a:lvl6pPr>
            <a:lvl7pPr marL="3656960" indent="0">
              <a:buNone/>
              <a:defRPr sz="2100">
                <a:solidFill>
                  <a:schemeClr val="tx1">
                    <a:tint val="75000"/>
                  </a:schemeClr>
                </a:solidFill>
              </a:defRPr>
            </a:lvl7pPr>
            <a:lvl8pPr marL="4266453" indent="0">
              <a:buNone/>
              <a:defRPr sz="2100">
                <a:solidFill>
                  <a:schemeClr val="tx1">
                    <a:tint val="75000"/>
                  </a:schemeClr>
                </a:solidFill>
              </a:defRPr>
            </a:lvl8pPr>
            <a:lvl9pPr marL="4875947"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10/22/2015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034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084" y="1274619"/>
            <a:ext cx="5443418" cy="490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73640" y="1274625"/>
            <a:ext cx="5658109" cy="4902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10/22/2015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93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47" y="365129"/>
            <a:ext cx="11349257" cy="715531"/>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79446" y="1167640"/>
            <a:ext cx="5434904" cy="657395"/>
          </a:xfrm>
        </p:spPr>
        <p:txBody>
          <a:bodyPr anchor="b">
            <a:normAutofit/>
          </a:bodyPr>
          <a:lstStyle>
            <a:lvl1pPr marL="0" indent="0">
              <a:buNone/>
              <a:defRPr sz="3700" b="1">
                <a:latin typeface="Times New Roman" panose="02020603050405020304" pitchFamily="18" charset="0"/>
                <a:cs typeface="Times New Roman" panose="02020603050405020304" pitchFamily="18"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479450" y="1912008"/>
            <a:ext cx="5434906" cy="4277655"/>
          </a:xfrm>
        </p:spPr>
        <p:txBody>
          <a:bodyPr>
            <a:normAutofit/>
          </a:bodyPr>
          <a:lstStyle>
            <a:lvl1pPr>
              <a:defRPr sz="37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2366" y="1174935"/>
            <a:ext cx="5826340" cy="650099"/>
          </a:xfrm>
        </p:spPr>
        <p:txBody>
          <a:bodyPr anchor="b">
            <a:normAutofit/>
          </a:bodyPr>
          <a:lstStyle>
            <a:lvl1pPr marL="0" indent="0">
              <a:buNone/>
              <a:defRPr sz="3700" b="1">
                <a:latin typeface="Times New Roman" panose="02020603050405020304" pitchFamily="18" charset="0"/>
                <a:cs typeface="Times New Roman" panose="02020603050405020304" pitchFamily="18"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02363" y="1919306"/>
            <a:ext cx="5826338" cy="4270359"/>
          </a:xfrm>
        </p:spPr>
        <p:txBody>
          <a:bodyPr>
            <a:normAutofit/>
          </a:bodyPr>
          <a:lstStyle>
            <a:lvl1pPr>
              <a:defRPr sz="37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10/22/2015</a:t>
            </a:r>
          </a:p>
        </p:txBody>
      </p:sp>
      <p:sp>
        <p:nvSpPr>
          <p:cNvPr id="8" name="Footer Placeholder 7"/>
          <p:cNvSpPr>
            <a:spLocks noGrp="1"/>
          </p:cNvSpPr>
          <p:nvPr>
            <p:ph type="ftr" sz="quarter" idx="11"/>
          </p:nvPr>
        </p:nvSpPr>
        <p:spPr/>
        <p:txBody>
          <a:bodyPr/>
          <a:lstStyle/>
          <a:p>
            <a:r>
              <a:rPr lang="en-US"/>
              <a:t>Econ 102: Principles of Macroeconomics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10/22/2015</a:t>
            </a:r>
          </a:p>
        </p:txBody>
      </p:sp>
      <p:sp>
        <p:nvSpPr>
          <p:cNvPr id="4" name="Footer Placeholder 3"/>
          <p:cNvSpPr>
            <a:spLocks noGrp="1"/>
          </p:cNvSpPr>
          <p:nvPr>
            <p:ph type="ftr" sz="quarter" idx="11"/>
          </p:nvPr>
        </p:nvSpPr>
        <p:spPr/>
        <p:txBody>
          <a:bodyPr/>
          <a:lstStyle/>
          <a:p>
            <a:r>
              <a:rPr lang="en-US"/>
              <a:t>Econ 102: Principles of Macroeconomics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06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10/22/2015</a:t>
            </a:r>
          </a:p>
        </p:txBody>
      </p:sp>
      <p:sp>
        <p:nvSpPr>
          <p:cNvPr id="3" name="Footer Placeholder 2"/>
          <p:cNvSpPr>
            <a:spLocks noGrp="1"/>
          </p:cNvSpPr>
          <p:nvPr>
            <p:ph type="ftr" sz="quarter" idx="11"/>
          </p:nvPr>
        </p:nvSpPr>
        <p:spPr/>
        <p:txBody>
          <a:bodyPr/>
          <a:lstStyle/>
          <a:p>
            <a:r>
              <a:rPr lang="en-US"/>
              <a:t>Econ 102: Principles of Macroeconomics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13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1"/>
            <a:ext cx="3931213" cy="1011435"/>
          </a:xfrm>
        </p:spPr>
        <p:txBody>
          <a:bodyPr anchor="b"/>
          <a:lstStyle>
            <a:lvl1pPr>
              <a:defRPr sz="43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5181838" y="457205"/>
            <a:ext cx="6170593" cy="5403851"/>
          </a:xfrm>
        </p:spPr>
        <p:txBody>
          <a:bodyPr/>
          <a:lstStyle>
            <a:lvl1pPr>
              <a:defRPr sz="43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69" y="1468641"/>
            <a:ext cx="3931213" cy="4400353"/>
          </a:xfrm>
        </p:spPr>
        <p:txBody>
          <a:bodyPr>
            <a:normAutofit/>
          </a:bodyPr>
          <a:lstStyle>
            <a:lvl1pPr marL="0" indent="0">
              <a:buNone/>
              <a:defRPr sz="3700">
                <a:latin typeface="Times New Roman" panose="02020603050405020304" pitchFamily="18" charset="0"/>
                <a:cs typeface="Times New Roman" panose="02020603050405020304" pitchFamily="18" charset="0"/>
              </a:defRPr>
            </a:lvl1pPr>
            <a:lvl2pPr marL="609493" indent="0">
              <a:buNone/>
              <a:defRPr sz="1900"/>
            </a:lvl2pPr>
            <a:lvl3pPr marL="1218987" indent="0">
              <a:buNone/>
              <a:defRPr sz="1600"/>
            </a:lvl3pPr>
            <a:lvl4pPr marL="1828480" indent="0">
              <a:buNone/>
              <a:defRPr sz="1300"/>
            </a:lvl4pPr>
            <a:lvl5pPr marL="2437973" indent="0">
              <a:buNone/>
              <a:defRPr sz="1300"/>
            </a:lvl5pPr>
            <a:lvl6pPr marL="3047467" indent="0">
              <a:buNone/>
              <a:defRPr sz="1300"/>
            </a:lvl6pPr>
            <a:lvl7pPr marL="3656960" indent="0">
              <a:buNone/>
              <a:defRPr sz="1300"/>
            </a:lvl7pPr>
            <a:lvl8pPr marL="4266453" indent="0">
              <a:buNone/>
              <a:defRPr sz="1300"/>
            </a:lvl8pPr>
            <a:lvl9pPr marL="4875947"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10/22/2015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195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1"/>
            <a:ext cx="3931213" cy="1011435"/>
          </a:xfrm>
        </p:spPr>
        <p:txBody>
          <a:bodyPr anchor="b"/>
          <a:lstStyle>
            <a:lvl1pPr>
              <a:defRPr sz="4300"/>
            </a:lvl1pPr>
          </a:lstStyle>
          <a:p>
            <a:r>
              <a:rPr lang="en-US"/>
              <a:t>Click to edit Master title style</a:t>
            </a:r>
          </a:p>
        </p:txBody>
      </p:sp>
      <p:sp>
        <p:nvSpPr>
          <p:cNvPr id="3" name="Picture Placeholder 2"/>
          <p:cNvSpPr>
            <a:spLocks noGrp="1"/>
          </p:cNvSpPr>
          <p:nvPr>
            <p:ph type="pic" idx="1"/>
          </p:nvPr>
        </p:nvSpPr>
        <p:spPr>
          <a:xfrm>
            <a:off x="5181838" y="457205"/>
            <a:ext cx="6170593" cy="5403851"/>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839569" y="1468641"/>
            <a:ext cx="3931213" cy="4400353"/>
          </a:xfrm>
        </p:spPr>
        <p:txBody>
          <a:bodyPr>
            <a:normAutofit/>
          </a:bodyPr>
          <a:lstStyle>
            <a:lvl1pPr marL="0" indent="0">
              <a:buNone/>
              <a:defRPr sz="3700"/>
            </a:lvl1pPr>
            <a:lvl2pPr marL="609493" indent="0">
              <a:buNone/>
              <a:defRPr sz="1900"/>
            </a:lvl2pPr>
            <a:lvl3pPr marL="1218987" indent="0">
              <a:buNone/>
              <a:defRPr sz="1600"/>
            </a:lvl3pPr>
            <a:lvl4pPr marL="1828480" indent="0">
              <a:buNone/>
              <a:defRPr sz="1300"/>
            </a:lvl4pPr>
            <a:lvl5pPr marL="2437973" indent="0">
              <a:buNone/>
              <a:defRPr sz="1300"/>
            </a:lvl5pPr>
            <a:lvl6pPr marL="3047467" indent="0">
              <a:buNone/>
              <a:defRPr sz="1300"/>
            </a:lvl6pPr>
            <a:lvl7pPr marL="3656960" indent="0">
              <a:buNone/>
              <a:defRPr sz="1300"/>
            </a:lvl7pPr>
            <a:lvl8pPr marL="4266453" indent="0">
              <a:buNone/>
              <a:defRPr sz="1300"/>
            </a:lvl8pPr>
            <a:lvl9pPr marL="4875947"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10/22/2015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92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365131"/>
            <a:ext cx="11274663" cy="743239"/>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081" y="1299153"/>
            <a:ext cx="11274663" cy="49215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3847" y="6417077"/>
            <a:ext cx="12188825" cy="439067"/>
          </a:xfrm>
          <a:prstGeom prst="rect">
            <a:avLst/>
          </a:prstGeom>
          <a:solidFill>
            <a:srgbClr val="00264A"/>
          </a:solidFill>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2579" y="6465966"/>
            <a:ext cx="2238232" cy="329167"/>
          </a:xfrm>
          <a:prstGeom prst="rect">
            <a:avLst/>
          </a:prstGeom>
        </p:spPr>
      </p:pic>
      <p:sp>
        <p:nvSpPr>
          <p:cNvPr id="6" name="Slide Number Placeholder 5"/>
          <p:cNvSpPr>
            <a:spLocks noGrp="1"/>
          </p:cNvSpPr>
          <p:nvPr>
            <p:ph type="sldNum" sz="quarter" idx="4"/>
          </p:nvPr>
        </p:nvSpPr>
        <p:spPr>
          <a:xfrm>
            <a:off x="11184206" y="6443904"/>
            <a:ext cx="852265" cy="365125"/>
          </a:xfrm>
          <a:prstGeom prst="rect">
            <a:avLst/>
          </a:prstGeom>
        </p:spPr>
        <p:txBody>
          <a:bodyPr vert="horz" lIns="121899" tIns="60949" rIns="121899" bIns="60949" rtlCol="0" anchor="ctr"/>
          <a:lstStyle>
            <a:lvl1pPr algn="r">
              <a:defRPr sz="1600">
                <a:solidFill>
                  <a:schemeClr val="bg1"/>
                </a:solidFill>
              </a:defRPr>
            </a:lvl1pPr>
          </a:lstStyle>
          <a:p>
            <a:fld id="{B6F15528-21DE-4FAA-801E-634DDDAF4B2B}" type="slidenum">
              <a:rPr lang="en-US" smtClean="0"/>
              <a:pPr/>
              <a:t>‹#›</a:t>
            </a:fld>
            <a:endParaRPr lang="en-US"/>
          </a:p>
        </p:txBody>
      </p:sp>
      <p:sp>
        <p:nvSpPr>
          <p:cNvPr id="4" name="Date Placeholder 3"/>
          <p:cNvSpPr>
            <a:spLocks noGrp="1"/>
          </p:cNvSpPr>
          <p:nvPr>
            <p:ph type="dt" sz="half" idx="2"/>
          </p:nvPr>
        </p:nvSpPr>
        <p:spPr>
          <a:xfrm>
            <a:off x="8700685" y="6443903"/>
            <a:ext cx="2483516" cy="365125"/>
          </a:xfrm>
          <a:prstGeom prst="rect">
            <a:avLst/>
          </a:prstGeom>
        </p:spPr>
        <p:txBody>
          <a:bodyPr vert="horz" lIns="121899" tIns="60949" rIns="121899" bIns="60949" rtlCol="0" anchor="ctr"/>
          <a:lstStyle>
            <a:lvl1pPr algn="l">
              <a:defRPr sz="1600">
                <a:solidFill>
                  <a:schemeClr val="bg1"/>
                </a:solidFill>
              </a:defRPr>
            </a:lvl1pPr>
          </a:lstStyle>
          <a:p>
            <a:r>
              <a:rPr lang="en-US"/>
              <a:t>10/22/2015</a:t>
            </a:r>
          </a:p>
        </p:txBody>
      </p:sp>
      <p:sp>
        <p:nvSpPr>
          <p:cNvPr id="5" name="Footer Placeholder 4"/>
          <p:cNvSpPr>
            <a:spLocks noGrp="1"/>
          </p:cNvSpPr>
          <p:nvPr>
            <p:ph type="ftr" sz="quarter" idx="3"/>
          </p:nvPr>
        </p:nvSpPr>
        <p:spPr>
          <a:xfrm>
            <a:off x="3705119" y="6457759"/>
            <a:ext cx="4113728" cy="365125"/>
          </a:xfrm>
          <a:prstGeom prst="rect">
            <a:avLst/>
          </a:prstGeom>
        </p:spPr>
        <p:txBody>
          <a:bodyPr vert="horz" lIns="121899" tIns="60949" rIns="121899" bIns="60949" rtlCol="0" anchor="ctr"/>
          <a:lstStyle>
            <a:lvl1pPr algn="ctr">
              <a:defRPr sz="1600">
                <a:solidFill>
                  <a:schemeClr val="bg1"/>
                </a:solidFill>
                <a:latin typeface="Times New Roman" pitchFamily="18" charset="0"/>
                <a:cs typeface="Times New Roman" pitchFamily="18" charset="0"/>
              </a:defRPr>
            </a:lvl1pPr>
          </a:lstStyle>
          <a:p>
            <a:r>
              <a:rPr lang="en-US"/>
              <a:t>Econ 102: Principles of Macroeconomics</a:t>
            </a:r>
          </a:p>
        </p:txBody>
      </p:sp>
      <p:pic>
        <p:nvPicPr>
          <p:cNvPr id="10" name="Picture 9"/>
          <p:cNvPicPr>
            <a:picLocks noChangeAspect="1"/>
          </p:cNvPicPr>
          <p:nvPr/>
        </p:nvPicPr>
        <p:blipFill rotWithShape="1">
          <a:blip r:embed="rId15" cstate="print">
            <a:extLst>
              <a:ext uri="{28A0092B-C50C-407E-A947-70E740481C1C}">
                <a14:useLocalDpi xmlns:a14="http://schemas.microsoft.com/office/drawing/2010/main" val="0"/>
              </a:ext>
            </a:extLst>
          </a:blip>
          <a:srcRect l="12451" t="67067" r="314" b="9626"/>
          <a:stretch/>
        </p:blipFill>
        <p:spPr>
          <a:xfrm>
            <a:off x="8310563" y="6417080"/>
            <a:ext cx="3889422" cy="440925"/>
          </a:xfrm>
          <a:prstGeom prst="rect">
            <a:avLst/>
          </a:prstGeom>
        </p:spPr>
      </p:pic>
    </p:spTree>
    <p:extLst>
      <p:ext uri="{BB962C8B-B14F-4D97-AF65-F5344CB8AC3E}">
        <p14:creationId xmlns:p14="http://schemas.microsoft.com/office/powerpoint/2010/main" val="111032328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dt="0"/>
  <p:txStyles>
    <p:titleStyle>
      <a:lvl1pPr algn="l" defTabSz="1218987" rtl="0" eaLnBrk="1" latinLnBrk="0" hangingPunct="1">
        <a:lnSpc>
          <a:spcPct val="90000"/>
        </a:lnSpc>
        <a:spcBef>
          <a:spcPct val="0"/>
        </a:spcBef>
        <a:buNone/>
        <a:defRPr sz="44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304747" indent="-304747" algn="l" defTabSz="1218987" rtl="0" eaLnBrk="1" latinLnBrk="0" hangingPunct="1">
        <a:lnSpc>
          <a:spcPct val="90000"/>
        </a:lnSpc>
        <a:spcBef>
          <a:spcPts val="1333"/>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a:lvl2pPr marL="914240"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523733"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3pPr>
      <a:lvl4pPr marL="2133227"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742720"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5pPr>
      <a:lvl6pPr marL="3352213"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1707"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200"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0693"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3.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008" y="0"/>
            <a:ext cx="11058819" cy="920739"/>
          </a:xfrm>
        </p:spPr>
        <p:txBody>
          <a:bodyPr>
            <a:normAutofit/>
          </a:bodyPr>
          <a:lstStyle/>
          <a:p>
            <a:r>
              <a:rPr lang="en-US" dirty="0"/>
              <a:t>Lecture 20: Equilibrium in the Short Run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5" name="Content Placeholder 4"/>
          <p:cNvSpPr>
            <a:spLocks noGrp="1"/>
          </p:cNvSpPr>
          <p:nvPr>
            <p:ph sz="half" idx="2"/>
          </p:nvPr>
        </p:nvSpPr>
        <p:spPr>
          <a:xfrm>
            <a:off x="6378440" y="1274625"/>
            <a:ext cx="5430972" cy="5049975"/>
          </a:xfrm>
        </p:spPr>
        <p:txBody>
          <a:bodyPr>
            <a:normAutofit/>
          </a:bodyPr>
          <a:lstStyle/>
          <a:p>
            <a:pPr>
              <a:buNone/>
            </a:pPr>
            <a:r>
              <a:rPr lang="en-US" u="sng" dirty="0"/>
              <a:t>Outline</a:t>
            </a:r>
          </a:p>
          <a:p>
            <a:pPr marL="1123843" lvl="1" indent="-514350">
              <a:buFont typeface="+mj-lt"/>
              <a:buAutoNum type="arabicPeriod"/>
            </a:pPr>
            <a:r>
              <a:rPr lang="en-US" sz="2400" dirty="0"/>
              <a:t>Short Run Aggregate Supply</a:t>
            </a:r>
          </a:p>
          <a:p>
            <a:pPr marL="1123843" lvl="1" indent="-514350">
              <a:buFont typeface="+mj-lt"/>
              <a:buAutoNum type="arabicPeriod"/>
            </a:pPr>
            <a:r>
              <a:rPr lang="en-US" sz="2400" dirty="0"/>
              <a:t>Long run aggregate supply</a:t>
            </a:r>
          </a:p>
          <a:p>
            <a:pPr marL="1123843" lvl="1" indent="-514350">
              <a:buFont typeface="+mj-lt"/>
              <a:buAutoNum type="arabicPeriod"/>
            </a:pPr>
            <a:r>
              <a:rPr lang="en-US" sz="2400" dirty="0"/>
              <a:t>Macro equilibrium with inflation</a:t>
            </a:r>
          </a:p>
          <a:p>
            <a:pPr marL="1123843" lvl="1" indent="-514350">
              <a:buFont typeface="+mj-lt"/>
              <a:buAutoNum type="arabicPeriod"/>
            </a:pPr>
            <a:r>
              <a:rPr lang="en-US" sz="2400" dirty="0"/>
              <a:t>Shocks and gaps</a:t>
            </a:r>
          </a:p>
          <a:p>
            <a:pPr>
              <a:buNone/>
            </a:pPr>
            <a:endParaRPr lang="en-US" sz="1100" dirty="0"/>
          </a:p>
          <a:p>
            <a:pPr>
              <a:buNone/>
            </a:pPr>
            <a:r>
              <a:rPr lang="en-US" u="sng" dirty="0"/>
              <a:t>Required Reading</a:t>
            </a:r>
          </a:p>
          <a:p>
            <a:pPr marL="912813" lvl="1" indent="-303213"/>
            <a:r>
              <a:rPr lang="en-US" sz="2400" dirty="0" err="1"/>
              <a:t>Ch</a:t>
            </a:r>
            <a:r>
              <a:rPr lang="en-US" sz="2400" dirty="0"/>
              <a:t> 21: selections</a:t>
            </a:r>
          </a:p>
        </p:txBody>
      </p:sp>
      <p:sp>
        <p:nvSpPr>
          <p:cNvPr id="6" name="Footer Placeholder 5"/>
          <p:cNvSpPr>
            <a:spLocks noGrp="1"/>
          </p:cNvSpPr>
          <p:nvPr>
            <p:ph type="ftr" sz="quarter" idx="11"/>
          </p:nvPr>
        </p:nvSpPr>
        <p:spPr/>
        <p:txBody>
          <a:bodyPr/>
          <a:lstStyle/>
          <a:p>
            <a:r>
              <a:rPr lang="en-US"/>
              <a:t>Econ 102: Principles of Macroeconomics</a:t>
            </a:r>
          </a:p>
        </p:txBody>
      </p:sp>
      <p:pic>
        <p:nvPicPr>
          <p:cNvPr id="7" name="Picture 6" descr="A screenshot of a cell phone&#10;&#10;Description automatically generated">
            <a:extLst>
              <a:ext uri="{FF2B5EF4-FFF2-40B4-BE49-F238E27FC236}">
                <a16:creationId xmlns:a16="http://schemas.microsoft.com/office/drawing/2014/main" id="{074AA8DC-98E2-4506-B69D-F94829841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12" y="1264073"/>
            <a:ext cx="6151428" cy="46135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E5C3-5DC1-4DD3-BD40-3B99BA1B542C}"/>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7088A853-CF21-443B-9DEC-40BDF5514039}"/>
              </a:ext>
            </a:extLst>
          </p:cNvPr>
          <p:cNvSpPr>
            <a:spLocks noGrp="1"/>
          </p:cNvSpPr>
          <p:nvPr>
            <p:ph idx="1"/>
          </p:nvPr>
        </p:nvSpPr>
        <p:spPr>
          <a:xfrm>
            <a:off x="457081" y="1299153"/>
            <a:ext cx="11428531" cy="5144751"/>
          </a:xfrm>
        </p:spPr>
        <p:txBody>
          <a:bodyPr>
            <a:normAutofit/>
          </a:bodyPr>
          <a:lstStyle/>
          <a:p>
            <a:r>
              <a:rPr lang="en-US" dirty="0">
                <a:solidFill>
                  <a:schemeClr val="tx1"/>
                </a:solidFill>
              </a:rPr>
              <a:t>In most circumstances, when we model AD and AS…</a:t>
            </a:r>
          </a:p>
          <a:p>
            <a:pPr marL="1123843" lvl="1" indent="-514350">
              <a:buFont typeface="+mj-lt"/>
              <a:buAutoNum type="arabicPeriod"/>
            </a:pPr>
            <a:r>
              <a:rPr lang="en-US" dirty="0">
                <a:solidFill>
                  <a:schemeClr val="tx1"/>
                </a:solidFill>
              </a:rPr>
              <a:t>SRAS has a positive slope</a:t>
            </a:r>
          </a:p>
          <a:p>
            <a:pPr marL="1123843" lvl="1" indent="-514350">
              <a:buFont typeface="+mj-lt"/>
              <a:buAutoNum type="arabicPeriod"/>
            </a:pPr>
            <a:r>
              <a:rPr lang="en-US" dirty="0">
                <a:solidFill>
                  <a:schemeClr val="tx1"/>
                </a:solidFill>
              </a:rPr>
              <a:t>There is a market imperfection: </a:t>
            </a:r>
          </a:p>
          <a:p>
            <a:pPr lvl="2"/>
            <a:r>
              <a:rPr lang="en-US" dirty="0">
                <a:solidFill>
                  <a:schemeClr val="tx1"/>
                </a:solidFill>
              </a:rPr>
              <a:t>our short run model is a model of inefficiency, when the capacity of the economy to produce differs from its actual level of output.</a:t>
            </a:r>
          </a:p>
          <a:p>
            <a:pPr lvl="2"/>
            <a:r>
              <a:rPr lang="en-US" dirty="0">
                <a:solidFill>
                  <a:schemeClr val="tx1"/>
                </a:solidFill>
              </a:rPr>
              <a:t>That degree of imperfection (the “friction”; the “stickiness”) is reflected in our AS curve, through its elasticity</a:t>
            </a:r>
          </a:p>
          <a:p>
            <a:r>
              <a:rPr lang="en-US" dirty="0">
                <a:solidFill>
                  <a:schemeClr val="tx1"/>
                </a:solidFill>
              </a:rPr>
              <a:t>The upward slope represents the responsiveness of output to changes in inflation.</a:t>
            </a:r>
          </a:p>
          <a:p>
            <a:pPr lvl="1"/>
            <a:r>
              <a:rPr lang="en-US" dirty="0">
                <a:solidFill>
                  <a:schemeClr val="tx1"/>
                </a:solidFill>
              </a:rPr>
              <a:t>The FLATTER the AS curve, the more output changes with inflation</a:t>
            </a:r>
          </a:p>
          <a:p>
            <a:pPr lvl="1"/>
            <a:r>
              <a:rPr lang="en-US" dirty="0">
                <a:solidFill>
                  <a:schemeClr val="tx1"/>
                </a:solidFill>
              </a:rPr>
              <a:t>The STEEPER the AS curve, the less output changes with inflation</a:t>
            </a:r>
          </a:p>
        </p:txBody>
      </p:sp>
      <p:sp>
        <p:nvSpPr>
          <p:cNvPr id="4" name="Footer Placeholder 3">
            <a:extLst>
              <a:ext uri="{FF2B5EF4-FFF2-40B4-BE49-F238E27FC236}">
                <a16:creationId xmlns:a16="http://schemas.microsoft.com/office/drawing/2014/main" id="{1E0B61F0-99EF-4BAD-926D-1265F4207D5F}"/>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5B75E26A-7EA6-4CA3-BF34-E9BE797D1FB3}"/>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73845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1" y="1299153"/>
            <a:ext cx="4867999" cy="4921539"/>
          </a:xfrm>
        </p:spPr>
        <p:txBody>
          <a:bodyPr/>
          <a:lstStyle/>
          <a:p>
            <a:r>
              <a:rPr lang="en-US" dirty="0">
                <a:solidFill>
                  <a:schemeClr val="tx1"/>
                </a:solidFill>
              </a:rPr>
              <a:t>The sticky price SRAS can’t adjust pricing at all; only output adjusts to demand</a:t>
            </a:r>
          </a:p>
          <a:p>
            <a:pPr marL="520700" lvl="1" indent="-303213"/>
            <a:r>
              <a:rPr lang="en-US" dirty="0">
                <a:solidFill>
                  <a:schemeClr val="tx1"/>
                </a:solidFill>
              </a:rPr>
              <a:t>The “</a:t>
            </a:r>
            <a:r>
              <a:rPr lang="en-US" u="sng" dirty="0">
                <a:solidFill>
                  <a:schemeClr val="tx1"/>
                </a:solidFill>
              </a:rPr>
              <a:t>very short run</a:t>
            </a:r>
            <a:r>
              <a:rPr lang="en-US" dirty="0">
                <a:solidFill>
                  <a:schemeClr val="tx1"/>
                </a:solidFill>
              </a:rPr>
              <a:t>”: firms don’t have enough time to re-negotiate prices or costs</a:t>
            </a:r>
          </a:p>
          <a:p>
            <a:pPr marL="390525" indent="-390525"/>
            <a:r>
              <a:rPr lang="en-US" dirty="0">
                <a:solidFill>
                  <a:schemeClr val="tx1"/>
                </a:solidFill>
              </a:rPr>
              <a:t>With more time, firms can…</a:t>
            </a:r>
          </a:p>
          <a:p>
            <a:pPr marL="608013" lvl="1" indent="-269875"/>
            <a:r>
              <a:rPr lang="en-US" dirty="0">
                <a:solidFill>
                  <a:schemeClr val="tx1"/>
                </a:solidFill>
              </a:rPr>
              <a:t>Adjust prices they charge in response to changes in costs</a:t>
            </a:r>
          </a:p>
          <a:p>
            <a:pPr marL="608013" lvl="1" indent="-269875"/>
            <a:r>
              <a:rPr lang="en-US" dirty="0">
                <a:solidFill>
                  <a:schemeClr val="tx1"/>
                </a:solidFill>
              </a:rPr>
              <a:t>Re-negotiate the price of SOME of their inputs</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11</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9" name="Straight Connector 8">
            <a:extLst>
              <a:ext uri="{FF2B5EF4-FFF2-40B4-BE49-F238E27FC236}">
                <a16:creationId xmlns:a16="http://schemas.microsoft.com/office/drawing/2014/main" id="{868DE046-7E73-4987-B309-6B291F377596}"/>
              </a:ext>
            </a:extLst>
          </p:cNvPr>
          <p:cNvCxnSpPr>
            <a:cxnSpLocks/>
          </p:cNvCxnSpPr>
          <p:nvPr/>
        </p:nvCxnSpPr>
        <p:spPr>
          <a:xfrm flipV="1">
            <a:off x="5984955" y="3503562"/>
            <a:ext cx="5443457" cy="2363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698FC9-C8C9-4146-AB54-0F1A304231F3}"/>
              </a:ext>
            </a:extLst>
          </p:cNvPr>
          <p:cNvSpPr txBox="1"/>
          <p:nvPr/>
        </p:nvSpPr>
        <p:spPr>
          <a:xfrm>
            <a:off x="5325080" y="3354438"/>
            <a:ext cx="6843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4E9BD8-0727-4FB4-AA51-AB7A39DD8F30}"/>
              </a:ext>
            </a:extLst>
          </p:cNvPr>
          <p:cNvSpPr txBox="1"/>
          <p:nvPr/>
        </p:nvSpPr>
        <p:spPr>
          <a:xfrm>
            <a:off x="10166891" y="3545585"/>
            <a:ext cx="1564852"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sticky-price</a:t>
            </a:r>
          </a:p>
          <a:p>
            <a:r>
              <a:rPr lang="en-US" sz="2200" dirty="0">
                <a:latin typeface="Times New Roman" panose="02020603050405020304" pitchFamily="18" charset="0"/>
                <a:cs typeface="Times New Roman" panose="02020603050405020304" pitchFamily="18" charset="0"/>
              </a:rPr>
              <a:t>SRAS</a:t>
            </a:r>
          </a:p>
        </p:txBody>
      </p:sp>
    </p:spTree>
    <p:extLst>
      <p:ext uri="{BB962C8B-B14F-4D97-AF65-F5344CB8AC3E}">
        <p14:creationId xmlns:p14="http://schemas.microsoft.com/office/powerpoint/2010/main" val="344791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1" y="1299153"/>
            <a:ext cx="5048861" cy="5144749"/>
          </a:xfrm>
        </p:spPr>
        <p:txBody>
          <a:bodyPr/>
          <a:lstStyle/>
          <a:p>
            <a:r>
              <a:rPr lang="en-US" dirty="0">
                <a:solidFill>
                  <a:schemeClr val="tx1"/>
                </a:solidFill>
              </a:rPr>
              <a:t>This SRAS represents more ability to adjust prices in response to excess demand for output (Y).</a:t>
            </a:r>
          </a:p>
          <a:p>
            <a:pPr marL="688975" lvl="1" indent="-303213"/>
            <a:r>
              <a:rPr lang="en-US" dirty="0">
                <a:solidFill>
                  <a:schemeClr val="tx1"/>
                </a:solidFill>
              </a:rPr>
              <a:t>But it’s not a perfect ability!</a:t>
            </a:r>
          </a:p>
          <a:p>
            <a:pPr marL="688975" lvl="1" indent="-303213"/>
            <a:r>
              <a:rPr lang="en-US" dirty="0">
                <a:solidFill>
                  <a:schemeClr val="tx1"/>
                </a:solidFill>
              </a:rPr>
              <a:t>Some costs can be adjusted and others not.</a:t>
            </a:r>
          </a:p>
          <a:p>
            <a:pPr marL="688975" lvl="1" indent="-303213"/>
            <a:r>
              <a:rPr lang="en-US" dirty="0">
                <a:solidFill>
                  <a:schemeClr val="tx1"/>
                </a:solidFill>
              </a:rPr>
              <a:t>Sometimes called a </a:t>
            </a:r>
            <a:r>
              <a:rPr lang="en-US" u="sng" dirty="0">
                <a:solidFill>
                  <a:schemeClr val="tx1"/>
                </a:solidFill>
              </a:rPr>
              <a:t>“sticky wage” SRAS</a:t>
            </a:r>
            <a:r>
              <a:rPr lang="en-US" dirty="0">
                <a:solidFill>
                  <a:schemeClr val="tx1"/>
                </a:solidFill>
              </a:rPr>
              <a:t>: the SRAS when the firm can adjust the price of their good, but NOT the cost of labor </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12</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9" name="Straight Connector 8">
            <a:extLst>
              <a:ext uri="{FF2B5EF4-FFF2-40B4-BE49-F238E27FC236}">
                <a16:creationId xmlns:a16="http://schemas.microsoft.com/office/drawing/2014/main" id="{868DE046-7E73-4987-B309-6B291F377596}"/>
              </a:ext>
            </a:extLst>
          </p:cNvPr>
          <p:cNvCxnSpPr>
            <a:cxnSpLocks/>
          </p:cNvCxnSpPr>
          <p:nvPr/>
        </p:nvCxnSpPr>
        <p:spPr>
          <a:xfrm flipV="1">
            <a:off x="5984955" y="3503562"/>
            <a:ext cx="5443457" cy="2363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698FC9-C8C9-4146-AB54-0F1A304231F3}"/>
              </a:ext>
            </a:extLst>
          </p:cNvPr>
          <p:cNvSpPr txBox="1"/>
          <p:nvPr/>
        </p:nvSpPr>
        <p:spPr>
          <a:xfrm>
            <a:off x="5325080" y="3354438"/>
            <a:ext cx="6843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4E9BD8-0727-4FB4-AA51-AB7A39DD8F30}"/>
              </a:ext>
            </a:extLst>
          </p:cNvPr>
          <p:cNvSpPr txBox="1"/>
          <p:nvPr/>
        </p:nvSpPr>
        <p:spPr>
          <a:xfrm>
            <a:off x="10166891" y="3545585"/>
            <a:ext cx="1564852"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sticky-price</a:t>
            </a:r>
          </a:p>
          <a:p>
            <a:r>
              <a:rPr lang="en-US" sz="2200" dirty="0">
                <a:latin typeface="Times New Roman" panose="02020603050405020304" pitchFamily="18" charset="0"/>
                <a:cs typeface="Times New Roman" panose="02020603050405020304" pitchFamily="18" charset="0"/>
              </a:rPr>
              <a:t>SRAS</a:t>
            </a:r>
          </a:p>
        </p:txBody>
      </p: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6179348" y="2133600"/>
            <a:ext cx="5004858" cy="25908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643194" y="1778913"/>
            <a:ext cx="88998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p:txBody>
      </p:sp>
      <p:cxnSp>
        <p:nvCxnSpPr>
          <p:cNvPr id="15" name="Straight Arrow Connector 14">
            <a:extLst>
              <a:ext uri="{FF2B5EF4-FFF2-40B4-BE49-F238E27FC236}">
                <a16:creationId xmlns:a16="http://schemas.microsoft.com/office/drawing/2014/main" id="{70997062-F945-49B5-86B8-68A8E9BBC86F}"/>
              </a:ext>
            </a:extLst>
          </p:cNvPr>
          <p:cNvCxnSpPr/>
          <p:nvPr/>
        </p:nvCxnSpPr>
        <p:spPr>
          <a:xfrm flipH="1" flipV="1">
            <a:off x="10437812" y="2667000"/>
            <a:ext cx="457200" cy="68743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FFD0AA0-EF79-49B8-855A-355EC516CD4E}"/>
              </a:ext>
            </a:extLst>
          </p:cNvPr>
          <p:cNvCxnSpPr>
            <a:cxnSpLocks/>
          </p:cNvCxnSpPr>
          <p:nvPr/>
        </p:nvCxnSpPr>
        <p:spPr>
          <a:xfrm>
            <a:off x="6500778" y="3614745"/>
            <a:ext cx="304800" cy="65972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5E0123-074B-4007-8B8A-25853B0FBC13}"/>
              </a:ext>
            </a:extLst>
          </p:cNvPr>
          <p:cNvSpPr txBox="1"/>
          <p:nvPr/>
        </p:nvSpPr>
        <p:spPr>
          <a:xfrm>
            <a:off x="10643194" y="1421476"/>
            <a:ext cx="15472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sticky-wage</a:t>
            </a:r>
          </a:p>
        </p:txBody>
      </p:sp>
    </p:spTree>
    <p:extLst>
      <p:ext uri="{BB962C8B-B14F-4D97-AF65-F5344CB8AC3E}">
        <p14:creationId xmlns:p14="http://schemas.microsoft.com/office/powerpoint/2010/main" val="275271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1" y="1299153"/>
            <a:ext cx="5048861" cy="5144749"/>
          </a:xfrm>
        </p:spPr>
        <p:txBody>
          <a:bodyPr/>
          <a:lstStyle/>
          <a:p>
            <a:r>
              <a:rPr lang="en-US" dirty="0">
                <a:solidFill>
                  <a:schemeClr val="tx1"/>
                </a:solidFill>
              </a:rPr>
              <a:t>The more time passes…</a:t>
            </a:r>
          </a:p>
          <a:p>
            <a:pPr marL="633413" lvl="1" indent="-303213"/>
            <a:r>
              <a:rPr lang="en-US" dirty="0">
                <a:solidFill>
                  <a:schemeClr val="tx1"/>
                </a:solidFill>
              </a:rPr>
              <a:t>more goods and input prices can be re-negotiated</a:t>
            </a:r>
          </a:p>
          <a:p>
            <a:pPr marL="633413" lvl="1" indent="-303213"/>
            <a:r>
              <a:rPr lang="en-US" dirty="0">
                <a:solidFill>
                  <a:schemeClr val="tx1"/>
                </a:solidFill>
              </a:rPr>
              <a:t>More input usage can be adjusted</a:t>
            </a:r>
          </a:p>
          <a:p>
            <a:pPr marL="633413" lvl="1" indent="-303213"/>
            <a:r>
              <a:rPr lang="en-US" dirty="0">
                <a:solidFill>
                  <a:schemeClr val="tx1"/>
                </a:solidFill>
              </a:rPr>
              <a:t>More economic choices can be adjusted in response to the current economic context</a:t>
            </a:r>
          </a:p>
          <a:p>
            <a:pPr marL="303213" indent="-303213"/>
            <a:r>
              <a:rPr lang="en-US" dirty="0">
                <a:solidFill>
                  <a:schemeClr val="tx1"/>
                </a:solidFill>
              </a:rPr>
              <a:t>The “medium run” curve here represents flexible wages but fixed capital utilization</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13</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9" name="Straight Connector 8">
            <a:extLst>
              <a:ext uri="{FF2B5EF4-FFF2-40B4-BE49-F238E27FC236}">
                <a16:creationId xmlns:a16="http://schemas.microsoft.com/office/drawing/2014/main" id="{868DE046-7E73-4987-B309-6B291F377596}"/>
              </a:ext>
            </a:extLst>
          </p:cNvPr>
          <p:cNvCxnSpPr>
            <a:cxnSpLocks/>
          </p:cNvCxnSpPr>
          <p:nvPr/>
        </p:nvCxnSpPr>
        <p:spPr>
          <a:xfrm flipV="1">
            <a:off x="5984955" y="3503562"/>
            <a:ext cx="5443457" cy="2363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698FC9-C8C9-4146-AB54-0F1A304231F3}"/>
              </a:ext>
            </a:extLst>
          </p:cNvPr>
          <p:cNvSpPr txBox="1"/>
          <p:nvPr/>
        </p:nvSpPr>
        <p:spPr>
          <a:xfrm>
            <a:off x="5325080" y="3354438"/>
            <a:ext cx="6843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4E9BD8-0727-4FB4-AA51-AB7A39DD8F30}"/>
              </a:ext>
            </a:extLst>
          </p:cNvPr>
          <p:cNvSpPr txBox="1"/>
          <p:nvPr/>
        </p:nvSpPr>
        <p:spPr>
          <a:xfrm>
            <a:off x="10166891" y="3545585"/>
            <a:ext cx="1564852"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sticky-price</a:t>
            </a:r>
          </a:p>
          <a:p>
            <a:r>
              <a:rPr lang="en-US" sz="2200" dirty="0">
                <a:latin typeface="Times New Roman" panose="02020603050405020304" pitchFamily="18" charset="0"/>
                <a:cs typeface="Times New Roman" panose="02020603050405020304" pitchFamily="18" charset="0"/>
              </a:rPr>
              <a:t>SRAS</a:t>
            </a:r>
          </a:p>
        </p:txBody>
      </p: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6179348" y="2133600"/>
            <a:ext cx="5004858" cy="25908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643194" y="1778913"/>
            <a:ext cx="88998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p:txBody>
      </p:sp>
      <p:sp>
        <p:nvSpPr>
          <p:cNvPr id="20" name="TextBox 19">
            <a:extLst>
              <a:ext uri="{FF2B5EF4-FFF2-40B4-BE49-F238E27FC236}">
                <a16:creationId xmlns:a16="http://schemas.microsoft.com/office/drawing/2014/main" id="{615E0123-074B-4007-8B8A-25853B0FBC13}"/>
              </a:ext>
            </a:extLst>
          </p:cNvPr>
          <p:cNvSpPr txBox="1"/>
          <p:nvPr/>
        </p:nvSpPr>
        <p:spPr>
          <a:xfrm>
            <a:off x="10643194" y="1421476"/>
            <a:ext cx="15472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sticky-wage</a:t>
            </a:r>
          </a:p>
        </p:txBody>
      </p:sp>
      <p:cxnSp>
        <p:nvCxnSpPr>
          <p:cNvPr id="18" name="Straight Connector 17">
            <a:extLst>
              <a:ext uri="{FF2B5EF4-FFF2-40B4-BE49-F238E27FC236}">
                <a16:creationId xmlns:a16="http://schemas.microsoft.com/office/drawing/2014/main" id="{1F2A811E-6B8D-43ED-B199-9EFD5D793611}"/>
              </a:ext>
            </a:extLst>
          </p:cNvPr>
          <p:cNvCxnSpPr>
            <a:cxnSpLocks/>
          </p:cNvCxnSpPr>
          <p:nvPr/>
        </p:nvCxnSpPr>
        <p:spPr>
          <a:xfrm flipV="1">
            <a:off x="7085012" y="1610760"/>
            <a:ext cx="2667000" cy="390196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ADC69D3-664E-4FB0-AE3A-37E3B6339572}"/>
              </a:ext>
            </a:extLst>
          </p:cNvPr>
          <p:cNvSpPr txBox="1"/>
          <p:nvPr/>
        </p:nvSpPr>
        <p:spPr>
          <a:xfrm>
            <a:off x="9311987" y="914400"/>
            <a:ext cx="2040225"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“Medium run” SRAS</a:t>
            </a:r>
          </a:p>
        </p:txBody>
      </p:sp>
      <p:cxnSp>
        <p:nvCxnSpPr>
          <p:cNvPr id="22" name="Straight Arrow Connector 21">
            <a:extLst>
              <a:ext uri="{FF2B5EF4-FFF2-40B4-BE49-F238E27FC236}">
                <a16:creationId xmlns:a16="http://schemas.microsoft.com/office/drawing/2014/main" id="{7C4DBD02-71B0-40DC-8E61-6DD29974E065}"/>
              </a:ext>
            </a:extLst>
          </p:cNvPr>
          <p:cNvCxnSpPr>
            <a:cxnSpLocks/>
          </p:cNvCxnSpPr>
          <p:nvPr/>
        </p:nvCxnSpPr>
        <p:spPr>
          <a:xfrm flipH="1" flipV="1">
            <a:off x="9692721" y="2127748"/>
            <a:ext cx="664625" cy="32525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4E2F111-71E8-46A7-9021-C2BD1FC06E76}"/>
              </a:ext>
            </a:extLst>
          </p:cNvPr>
          <p:cNvCxnSpPr>
            <a:cxnSpLocks/>
          </p:cNvCxnSpPr>
          <p:nvPr/>
        </p:nvCxnSpPr>
        <p:spPr>
          <a:xfrm>
            <a:off x="6850778" y="4465722"/>
            <a:ext cx="386634" cy="52741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9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Long Run Aggregate Supply</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1" y="1299153"/>
            <a:ext cx="5048861" cy="5144749"/>
          </a:xfrm>
        </p:spPr>
        <p:txBody>
          <a:bodyPr/>
          <a:lstStyle/>
          <a:p>
            <a:r>
              <a:rPr lang="en-US" dirty="0">
                <a:solidFill>
                  <a:schemeClr val="tx1"/>
                </a:solidFill>
              </a:rPr>
              <a:t>At the other extreme is a situation where all prices and contracts and input usage can be freely adjusted.</a:t>
            </a:r>
          </a:p>
          <a:p>
            <a:r>
              <a:rPr lang="en-US" dirty="0">
                <a:solidFill>
                  <a:schemeClr val="tx1"/>
                </a:solidFill>
              </a:rPr>
              <a:t>When all prices can adjust, the market clears.</a:t>
            </a:r>
          </a:p>
          <a:p>
            <a:r>
              <a:rPr lang="en-US" dirty="0">
                <a:solidFill>
                  <a:schemeClr val="tx1"/>
                </a:solidFill>
              </a:rPr>
              <a:t>When input markets clear, all available resources are used</a:t>
            </a:r>
          </a:p>
          <a:p>
            <a:r>
              <a:rPr lang="en-US" dirty="0">
                <a:solidFill>
                  <a:schemeClr val="tx1"/>
                </a:solidFill>
              </a:rPr>
              <a:t>Given a production function, inputs determine output</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14</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9" name="Straight Connector 8">
            <a:extLst>
              <a:ext uri="{FF2B5EF4-FFF2-40B4-BE49-F238E27FC236}">
                <a16:creationId xmlns:a16="http://schemas.microsoft.com/office/drawing/2014/main" id="{868DE046-7E73-4987-B309-6B291F377596}"/>
              </a:ext>
            </a:extLst>
          </p:cNvPr>
          <p:cNvCxnSpPr>
            <a:cxnSpLocks/>
          </p:cNvCxnSpPr>
          <p:nvPr/>
        </p:nvCxnSpPr>
        <p:spPr>
          <a:xfrm flipV="1">
            <a:off x="5984955" y="3503562"/>
            <a:ext cx="5443457" cy="2363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698FC9-C8C9-4146-AB54-0F1A304231F3}"/>
              </a:ext>
            </a:extLst>
          </p:cNvPr>
          <p:cNvSpPr txBox="1"/>
          <p:nvPr/>
        </p:nvSpPr>
        <p:spPr>
          <a:xfrm>
            <a:off x="5325080" y="3354438"/>
            <a:ext cx="6843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4E9BD8-0727-4FB4-AA51-AB7A39DD8F30}"/>
              </a:ext>
            </a:extLst>
          </p:cNvPr>
          <p:cNvSpPr txBox="1"/>
          <p:nvPr/>
        </p:nvSpPr>
        <p:spPr>
          <a:xfrm>
            <a:off x="10166891" y="3545585"/>
            <a:ext cx="1564852"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sticky-price</a:t>
            </a:r>
          </a:p>
          <a:p>
            <a:r>
              <a:rPr lang="en-US" sz="2200" dirty="0">
                <a:latin typeface="Times New Roman" panose="02020603050405020304" pitchFamily="18" charset="0"/>
                <a:cs typeface="Times New Roman" panose="02020603050405020304" pitchFamily="18" charset="0"/>
              </a:rPr>
              <a:t>SRAS</a:t>
            </a:r>
          </a:p>
        </p:txBody>
      </p: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6179348" y="2133600"/>
            <a:ext cx="5004858" cy="25908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643194" y="1778913"/>
            <a:ext cx="88998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p:txBody>
      </p:sp>
      <p:sp>
        <p:nvSpPr>
          <p:cNvPr id="20" name="TextBox 19">
            <a:extLst>
              <a:ext uri="{FF2B5EF4-FFF2-40B4-BE49-F238E27FC236}">
                <a16:creationId xmlns:a16="http://schemas.microsoft.com/office/drawing/2014/main" id="{615E0123-074B-4007-8B8A-25853B0FBC13}"/>
              </a:ext>
            </a:extLst>
          </p:cNvPr>
          <p:cNvSpPr txBox="1"/>
          <p:nvPr/>
        </p:nvSpPr>
        <p:spPr>
          <a:xfrm>
            <a:off x="10643194" y="1421476"/>
            <a:ext cx="15472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sticky-wage</a:t>
            </a:r>
          </a:p>
        </p:txBody>
      </p:sp>
      <p:cxnSp>
        <p:nvCxnSpPr>
          <p:cNvPr id="18" name="Straight Connector 17">
            <a:extLst>
              <a:ext uri="{FF2B5EF4-FFF2-40B4-BE49-F238E27FC236}">
                <a16:creationId xmlns:a16="http://schemas.microsoft.com/office/drawing/2014/main" id="{1F2A811E-6B8D-43ED-B199-9EFD5D793611}"/>
              </a:ext>
            </a:extLst>
          </p:cNvPr>
          <p:cNvCxnSpPr>
            <a:cxnSpLocks/>
          </p:cNvCxnSpPr>
          <p:nvPr/>
        </p:nvCxnSpPr>
        <p:spPr>
          <a:xfrm flipV="1">
            <a:off x="7085012" y="1610760"/>
            <a:ext cx="2667000" cy="390196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6B2192B-A823-4BE7-BC59-7BD84C55B760}"/>
              </a:ext>
            </a:extLst>
          </p:cNvPr>
          <p:cNvCxnSpPr>
            <a:cxnSpLocks/>
          </p:cNvCxnSpPr>
          <p:nvPr/>
        </p:nvCxnSpPr>
        <p:spPr>
          <a:xfrm flipV="1">
            <a:off x="8456612" y="1610760"/>
            <a:ext cx="0" cy="427552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3569BBE-5C69-49B9-ACDA-10EDED85C89C}"/>
              </a:ext>
            </a:extLst>
          </p:cNvPr>
          <p:cNvSpPr txBox="1"/>
          <p:nvPr/>
        </p:nvSpPr>
        <p:spPr>
          <a:xfrm>
            <a:off x="9311987" y="914400"/>
            <a:ext cx="2040225"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“Medium run” SRAS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A65870F-E6BC-4706-8253-656F07A80FDF}"/>
                  </a:ext>
                </a:extLst>
              </p:cNvPr>
              <p:cNvSpPr txBox="1"/>
              <p:nvPr/>
            </p:nvSpPr>
            <p:spPr>
              <a:xfrm>
                <a:off x="8344402" y="5993303"/>
                <a:ext cx="22442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oMath>
                  </m:oMathPara>
                </a14:m>
                <a:endParaRPr lang="en-US" sz="2200" dirty="0"/>
              </a:p>
            </p:txBody>
          </p:sp>
        </mc:Choice>
        <mc:Fallback xmlns="">
          <p:sp>
            <p:nvSpPr>
              <p:cNvPr id="17" name="TextBox 16">
                <a:extLst>
                  <a:ext uri="{FF2B5EF4-FFF2-40B4-BE49-F238E27FC236}">
                    <a16:creationId xmlns:a16="http://schemas.microsoft.com/office/drawing/2014/main" id="{FA65870F-E6BC-4706-8253-656F07A80FDF}"/>
                  </a:ext>
                </a:extLst>
              </p:cNvPr>
              <p:cNvSpPr txBox="1">
                <a:spLocks noRot="1" noChangeAspect="1" noMove="1" noResize="1" noEditPoints="1" noAdjustHandles="1" noChangeArrowheads="1" noChangeShapeType="1" noTextEdit="1"/>
              </p:cNvSpPr>
              <p:nvPr/>
            </p:nvSpPr>
            <p:spPr>
              <a:xfrm>
                <a:off x="8344402" y="5993303"/>
                <a:ext cx="224420" cy="338554"/>
              </a:xfrm>
              <a:prstGeom prst="rect">
                <a:avLst/>
              </a:prstGeom>
              <a:blipFill>
                <a:blip r:embed="rId3"/>
                <a:stretch>
                  <a:fillRect l="-29730" r="-27027" b="-5357"/>
                </a:stretch>
              </a:blipFill>
            </p:spPr>
            <p:txBody>
              <a:bodyPr/>
              <a:lstStyle/>
              <a:p>
                <a:r>
                  <a:rPr lang="en-US">
                    <a:noFill/>
                  </a:rPr>
                  <a:t> </a:t>
                </a:r>
              </a:p>
            </p:txBody>
          </p:sp>
        </mc:Fallback>
      </mc:AlternateContent>
    </p:spTree>
    <p:extLst>
      <p:ext uri="{BB962C8B-B14F-4D97-AF65-F5344CB8AC3E}">
        <p14:creationId xmlns:p14="http://schemas.microsoft.com/office/powerpoint/2010/main" val="53638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9" grpId="0"/>
      <p:bldP spid="20" grpId="0"/>
      <p:bldP spid="2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Long Run Aggregate Supply</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1" y="1299153"/>
            <a:ext cx="5048861" cy="5144749"/>
          </a:xfrm>
        </p:spPr>
        <p:txBody>
          <a:bodyPr/>
          <a:lstStyle/>
          <a:p>
            <a:r>
              <a:rPr lang="en-US" dirty="0">
                <a:solidFill>
                  <a:schemeClr val="tx1"/>
                </a:solidFill>
              </a:rPr>
              <a:t>The </a:t>
            </a:r>
            <a:r>
              <a:rPr lang="en-US" u="sng" dirty="0">
                <a:solidFill>
                  <a:schemeClr val="tx1"/>
                </a:solidFill>
              </a:rPr>
              <a:t>Long Run Aggregate Supply Curve (LRAS)</a:t>
            </a:r>
            <a:r>
              <a:rPr lang="en-US" dirty="0">
                <a:solidFill>
                  <a:schemeClr val="tx1"/>
                </a:solidFill>
              </a:rPr>
              <a:t> is the relationship between inflation and output, from the perspective of producers, when ALL prices are flexible</a:t>
            </a:r>
          </a:p>
          <a:p>
            <a:r>
              <a:rPr lang="en-US" dirty="0">
                <a:solidFill>
                  <a:schemeClr val="tx1"/>
                </a:solidFill>
              </a:rPr>
              <a:t>Long run output is determined by resources, and prices can be whatever they need to be for the market to clear</a:t>
            </a:r>
          </a:p>
          <a:p>
            <a:pPr lvl="1"/>
            <a:r>
              <a:rPr lang="en-US" dirty="0">
                <a:solidFill>
                  <a:schemeClr val="tx1"/>
                </a:solidFill>
              </a:rPr>
              <a:t>A “perfect” market</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15</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6B2192B-A823-4BE7-BC59-7BD84C55B760}"/>
              </a:ext>
            </a:extLst>
          </p:cNvPr>
          <p:cNvCxnSpPr>
            <a:cxnSpLocks/>
          </p:cNvCxnSpPr>
          <p:nvPr/>
        </p:nvCxnSpPr>
        <p:spPr>
          <a:xfrm flipV="1">
            <a:off x="8456612" y="1610760"/>
            <a:ext cx="0" cy="427552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C3701B3-EE60-4369-B614-D0709F707EF1}"/>
              </a:ext>
            </a:extLst>
          </p:cNvPr>
          <p:cNvSpPr txBox="1"/>
          <p:nvPr/>
        </p:nvSpPr>
        <p:spPr>
          <a:xfrm>
            <a:off x="7140914" y="871363"/>
            <a:ext cx="2230098"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Long Run</a:t>
            </a:r>
          </a:p>
          <a:p>
            <a:r>
              <a:rPr lang="en-US" sz="2200" dirty="0">
                <a:latin typeface="Times New Roman" panose="02020603050405020304" pitchFamily="18" charset="0"/>
                <a:cs typeface="Times New Roman" panose="02020603050405020304" pitchFamily="18" charset="0"/>
              </a:rPr>
              <a:t>Aggregate Supply</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A65870F-E6BC-4706-8253-656F07A80FDF}"/>
                  </a:ext>
                </a:extLst>
              </p:cNvPr>
              <p:cNvSpPr txBox="1"/>
              <p:nvPr/>
            </p:nvSpPr>
            <p:spPr>
              <a:xfrm>
                <a:off x="8344402" y="5993303"/>
                <a:ext cx="22442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oMath>
                  </m:oMathPara>
                </a14:m>
                <a:endParaRPr lang="en-US" sz="2200" dirty="0"/>
              </a:p>
            </p:txBody>
          </p:sp>
        </mc:Choice>
        <mc:Fallback xmlns="">
          <p:sp>
            <p:nvSpPr>
              <p:cNvPr id="17" name="TextBox 16">
                <a:extLst>
                  <a:ext uri="{FF2B5EF4-FFF2-40B4-BE49-F238E27FC236}">
                    <a16:creationId xmlns:a16="http://schemas.microsoft.com/office/drawing/2014/main" id="{FA65870F-E6BC-4706-8253-656F07A80FDF}"/>
                  </a:ext>
                </a:extLst>
              </p:cNvPr>
              <p:cNvSpPr txBox="1">
                <a:spLocks noRot="1" noChangeAspect="1" noMove="1" noResize="1" noEditPoints="1" noAdjustHandles="1" noChangeArrowheads="1" noChangeShapeType="1" noTextEdit="1"/>
              </p:cNvSpPr>
              <p:nvPr/>
            </p:nvSpPr>
            <p:spPr>
              <a:xfrm>
                <a:off x="8344402" y="5993303"/>
                <a:ext cx="224420" cy="338554"/>
              </a:xfrm>
              <a:prstGeom prst="rect">
                <a:avLst/>
              </a:prstGeom>
              <a:blipFill>
                <a:blip r:embed="rId3"/>
                <a:stretch>
                  <a:fillRect l="-29730" r="-27027" b="-5357"/>
                </a:stretch>
              </a:blipFill>
            </p:spPr>
            <p:txBody>
              <a:bodyPr/>
              <a:lstStyle/>
              <a:p>
                <a:r>
                  <a:rPr lang="en-US">
                    <a:noFill/>
                  </a:rPr>
                  <a:t> </a:t>
                </a:r>
              </a:p>
            </p:txBody>
          </p:sp>
        </mc:Fallback>
      </mc:AlternateContent>
    </p:spTree>
    <p:extLst>
      <p:ext uri="{BB962C8B-B14F-4D97-AF65-F5344CB8AC3E}">
        <p14:creationId xmlns:p14="http://schemas.microsoft.com/office/powerpoint/2010/main" val="161530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DCD7-AA3A-4704-9EE7-2A5493C7DB74}"/>
              </a:ext>
            </a:extLst>
          </p:cNvPr>
          <p:cNvSpPr>
            <a:spLocks noGrp="1"/>
          </p:cNvSpPr>
          <p:nvPr>
            <p:ph type="title"/>
          </p:nvPr>
        </p:nvSpPr>
        <p:spPr/>
        <p:txBody>
          <a:bodyPr/>
          <a:lstStyle/>
          <a:p>
            <a:r>
              <a:rPr lang="en-US" dirty="0"/>
              <a:t>Long Run Aggregate Supply</a:t>
            </a:r>
          </a:p>
        </p:txBody>
      </p:sp>
      <p:sp>
        <p:nvSpPr>
          <p:cNvPr id="3" name="Content Placeholder 2">
            <a:extLst>
              <a:ext uri="{FF2B5EF4-FFF2-40B4-BE49-F238E27FC236}">
                <a16:creationId xmlns:a16="http://schemas.microsoft.com/office/drawing/2014/main" id="{9B5EE577-4DF8-448F-A359-569DCD5CD654}"/>
              </a:ext>
            </a:extLst>
          </p:cNvPr>
          <p:cNvSpPr>
            <a:spLocks noGrp="1"/>
          </p:cNvSpPr>
          <p:nvPr>
            <p:ph idx="1"/>
          </p:nvPr>
        </p:nvSpPr>
        <p:spPr>
          <a:xfrm>
            <a:off x="457081" y="1299153"/>
            <a:ext cx="11274663" cy="5144751"/>
          </a:xfrm>
        </p:spPr>
        <p:txBody>
          <a:bodyPr/>
          <a:lstStyle/>
          <a:p>
            <a:r>
              <a:rPr lang="en-US" dirty="0">
                <a:solidFill>
                  <a:schemeClr val="tx1"/>
                </a:solidFill>
              </a:rPr>
              <a:t>This is the same long run as in Econ 101; as in classical economics</a:t>
            </a:r>
          </a:p>
          <a:p>
            <a:pPr lvl="1"/>
            <a:r>
              <a:rPr lang="en-US" dirty="0">
                <a:solidFill>
                  <a:schemeClr val="tx1"/>
                </a:solidFill>
              </a:rPr>
              <a:t>All inputs are flexible/variable</a:t>
            </a:r>
          </a:p>
          <a:p>
            <a:pPr lvl="1"/>
            <a:r>
              <a:rPr lang="en-US" dirty="0">
                <a:solidFill>
                  <a:schemeClr val="tx1"/>
                </a:solidFill>
              </a:rPr>
              <a:t>All prices can change</a:t>
            </a:r>
          </a:p>
          <a:p>
            <a:pPr lvl="1"/>
            <a:r>
              <a:rPr lang="en-US" dirty="0">
                <a:solidFill>
                  <a:schemeClr val="tx1"/>
                </a:solidFill>
              </a:rPr>
              <a:t>All resources will be used at their efficient levels</a:t>
            </a:r>
          </a:p>
          <a:p>
            <a:r>
              <a:rPr lang="en-US" dirty="0">
                <a:solidFill>
                  <a:schemeClr val="tx1"/>
                </a:solidFill>
              </a:rPr>
              <a:t>This is the same long run as in Solow Growth</a:t>
            </a:r>
          </a:p>
          <a:p>
            <a:pPr lvl="1"/>
            <a:r>
              <a:rPr lang="en-US" dirty="0">
                <a:solidFill>
                  <a:schemeClr val="tx1"/>
                </a:solidFill>
              </a:rPr>
              <a:t>Take inputs as given – if they are available, they are used</a:t>
            </a:r>
          </a:p>
          <a:p>
            <a:pPr lvl="1"/>
            <a:r>
              <a:rPr lang="en-US" dirty="0">
                <a:solidFill>
                  <a:schemeClr val="tx1"/>
                </a:solidFill>
              </a:rPr>
              <a:t>Prices “don’t matter” – prices can and will be whatever they must, in order to assure that all markets clear.</a:t>
            </a:r>
          </a:p>
          <a:p>
            <a:r>
              <a:rPr lang="en-US" dirty="0">
                <a:solidFill>
                  <a:schemeClr val="tx1"/>
                </a:solidFill>
              </a:rPr>
              <a:t>The long run and the (sticky price) short run are two extremes of the same spectrum, depending on how flexible prices are</a:t>
            </a:r>
          </a:p>
        </p:txBody>
      </p:sp>
      <p:sp>
        <p:nvSpPr>
          <p:cNvPr id="4" name="Footer Placeholder 3">
            <a:extLst>
              <a:ext uri="{FF2B5EF4-FFF2-40B4-BE49-F238E27FC236}">
                <a16:creationId xmlns:a16="http://schemas.microsoft.com/office/drawing/2014/main" id="{E148CFFC-30BD-4EE5-8621-EE952D03340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07C19C43-E379-4991-A366-8822E3A1DF99}"/>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4595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9E7A-E987-4AAF-B5A0-F7D02D6FC4B3}"/>
              </a:ext>
            </a:extLst>
          </p:cNvPr>
          <p:cNvSpPr>
            <a:spLocks noGrp="1"/>
          </p:cNvSpPr>
          <p:nvPr>
            <p:ph type="title"/>
          </p:nvPr>
        </p:nvSpPr>
        <p:spPr/>
        <p:txBody>
          <a:bodyPr/>
          <a:lstStyle/>
          <a:p>
            <a:r>
              <a:rPr lang="en-US" dirty="0"/>
              <a:t>Long Run Aggregate Supply</a:t>
            </a:r>
          </a:p>
        </p:txBody>
      </p:sp>
      <p:sp>
        <p:nvSpPr>
          <p:cNvPr id="3" name="Content Placeholder 2">
            <a:extLst>
              <a:ext uri="{FF2B5EF4-FFF2-40B4-BE49-F238E27FC236}">
                <a16:creationId xmlns:a16="http://schemas.microsoft.com/office/drawing/2014/main" id="{D4F1EA1C-3442-4792-9A75-EE26020CB8FE}"/>
              </a:ext>
            </a:extLst>
          </p:cNvPr>
          <p:cNvSpPr>
            <a:spLocks noGrp="1"/>
          </p:cNvSpPr>
          <p:nvPr>
            <p:ph idx="1"/>
          </p:nvPr>
        </p:nvSpPr>
        <p:spPr/>
        <p:txBody>
          <a:bodyPr/>
          <a:lstStyle/>
          <a:p>
            <a:r>
              <a:rPr lang="en-US" dirty="0">
                <a:solidFill>
                  <a:schemeClr val="tx1"/>
                </a:solidFill>
              </a:rPr>
              <a:t>If prices were always perfectly flexible, we’d always be in the long run</a:t>
            </a:r>
          </a:p>
          <a:p>
            <a:r>
              <a:rPr lang="en-US" dirty="0">
                <a:solidFill>
                  <a:schemeClr val="tx1"/>
                </a:solidFill>
              </a:rPr>
              <a:t>If we were always in the long run, we wouldn’t have a business cycle!</a:t>
            </a:r>
          </a:p>
          <a:p>
            <a:endParaRPr lang="en-US" sz="1200" dirty="0">
              <a:solidFill>
                <a:schemeClr val="tx1"/>
              </a:solidFill>
            </a:endParaRPr>
          </a:p>
          <a:p>
            <a:r>
              <a:rPr lang="en-US" dirty="0">
                <a:solidFill>
                  <a:schemeClr val="tx1"/>
                </a:solidFill>
              </a:rPr>
              <a:t>We have a business cycle because markets are NOT always perfect</a:t>
            </a:r>
          </a:p>
          <a:p>
            <a:pPr lvl="1"/>
            <a:r>
              <a:rPr lang="en-US" dirty="0">
                <a:solidFill>
                  <a:schemeClr val="tx1"/>
                </a:solidFill>
              </a:rPr>
              <a:t>Markets are not perfect because they contain frictions and imperfections like price stickiness; that’s the Keynesian insight</a:t>
            </a:r>
          </a:p>
          <a:p>
            <a:endParaRPr lang="en-US" dirty="0">
              <a:solidFill>
                <a:schemeClr val="tx1"/>
              </a:solidFill>
            </a:endParaRPr>
          </a:p>
          <a:p>
            <a:r>
              <a:rPr lang="en-US" dirty="0">
                <a:solidFill>
                  <a:schemeClr val="tx1"/>
                </a:solidFill>
              </a:rPr>
              <a:t>The extent to which we’re going through a boom and bust cycle is the extent to which output differs from the long run</a:t>
            </a:r>
          </a:p>
          <a:p>
            <a:pPr lvl="1"/>
            <a:r>
              <a:rPr lang="en-US" dirty="0">
                <a:solidFill>
                  <a:schemeClr val="tx1"/>
                </a:solidFill>
              </a:rPr>
              <a:t>The goal of countercyclical policy is to keep us in the long run</a:t>
            </a:r>
          </a:p>
        </p:txBody>
      </p:sp>
      <p:sp>
        <p:nvSpPr>
          <p:cNvPr id="4" name="Footer Placeholder 3">
            <a:extLst>
              <a:ext uri="{FF2B5EF4-FFF2-40B4-BE49-F238E27FC236}">
                <a16:creationId xmlns:a16="http://schemas.microsoft.com/office/drawing/2014/main" id="{C4BFD857-E0B2-4E3C-93F4-7F89D841809E}"/>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6AAC3252-50F8-4302-9A30-13F7C3FA003A}"/>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6172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5929-245F-44ED-8E0E-70974CC682C2}"/>
              </a:ext>
            </a:extLst>
          </p:cNvPr>
          <p:cNvSpPr>
            <a:spLocks noGrp="1"/>
          </p:cNvSpPr>
          <p:nvPr>
            <p:ph type="title"/>
          </p:nvPr>
        </p:nvSpPr>
        <p:spPr/>
        <p:txBody>
          <a:bodyPr/>
          <a:lstStyle/>
          <a:p>
            <a:r>
              <a:rPr lang="en-US" dirty="0"/>
              <a:t>Long Run Aggregate Supply</a:t>
            </a:r>
          </a:p>
        </p:txBody>
      </p:sp>
      <p:sp>
        <p:nvSpPr>
          <p:cNvPr id="3" name="Content Placeholder 2">
            <a:extLst>
              <a:ext uri="{FF2B5EF4-FFF2-40B4-BE49-F238E27FC236}">
                <a16:creationId xmlns:a16="http://schemas.microsoft.com/office/drawing/2014/main" id="{9EB74813-DEEB-41A7-AA96-3FE530171B08}"/>
              </a:ext>
            </a:extLst>
          </p:cNvPr>
          <p:cNvSpPr>
            <a:spLocks noGrp="1"/>
          </p:cNvSpPr>
          <p:nvPr>
            <p:ph idx="1"/>
          </p:nvPr>
        </p:nvSpPr>
        <p:spPr>
          <a:xfrm>
            <a:off x="457081" y="1299153"/>
            <a:ext cx="11274663" cy="5158606"/>
          </a:xfrm>
        </p:spPr>
        <p:txBody>
          <a:bodyPr>
            <a:normAutofit/>
          </a:bodyPr>
          <a:lstStyle/>
          <a:p>
            <a:r>
              <a:rPr lang="en-US" dirty="0">
                <a:solidFill>
                  <a:schemeClr val="tx1"/>
                </a:solidFill>
              </a:rPr>
              <a:t>We saw a version of this in the unemployment section</a:t>
            </a:r>
          </a:p>
          <a:p>
            <a:pPr lvl="1"/>
            <a:r>
              <a:rPr lang="en-US" dirty="0">
                <a:solidFill>
                  <a:schemeClr val="tx1"/>
                </a:solidFill>
              </a:rPr>
              <a:t>Unemployment U had three components: structural, frictional, and cyclical.   U = SU + FU + CU</a:t>
            </a:r>
          </a:p>
          <a:p>
            <a:pPr lvl="1"/>
            <a:r>
              <a:rPr lang="en-US" dirty="0">
                <a:solidFill>
                  <a:schemeClr val="tx1"/>
                </a:solidFill>
              </a:rPr>
              <a:t>When output is not influenced by the business cycle, cyclical unemployment CU = 0.</a:t>
            </a:r>
          </a:p>
          <a:p>
            <a:pPr lvl="2"/>
            <a:r>
              <a:rPr lang="en-US" dirty="0">
                <a:solidFill>
                  <a:schemeClr val="tx1"/>
                </a:solidFill>
              </a:rPr>
              <a:t>That’s the long run!</a:t>
            </a:r>
          </a:p>
          <a:p>
            <a:pPr lvl="1"/>
            <a:r>
              <a:rPr lang="en-US" dirty="0">
                <a:solidFill>
                  <a:schemeClr val="tx1"/>
                </a:solidFill>
              </a:rPr>
              <a:t>In the long run, total U = structural U + frictional U</a:t>
            </a:r>
          </a:p>
          <a:p>
            <a:pPr lvl="2"/>
            <a:r>
              <a:rPr lang="en-US" dirty="0">
                <a:solidFill>
                  <a:schemeClr val="tx1"/>
                </a:solidFill>
              </a:rPr>
              <a:t>Sometimes we call that “</a:t>
            </a:r>
            <a:r>
              <a:rPr lang="en-US" u="sng" dirty="0">
                <a:solidFill>
                  <a:schemeClr val="tx1"/>
                </a:solidFill>
              </a:rPr>
              <a:t>the natural rate of unemployment</a:t>
            </a:r>
            <a:r>
              <a:rPr lang="en-US" dirty="0">
                <a:solidFill>
                  <a:schemeClr val="tx1"/>
                </a:solidFill>
              </a:rPr>
              <a:t>”</a:t>
            </a:r>
          </a:p>
          <a:p>
            <a:pPr lvl="2"/>
            <a:r>
              <a:rPr lang="en-US" dirty="0">
                <a:solidFill>
                  <a:schemeClr val="tx1"/>
                </a:solidFill>
              </a:rPr>
              <a:t>NU = SU + FU</a:t>
            </a:r>
          </a:p>
          <a:p>
            <a:pPr lvl="1"/>
            <a:r>
              <a:rPr lang="en-US" dirty="0">
                <a:solidFill>
                  <a:schemeClr val="tx1"/>
                </a:solidFill>
              </a:rPr>
              <a:t>In the long run, inputs are used at their “natural” (or sometimes called “neutral”) rates of utilization</a:t>
            </a:r>
          </a:p>
        </p:txBody>
      </p:sp>
      <p:sp>
        <p:nvSpPr>
          <p:cNvPr id="4" name="Footer Placeholder 3">
            <a:extLst>
              <a:ext uri="{FF2B5EF4-FFF2-40B4-BE49-F238E27FC236}">
                <a16:creationId xmlns:a16="http://schemas.microsoft.com/office/drawing/2014/main" id="{834F181B-50B4-4705-83E1-05D21E88EF8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3289D186-75E4-44EB-8DFC-F515F165AEE6}"/>
              </a:ext>
            </a:extLst>
          </p:cNvPr>
          <p:cNvSpPr>
            <a:spLocks noGrp="1"/>
          </p:cNvSpPr>
          <p:nvPr>
            <p:ph type="sldNum" sz="quarter" idx="12"/>
          </p:nvPr>
        </p:nvSpPr>
        <p:spPr/>
        <p:txBody>
          <a:bodyPr/>
          <a:lstStyle/>
          <a:p>
            <a:fld id="{B6F15528-21DE-4FAA-801E-634DDDAF4B2B}" type="slidenum">
              <a:rPr lang="en-US" smtClean="0"/>
              <a:pPr/>
              <a:t>18</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ABB0F7A-9E14-E7BF-00DB-1C0A8833F88D}"/>
                  </a:ext>
                </a:extLst>
              </p14:cNvPr>
              <p14:cNvContentPartPr/>
              <p14:nvPr/>
            </p14:nvContentPartPr>
            <p14:xfrm>
              <a:off x="7858440" y="5482440"/>
              <a:ext cx="237960" cy="216720"/>
            </p14:xfrm>
          </p:contentPart>
        </mc:Choice>
        <mc:Fallback>
          <p:pic>
            <p:nvPicPr>
              <p:cNvPr id="6" name="Ink 5">
                <a:extLst>
                  <a:ext uri="{FF2B5EF4-FFF2-40B4-BE49-F238E27FC236}">
                    <a16:creationId xmlns:a16="http://schemas.microsoft.com/office/drawing/2014/main" id="{0ABB0F7A-9E14-E7BF-00DB-1C0A8833F88D}"/>
                  </a:ext>
                </a:extLst>
              </p:cNvPr>
              <p:cNvPicPr/>
              <p:nvPr/>
            </p:nvPicPr>
            <p:blipFill>
              <a:blip r:embed="rId3"/>
              <a:stretch>
                <a:fillRect/>
              </a:stretch>
            </p:blipFill>
            <p:spPr>
              <a:xfrm>
                <a:off x="7849080" y="5473080"/>
                <a:ext cx="256680" cy="235440"/>
              </a:xfrm>
              <a:prstGeom prst="rect">
                <a:avLst/>
              </a:prstGeom>
            </p:spPr>
          </p:pic>
        </mc:Fallback>
      </mc:AlternateContent>
    </p:spTree>
    <p:extLst>
      <p:ext uri="{BB962C8B-B14F-4D97-AF65-F5344CB8AC3E}">
        <p14:creationId xmlns:p14="http://schemas.microsoft.com/office/powerpoint/2010/main" val="362018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9752012" y="4267201"/>
            <a:ext cx="845468" cy="533400"/>
          </a:xfrm>
          <a:custGeom>
            <a:avLst/>
            <a:gdLst>
              <a:gd name="connsiteX0" fmla="*/ 0 w 634266"/>
              <a:gd name="connsiteY0" fmla="*/ 438701 h 438701"/>
              <a:gd name="connsiteX1" fmla="*/ 126854 w 634266"/>
              <a:gd name="connsiteY1" fmla="*/ 79284 h 438701"/>
              <a:gd name="connsiteX2" fmla="*/ 269563 w 634266"/>
              <a:gd name="connsiteY2" fmla="*/ 0 h 438701"/>
              <a:gd name="connsiteX3" fmla="*/ 528555 w 634266"/>
              <a:gd name="connsiteY3" fmla="*/ 15857 h 438701"/>
              <a:gd name="connsiteX4" fmla="*/ 634266 w 634266"/>
              <a:gd name="connsiteY4" fmla="*/ 58142 h 438701"/>
              <a:gd name="connsiteX5" fmla="*/ 623695 w 634266"/>
              <a:gd name="connsiteY5" fmla="*/ 121568 h 438701"/>
              <a:gd name="connsiteX6" fmla="*/ 295991 w 634266"/>
              <a:gd name="connsiteY6" fmla="*/ 169138 h 438701"/>
              <a:gd name="connsiteX7" fmla="*/ 158567 w 634266"/>
              <a:gd name="connsiteY7" fmla="*/ 295991 h 438701"/>
              <a:gd name="connsiteX8" fmla="*/ 79284 w 634266"/>
              <a:gd name="connsiteY8" fmla="*/ 412273 h 438701"/>
              <a:gd name="connsiteX9" fmla="*/ 0 w 634266"/>
              <a:gd name="connsiteY9" fmla="*/ 438701 h 4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4266" h="438701">
                <a:moveTo>
                  <a:pt x="0" y="438701"/>
                </a:moveTo>
                <a:lnTo>
                  <a:pt x="126854" y="79284"/>
                </a:lnTo>
                <a:lnTo>
                  <a:pt x="269563" y="0"/>
                </a:lnTo>
                <a:lnTo>
                  <a:pt x="528555" y="15857"/>
                </a:lnTo>
                <a:lnTo>
                  <a:pt x="634266" y="58142"/>
                </a:lnTo>
                <a:lnTo>
                  <a:pt x="623695" y="121568"/>
                </a:lnTo>
                <a:lnTo>
                  <a:pt x="295991" y="169138"/>
                </a:lnTo>
                <a:lnTo>
                  <a:pt x="158567" y="295991"/>
                </a:lnTo>
                <a:lnTo>
                  <a:pt x="79284" y="412273"/>
                </a:lnTo>
                <a:lnTo>
                  <a:pt x="0" y="4387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sp>
        <p:nvSpPr>
          <p:cNvPr id="9" name="Footer Placeholder 8"/>
          <p:cNvSpPr>
            <a:spLocks noGrp="1"/>
          </p:cNvSpPr>
          <p:nvPr>
            <p:ph type="ftr" sz="quarter" idx="11"/>
          </p:nvPr>
        </p:nvSpPr>
        <p:spPr/>
        <p:txBody>
          <a:bodyPr/>
          <a:lstStyle/>
          <a:p>
            <a:r>
              <a:rPr lang="en-US"/>
              <a:t>Econ 102: Principles of Macroeconomics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912" y="967830"/>
            <a:ext cx="9525000" cy="5447171"/>
          </a:xfrm>
          <a:prstGeom prst="rect">
            <a:avLst/>
          </a:prstGeom>
        </p:spPr>
      </p:pic>
      <p:sp>
        <p:nvSpPr>
          <p:cNvPr id="7" name="Rectangle 6"/>
          <p:cNvSpPr/>
          <p:nvPr/>
        </p:nvSpPr>
        <p:spPr>
          <a:xfrm>
            <a:off x="6181572" y="5410200"/>
            <a:ext cx="2503640" cy="410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38901" y="5181600"/>
            <a:ext cx="579946"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8901" y="5011864"/>
            <a:ext cx="1754188" cy="646331"/>
          </a:xfrm>
          <a:prstGeom prst="rect">
            <a:avLst/>
          </a:prstGeom>
          <a:noFill/>
        </p:spPr>
        <p:txBody>
          <a:bodyPr wrap="square" rtlCol="0">
            <a:spAutoFit/>
          </a:bodyPr>
          <a:lstStyle/>
          <a:p>
            <a:r>
              <a:rPr lang="en-US" dirty="0"/>
              <a:t>Natural rate of unemployment</a:t>
            </a:r>
          </a:p>
        </p:txBody>
      </p:sp>
      <p:sp>
        <p:nvSpPr>
          <p:cNvPr id="2" name="Title 1"/>
          <p:cNvSpPr>
            <a:spLocks noGrp="1"/>
          </p:cNvSpPr>
          <p:nvPr>
            <p:ph type="title"/>
          </p:nvPr>
        </p:nvSpPr>
        <p:spPr/>
        <p:txBody>
          <a:bodyPr/>
          <a:lstStyle/>
          <a:p>
            <a:r>
              <a:rPr lang="en-US" dirty="0"/>
              <a:t>Long Run Aggregate Supply</a:t>
            </a:r>
          </a:p>
        </p:txBody>
      </p:sp>
      <p:cxnSp>
        <p:nvCxnSpPr>
          <p:cNvPr id="10" name="Straight Connector 9"/>
          <p:cNvCxnSpPr/>
          <p:nvPr/>
        </p:nvCxnSpPr>
        <p:spPr>
          <a:xfrm>
            <a:off x="10174746" y="3048000"/>
            <a:ext cx="32571" cy="2091215"/>
          </a:xfrm>
          <a:prstGeom prst="line">
            <a:avLst/>
          </a:prstGeom>
          <a:ln w="25400">
            <a:solidFill>
              <a:srgbClr val="DA9B9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10178053" y="3091457"/>
            <a:ext cx="90412" cy="1789462"/>
          </a:xfrm>
          <a:prstGeom prst="line">
            <a:avLst/>
          </a:prstGeom>
          <a:ln w="25400">
            <a:solidFill>
              <a:srgbClr val="DA9B98"/>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5B4780-3BA9-6A13-0A59-7B332C25A41B}"/>
              </a:ext>
            </a:extLst>
          </p:cNvPr>
          <p:cNvCxnSpPr>
            <a:cxnSpLocks/>
          </p:cNvCxnSpPr>
          <p:nvPr/>
        </p:nvCxnSpPr>
        <p:spPr>
          <a:xfrm>
            <a:off x="10268670" y="4825522"/>
            <a:ext cx="86292" cy="178964"/>
          </a:xfrm>
          <a:prstGeom prst="line">
            <a:avLst/>
          </a:prstGeom>
          <a:ln w="25400">
            <a:solidFill>
              <a:srgbClr val="DA9B98"/>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5E7D008-2DA0-AE55-5D65-64E6281ED38E}"/>
                  </a:ext>
                </a:extLst>
              </p14:cNvPr>
              <p14:cNvContentPartPr/>
              <p14:nvPr/>
            </p14:nvContentPartPr>
            <p14:xfrm>
              <a:off x="7774200" y="3381840"/>
              <a:ext cx="3562200" cy="1602000"/>
            </p14:xfrm>
          </p:contentPart>
        </mc:Choice>
        <mc:Fallback>
          <p:pic>
            <p:nvPicPr>
              <p:cNvPr id="4" name="Ink 3">
                <a:extLst>
                  <a:ext uri="{FF2B5EF4-FFF2-40B4-BE49-F238E27FC236}">
                    <a16:creationId xmlns:a16="http://schemas.microsoft.com/office/drawing/2014/main" id="{45E7D008-2DA0-AE55-5D65-64E6281ED38E}"/>
                  </a:ext>
                </a:extLst>
              </p:cNvPr>
              <p:cNvPicPr/>
              <p:nvPr/>
            </p:nvPicPr>
            <p:blipFill>
              <a:blip r:embed="rId5"/>
              <a:stretch>
                <a:fillRect/>
              </a:stretch>
            </p:blipFill>
            <p:spPr>
              <a:xfrm>
                <a:off x="7764840" y="3372480"/>
                <a:ext cx="3580920" cy="1620720"/>
              </a:xfrm>
              <a:prstGeom prst="rect">
                <a:avLst/>
              </a:prstGeom>
            </p:spPr>
          </p:pic>
        </mc:Fallback>
      </mc:AlternateContent>
    </p:spTree>
    <p:extLst>
      <p:ext uri="{BB962C8B-B14F-4D97-AF65-F5344CB8AC3E}">
        <p14:creationId xmlns:p14="http://schemas.microsoft.com/office/powerpoint/2010/main" val="903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A7BD-1D89-40B4-B775-289BD7621E3A}"/>
              </a:ext>
            </a:extLst>
          </p:cNvPr>
          <p:cNvSpPr>
            <a:spLocks noGrp="1"/>
          </p:cNvSpPr>
          <p:nvPr>
            <p:ph type="title"/>
          </p:nvPr>
        </p:nvSpPr>
        <p:spPr/>
        <p:txBody>
          <a:bodyPr>
            <a:normAutofit/>
          </a:bodyPr>
          <a:lstStyle/>
          <a:p>
            <a:r>
              <a:rPr lang="en-US" dirty="0"/>
              <a:t>Short Run Aggregate Supply</a:t>
            </a:r>
          </a:p>
        </p:txBody>
      </p:sp>
      <p:sp>
        <p:nvSpPr>
          <p:cNvPr id="3" name="Content Placeholder 2">
            <a:extLst>
              <a:ext uri="{FF2B5EF4-FFF2-40B4-BE49-F238E27FC236}">
                <a16:creationId xmlns:a16="http://schemas.microsoft.com/office/drawing/2014/main" id="{409B6DDD-F2A4-4BA2-A6D1-5C1AB6C24135}"/>
              </a:ext>
            </a:extLst>
          </p:cNvPr>
          <p:cNvSpPr>
            <a:spLocks noGrp="1"/>
          </p:cNvSpPr>
          <p:nvPr>
            <p:ph idx="1"/>
          </p:nvPr>
        </p:nvSpPr>
        <p:spPr/>
        <p:txBody>
          <a:bodyPr/>
          <a:lstStyle/>
          <a:p>
            <a:r>
              <a:rPr lang="en-US" dirty="0">
                <a:solidFill>
                  <a:schemeClr val="tx1"/>
                </a:solidFill>
              </a:rPr>
              <a:t>Last class, we derived the Aggregate Demand curve and its shifters</a:t>
            </a:r>
          </a:p>
          <a:p>
            <a:pPr lvl="1"/>
            <a:r>
              <a:rPr lang="en-US" dirty="0">
                <a:solidFill>
                  <a:schemeClr val="tx1"/>
                </a:solidFill>
              </a:rPr>
              <a:t>AD comes from Aggregate Expenditure, just like the IS curve</a:t>
            </a:r>
          </a:p>
          <a:p>
            <a:pPr lvl="2"/>
            <a:r>
              <a:rPr lang="en-US" dirty="0">
                <a:solidFill>
                  <a:schemeClr val="tx1"/>
                </a:solidFill>
              </a:rPr>
              <a:t>Shifted by all the same things: C, I, and NX</a:t>
            </a:r>
          </a:p>
          <a:p>
            <a:pPr lvl="2"/>
            <a:r>
              <a:rPr lang="en-US" dirty="0">
                <a:solidFill>
                  <a:schemeClr val="tx1"/>
                </a:solidFill>
              </a:rPr>
              <a:t>Shifted by fiscal and monetary policy.</a:t>
            </a:r>
          </a:p>
          <a:p>
            <a:endParaRPr lang="en-US" dirty="0">
              <a:solidFill>
                <a:schemeClr val="tx1"/>
              </a:solidFill>
            </a:endParaRPr>
          </a:p>
          <a:p>
            <a:r>
              <a:rPr lang="en-US" dirty="0">
                <a:solidFill>
                  <a:schemeClr val="tx1"/>
                </a:solidFill>
              </a:rPr>
              <a:t>With a curve called aggregate demand, one called aggregate supply must be right around the corner!</a:t>
            </a:r>
          </a:p>
          <a:p>
            <a:pPr lvl="1"/>
            <a:r>
              <a:rPr lang="en-US" dirty="0">
                <a:solidFill>
                  <a:schemeClr val="tx1"/>
                </a:solidFill>
              </a:rPr>
              <a:t>In fact, we have a few types of aggregate supply curves</a:t>
            </a:r>
          </a:p>
          <a:p>
            <a:pPr lvl="2"/>
            <a:r>
              <a:rPr lang="en-US" dirty="0">
                <a:solidFill>
                  <a:schemeClr val="tx1"/>
                </a:solidFill>
              </a:rPr>
              <a:t>Short Run Aggregate Supply (SRAS)</a:t>
            </a:r>
          </a:p>
          <a:p>
            <a:pPr lvl="2"/>
            <a:r>
              <a:rPr lang="en-US" dirty="0">
                <a:solidFill>
                  <a:schemeClr val="tx1"/>
                </a:solidFill>
              </a:rPr>
              <a:t>Long Run Aggregate Supply (LRAS)</a:t>
            </a:r>
          </a:p>
          <a:p>
            <a:endParaRPr lang="en-US" dirty="0">
              <a:solidFill>
                <a:schemeClr val="tx1"/>
              </a:solidFill>
            </a:endParaRPr>
          </a:p>
        </p:txBody>
      </p:sp>
      <p:sp>
        <p:nvSpPr>
          <p:cNvPr id="4" name="Footer Placeholder 3">
            <a:extLst>
              <a:ext uri="{FF2B5EF4-FFF2-40B4-BE49-F238E27FC236}">
                <a16:creationId xmlns:a16="http://schemas.microsoft.com/office/drawing/2014/main" id="{D97F7A28-A272-420F-857B-B1C32767E9E6}"/>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044B872D-4877-4EFE-92D5-DBE29DE3A3CC}"/>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41385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C8CA-A70F-4F6C-AB0F-58324359F4CF}"/>
              </a:ext>
            </a:extLst>
          </p:cNvPr>
          <p:cNvSpPr>
            <a:spLocks noGrp="1"/>
          </p:cNvSpPr>
          <p:nvPr>
            <p:ph type="title"/>
          </p:nvPr>
        </p:nvSpPr>
        <p:spPr/>
        <p:txBody>
          <a:bodyPr/>
          <a:lstStyle/>
          <a:p>
            <a:r>
              <a:rPr lang="en-US" dirty="0"/>
              <a:t>Macro equilibrium with inflation</a:t>
            </a:r>
          </a:p>
        </p:txBody>
      </p:sp>
      <p:sp>
        <p:nvSpPr>
          <p:cNvPr id="3" name="Content Placeholder 2">
            <a:extLst>
              <a:ext uri="{FF2B5EF4-FFF2-40B4-BE49-F238E27FC236}">
                <a16:creationId xmlns:a16="http://schemas.microsoft.com/office/drawing/2014/main" id="{CD2EEAF3-91B5-4F87-91CD-C0A1873BB0D8}"/>
              </a:ext>
            </a:extLst>
          </p:cNvPr>
          <p:cNvSpPr>
            <a:spLocks noGrp="1"/>
          </p:cNvSpPr>
          <p:nvPr>
            <p:ph idx="1"/>
          </p:nvPr>
        </p:nvSpPr>
        <p:spPr>
          <a:xfrm>
            <a:off x="457081" y="1299153"/>
            <a:ext cx="11504731" cy="5144751"/>
          </a:xfrm>
        </p:spPr>
        <p:txBody>
          <a:bodyPr/>
          <a:lstStyle/>
          <a:p>
            <a:r>
              <a:rPr lang="en-US" dirty="0">
                <a:solidFill>
                  <a:schemeClr val="tx1"/>
                </a:solidFill>
              </a:rPr>
              <a:t>Now we’re ready for equilibrium!</a:t>
            </a:r>
          </a:p>
          <a:p>
            <a:pPr lvl="1"/>
            <a:r>
              <a:rPr lang="en-US" dirty="0">
                <a:solidFill>
                  <a:schemeClr val="tx1"/>
                </a:solidFill>
              </a:rPr>
              <a:t>Here we’re jointly modeling output Y and inflation π</a:t>
            </a:r>
          </a:p>
          <a:p>
            <a:pPr lvl="1"/>
            <a:r>
              <a:rPr lang="en-US" dirty="0">
                <a:solidFill>
                  <a:schemeClr val="tx1"/>
                </a:solidFill>
              </a:rPr>
              <a:t>In MICRO supply and demand, we model </a:t>
            </a:r>
            <a:r>
              <a:rPr lang="en-US" i="1" dirty="0">
                <a:solidFill>
                  <a:schemeClr val="tx1"/>
                </a:solidFill>
              </a:rPr>
              <a:t>relative</a:t>
            </a:r>
            <a:r>
              <a:rPr lang="en-US" dirty="0">
                <a:solidFill>
                  <a:schemeClr val="tx1"/>
                </a:solidFill>
              </a:rPr>
              <a:t> prices</a:t>
            </a:r>
          </a:p>
          <a:p>
            <a:pPr lvl="2"/>
            <a:r>
              <a:rPr lang="en-US" dirty="0">
                <a:solidFill>
                  <a:schemeClr val="tx1"/>
                </a:solidFill>
              </a:rPr>
              <a:t>By definition of “relative”, as one price rises, another relatively falls</a:t>
            </a:r>
          </a:p>
          <a:p>
            <a:pPr lvl="1"/>
            <a:r>
              <a:rPr lang="en-US" dirty="0">
                <a:solidFill>
                  <a:schemeClr val="tx1"/>
                </a:solidFill>
              </a:rPr>
              <a:t>In MACRO </a:t>
            </a:r>
            <a:r>
              <a:rPr lang="en-US" i="1" dirty="0">
                <a:solidFill>
                  <a:schemeClr val="tx1"/>
                </a:solidFill>
              </a:rPr>
              <a:t>aggregate</a:t>
            </a:r>
            <a:r>
              <a:rPr lang="en-US" dirty="0">
                <a:solidFill>
                  <a:schemeClr val="tx1"/>
                </a:solidFill>
              </a:rPr>
              <a:t> supply and demand, we model the phenomenon of all prices rising and falling together: </a:t>
            </a:r>
            <a:r>
              <a:rPr lang="en-US" i="1" dirty="0">
                <a:solidFill>
                  <a:schemeClr val="tx1"/>
                </a:solidFill>
              </a:rPr>
              <a:t>inflation</a:t>
            </a:r>
          </a:p>
          <a:p>
            <a:pPr lvl="2"/>
            <a:r>
              <a:rPr lang="en-US" dirty="0">
                <a:solidFill>
                  <a:schemeClr val="tx1"/>
                </a:solidFill>
              </a:rPr>
              <a:t>Micro S&amp;D can not explain this!  It’s a totally separate phenomenon, using a totally separate model</a:t>
            </a:r>
          </a:p>
          <a:p>
            <a:pPr lvl="2"/>
            <a:endParaRPr lang="en-US" sz="1200" dirty="0">
              <a:solidFill>
                <a:schemeClr val="tx1"/>
              </a:solidFill>
            </a:endParaRPr>
          </a:p>
          <a:p>
            <a:r>
              <a:rPr lang="en-US" dirty="0">
                <a:solidFill>
                  <a:schemeClr val="tx1"/>
                </a:solidFill>
              </a:rPr>
              <a:t>First fact of macro equilibrium: AD and SRAS always determine the current output and inflation</a:t>
            </a:r>
          </a:p>
        </p:txBody>
      </p:sp>
      <p:sp>
        <p:nvSpPr>
          <p:cNvPr id="4" name="Footer Placeholder 3">
            <a:extLst>
              <a:ext uri="{FF2B5EF4-FFF2-40B4-BE49-F238E27FC236}">
                <a16:creationId xmlns:a16="http://schemas.microsoft.com/office/drawing/2014/main" id="{8AAFCC5E-99A1-48FE-A1E1-A39707710E9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AFD8AF1D-CE18-4D2E-B161-1DB811FE7327}"/>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1876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Macro equilibrium with inflation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1" y="1299153"/>
                <a:ext cx="5048861" cy="5144749"/>
              </a:xfrm>
            </p:spPr>
            <p:txBody>
              <a:bodyPr/>
              <a:lstStyle/>
              <a:p>
                <a:r>
                  <a:rPr lang="en-US" dirty="0">
                    <a:solidFill>
                      <a:schemeClr val="tx1"/>
                    </a:solidFill>
                  </a:rPr>
                  <a:t>Put AD and SRAS together to determine </a:t>
                </a:r>
                <a:r>
                  <a:rPr lang="en-US" u="sng" dirty="0">
                    <a:solidFill>
                      <a:schemeClr val="tx1"/>
                    </a:solidFill>
                  </a:rPr>
                  <a:t>short run macroeconomic equilibrium</a:t>
                </a:r>
              </a:p>
              <a:p>
                <a:endParaRPr lang="en-US" sz="300" u="sng" dirty="0">
                  <a:solidFill>
                    <a:schemeClr val="tx1"/>
                  </a:solidFill>
                </a:endParaRPr>
              </a:p>
              <a:p>
                <a:pPr marL="609493" lvl="1" indent="0">
                  <a:buNone/>
                </a:pPr>
                <a:r>
                  <a:rPr lang="en-US" dirty="0">
                    <a:solidFill>
                      <a:schemeClr val="tx1"/>
                    </a:solidFill>
                  </a:rPr>
                  <a:t>AD:  Y = 19.25 -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3</m:t>
                        </m:r>
                      </m:num>
                      <m:den>
                        <m:r>
                          <a:rPr lang="en-US" i="1">
                            <a:solidFill>
                              <a:schemeClr val="tx1"/>
                            </a:solidFill>
                            <a:latin typeface="Cambria Math" panose="02040503050406030204" pitchFamily="18" charset="0"/>
                          </a:rPr>
                          <m:t>8</m:t>
                        </m:r>
                      </m:den>
                    </m:f>
                    <m:r>
                      <m:rPr>
                        <m:nor/>
                      </m:rPr>
                      <a:rPr lang="en-US">
                        <a:solidFill>
                          <a:schemeClr val="tx1"/>
                        </a:solidFill>
                      </a:rPr>
                      <m:t>∗</m:t>
                    </m:r>
                    <m:r>
                      <m:rPr>
                        <m:nor/>
                      </m:rPr>
                      <a:rPr lang="el-GR" dirty="0">
                        <a:solidFill>
                          <a:schemeClr val="tx1"/>
                        </a:solidFill>
                      </a:rPr>
                      <m:t>π</m:t>
                    </m:r>
                  </m:oMath>
                </a14:m>
                <a:r>
                  <a:rPr lang="en-US" dirty="0">
                    <a:solidFill>
                      <a:schemeClr val="tx1"/>
                    </a:solidFill>
                  </a:rPr>
                  <a:t> </a:t>
                </a:r>
              </a:p>
              <a:p>
                <a:pPr marL="609493" lvl="1" indent="0">
                  <a:buNone/>
                </a:pPr>
                <a:r>
                  <a:rPr lang="en-US" dirty="0">
                    <a:solidFill>
                      <a:schemeClr val="tx1"/>
                    </a:solidFill>
                  </a:rPr>
                  <a:t>SRAS: Y = 9.25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5</m:t>
                        </m:r>
                      </m:num>
                      <m:den>
                        <m:r>
                          <a:rPr lang="en-US" i="1">
                            <a:solidFill>
                              <a:schemeClr val="tx1"/>
                            </a:solidFill>
                            <a:latin typeface="Cambria Math" panose="02040503050406030204" pitchFamily="18" charset="0"/>
                          </a:rPr>
                          <m:t>8</m:t>
                        </m:r>
                      </m:den>
                    </m:f>
                    <m:r>
                      <m:rPr>
                        <m:nor/>
                      </m:rPr>
                      <a:rPr lang="en-US">
                        <a:solidFill>
                          <a:schemeClr val="tx1"/>
                        </a:solidFill>
                      </a:rPr>
                      <m:t>∗</m:t>
                    </m:r>
                    <m:r>
                      <m:rPr>
                        <m:nor/>
                      </m:rPr>
                      <a:rPr lang="el-GR" dirty="0">
                        <a:solidFill>
                          <a:schemeClr val="tx1"/>
                        </a:solidFill>
                      </a:rPr>
                      <m:t>π</m:t>
                    </m:r>
                  </m:oMath>
                </a14:m>
                <a:endParaRPr lang="en-US" dirty="0">
                  <a:solidFill>
                    <a:schemeClr val="tx1"/>
                  </a:solidFill>
                </a:endParaRPr>
              </a:p>
              <a:p>
                <a:pPr marL="0" indent="0">
                  <a:buNone/>
                </a:pPr>
                <a:endParaRPr lang="en-US" sz="300" dirty="0">
                  <a:solidFill>
                    <a:schemeClr val="tx1"/>
                  </a:solidFill>
                </a:endParaRPr>
              </a:p>
              <a:p>
                <a:pPr marL="0" indent="0" algn="ctr">
                  <a:buNone/>
                </a:pPr>
                <a:r>
                  <a:rPr lang="en-US" dirty="0">
                    <a:solidFill>
                      <a:schemeClr val="tx1"/>
                    </a:solidFill>
                  </a:rPr>
                  <a:t>AD=SRAS</a:t>
                </a:r>
              </a:p>
              <a:p>
                <a:pPr marL="0" indent="0" algn="ctr">
                  <a:buNone/>
                </a:pPr>
                <a:r>
                  <a:rPr lang="en-US" dirty="0">
                    <a:solidFill>
                      <a:schemeClr val="tx1"/>
                    </a:solidFill>
                  </a:rPr>
                  <a:t>19.25 -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3</m:t>
                        </m:r>
                      </m:num>
                      <m:den>
                        <m:r>
                          <a:rPr lang="en-US" i="1">
                            <a:solidFill>
                              <a:schemeClr val="tx1"/>
                            </a:solidFill>
                            <a:latin typeface="Cambria Math" panose="02040503050406030204" pitchFamily="18" charset="0"/>
                          </a:rPr>
                          <m:t>8</m:t>
                        </m:r>
                      </m:den>
                    </m:f>
                    <m:r>
                      <m:rPr>
                        <m:nor/>
                      </m:rPr>
                      <a:rPr lang="en-US">
                        <a:solidFill>
                          <a:schemeClr val="tx1"/>
                        </a:solidFill>
                      </a:rPr>
                      <m:t>∗</m:t>
                    </m:r>
                    <m:r>
                      <m:rPr>
                        <m:nor/>
                      </m:rPr>
                      <a:rPr lang="el-GR" dirty="0">
                        <a:solidFill>
                          <a:schemeClr val="tx1"/>
                        </a:solidFill>
                      </a:rPr>
                      <m:t>π</m:t>
                    </m:r>
                  </m:oMath>
                </a14:m>
                <a:r>
                  <a:rPr lang="en-US" dirty="0">
                    <a:solidFill>
                      <a:schemeClr val="tx1"/>
                    </a:solidFill>
                  </a:rPr>
                  <a:t> = 9.25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5</m:t>
                        </m:r>
                      </m:num>
                      <m:den>
                        <m:r>
                          <a:rPr lang="en-US" i="1">
                            <a:solidFill>
                              <a:schemeClr val="tx1"/>
                            </a:solidFill>
                            <a:latin typeface="Cambria Math" panose="02040503050406030204" pitchFamily="18" charset="0"/>
                          </a:rPr>
                          <m:t>8</m:t>
                        </m:r>
                      </m:den>
                    </m:f>
                    <m:r>
                      <m:rPr>
                        <m:nor/>
                      </m:rPr>
                      <a:rPr lang="en-US">
                        <a:solidFill>
                          <a:schemeClr val="tx1"/>
                        </a:solidFill>
                      </a:rPr>
                      <m:t>∗</m:t>
                    </m:r>
                    <m:r>
                      <m:rPr>
                        <m:nor/>
                      </m:rPr>
                      <a:rPr lang="el-GR" dirty="0">
                        <a:solidFill>
                          <a:schemeClr val="tx1"/>
                        </a:solidFill>
                      </a:rPr>
                      <m:t>π</m:t>
                    </m:r>
                  </m:oMath>
                </a14:m>
                <a:endParaRPr lang="en-US" dirty="0">
                  <a:solidFill>
                    <a:schemeClr val="tx1"/>
                  </a:solidFill>
                </a:endParaRPr>
              </a:p>
              <a:p>
                <a:pPr marL="0" indent="0" algn="ctr">
                  <a:buNone/>
                </a:pPr>
                <a14:m>
                  <m:oMath xmlns:m="http://schemas.openxmlformats.org/officeDocument/2006/math">
                    <m:r>
                      <m:rPr>
                        <m:nor/>
                      </m:rPr>
                      <a:rPr lang="el-GR" dirty="0" smtClean="0">
                        <a:solidFill>
                          <a:schemeClr val="tx1"/>
                        </a:solidFill>
                      </a:rPr>
                      <m:t>π</m:t>
                    </m:r>
                  </m:oMath>
                </a14:m>
                <a:r>
                  <a:rPr lang="en-US" baseline="30000" dirty="0">
                    <a:solidFill>
                      <a:schemeClr val="tx1"/>
                    </a:solidFill>
                  </a:rPr>
                  <a:t>*</a:t>
                </a:r>
                <a:r>
                  <a:rPr lang="en-US" dirty="0">
                    <a:solidFill>
                      <a:schemeClr val="tx1"/>
                    </a:solidFill>
                  </a:rPr>
                  <a:t> = 10,            </a:t>
                </a:r>
                <a:r>
                  <a:rPr lang="en-US" dirty="0">
                    <a:solidFill>
                      <a:schemeClr val="bg1"/>
                    </a:solidFill>
                  </a:rPr>
                  <a:t>.</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BD4DD5D0-E49E-4E21-B73C-775B428310E5}"/>
                  </a:ext>
                </a:extLst>
              </p:cNvPr>
              <p:cNvSpPr>
                <a:spLocks noGrp="1" noRot="1" noChangeAspect="1" noMove="1" noResize="1" noEditPoints="1" noAdjustHandles="1" noChangeArrowheads="1" noChangeShapeType="1" noTextEdit="1"/>
              </p:cNvSpPr>
              <p:nvPr>
                <p:ph idx="1"/>
              </p:nvPr>
            </p:nvSpPr>
            <p:spPr>
              <a:xfrm>
                <a:off x="457081" y="1299153"/>
                <a:ext cx="5048861" cy="5144749"/>
              </a:xfrm>
              <a:blipFill>
                <a:blip r:embed="rId3"/>
                <a:stretch>
                  <a:fillRect l="-1570" t="-17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21</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6551612" y="2133600"/>
            <a:ext cx="4632594" cy="335280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896070" y="1702713"/>
            <a:ext cx="88998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p:txBody>
      </p:sp>
      <p:cxnSp>
        <p:nvCxnSpPr>
          <p:cNvPr id="24" name="Straight Connector 23">
            <a:extLst>
              <a:ext uri="{FF2B5EF4-FFF2-40B4-BE49-F238E27FC236}">
                <a16:creationId xmlns:a16="http://schemas.microsoft.com/office/drawing/2014/main" id="{27A9EA04-C70C-4A25-8BF4-E2115BA8E0B3}"/>
              </a:ext>
            </a:extLst>
          </p:cNvPr>
          <p:cNvCxnSpPr>
            <a:cxnSpLocks/>
            <a:endCxn id="25" idx="1"/>
          </p:cNvCxnSpPr>
          <p:nvPr/>
        </p:nvCxnSpPr>
        <p:spPr>
          <a:xfrm>
            <a:off x="6551612" y="1753772"/>
            <a:ext cx="4579775" cy="3752569"/>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3A3B7E-C76B-46C3-86BC-8E7A0F38DCE5}"/>
              </a:ext>
            </a:extLst>
          </p:cNvPr>
          <p:cNvSpPr txBox="1"/>
          <p:nvPr/>
        </p:nvSpPr>
        <p:spPr>
          <a:xfrm>
            <a:off x="11131387" y="5290897"/>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endParaRPr lang="en-US" sz="2200"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7C8A1EF-8F1A-4557-9D97-FD668068C1B3}"/>
              </a:ext>
            </a:extLst>
          </p:cNvPr>
          <p:cNvSpPr txBox="1"/>
          <p:nvPr/>
        </p:nvSpPr>
        <p:spPr>
          <a:xfrm>
            <a:off x="5103812" y="3527196"/>
            <a:ext cx="8255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C79E01B-E7F4-441E-BC40-7E042F50DC85}"/>
              </a:ext>
            </a:extLst>
          </p:cNvPr>
          <p:cNvCxnSpPr>
            <a:cxnSpLocks/>
          </p:cNvCxnSpPr>
          <p:nvPr/>
        </p:nvCxnSpPr>
        <p:spPr>
          <a:xfrm>
            <a:off x="6094412" y="3746092"/>
            <a:ext cx="2895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FB3DEC-1187-43F0-AB96-73BB6423AD60}"/>
              </a:ext>
            </a:extLst>
          </p:cNvPr>
          <p:cNvCxnSpPr>
            <a:cxnSpLocks/>
          </p:cNvCxnSpPr>
          <p:nvPr/>
        </p:nvCxnSpPr>
        <p:spPr>
          <a:xfrm flipV="1">
            <a:off x="8942739" y="3746091"/>
            <a:ext cx="0" cy="21213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11B49-16ED-4D7C-A863-A5ED416207A7}"/>
              </a:ext>
            </a:extLst>
          </p:cNvPr>
          <p:cNvSpPr txBox="1"/>
          <p:nvPr/>
        </p:nvSpPr>
        <p:spPr>
          <a:xfrm>
            <a:off x="8609012" y="5907981"/>
            <a:ext cx="10038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$15.5</a:t>
            </a:r>
            <a:endParaRPr lang="en-US" baseline="-25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5A51764-476C-44EF-AF7E-E470149DE34F}"/>
              </a:ext>
            </a:extLst>
          </p:cNvPr>
          <p:cNvSpPr txBox="1"/>
          <p:nvPr/>
        </p:nvSpPr>
        <p:spPr>
          <a:xfrm>
            <a:off x="3129119" y="5558847"/>
            <a:ext cx="16337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Y</a:t>
            </a:r>
            <a:r>
              <a:rPr lang="en-US" sz="2800" baseline="300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 15.5</a:t>
            </a:r>
          </a:p>
        </p:txBody>
      </p:sp>
    </p:spTree>
    <p:extLst>
      <p:ext uri="{BB962C8B-B14F-4D97-AF65-F5344CB8AC3E}">
        <p14:creationId xmlns:p14="http://schemas.microsoft.com/office/powerpoint/2010/main" val="62166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FF43-7D25-4B40-B032-7EFBFA637F32}"/>
              </a:ext>
            </a:extLst>
          </p:cNvPr>
          <p:cNvSpPr>
            <a:spLocks noGrp="1"/>
          </p:cNvSpPr>
          <p:nvPr>
            <p:ph type="title"/>
          </p:nvPr>
        </p:nvSpPr>
        <p:spPr/>
        <p:txBody>
          <a:bodyPr/>
          <a:lstStyle/>
          <a:p>
            <a:r>
              <a:rPr lang="en-US" dirty="0"/>
              <a:t>Macro equilibrium with inflation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B5A42E-D005-481B-AA5C-598BFA529E13}"/>
                  </a:ext>
                </a:extLst>
              </p:cNvPr>
              <p:cNvSpPr>
                <a:spLocks noGrp="1"/>
              </p:cNvSpPr>
              <p:nvPr>
                <p:ph idx="1"/>
              </p:nvPr>
            </p:nvSpPr>
            <p:spPr>
              <a:xfrm>
                <a:off x="457081" y="1299153"/>
                <a:ext cx="11274663" cy="5144751"/>
              </a:xfrm>
            </p:spPr>
            <p:txBody>
              <a:bodyPr/>
              <a:lstStyle/>
              <a:p>
                <a:r>
                  <a:rPr lang="en-US" dirty="0">
                    <a:solidFill>
                      <a:schemeClr val="tx1"/>
                    </a:solidFill>
                  </a:rPr>
                  <a:t>Together, AD and SRAS give the rate of inflation and output at any point in time.</a:t>
                </a:r>
              </a:p>
              <a:p>
                <a:pPr lvl="1"/>
                <a:r>
                  <a:rPr lang="en-US" dirty="0">
                    <a:solidFill>
                      <a:schemeClr val="tx1"/>
                    </a:solidFill>
                  </a:rPr>
                  <a:t>Given </a:t>
                </a:r>
                <a14:m>
                  <m:oMath xmlns:m="http://schemas.openxmlformats.org/officeDocument/2006/math">
                    <m:r>
                      <m:rPr>
                        <m:nor/>
                      </m:rPr>
                      <a:rPr lang="el-GR" dirty="0">
                        <a:solidFill>
                          <a:schemeClr val="tx1"/>
                        </a:solidFill>
                      </a:rPr>
                      <m:t>π</m:t>
                    </m:r>
                  </m:oMath>
                </a14:m>
                <a:r>
                  <a:rPr lang="en-US" dirty="0">
                    <a:solidFill>
                      <a:schemeClr val="tx1"/>
                    </a:solidFill>
                  </a:rPr>
                  <a:t> and last lecture’s MP(</a:t>
                </a:r>
                <a14:m>
                  <m:oMath xmlns:m="http://schemas.openxmlformats.org/officeDocument/2006/math">
                    <m:r>
                      <m:rPr>
                        <m:nor/>
                      </m:rPr>
                      <a:rPr lang="el-GR" dirty="0">
                        <a:solidFill>
                          <a:schemeClr val="tx1"/>
                        </a:solidFill>
                      </a:rPr>
                      <m:t>π</m:t>
                    </m:r>
                  </m:oMath>
                </a14:m>
                <a:r>
                  <a:rPr lang="en-US" dirty="0">
                    <a:solidFill>
                      <a:schemeClr val="tx1"/>
                    </a:solidFill>
                  </a:rPr>
                  <a:t>) curve, we can also infer real interest</a:t>
                </a:r>
              </a:p>
              <a:p>
                <a:pPr marL="0" indent="0" algn="ctr">
                  <a:buNone/>
                </a:pPr>
                <a:endParaRPr lang="en-US" sz="300" dirty="0">
                  <a:solidFill>
                    <a:schemeClr val="tx1"/>
                  </a:solidFill>
                </a:endParaRPr>
              </a:p>
              <a:p>
                <a:pPr marL="0" indent="0" algn="ctr">
                  <a:buNone/>
                </a:pPr>
                <a:r>
                  <a:rPr lang="en-US" dirty="0">
                    <a:solidFill>
                      <a:schemeClr val="tx1"/>
                    </a:solidFill>
                  </a:rPr>
                  <a:t>MP(π): r = 1 + 0.5*</a:t>
                </a:r>
                <a:r>
                  <a:rPr lang="el-GR" dirty="0">
                    <a:solidFill>
                      <a:schemeClr val="tx1"/>
                    </a:solidFill>
                  </a:rPr>
                  <a:t>π</a:t>
                </a:r>
                <a:endParaRPr lang="en-US" dirty="0">
                  <a:solidFill>
                    <a:schemeClr val="tx1"/>
                  </a:solidFill>
                </a:endParaRPr>
              </a:p>
              <a:p>
                <a:pPr marL="0" indent="0" algn="ctr">
                  <a:buNone/>
                </a:pPr>
                <a:r>
                  <a:rPr lang="en-US" dirty="0">
                    <a:solidFill>
                      <a:schemeClr val="tx1"/>
                    </a:solidFill>
                  </a:rPr>
                  <a:t>r = 1 + 0.5*10</a:t>
                </a:r>
              </a:p>
              <a:p>
                <a:pPr marL="0" indent="0" algn="ctr">
                  <a:buNone/>
                </a:pPr>
                <a:r>
                  <a:rPr lang="en-US" dirty="0">
                    <a:solidFill>
                      <a:schemeClr val="tx1"/>
                    </a:solidFill>
                  </a:rPr>
                  <a:t>r = 6</a:t>
                </a:r>
              </a:p>
              <a:p>
                <a:r>
                  <a:rPr lang="en-US" dirty="0">
                    <a:solidFill>
                      <a:schemeClr val="tx1"/>
                    </a:solidFill>
                  </a:rPr>
                  <a:t>This short run equilibrium </a:t>
                </a:r>
                <a:r>
                  <a:rPr lang="en-US" i="1" dirty="0">
                    <a:solidFill>
                      <a:schemeClr val="tx1"/>
                    </a:solidFill>
                  </a:rPr>
                  <a:t>might</a:t>
                </a:r>
                <a:r>
                  <a:rPr lang="en-US" dirty="0">
                    <a:solidFill>
                      <a:schemeClr val="tx1"/>
                    </a:solidFill>
                  </a:rPr>
                  <a:t> represent an economy in the long run</a:t>
                </a:r>
              </a:p>
              <a:p>
                <a:pPr lvl="1"/>
                <a:r>
                  <a:rPr lang="en-US" dirty="0">
                    <a:solidFill>
                      <a:schemeClr val="tx1"/>
                    </a:solidFill>
                  </a:rPr>
                  <a:t>This will be the case only if the Y* determined by AD-SRAS is the same as the LRAS, Y = </a:t>
                </a:r>
                <a14:m>
                  <m:oMath xmlns:m="http://schemas.openxmlformats.org/officeDocument/2006/math">
                    <m:acc>
                      <m:accPr>
                        <m:chr m:val="̅"/>
                        <m:ctrlPr>
                          <a:rPr lang="en-US" i="1" smtClean="0">
                            <a:solidFill>
                              <a:schemeClr val="tx1"/>
                            </a:solidFill>
                            <a:latin typeface="Cambria Math" panose="02040503050406030204" pitchFamily="18" charset="0"/>
                          </a:rPr>
                        </m:ctrlPr>
                      </m:accPr>
                      <m:e>
                        <m:r>
                          <m:rPr>
                            <m:nor/>
                          </m:rPr>
                          <a:rPr lang="en-US" b="0" i="0" smtClean="0">
                            <a:solidFill>
                              <a:schemeClr val="tx1"/>
                            </a:solidFill>
                          </a:rPr>
                          <m:t>Y</m:t>
                        </m:r>
                      </m:e>
                    </m:acc>
                  </m:oMath>
                </a14:m>
                <a:endParaRPr lang="en-US" dirty="0">
                  <a:solidFill>
                    <a:schemeClr val="tx1"/>
                  </a:solidFill>
                </a:endParaRPr>
              </a:p>
              <a:p>
                <a:pPr lvl="1"/>
                <a:r>
                  <a:rPr lang="en-US" dirty="0">
                    <a:solidFill>
                      <a:schemeClr val="tx1"/>
                    </a:solidFill>
                  </a:rPr>
                  <a:t>This won’t always be true!</a:t>
                </a:r>
              </a:p>
            </p:txBody>
          </p:sp>
        </mc:Choice>
        <mc:Fallback xmlns="">
          <p:sp>
            <p:nvSpPr>
              <p:cNvPr id="3" name="Content Placeholder 2">
                <a:extLst>
                  <a:ext uri="{FF2B5EF4-FFF2-40B4-BE49-F238E27FC236}">
                    <a16:creationId xmlns:a16="http://schemas.microsoft.com/office/drawing/2014/main" id="{92B5A42E-D005-481B-AA5C-598BFA529E13}"/>
                  </a:ext>
                </a:extLst>
              </p:cNvPr>
              <p:cNvSpPr>
                <a:spLocks noGrp="1" noRot="1" noChangeAspect="1" noMove="1" noResize="1" noEditPoints="1" noAdjustHandles="1" noChangeArrowheads="1" noChangeShapeType="1" noTextEdit="1"/>
              </p:cNvSpPr>
              <p:nvPr>
                <p:ph idx="1"/>
              </p:nvPr>
            </p:nvSpPr>
            <p:spPr>
              <a:xfrm>
                <a:off x="457081" y="1299153"/>
                <a:ext cx="11274663" cy="5144751"/>
              </a:xfrm>
              <a:blipFill>
                <a:blip r:embed="rId2"/>
                <a:stretch>
                  <a:fillRect l="-703" t="-1777" b="-21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4012C59-8FAE-46A6-9629-F727E2C1EDB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36A820A9-04DD-47B6-BF12-816C191229D5}"/>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93363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Macro equilibrium with inflation</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1" y="1299153"/>
            <a:ext cx="5048861" cy="5144749"/>
          </a:xfrm>
        </p:spPr>
        <p:txBody>
          <a:bodyPr/>
          <a:lstStyle/>
          <a:p>
            <a:r>
              <a:rPr lang="en-US" dirty="0">
                <a:solidFill>
                  <a:schemeClr val="tx1"/>
                </a:solidFill>
              </a:rPr>
              <a:t>In this example, if the level of output when we use our resources at their natural rates is $15.5, then the economy is in its </a:t>
            </a:r>
            <a:r>
              <a:rPr lang="en-US" u="sng" dirty="0">
                <a:solidFill>
                  <a:schemeClr val="tx1"/>
                </a:solidFill>
              </a:rPr>
              <a:t>long run macroeconomic equilibrium</a:t>
            </a:r>
          </a:p>
          <a:p>
            <a:pPr marL="688975" lvl="1" indent="-303213"/>
            <a:r>
              <a:rPr lang="en-US" dirty="0">
                <a:solidFill>
                  <a:schemeClr val="tx1"/>
                </a:solidFill>
              </a:rPr>
              <a:t>Short run conditions happen to put us in the long run</a:t>
            </a:r>
          </a:p>
          <a:p>
            <a:pPr marL="688975" lvl="1" indent="-303213"/>
            <a:endParaRPr lang="en-US" dirty="0">
              <a:solidFill>
                <a:schemeClr val="tx1"/>
              </a:solidFill>
            </a:endParaRPr>
          </a:p>
          <a:p>
            <a:pPr marL="688975" lvl="1" indent="-303213"/>
            <a:r>
              <a:rPr lang="en-US" dirty="0">
                <a:solidFill>
                  <a:schemeClr val="tx1"/>
                </a:solidFill>
              </a:rPr>
              <a:t>The long run always occurs where AD = LRAS</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23</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6551612" y="2133600"/>
            <a:ext cx="4632594" cy="335280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896070" y="1702713"/>
            <a:ext cx="88998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p:txBody>
      </p:sp>
      <p:cxnSp>
        <p:nvCxnSpPr>
          <p:cNvPr id="24" name="Straight Connector 23">
            <a:extLst>
              <a:ext uri="{FF2B5EF4-FFF2-40B4-BE49-F238E27FC236}">
                <a16:creationId xmlns:a16="http://schemas.microsoft.com/office/drawing/2014/main" id="{27A9EA04-C70C-4A25-8BF4-E2115BA8E0B3}"/>
              </a:ext>
            </a:extLst>
          </p:cNvPr>
          <p:cNvCxnSpPr>
            <a:cxnSpLocks/>
            <a:endCxn id="25" idx="1"/>
          </p:cNvCxnSpPr>
          <p:nvPr/>
        </p:nvCxnSpPr>
        <p:spPr>
          <a:xfrm>
            <a:off x="6551612" y="1753772"/>
            <a:ext cx="4579775" cy="3752569"/>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3A3B7E-C76B-46C3-86BC-8E7A0F38DCE5}"/>
              </a:ext>
            </a:extLst>
          </p:cNvPr>
          <p:cNvSpPr txBox="1"/>
          <p:nvPr/>
        </p:nvSpPr>
        <p:spPr>
          <a:xfrm>
            <a:off x="11131387" y="5290897"/>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endParaRPr lang="en-US" sz="2200"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7C8A1EF-8F1A-4557-9D97-FD668068C1B3}"/>
              </a:ext>
            </a:extLst>
          </p:cNvPr>
          <p:cNvSpPr txBox="1"/>
          <p:nvPr/>
        </p:nvSpPr>
        <p:spPr>
          <a:xfrm>
            <a:off x="5103812" y="3527196"/>
            <a:ext cx="8255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C79E01B-E7F4-441E-BC40-7E042F50DC85}"/>
              </a:ext>
            </a:extLst>
          </p:cNvPr>
          <p:cNvCxnSpPr>
            <a:cxnSpLocks/>
          </p:cNvCxnSpPr>
          <p:nvPr/>
        </p:nvCxnSpPr>
        <p:spPr>
          <a:xfrm>
            <a:off x="6094412" y="3746092"/>
            <a:ext cx="2895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FB3DEC-1187-43F0-AB96-73BB6423AD60}"/>
              </a:ext>
            </a:extLst>
          </p:cNvPr>
          <p:cNvCxnSpPr>
            <a:cxnSpLocks/>
          </p:cNvCxnSpPr>
          <p:nvPr/>
        </p:nvCxnSpPr>
        <p:spPr>
          <a:xfrm flipV="1">
            <a:off x="8942739" y="3746091"/>
            <a:ext cx="0" cy="21213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11B49-16ED-4D7C-A863-A5ED416207A7}"/>
              </a:ext>
            </a:extLst>
          </p:cNvPr>
          <p:cNvSpPr txBox="1"/>
          <p:nvPr/>
        </p:nvSpPr>
        <p:spPr>
          <a:xfrm>
            <a:off x="8609012" y="5907981"/>
            <a:ext cx="1003809"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$15.5</a:t>
            </a:r>
            <a:endParaRPr lang="en-US" sz="2200" baseline="-2500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BA06A56-23A3-4186-9700-C006727A25C5}"/>
              </a:ext>
            </a:extLst>
          </p:cNvPr>
          <p:cNvCxnSpPr>
            <a:cxnSpLocks/>
          </p:cNvCxnSpPr>
          <p:nvPr/>
        </p:nvCxnSpPr>
        <p:spPr>
          <a:xfrm flipV="1">
            <a:off x="8961953" y="1623038"/>
            <a:ext cx="0" cy="427552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FDB858-8332-4A93-A632-B362BDC4809E}"/>
              </a:ext>
            </a:extLst>
          </p:cNvPr>
          <p:cNvSpPr txBox="1"/>
          <p:nvPr/>
        </p:nvSpPr>
        <p:spPr>
          <a:xfrm>
            <a:off x="8489730" y="1239104"/>
            <a:ext cx="90601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LRAS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741D2D-BE1A-4B5A-BA27-9A5B60F1D51D}"/>
                  </a:ext>
                </a:extLst>
              </p:cNvPr>
              <p:cNvSpPr txBox="1"/>
              <p:nvPr/>
            </p:nvSpPr>
            <p:spPr>
              <a:xfrm>
                <a:off x="8154841" y="5952995"/>
                <a:ext cx="57528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m:rPr>
                              <m:sty m:val="p"/>
                            </m:rPr>
                            <a:rPr lang="en-US" sz="2200" b="0" i="0" smtClean="0">
                              <a:latin typeface="Cambria Math" panose="02040503050406030204" pitchFamily="18" charset="0"/>
                            </a:rPr>
                            <m:t>Y</m:t>
                          </m:r>
                        </m:e>
                      </m:acc>
                      <m:r>
                        <a:rPr lang="en-US" sz="2200" b="0" i="1" smtClean="0">
                          <a:latin typeface="Cambria Math" panose="02040503050406030204" pitchFamily="18" charset="0"/>
                        </a:rPr>
                        <m:t>= </m:t>
                      </m:r>
                    </m:oMath>
                  </m:oMathPara>
                </a14:m>
                <a:endParaRPr lang="en-US" sz="2200" dirty="0"/>
              </a:p>
            </p:txBody>
          </p:sp>
        </mc:Choice>
        <mc:Fallback xmlns="">
          <p:sp>
            <p:nvSpPr>
              <p:cNvPr id="22" name="TextBox 21">
                <a:extLst>
                  <a:ext uri="{FF2B5EF4-FFF2-40B4-BE49-F238E27FC236}">
                    <a16:creationId xmlns:a16="http://schemas.microsoft.com/office/drawing/2014/main" id="{D6741D2D-BE1A-4B5A-BA27-9A5B60F1D51D}"/>
                  </a:ext>
                </a:extLst>
              </p:cNvPr>
              <p:cNvSpPr txBox="1">
                <a:spLocks noRot="1" noChangeAspect="1" noMove="1" noResize="1" noEditPoints="1" noAdjustHandles="1" noChangeArrowheads="1" noChangeShapeType="1" noTextEdit="1"/>
              </p:cNvSpPr>
              <p:nvPr/>
            </p:nvSpPr>
            <p:spPr>
              <a:xfrm>
                <a:off x="8154841" y="5952995"/>
                <a:ext cx="575286" cy="338554"/>
              </a:xfrm>
              <a:prstGeom prst="rect">
                <a:avLst/>
              </a:prstGeom>
              <a:blipFill>
                <a:blip r:embed="rId3"/>
                <a:stretch>
                  <a:fillRect l="-10638" t="-1818" r="-10638" b="-7273"/>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7E6FAFE3-793F-7ACE-6F5E-29A3C01D410F}"/>
                  </a:ext>
                </a:extLst>
              </p14:cNvPr>
              <p14:cNvContentPartPr/>
              <p14:nvPr/>
            </p14:nvContentPartPr>
            <p14:xfrm>
              <a:off x="607680" y="3569760"/>
              <a:ext cx="10707480" cy="2794680"/>
            </p14:xfrm>
          </p:contentPart>
        </mc:Choice>
        <mc:Fallback>
          <p:pic>
            <p:nvPicPr>
              <p:cNvPr id="9" name="Ink 8">
                <a:extLst>
                  <a:ext uri="{FF2B5EF4-FFF2-40B4-BE49-F238E27FC236}">
                    <a16:creationId xmlns:a16="http://schemas.microsoft.com/office/drawing/2014/main" id="{7E6FAFE3-793F-7ACE-6F5E-29A3C01D410F}"/>
                  </a:ext>
                </a:extLst>
              </p:cNvPr>
              <p:cNvPicPr/>
              <p:nvPr/>
            </p:nvPicPr>
            <p:blipFill>
              <a:blip r:embed="rId5"/>
              <a:stretch>
                <a:fillRect/>
              </a:stretch>
            </p:blipFill>
            <p:spPr>
              <a:xfrm>
                <a:off x="598320" y="3560400"/>
                <a:ext cx="10726200" cy="2813400"/>
              </a:xfrm>
              <a:prstGeom prst="rect">
                <a:avLst/>
              </a:prstGeom>
            </p:spPr>
          </p:pic>
        </mc:Fallback>
      </mc:AlternateContent>
    </p:spTree>
    <p:extLst>
      <p:ext uri="{BB962C8B-B14F-4D97-AF65-F5344CB8AC3E}">
        <p14:creationId xmlns:p14="http://schemas.microsoft.com/office/powerpoint/2010/main" val="141519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Macro equilibrium with inflation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1" y="1299153"/>
                <a:ext cx="5048861" cy="5144749"/>
              </a:xfrm>
            </p:spPr>
            <p:txBody>
              <a:bodyPr/>
              <a:lstStyle/>
              <a:p>
                <a:r>
                  <a:rPr lang="en-US" dirty="0">
                    <a:solidFill>
                      <a:schemeClr val="tx1"/>
                    </a:solidFill>
                  </a:rPr>
                  <a:t>For many reasons, our short run equilibrium might differ from the long run</a:t>
                </a:r>
              </a:p>
              <a:p>
                <a:r>
                  <a:rPr lang="en-US" dirty="0">
                    <a:solidFill>
                      <a:schemeClr val="tx1"/>
                    </a:solidFill>
                  </a:rPr>
                  <a:t>Here, current short run output is below the economy’s long-run level.</a:t>
                </a:r>
              </a:p>
              <a:p>
                <a:pPr marL="520700" lvl="1" indent="-303213"/>
                <a:endParaRPr lang="en-US" i="1" dirty="0">
                  <a:solidFill>
                    <a:schemeClr val="tx1"/>
                  </a:solidFill>
                  <a:latin typeface="Cambria Math" panose="02040503050406030204" pitchFamily="18" charset="0"/>
                </a:endParaRPr>
              </a:p>
              <a:p>
                <a:pPr marL="520700" lvl="1" indent="-303213"/>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Y</m:t>
                        </m:r>
                      </m:e>
                    </m:acc>
                  </m:oMath>
                </a14:m>
                <a:r>
                  <a:rPr lang="en-US" dirty="0">
                    <a:solidFill>
                      <a:schemeClr val="tx1"/>
                    </a:solidFill>
                  </a:rPr>
                  <a:t> is sometimes called </a:t>
                </a:r>
                <a:r>
                  <a:rPr lang="en-US" u="sng" dirty="0">
                    <a:solidFill>
                      <a:schemeClr val="tx1"/>
                    </a:solidFill>
                  </a:rPr>
                  <a:t>potential output</a:t>
                </a:r>
              </a:p>
              <a:p>
                <a:pPr marL="520700" lvl="1" indent="-303213"/>
                <a:r>
                  <a:rPr lang="en-US" dirty="0">
                    <a:solidFill>
                      <a:schemeClr val="tx1"/>
                    </a:solidFill>
                  </a:rPr>
                  <a:t>Output below LR level means we’re in a recession</a:t>
                </a:r>
              </a:p>
            </p:txBody>
          </p:sp>
        </mc:Choice>
        <mc:Fallback xmlns="">
          <p:sp>
            <p:nvSpPr>
              <p:cNvPr id="3" name="Content Placeholder 2">
                <a:extLst>
                  <a:ext uri="{FF2B5EF4-FFF2-40B4-BE49-F238E27FC236}">
                    <a16:creationId xmlns:a16="http://schemas.microsoft.com/office/drawing/2014/main" id="{BD4DD5D0-E49E-4E21-B73C-775B428310E5}"/>
                  </a:ext>
                </a:extLst>
              </p:cNvPr>
              <p:cNvSpPr>
                <a:spLocks noGrp="1" noRot="1" noChangeAspect="1" noMove="1" noResize="1" noEditPoints="1" noAdjustHandles="1" noChangeArrowheads="1" noChangeShapeType="1" noTextEdit="1"/>
              </p:cNvSpPr>
              <p:nvPr>
                <p:ph idx="1"/>
              </p:nvPr>
            </p:nvSpPr>
            <p:spPr>
              <a:xfrm>
                <a:off x="457081" y="1299153"/>
                <a:ext cx="5048861" cy="5144749"/>
              </a:xfrm>
              <a:blipFill>
                <a:blip r:embed="rId3"/>
                <a:stretch>
                  <a:fillRect l="-1570" t="-1777" r="-314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24</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714791-E0E0-4B55-A702-309633287954}"/>
              </a:ext>
            </a:extLst>
          </p:cNvPr>
          <p:cNvCxnSpPr>
            <a:cxnSpLocks/>
          </p:cNvCxnSpPr>
          <p:nvPr/>
        </p:nvCxnSpPr>
        <p:spPr>
          <a:xfrm flipV="1">
            <a:off x="6551612" y="2133600"/>
            <a:ext cx="4632594" cy="335280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843AAB-D26B-49F0-84F3-A1B2C30250D1}"/>
              </a:ext>
            </a:extLst>
          </p:cNvPr>
          <p:cNvSpPr txBox="1"/>
          <p:nvPr/>
        </p:nvSpPr>
        <p:spPr>
          <a:xfrm>
            <a:off x="10896070" y="1702713"/>
            <a:ext cx="88998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p:txBody>
      </p:sp>
      <p:cxnSp>
        <p:nvCxnSpPr>
          <p:cNvPr id="24" name="Straight Connector 23">
            <a:extLst>
              <a:ext uri="{FF2B5EF4-FFF2-40B4-BE49-F238E27FC236}">
                <a16:creationId xmlns:a16="http://schemas.microsoft.com/office/drawing/2014/main" id="{27A9EA04-C70C-4A25-8BF4-E2115BA8E0B3}"/>
              </a:ext>
            </a:extLst>
          </p:cNvPr>
          <p:cNvCxnSpPr>
            <a:cxnSpLocks/>
            <a:endCxn id="25" idx="1"/>
          </p:cNvCxnSpPr>
          <p:nvPr/>
        </p:nvCxnSpPr>
        <p:spPr>
          <a:xfrm>
            <a:off x="6551612" y="1753772"/>
            <a:ext cx="4579775" cy="3752569"/>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3A3B7E-C76B-46C3-86BC-8E7A0F38DCE5}"/>
              </a:ext>
            </a:extLst>
          </p:cNvPr>
          <p:cNvSpPr txBox="1"/>
          <p:nvPr/>
        </p:nvSpPr>
        <p:spPr>
          <a:xfrm>
            <a:off x="11131387" y="5290897"/>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endParaRPr lang="en-US" sz="2200"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7C8A1EF-8F1A-4557-9D97-FD668068C1B3}"/>
              </a:ext>
            </a:extLst>
          </p:cNvPr>
          <p:cNvSpPr txBox="1"/>
          <p:nvPr/>
        </p:nvSpPr>
        <p:spPr>
          <a:xfrm>
            <a:off x="5103812" y="3527196"/>
            <a:ext cx="8255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C79E01B-E7F4-441E-BC40-7E042F50DC85}"/>
              </a:ext>
            </a:extLst>
          </p:cNvPr>
          <p:cNvCxnSpPr>
            <a:cxnSpLocks/>
          </p:cNvCxnSpPr>
          <p:nvPr/>
        </p:nvCxnSpPr>
        <p:spPr>
          <a:xfrm>
            <a:off x="6094412" y="3746092"/>
            <a:ext cx="2895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FB3DEC-1187-43F0-AB96-73BB6423AD60}"/>
              </a:ext>
            </a:extLst>
          </p:cNvPr>
          <p:cNvCxnSpPr>
            <a:cxnSpLocks/>
          </p:cNvCxnSpPr>
          <p:nvPr/>
        </p:nvCxnSpPr>
        <p:spPr>
          <a:xfrm flipV="1">
            <a:off x="8942739" y="3746091"/>
            <a:ext cx="0" cy="21213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11B49-16ED-4D7C-A863-A5ED416207A7}"/>
              </a:ext>
            </a:extLst>
          </p:cNvPr>
          <p:cNvSpPr txBox="1"/>
          <p:nvPr/>
        </p:nvSpPr>
        <p:spPr>
          <a:xfrm>
            <a:off x="8609012" y="5907981"/>
            <a:ext cx="10038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$15.5</a:t>
            </a:r>
            <a:endParaRPr lang="en-US" baseline="-2500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BA06A56-23A3-4186-9700-C006727A25C5}"/>
              </a:ext>
            </a:extLst>
          </p:cNvPr>
          <p:cNvCxnSpPr>
            <a:cxnSpLocks/>
          </p:cNvCxnSpPr>
          <p:nvPr/>
        </p:nvCxnSpPr>
        <p:spPr>
          <a:xfrm flipV="1">
            <a:off x="9980612" y="1591876"/>
            <a:ext cx="0" cy="427552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FDB858-8332-4A93-A632-B362BDC4809E}"/>
              </a:ext>
            </a:extLst>
          </p:cNvPr>
          <p:cNvSpPr txBox="1"/>
          <p:nvPr/>
        </p:nvSpPr>
        <p:spPr>
          <a:xfrm>
            <a:off x="9515104" y="1156156"/>
            <a:ext cx="90601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LRAS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741D2D-BE1A-4B5A-BA27-9A5B60F1D51D}"/>
                  </a:ext>
                </a:extLst>
              </p:cNvPr>
              <p:cNvSpPr txBox="1"/>
              <p:nvPr/>
            </p:nvSpPr>
            <p:spPr>
              <a:xfrm>
                <a:off x="9612821" y="5937228"/>
                <a:ext cx="774251" cy="276999"/>
              </a:xfrm>
              <a:prstGeom prst="rect">
                <a:avLst/>
              </a:prstGeom>
              <a:noFill/>
            </p:spPr>
            <p:txBody>
              <a:bodyPr wrap="non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 $18</a:t>
                </a:r>
              </a:p>
            </p:txBody>
          </p:sp>
        </mc:Choice>
        <mc:Fallback xmlns="">
          <p:sp>
            <p:nvSpPr>
              <p:cNvPr id="22" name="TextBox 21">
                <a:extLst>
                  <a:ext uri="{FF2B5EF4-FFF2-40B4-BE49-F238E27FC236}">
                    <a16:creationId xmlns:a16="http://schemas.microsoft.com/office/drawing/2014/main" id="{D6741D2D-BE1A-4B5A-BA27-9A5B60F1D51D}"/>
                  </a:ext>
                </a:extLst>
              </p:cNvPr>
              <p:cNvSpPr txBox="1">
                <a:spLocks noRot="1" noChangeAspect="1" noMove="1" noResize="1" noEditPoints="1" noAdjustHandles="1" noChangeArrowheads="1" noChangeShapeType="1" noTextEdit="1"/>
              </p:cNvSpPr>
              <p:nvPr/>
            </p:nvSpPr>
            <p:spPr>
              <a:xfrm>
                <a:off x="9612821" y="5937228"/>
                <a:ext cx="774251" cy="276999"/>
              </a:xfrm>
              <a:prstGeom prst="rect">
                <a:avLst/>
              </a:prstGeom>
              <a:blipFill>
                <a:blip r:embed="rId4"/>
                <a:stretch>
                  <a:fillRect l="-11024" t="-28889" r="-18110" b="-51111"/>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AE6331AF-07BE-7330-FB93-C68D01EC3AFF}"/>
                  </a:ext>
                </a:extLst>
              </p14:cNvPr>
              <p14:cNvContentPartPr/>
              <p14:nvPr/>
            </p14:nvContentPartPr>
            <p14:xfrm>
              <a:off x="8780760" y="3519720"/>
              <a:ext cx="291240" cy="378000"/>
            </p14:xfrm>
          </p:contentPart>
        </mc:Choice>
        <mc:Fallback>
          <p:pic>
            <p:nvPicPr>
              <p:cNvPr id="9" name="Ink 8">
                <a:extLst>
                  <a:ext uri="{FF2B5EF4-FFF2-40B4-BE49-F238E27FC236}">
                    <a16:creationId xmlns:a16="http://schemas.microsoft.com/office/drawing/2014/main" id="{AE6331AF-07BE-7330-FB93-C68D01EC3AFF}"/>
                  </a:ext>
                </a:extLst>
              </p:cNvPr>
              <p:cNvPicPr/>
              <p:nvPr/>
            </p:nvPicPr>
            <p:blipFill>
              <a:blip r:embed="rId6"/>
              <a:stretch>
                <a:fillRect/>
              </a:stretch>
            </p:blipFill>
            <p:spPr>
              <a:xfrm>
                <a:off x="8771400" y="3510360"/>
                <a:ext cx="309960" cy="396720"/>
              </a:xfrm>
              <a:prstGeom prst="rect">
                <a:avLst/>
              </a:prstGeom>
            </p:spPr>
          </p:pic>
        </mc:Fallback>
      </mc:AlternateContent>
    </p:spTree>
    <p:extLst>
      <p:ext uri="{BB962C8B-B14F-4D97-AF65-F5344CB8AC3E}">
        <p14:creationId xmlns:p14="http://schemas.microsoft.com/office/powerpoint/2010/main" val="360536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4DEC-0E0B-4511-94A6-50929F607F3A}"/>
              </a:ext>
            </a:extLst>
          </p:cNvPr>
          <p:cNvSpPr>
            <a:spLocks noGrp="1"/>
          </p:cNvSpPr>
          <p:nvPr>
            <p:ph type="title"/>
          </p:nvPr>
        </p:nvSpPr>
        <p:spPr/>
        <p:txBody>
          <a:bodyPr/>
          <a:lstStyle/>
          <a:p>
            <a:r>
              <a:rPr lang="en-US" dirty="0"/>
              <a:t>Macro equilibrium with inflation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780F70-D0A4-42F5-816D-02A83C575877}"/>
                  </a:ext>
                </a:extLst>
              </p:cNvPr>
              <p:cNvSpPr>
                <a:spLocks noGrp="1"/>
              </p:cNvSpPr>
              <p:nvPr>
                <p:ph idx="1"/>
              </p:nvPr>
            </p:nvSpPr>
            <p:spPr>
              <a:xfrm>
                <a:off x="457081" y="1299153"/>
                <a:ext cx="11504731" cy="4921539"/>
              </a:xfrm>
            </p:spPr>
            <p:txBody>
              <a:bodyPr>
                <a:normAutofit/>
              </a:bodyPr>
              <a:lstStyle/>
              <a:p>
                <a:r>
                  <a:rPr lang="en-US" dirty="0">
                    <a:solidFill>
                      <a:schemeClr val="tx1"/>
                    </a:solidFill>
                  </a:rPr>
                  <a:t>We sometimes measure the distance between the short run equilibrium and the long run level of output with the </a:t>
                </a:r>
                <a:r>
                  <a:rPr lang="en-US" u="sng" dirty="0">
                    <a:solidFill>
                      <a:schemeClr val="tx1"/>
                    </a:solidFill>
                  </a:rPr>
                  <a:t>output gap</a:t>
                </a:r>
              </a:p>
              <a:p>
                <a:endParaRPr lang="en-US" sz="300" u="sng"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o</m:t>
                      </m:r>
                      <m:r>
                        <m:rPr>
                          <m:nor/>
                        </m:rPr>
                        <a:rPr lang="en-US" b="0" i="0" smtClean="0">
                          <a:solidFill>
                            <a:schemeClr val="tx1"/>
                          </a:solidFill>
                          <a:latin typeface="Cambria Math" panose="02040503050406030204" pitchFamily="18" charset="0"/>
                        </a:rPr>
                        <m:t>utput</m:t>
                      </m:r>
                      <m:r>
                        <m:rPr>
                          <m:nor/>
                        </m:rPr>
                        <a:rPr lang="en-US" b="0" i="0" smtClean="0">
                          <a:solidFill>
                            <a:schemeClr val="tx1"/>
                          </a:solidFill>
                          <a:latin typeface="Cambria Math" panose="02040503050406030204" pitchFamily="18" charset="0"/>
                        </a:rPr>
                        <m:t> </m:t>
                      </m:r>
                      <m:r>
                        <m:rPr>
                          <m:nor/>
                        </m:rPr>
                        <a:rPr lang="en-US" b="0" i="0" smtClean="0">
                          <a:solidFill>
                            <a:schemeClr val="tx1"/>
                          </a:solidFill>
                          <a:latin typeface="Cambria Math" panose="02040503050406030204" pitchFamily="18" charset="0"/>
                        </a:rPr>
                        <m:t>gap</m:t>
                      </m:r>
                      <m:r>
                        <m:rPr>
                          <m:nor/>
                        </m:rPr>
                        <a:rPr lang="en-US" b="0" i="0"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m:rPr>
                              <m:nor/>
                            </m:rPr>
                            <a:rPr lang="en-US" b="0" i="0" smtClean="0">
                              <a:solidFill>
                                <a:schemeClr val="tx1"/>
                              </a:solidFill>
                              <a:latin typeface="Cambria Math" panose="02040503050406030204" pitchFamily="18" charset="0"/>
                            </a:rPr>
                            <m:t>actual</m:t>
                          </m:r>
                          <m:r>
                            <m:rPr>
                              <m:nor/>
                            </m:rPr>
                            <a:rPr lang="en-US" b="0" i="0" smtClean="0">
                              <a:solidFill>
                                <a:schemeClr val="tx1"/>
                              </a:solidFill>
                              <a:latin typeface="Cambria Math" panose="02040503050406030204" pitchFamily="18" charset="0"/>
                            </a:rPr>
                            <m:t> </m:t>
                          </m:r>
                          <m:r>
                            <m:rPr>
                              <m:nor/>
                            </m:rPr>
                            <a:rPr lang="en-US" b="0" i="0" smtClean="0">
                              <a:solidFill>
                                <a:schemeClr val="tx1"/>
                              </a:solidFill>
                              <a:latin typeface="Cambria Math" panose="02040503050406030204" pitchFamily="18" charset="0"/>
                            </a:rPr>
                            <m:t>output</m:t>
                          </m:r>
                          <m:r>
                            <m:rPr>
                              <m:nor/>
                            </m:rPr>
                            <a:rPr lang="en-US" b="0" i="0" smtClean="0">
                              <a:solidFill>
                                <a:schemeClr val="tx1"/>
                              </a:solidFill>
                              <a:latin typeface="Cambria Math" panose="02040503050406030204" pitchFamily="18" charset="0"/>
                            </a:rPr>
                            <m:t> − </m:t>
                          </m:r>
                          <m:r>
                            <m:rPr>
                              <m:nor/>
                            </m:rPr>
                            <a:rPr lang="en-US" b="0" i="0" smtClean="0">
                              <a:solidFill>
                                <a:schemeClr val="tx1"/>
                              </a:solidFill>
                              <a:latin typeface="Cambria Math" panose="02040503050406030204" pitchFamily="18" charset="0"/>
                            </a:rPr>
                            <m:t>potential</m:t>
                          </m:r>
                          <m:r>
                            <m:rPr>
                              <m:nor/>
                            </m:rPr>
                            <a:rPr lang="en-US" b="0" i="0" smtClean="0">
                              <a:solidFill>
                                <a:schemeClr val="tx1"/>
                              </a:solidFill>
                              <a:latin typeface="Cambria Math" panose="02040503050406030204" pitchFamily="18" charset="0"/>
                            </a:rPr>
                            <m:t> </m:t>
                          </m:r>
                          <m:r>
                            <m:rPr>
                              <m:nor/>
                            </m:rPr>
                            <a:rPr lang="en-US" b="0" i="0" smtClean="0">
                              <a:solidFill>
                                <a:schemeClr val="tx1"/>
                              </a:solidFill>
                              <a:latin typeface="Cambria Math" panose="02040503050406030204" pitchFamily="18" charset="0"/>
                            </a:rPr>
                            <m:t>output</m:t>
                          </m:r>
                        </m:num>
                        <m:den>
                          <m:r>
                            <m:rPr>
                              <m:nor/>
                            </m:rPr>
                            <a:rPr lang="en-US" b="0" i="0" smtClean="0">
                              <a:solidFill>
                                <a:schemeClr val="tx1"/>
                              </a:solidFill>
                              <a:latin typeface="Cambria Math" panose="02040503050406030204" pitchFamily="18" charset="0"/>
                            </a:rPr>
                            <m:t>potential</m:t>
                          </m:r>
                          <m:r>
                            <m:rPr>
                              <m:nor/>
                            </m:rPr>
                            <a:rPr lang="en-US" b="0" i="0" smtClean="0">
                              <a:solidFill>
                                <a:schemeClr val="tx1"/>
                              </a:solidFill>
                              <a:latin typeface="Cambria Math" panose="02040503050406030204" pitchFamily="18" charset="0"/>
                            </a:rPr>
                            <m:t> </m:t>
                          </m:r>
                          <m:r>
                            <m:rPr>
                              <m:nor/>
                            </m:rPr>
                            <a:rPr lang="en-US" b="0" i="0" smtClean="0">
                              <a:solidFill>
                                <a:schemeClr val="tx1"/>
                              </a:solidFill>
                              <a:latin typeface="Cambria Math" panose="02040503050406030204" pitchFamily="18" charset="0"/>
                            </a:rPr>
                            <m:t>output</m:t>
                          </m:r>
                        </m:den>
                      </m:f>
                      <m:r>
                        <m:rPr>
                          <m:nor/>
                        </m:rPr>
                        <a:rPr lang="en-US" b="0" i="0" smtClean="0">
                          <a:solidFill>
                            <a:schemeClr val="tx1"/>
                          </a:solidFill>
                          <a:latin typeface="Cambria Math" panose="02040503050406030204" pitchFamily="18" charset="0"/>
                        </a:rPr>
                        <m:t> </m:t>
                      </m:r>
                    </m:oMath>
                  </m:oMathPara>
                </a14:m>
                <a:endParaRPr lang="en-US" dirty="0">
                  <a:solidFill>
                    <a:schemeClr val="tx1"/>
                  </a:solidFill>
                </a:endParaRPr>
              </a:p>
              <a:p>
                <a:pPr marL="0" indent="0" algn="ctr">
                  <a:buNone/>
                </a:pPr>
                <a:endParaRPr lang="en-US" sz="3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m:rPr>
                          <m:nor/>
                        </m:rPr>
                        <a:rPr lang="en-US" b="0" i="0" smtClean="0">
                          <a:solidFill>
                            <a:schemeClr val="tx1"/>
                          </a:solidFill>
                          <a:latin typeface="Cambria Math" panose="02040503050406030204" pitchFamily="18" charset="0"/>
                        </a:rPr>
                        <m:t>OG</m:t>
                      </m:r>
                      <m:r>
                        <m:rPr>
                          <m:nor/>
                        </m:rPr>
                        <a:rPr lang="en-US" b="0" i="0" smtClean="0">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m:rPr>
                                  <m:nor/>
                                </m:rPr>
                                <a:rPr lang="en-US" b="0" i="0" smtClean="0">
                                  <a:solidFill>
                                    <a:schemeClr val="tx1"/>
                                  </a:solidFill>
                                  <a:latin typeface="Cambria Math" panose="02040503050406030204" pitchFamily="18" charset="0"/>
                                </a:rPr>
                                <m:t>Y</m:t>
                              </m:r>
                            </m:e>
                            <m:sup>
                              <m:r>
                                <m:rPr>
                                  <m:nor/>
                                </m:rPr>
                                <a:rPr lang="en-US" b="0" i="0" smtClean="0">
                                  <a:solidFill>
                                    <a:schemeClr val="tx1"/>
                                  </a:solidFill>
                                  <a:latin typeface="Cambria Math" panose="02040503050406030204" pitchFamily="18" charset="0"/>
                                </a:rPr>
                                <m:t>∗</m:t>
                              </m:r>
                            </m:sup>
                          </m:sSup>
                          <m:r>
                            <m:rPr>
                              <m:nor/>
                            </m:rPr>
                            <a:rPr lang="en-US" b="0" i="0" smtClean="0">
                              <a:solidFill>
                                <a:schemeClr val="tx1"/>
                              </a:solidFill>
                              <a:latin typeface="Cambria Math" panose="02040503050406030204" pitchFamily="18" charset="0"/>
                            </a:rPr>
                            <m:t>− </m:t>
                          </m:r>
                          <m:acc>
                            <m:accPr>
                              <m:chr m:val="̅"/>
                              <m:ctrlPr>
                                <a:rPr lang="en-US" b="0" i="1" smtClean="0">
                                  <a:solidFill>
                                    <a:schemeClr val="tx1"/>
                                  </a:solidFill>
                                  <a:latin typeface="Cambria Math" panose="02040503050406030204" pitchFamily="18" charset="0"/>
                                </a:rPr>
                              </m:ctrlPr>
                            </m:accPr>
                            <m:e>
                              <m:r>
                                <m:rPr>
                                  <m:nor/>
                                </m:rPr>
                                <a:rPr lang="en-US" b="0" i="0" smtClean="0">
                                  <a:solidFill>
                                    <a:schemeClr val="tx1"/>
                                  </a:solidFill>
                                  <a:latin typeface="Cambria Math" panose="02040503050406030204" pitchFamily="18" charset="0"/>
                                </a:rPr>
                                <m:t>Y</m:t>
                              </m:r>
                            </m:e>
                          </m:acc>
                        </m:num>
                        <m:den>
                          <m:acc>
                            <m:accPr>
                              <m:chr m:val="̅"/>
                              <m:ctrlPr>
                                <a:rPr lang="en-US" i="1">
                                  <a:solidFill>
                                    <a:schemeClr val="tx1"/>
                                  </a:solidFill>
                                  <a:latin typeface="Cambria Math" panose="02040503050406030204" pitchFamily="18" charset="0"/>
                                </a:rPr>
                              </m:ctrlPr>
                            </m:accPr>
                            <m:e>
                              <m:r>
                                <m:rPr>
                                  <m:nor/>
                                </m:rPr>
                                <a:rPr lang="en-US" i="0">
                                  <a:solidFill>
                                    <a:schemeClr val="tx1"/>
                                  </a:solidFill>
                                  <a:latin typeface="Cambria Math" panose="02040503050406030204" pitchFamily="18" charset="0"/>
                                </a:rPr>
                                <m:t>Y</m:t>
                              </m:r>
                            </m:e>
                          </m:acc>
                        </m:den>
                      </m:f>
                      <m:r>
                        <m:rPr>
                          <m:nor/>
                        </m:rPr>
                        <a:rPr lang="en-US">
                          <a:solidFill>
                            <a:schemeClr val="tx1"/>
                          </a:solidFill>
                          <a:latin typeface="Cambria Math" panose="02040503050406030204" pitchFamily="18" charset="0"/>
                        </a:rPr>
                        <m:t> </m:t>
                      </m:r>
                    </m:oMath>
                  </m:oMathPara>
                </a14:m>
                <a:endParaRPr lang="en-US" dirty="0">
                  <a:solidFill>
                    <a:schemeClr val="tx1"/>
                  </a:solidFill>
                </a:endParaRPr>
              </a:p>
              <a:p>
                <a:r>
                  <a:rPr lang="en-US" dirty="0">
                    <a:solidFill>
                      <a:schemeClr val="tx1"/>
                    </a:solidFill>
                  </a:rPr>
                  <a:t>The output gap is very useful in getting a sense of “how far” we are from potential output.</a:t>
                </a:r>
              </a:p>
              <a:p>
                <a:pPr lvl="1"/>
                <a:r>
                  <a:rPr lang="en-US" dirty="0">
                    <a:solidFill>
                      <a:schemeClr val="tx1"/>
                    </a:solidFill>
                  </a:rPr>
                  <a:t>Suppose we’re $0.5 trillion away from the long run.  Is that a lot?</a:t>
                </a:r>
              </a:p>
              <a:p>
                <a:pPr lvl="2"/>
                <a:r>
                  <a:rPr lang="en-US" dirty="0">
                    <a:solidFill>
                      <a:schemeClr val="tx1"/>
                    </a:solidFill>
                  </a:rPr>
                  <a:t>Yes, if the long run is $1 trillion.  No, if the long run is $100 trillion</a:t>
                </a:r>
              </a:p>
            </p:txBody>
          </p:sp>
        </mc:Choice>
        <mc:Fallback xmlns="">
          <p:sp>
            <p:nvSpPr>
              <p:cNvPr id="3" name="Content Placeholder 2">
                <a:extLst>
                  <a:ext uri="{FF2B5EF4-FFF2-40B4-BE49-F238E27FC236}">
                    <a16:creationId xmlns:a16="http://schemas.microsoft.com/office/drawing/2014/main" id="{D6780F70-D0A4-42F5-816D-02A83C575877}"/>
                  </a:ext>
                </a:extLst>
              </p:cNvPr>
              <p:cNvSpPr>
                <a:spLocks noGrp="1" noRot="1" noChangeAspect="1" noMove="1" noResize="1" noEditPoints="1" noAdjustHandles="1" noChangeArrowheads="1" noChangeShapeType="1" noTextEdit="1"/>
              </p:cNvSpPr>
              <p:nvPr>
                <p:ph idx="1"/>
              </p:nvPr>
            </p:nvSpPr>
            <p:spPr>
              <a:xfrm>
                <a:off x="457081" y="1299153"/>
                <a:ext cx="11504731" cy="4921539"/>
              </a:xfrm>
              <a:blipFill>
                <a:blip r:embed="rId3"/>
                <a:stretch>
                  <a:fillRect l="-689" t="-18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E821C96-572F-489C-BAC4-3A5F3525CF1A}"/>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8643724A-8CC2-4FFF-ACEB-C227608642C0}"/>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4180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E2C1-D301-4EA7-8E02-5B7D8F3A34CD}"/>
              </a:ext>
            </a:extLst>
          </p:cNvPr>
          <p:cNvSpPr>
            <a:spLocks noGrp="1"/>
          </p:cNvSpPr>
          <p:nvPr>
            <p:ph type="title"/>
          </p:nvPr>
        </p:nvSpPr>
        <p:spPr/>
        <p:txBody>
          <a:bodyPr/>
          <a:lstStyle/>
          <a:p>
            <a:r>
              <a:rPr lang="en-US" dirty="0"/>
              <a:t>Macro equilibrium with inflation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C7D093-4E84-4BBE-8180-46657C87EA15}"/>
                  </a:ext>
                </a:extLst>
              </p:cNvPr>
              <p:cNvSpPr>
                <a:spLocks noGrp="1"/>
              </p:cNvSpPr>
              <p:nvPr>
                <p:ph idx="1"/>
              </p:nvPr>
            </p:nvSpPr>
            <p:spPr>
              <a:xfrm>
                <a:off x="457081" y="1299153"/>
                <a:ext cx="11579390" cy="5144751"/>
              </a:xfrm>
            </p:spPr>
            <p:txBody>
              <a:bodyPr/>
              <a:lstStyle/>
              <a:p>
                <a:r>
                  <a:rPr lang="en-US" dirty="0">
                    <a:solidFill>
                      <a:schemeClr val="tx1"/>
                    </a:solidFill>
                  </a:rPr>
                  <a:t>If the long run is $1, and the economy is $0.5 </a:t>
                </a:r>
                <a:r>
                  <a:rPr lang="en-US" i="1" dirty="0">
                    <a:solidFill>
                      <a:schemeClr val="tx1"/>
                    </a:solidFill>
                  </a:rPr>
                  <a:t>below</a:t>
                </a:r>
                <a:r>
                  <a:rPr lang="en-US" dirty="0">
                    <a:solidFill>
                      <a:schemeClr val="tx1"/>
                    </a:solidFill>
                  </a:rPr>
                  <a:t> that, output is $0.5</a:t>
                </a:r>
              </a:p>
              <a:p>
                <a:pPr marL="609493" lvl="1" indent="0" algn="ctr">
                  <a:buNone/>
                </a:pPr>
                <a14:m>
                  <m:oMath xmlns:m="http://schemas.openxmlformats.org/officeDocument/2006/math">
                    <m:r>
                      <m:rPr>
                        <m:nor/>
                      </m:rPr>
                      <a:rPr lang="en-US">
                        <a:solidFill>
                          <a:schemeClr val="tx1"/>
                        </a:solidFill>
                        <a:latin typeface="Cambria Math" panose="02040503050406030204" pitchFamily="18" charset="0"/>
                      </a:rPr>
                      <m:t>OG</m:t>
                    </m:r>
                    <m:r>
                      <m:rPr>
                        <m:nor/>
                      </m:rPr>
                      <a:rPr lang="en-US">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m:rPr>
                                <m:nor/>
                              </m:rPr>
                              <a:rPr lang="en-US">
                                <a:solidFill>
                                  <a:schemeClr val="tx1"/>
                                </a:solidFill>
                                <a:latin typeface="Cambria Math" panose="02040503050406030204" pitchFamily="18" charset="0"/>
                              </a:rPr>
                              <m:t>Y</m:t>
                            </m:r>
                          </m:e>
                          <m:sup>
                            <m:r>
                              <m:rPr>
                                <m:nor/>
                              </m:rPr>
                              <a:rPr lang="en-US">
                                <a:solidFill>
                                  <a:schemeClr val="tx1"/>
                                </a:solidFill>
                                <a:latin typeface="Cambria Math" panose="02040503050406030204" pitchFamily="18" charset="0"/>
                              </a:rPr>
                              <m:t>∗</m:t>
                            </m:r>
                          </m:sup>
                        </m:sSup>
                        <m:r>
                          <m:rPr>
                            <m:nor/>
                          </m:rPr>
                          <a:rPr lang="en-US">
                            <a:solidFill>
                              <a:schemeClr val="tx1"/>
                            </a:solidFill>
                            <a:latin typeface="Cambria Math" panose="02040503050406030204" pitchFamily="18" charset="0"/>
                          </a:rPr>
                          <m:t>− </m:t>
                        </m:r>
                        <m:acc>
                          <m:accPr>
                            <m:chr m:val="̅"/>
                            <m:ctrlPr>
                              <a:rPr lang="en-US" i="1">
                                <a:solidFill>
                                  <a:schemeClr val="tx1"/>
                                </a:solidFill>
                                <a:latin typeface="Cambria Math" panose="02040503050406030204" pitchFamily="18" charset="0"/>
                              </a:rPr>
                            </m:ctrlPr>
                          </m:accPr>
                          <m:e>
                            <m:r>
                              <m:rPr>
                                <m:nor/>
                              </m:rPr>
                              <a:rPr lang="en-US">
                                <a:solidFill>
                                  <a:schemeClr val="tx1"/>
                                </a:solidFill>
                                <a:latin typeface="Cambria Math" panose="02040503050406030204" pitchFamily="18" charset="0"/>
                              </a:rPr>
                              <m:t>Y</m:t>
                            </m:r>
                          </m:e>
                        </m:acc>
                      </m:num>
                      <m:den>
                        <m:acc>
                          <m:accPr>
                            <m:chr m:val="̅"/>
                            <m:ctrlPr>
                              <a:rPr lang="en-US" i="1">
                                <a:solidFill>
                                  <a:schemeClr val="tx1"/>
                                </a:solidFill>
                                <a:latin typeface="Cambria Math" panose="02040503050406030204" pitchFamily="18" charset="0"/>
                              </a:rPr>
                            </m:ctrlPr>
                          </m:accPr>
                          <m:e>
                            <m:r>
                              <m:rPr>
                                <m:nor/>
                              </m:rPr>
                              <a:rPr lang="en-US">
                                <a:solidFill>
                                  <a:schemeClr val="tx1"/>
                                </a:solidFill>
                                <a:latin typeface="Cambria Math" panose="02040503050406030204" pitchFamily="18" charset="0"/>
                              </a:rPr>
                              <m:t>Y</m:t>
                            </m:r>
                          </m:e>
                        </m:acc>
                      </m:den>
                    </m:f>
                    <m:r>
                      <m:rPr>
                        <m:nor/>
                      </m:rPr>
                      <a:rPr lang="en-US">
                        <a:solidFill>
                          <a:schemeClr val="tx1"/>
                        </a:solidFill>
                        <a:latin typeface="Cambria Math" panose="02040503050406030204" pitchFamily="18" charset="0"/>
                      </a:rPr>
                      <m:t> </m:t>
                    </m:r>
                  </m:oMath>
                </a14:m>
                <a:r>
                  <a:rPr lang="en-US" dirty="0">
                    <a:solidFill>
                      <a:schemeClr val="tx1"/>
                    </a:solidFill>
                  </a:rPr>
                  <a:t>= </a:t>
                </a:r>
                <a14:m>
                  <m:oMath xmlns:m="http://schemas.openxmlformats.org/officeDocument/2006/math">
                    <m:f>
                      <m:fPr>
                        <m:ctrlPr>
                          <a:rPr lang="en-US" sz="3200" i="1">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0.5</m:t>
                        </m:r>
                        <m:r>
                          <m:rPr>
                            <m:nor/>
                          </m:rPr>
                          <a:rPr lang="en-US" sz="3200" b="0" i="0" smtClean="0">
                            <a:solidFill>
                              <a:schemeClr val="tx1"/>
                            </a:solidFill>
                            <a:latin typeface="Cambria Math" panose="02040503050406030204" pitchFamily="18" charset="0"/>
                          </a:rPr>
                          <m:t> </m:t>
                        </m:r>
                        <m:r>
                          <m:rPr>
                            <m:nor/>
                          </m:rPr>
                          <a:rPr lang="en-US" sz="3200">
                            <a:solidFill>
                              <a:schemeClr val="tx1"/>
                            </a:solidFill>
                          </a:rPr>
                          <m:t>− </m:t>
                        </m:r>
                        <m:r>
                          <a:rPr lang="en-US" sz="3200" b="0" i="1" smtClean="0">
                            <a:solidFill>
                              <a:schemeClr val="tx1"/>
                            </a:solidFill>
                            <a:latin typeface="Cambria Math" panose="02040503050406030204" pitchFamily="18" charset="0"/>
                          </a:rPr>
                          <m:t>1</m:t>
                        </m:r>
                      </m:num>
                      <m:den>
                        <m:r>
                          <a:rPr lang="en-US" sz="3200" b="0" i="1" smtClean="0">
                            <a:solidFill>
                              <a:schemeClr val="tx1"/>
                            </a:solidFill>
                            <a:latin typeface="Cambria Math" panose="02040503050406030204" pitchFamily="18" charset="0"/>
                          </a:rPr>
                          <m:t>1</m:t>
                        </m:r>
                      </m:den>
                    </m:f>
                  </m:oMath>
                </a14:m>
                <a:r>
                  <a:rPr lang="en-US" sz="3200" dirty="0">
                    <a:solidFill>
                      <a:schemeClr val="tx1"/>
                    </a:solidFill>
                  </a:rPr>
                  <a:t> = -50% </a:t>
                </a:r>
              </a:p>
              <a:p>
                <a:pPr lvl="1"/>
                <a:r>
                  <a:rPr lang="en-US" dirty="0">
                    <a:solidFill>
                      <a:schemeClr val="tx1"/>
                    </a:solidFill>
                  </a:rPr>
                  <a:t>“current output is 50% below (watch the negative sign!) potential”</a:t>
                </a:r>
              </a:p>
              <a:p>
                <a:pPr lvl="1"/>
                <a:endParaRPr lang="en-US" sz="1200" dirty="0">
                  <a:solidFill>
                    <a:schemeClr val="tx1"/>
                  </a:solidFill>
                </a:endParaRPr>
              </a:p>
              <a:p>
                <a:r>
                  <a:rPr lang="en-US" dirty="0">
                    <a:solidFill>
                      <a:schemeClr val="tx1"/>
                    </a:solidFill>
                  </a:rPr>
                  <a:t>If the long run is $100, and the economy is $0.5 </a:t>
                </a:r>
                <a:r>
                  <a:rPr lang="en-US" i="1" dirty="0">
                    <a:solidFill>
                      <a:schemeClr val="tx1"/>
                    </a:solidFill>
                  </a:rPr>
                  <a:t>above</a:t>
                </a:r>
                <a:r>
                  <a:rPr lang="en-US" dirty="0">
                    <a:solidFill>
                      <a:schemeClr val="tx1"/>
                    </a:solidFill>
                  </a:rPr>
                  <a:t> that, output is $100.5</a:t>
                </a:r>
              </a:p>
              <a:p>
                <a:pPr marL="609493" lvl="1" indent="0" algn="ctr">
                  <a:buNone/>
                </a:pPr>
                <a14:m>
                  <m:oMath xmlns:m="http://schemas.openxmlformats.org/officeDocument/2006/math">
                    <m:r>
                      <m:rPr>
                        <m:nor/>
                      </m:rPr>
                      <a:rPr lang="en-US">
                        <a:solidFill>
                          <a:schemeClr val="tx1"/>
                        </a:solidFill>
                        <a:latin typeface="Cambria Math" panose="02040503050406030204" pitchFamily="18" charset="0"/>
                      </a:rPr>
                      <m:t>OG</m:t>
                    </m:r>
                    <m:r>
                      <m:rPr>
                        <m:nor/>
                      </m:rPr>
                      <a:rPr lang="en-US">
                        <a:solidFill>
                          <a:schemeClr val="tx1"/>
                        </a:solidFill>
                        <a:latin typeface="Cambria Math" panose="02040503050406030204" pitchFamily="18" charset="0"/>
                      </a:rPr>
                      <m:t> </m:t>
                    </m:r>
                  </m:oMath>
                </a14:m>
                <a:r>
                  <a:rPr lang="en-US" dirty="0">
                    <a:solidFill>
                      <a:schemeClr val="tx1"/>
                    </a:solidFill>
                  </a:rPr>
                  <a:t>= </a:t>
                </a:r>
                <a14:m>
                  <m:oMath xmlns:m="http://schemas.openxmlformats.org/officeDocument/2006/math">
                    <m:f>
                      <m:fPr>
                        <m:ctrlPr>
                          <a:rPr lang="en-US" sz="3200" i="1">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10</m:t>
                        </m:r>
                        <m:r>
                          <a:rPr lang="en-US" sz="3200" i="1">
                            <a:solidFill>
                              <a:schemeClr val="tx1"/>
                            </a:solidFill>
                            <a:latin typeface="Cambria Math" panose="02040503050406030204" pitchFamily="18" charset="0"/>
                          </a:rPr>
                          <m:t>0.5</m:t>
                        </m:r>
                        <m:r>
                          <m:rPr>
                            <m:nor/>
                          </m:rPr>
                          <a:rPr lang="en-US" sz="3200">
                            <a:solidFill>
                              <a:schemeClr val="tx1"/>
                            </a:solidFill>
                            <a:latin typeface="Cambria Math" panose="02040503050406030204" pitchFamily="18" charset="0"/>
                          </a:rPr>
                          <m:t> </m:t>
                        </m:r>
                        <m:r>
                          <m:rPr>
                            <m:nor/>
                          </m:rPr>
                          <a:rPr lang="en-US" sz="3200">
                            <a:solidFill>
                              <a:schemeClr val="tx1"/>
                            </a:solidFill>
                          </a:rPr>
                          <m:t>− </m:t>
                        </m:r>
                        <m:r>
                          <a:rPr lang="en-US" sz="3200" i="1">
                            <a:solidFill>
                              <a:schemeClr val="tx1"/>
                            </a:solidFill>
                            <a:latin typeface="Cambria Math" panose="02040503050406030204" pitchFamily="18" charset="0"/>
                          </a:rPr>
                          <m:t>1</m:t>
                        </m:r>
                        <m:r>
                          <a:rPr lang="en-US" sz="3200" b="0" i="1" smtClean="0">
                            <a:solidFill>
                              <a:schemeClr val="tx1"/>
                            </a:solidFill>
                            <a:latin typeface="Cambria Math" panose="02040503050406030204" pitchFamily="18" charset="0"/>
                          </a:rPr>
                          <m:t>00</m:t>
                        </m:r>
                      </m:num>
                      <m:den>
                        <m:r>
                          <a:rPr lang="en-US" sz="3200" i="1">
                            <a:solidFill>
                              <a:schemeClr val="tx1"/>
                            </a:solidFill>
                            <a:latin typeface="Cambria Math" panose="02040503050406030204" pitchFamily="18" charset="0"/>
                          </a:rPr>
                          <m:t>1</m:t>
                        </m:r>
                        <m:r>
                          <a:rPr lang="en-US" sz="3200" b="0" i="1" smtClean="0">
                            <a:solidFill>
                              <a:schemeClr val="tx1"/>
                            </a:solidFill>
                            <a:latin typeface="Cambria Math" panose="02040503050406030204" pitchFamily="18" charset="0"/>
                          </a:rPr>
                          <m:t>00</m:t>
                        </m:r>
                      </m:den>
                    </m:f>
                  </m:oMath>
                </a14:m>
                <a:r>
                  <a:rPr lang="en-US" sz="3200" dirty="0">
                    <a:solidFill>
                      <a:schemeClr val="tx1"/>
                    </a:solidFill>
                  </a:rPr>
                  <a:t> = 0.5% </a:t>
                </a:r>
              </a:p>
              <a:p>
                <a:pPr lvl="1"/>
                <a:r>
                  <a:rPr lang="en-US" dirty="0">
                    <a:solidFill>
                      <a:schemeClr val="tx1"/>
                    </a:solidFill>
                  </a:rPr>
                  <a:t>“current output is one-half a percent above potential”</a:t>
                </a:r>
              </a:p>
              <a:p>
                <a:pPr lvl="1"/>
                <a:endParaRPr lang="en-US" sz="1200" dirty="0">
                  <a:solidFill>
                    <a:schemeClr val="tx1"/>
                  </a:solidFill>
                </a:endParaRPr>
              </a:p>
              <a:p>
                <a:r>
                  <a:rPr lang="en-US" dirty="0">
                    <a:solidFill>
                      <a:schemeClr val="tx1"/>
                    </a:solidFill>
                  </a:rPr>
                  <a:t>That said, when we want to implement countercyclical fiscal or monetary policy, the output gap is not a very helpful number</a:t>
                </a:r>
              </a:p>
            </p:txBody>
          </p:sp>
        </mc:Choice>
        <mc:Fallback xmlns="">
          <p:sp>
            <p:nvSpPr>
              <p:cNvPr id="3" name="Content Placeholder 2">
                <a:extLst>
                  <a:ext uri="{FF2B5EF4-FFF2-40B4-BE49-F238E27FC236}">
                    <a16:creationId xmlns:a16="http://schemas.microsoft.com/office/drawing/2014/main" id="{2BC7D093-4E84-4BBE-8180-46657C87EA15}"/>
                  </a:ext>
                </a:extLst>
              </p:cNvPr>
              <p:cNvSpPr>
                <a:spLocks noGrp="1" noRot="1" noChangeAspect="1" noMove="1" noResize="1" noEditPoints="1" noAdjustHandles="1" noChangeArrowheads="1" noChangeShapeType="1" noTextEdit="1"/>
              </p:cNvSpPr>
              <p:nvPr>
                <p:ph idx="1"/>
              </p:nvPr>
            </p:nvSpPr>
            <p:spPr>
              <a:xfrm>
                <a:off x="457081" y="1299153"/>
                <a:ext cx="11579390" cy="5144751"/>
              </a:xfrm>
              <a:blipFill>
                <a:blip r:embed="rId2"/>
                <a:stretch>
                  <a:fillRect l="-685" t="-17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6329695-B1B4-4DFC-BFBF-6462E1E87E6C}"/>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059ED9C6-04B1-4E63-929B-9DC5CAB62239}"/>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5916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F553-6640-4499-B4F1-87BA926C03F8}"/>
              </a:ext>
            </a:extLst>
          </p:cNvPr>
          <p:cNvSpPr>
            <a:spLocks noGrp="1"/>
          </p:cNvSpPr>
          <p:nvPr>
            <p:ph type="title"/>
          </p:nvPr>
        </p:nvSpPr>
        <p:spPr/>
        <p:txBody>
          <a:bodyPr/>
          <a:lstStyle/>
          <a:p>
            <a:r>
              <a:rPr lang="en-US" dirty="0"/>
              <a:t>Macro equilibrium with inflation</a:t>
            </a:r>
          </a:p>
        </p:txBody>
      </p:sp>
      <p:sp>
        <p:nvSpPr>
          <p:cNvPr id="3" name="Content Placeholder 2">
            <a:extLst>
              <a:ext uri="{FF2B5EF4-FFF2-40B4-BE49-F238E27FC236}">
                <a16:creationId xmlns:a16="http://schemas.microsoft.com/office/drawing/2014/main" id="{1B35A763-54F2-4BE9-B03B-644675B50758}"/>
              </a:ext>
            </a:extLst>
          </p:cNvPr>
          <p:cNvSpPr>
            <a:spLocks noGrp="1"/>
          </p:cNvSpPr>
          <p:nvPr>
            <p:ph idx="1"/>
          </p:nvPr>
        </p:nvSpPr>
        <p:spPr>
          <a:xfrm>
            <a:off x="457081" y="1299153"/>
            <a:ext cx="5332531" cy="5158606"/>
          </a:xfrm>
        </p:spPr>
        <p:txBody>
          <a:bodyPr/>
          <a:lstStyle/>
          <a:p>
            <a:r>
              <a:rPr lang="en-US" dirty="0">
                <a:solidFill>
                  <a:schemeClr val="tx1"/>
                </a:solidFill>
              </a:rPr>
              <a:t>“The output gap is -14%.  How much more spending do we need to close the gap”?</a:t>
            </a:r>
          </a:p>
          <a:p>
            <a:pPr lvl="1"/>
            <a:r>
              <a:rPr lang="en-US" dirty="0">
                <a:solidFill>
                  <a:schemeClr val="tx1"/>
                </a:solidFill>
              </a:rPr>
              <a:t>If LR output is $100, need $14 of total new spending.</a:t>
            </a:r>
          </a:p>
          <a:p>
            <a:pPr lvl="1"/>
            <a:r>
              <a:rPr lang="en-US" dirty="0">
                <a:solidFill>
                  <a:schemeClr val="tx1"/>
                </a:solidFill>
              </a:rPr>
              <a:t>If LR output is $100,000,000,000, need $14,000,000,000! </a:t>
            </a:r>
          </a:p>
          <a:p>
            <a:r>
              <a:rPr lang="en-US" dirty="0">
                <a:solidFill>
                  <a:schemeClr val="tx1"/>
                </a:solidFill>
              </a:rPr>
              <a:t>As a result, I prefer to plot Y on the horizontal, rather than the output gap.  That’s the policy-relevant quantity</a:t>
            </a:r>
          </a:p>
        </p:txBody>
      </p:sp>
      <p:sp>
        <p:nvSpPr>
          <p:cNvPr id="4" name="Footer Placeholder 3">
            <a:extLst>
              <a:ext uri="{FF2B5EF4-FFF2-40B4-BE49-F238E27FC236}">
                <a16:creationId xmlns:a16="http://schemas.microsoft.com/office/drawing/2014/main" id="{5DD02523-C145-4D9E-BB5F-DB8E9AD39964}"/>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0F9B568B-DED0-4C8E-AE35-149807FF9FF7}"/>
              </a:ext>
            </a:extLst>
          </p:cNvPr>
          <p:cNvSpPr>
            <a:spLocks noGrp="1"/>
          </p:cNvSpPr>
          <p:nvPr>
            <p:ph type="sldNum" sz="quarter" idx="12"/>
          </p:nvPr>
        </p:nvSpPr>
        <p:spPr/>
        <p:txBody>
          <a:bodyPr/>
          <a:lstStyle/>
          <a:p>
            <a:fld id="{B6F15528-21DE-4FAA-801E-634DDDAF4B2B}" type="slidenum">
              <a:rPr lang="en-US" smtClean="0"/>
              <a:pPr/>
              <a:t>27</a:t>
            </a:fld>
            <a:endParaRPr lang="en-US"/>
          </a:p>
        </p:txBody>
      </p:sp>
      <p:cxnSp>
        <p:nvCxnSpPr>
          <p:cNvPr id="6" name="Straight Connector 5">
            <a:extLst>
              <a:ext uri="{FF2B5EF4-FFF2-40B4-BE49-F238E27FC236}">
                <a16:creationId xmlns:a16="http://schemas.microsoft.com/office/drawing/2014/main" id="{C2A7CE59-6C5E-4B3F-AAB3-75D2AE9B1A7E}"/>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4C869FA-A922-43F2-A00C-FF2376E2D6A6}"/>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7D2AABC-7511-4E72-A3E4-BF662FE4F2C4}"/>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9" name="Straight Connector 8">
            <a:extLst>
              <a:ext uri="{FF2B5EF4-FFF2-40B4-BE49-F238E27FC236}">
                <a16:creationId xmlns:a16="http://schemas.microsoft.com/office/drawing/2014/main" id="{1EE36DC0-217B-462E-8E2B-C36BC9B059F5}"/>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F4DB63-992A-422F-8584-C210E253C8C0}"/>
              </a:ext>
            </a:extLst>
          </p:cNvPr>
          <p:cNvCxnSpPr>
            <a:cxnSpLocks/>
          </p:cNvCxnSpPr>
          <p:nvPr/>
        </p:nvCxnSpPr>
        <p:spPr>
          <a:xfrm flipV="1">
            <a:off x="6551612" y="2133600"/>
            <a:ext cx="4632594" cy="335280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92EB204-7A94-4384-9DDF-306BA6734829}"/>
              </a:ext>
            </a:extLst>
          </p:cNvPr>
          <p:cNvSpPr txBox="1"/>
          <p:nvPr/>
        </p:nvSpPr>
        <p:spPr>
          <a:xfrm>
            <a:off x="10896070" y="1702713"/>
            <a:ext cx="88998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p:txBody>
      </p:sp>
      <p:cxnSp>
        <p:nvCxnSpPr>
          <p:cNvPr id="12" name="Straight Connector 11">
            <a:extLst>
              <a:ext uri="{FF2B5EF4-FFF2-40B4-BE49-F238E27FC236}">
                <a16:creationId xmlns:a16="http://schemas.microsoft.com/office/drawing/2014/main" id="{2887E3E7-8E47-4C22-9FD6-A877FEDFEA20}"/>
              </a:ext>
            </a:extLst>
          </p:cNvPr>
          <p:cNvCxnSpPr>
            <a:cxnSpLocks/>
            <a:endCxn id="13" idx="1"/>
          </p:cNvCxnSpPr>
          <p:nvPr/>
        </p:nvCxnSpPr>
        <p:spPr>
          <a:xfrm>
            <a:off x="6551612" y="1753772"/>
            <a:ext cx="4579775" cy="3752569"/>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47731A-259A-4BF0-BC73-43CB87AD0330}"/>
              </a:ext>
            </a:extLst>
          </p:cNvPr>
          <p:cNvSpPr txBox="1"/>
          <p:nvPr/>
        </p:nvSpPr>
        <p:spPr>
          <a:xfrm>
            <a:off x="11131387" y="5290897"/>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endParaRPr lang="en-US" sz="2200" baseline="-25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CA5C427-9953-4BB9-8475-16E3DF7DDBC2}"/>
              </a:ext>
            </a:extLst>
          </p:cNvPr>
          <p:cNvSpPr txBox="1"/>
          <p:nvPr/>
        </p:nvSpPr>
        <p:spPr>
          <a:xfrm>
            <a:off x="5103812" y="3527196"/>
            <a:ext cx="8255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5685230F-6B06-423E-874F-C0298A6A8995}"/>
              </a:ext>
            </a:extLst>
          </p:cNvPr>
          <p:cNvCxnSpPr>
            <a:cxnSpLocks/>
          </p:cNvCxnSpPr>
          <p:nvPr/>
        </p:nvCxnSpPr>
        <p:spPr>
          <a:xfrm>
            <a:off x="6094412" y="3746092"/>
            <a:ext cx="2895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7BDA326-EB95-4410-91AD-8FD10C8FB3DB}"/>
              </a:ext>
            </a:extLst>
          </p:cNvPr>
          <p:cNvCxnSpPr>
            <a:cxnSpLocks/>
          </p:cNvCxnSpPr>
          <p:nvPr/>
        </p:nvCxnSpPr>
        <p:spPr>
          <a:xfrm flipV="1">
            <a:off x="8942739" y="3746091"/>
            <a:ext cx="0" cy="21213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C351720-02C4-4A44-9758-B97A8982D939}"/>
              </a:ext>
            </a:extLst>
          </p:cNvPr>
          <p:cNvSpPr txBox="1"/>
          <p:nvPr/>
        </p:nvSpPr>
        <p:spPr>
          <a:xfrm>
            <a:off x="8609012" y="5907981"/>
            <a:ext cx="10038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$15.5</a:t>
            </a:r>
            <a:endParaRPr lang="en-US" baseline="-250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489D6912-C0C3-4012-806E-6958A22F8F9A}"/>
              </a:ext>
            </a:extLst>
          </p:cNvPr>
          <p:cNvCxnSpPr>
            <a:cxnSpLocks/>
          </p:cNvCxnSpPr>
          <p:nvPr/>
        </p:nvCxnSpPr>
        <p:spPr>
          <a:xfrm flipV="1">
            <a:off x="9980612" y="1591876"/>
            <a:ext cx="0" cy="427552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CF3E613-C58B-4400-A031-FA31FB72133C}"/>
              </a:ext>
            </a:extLst>
          </p:cNvPr>
          <p:cNvSpPr txBox="1"/>
          <p:nvPr/>
        </p:nvSpPr>
        <p:spPr>
          <a:xfrm>
            <a:off x="9515104" y="1156156"/>
            <a:ext cx="90601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LRAS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8294D6F-3781-42F5-9632-F8CBD084C94F}"/>
                  </a:ext>
                </a:extLst>
              </p:cNvPr>
              <p:cNvSpPr txBox="1"/>
              <p:nvPr/>
            </p:nvSpPr>
            <p:spPr>
              <a:xfrm>
                <a:off x="9612821" y="5937228"/>
                <a:ext cx="774251" cy="276999"/>
              </a:xfrm>
              <a:prstGeom prst="rect">
                <a:avLst/>
              </a:prstGeom>
              <a:noFill/>
            </p:spPr>
            <p:txBody>
              <a:bodyPr wrap="non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 $18</a:t>
                </a:r>
              </a:p>
            </p:txBody>
          </p:sp>
        </mc:Choice>
        <mc:Fallback xmlns="">
          <p:sp>
            <p:nvSpPr>
              <p:cNvPr id="20" name="TextBox 19">
                <a:extLst>
                  <a:ext uri="{FF2B5EF4-FFF2-40B4-BE49-F238E27FC236}">
                    <a16:creationId xmlns:a16="http://schemas.microsoft.com/office/drawing/2014/main" id="{58294D6F-3781-42F5-9632-F8CBD084C94F}"/>
                  </a:ext>
                </a:extLst>
              </p:cNvPr>
              <p:cNvSpPr txBox="1">
                <a:spLocks noRot="1" noChangeAspect="1" noMove="1" noResize="1" noEditPoints="1" noAdjustHandles="1" noChangeArrowheads="1" noChangeShapeType="1" noTextEdit="1"/>
              </p:cNvSpPr>
              <p:nvPr/>
            </p:nvSpPr>
            <p:spPr>
              <a:xfrm>
                <a:off x="9612821" y="5937228"/>
                <a:ext cx="774251" cy="276999"/>
              </a:xfrm>
              <a:prstGeom prst="rect">
                <a:avLst/>
              </a:prstGeom>
              <a:blipFill>
                <a:blip r:embed="rId3"/>
                <a:stretch>
                  <a:fillRect l="-11024" t="-28889" r="-18110"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79AB8F9-E544-4C3E-B032-AA79609E9751}"/>
                  </a:ext>
                </a:extLst>
              </p:cNvPr>
              <p:cNvSpPr/>
              <p:nvPr/>
            </p:nvSpPr>
            <p:spPr>
              <a:xfrm>
                <a:off x="7772084" y="1708774"/>
                <a:ext cx="1750799" cy="61831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rPr>
                        <m:t>OG</m:t>
                      </m:r>
                      <m:r>
                        <m:rPr>
                          <m:nor/>
                        </m:rPr>
                        <a:rPr lang="en-US"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15.5</m:t>
                          </m:r>
                          <m:r>
                            <m:rPr>
                              <m:nor/>
                            </m:rPr>
                            <a:rPr lang="en-US" b="0" i="0" smtClean="0">
                              <a:latin typeface="Cambria Math" panose="02040503050406030204" pitchFamily="18" charset="0"/>
                            </a:rPr>
                            <m:t> −</m:t>
                          </m:r>
                          <m:r>
                            <m:rPr>
                              <m:nor/>
                            </m:rPr>
                            <a:rPr lang="en-US">
                              <a:latin typeface="Cambria Math" panose="02040503050406030204" pitchFamily="18" charset="0"/>
                            </a:rPr>
                            <m:t> </m:t>
                          </m:r>
                          <m:r>
                            <a:rPr lang="en-US" b="0" i="1" smtClean="0">
                              <a:latin typeface="Cambria Math" panose="02040503050406030204" pitchFamily="18" charset="0"/>
                            </a:rPr>
                            <m:t>18</m:t>
                          </m:r>
                        </m:num>
                        <m:den>
                          <m:r>
                            <a:rPr lang="en-US" b="0" i="1" smtClean="0">
                              <a:latin typeface="Cambria Math" panose="02040503050406030204" pitchFamily="18" charset="0"/>
                            </a:rPr>
                            <m:t>18</m:t>
                          </m:r>
                        </m:den>
                      </m:f>
                      <m:r>
                        <m:rPr>
                          <m:nor/>
                        </m:rPr>
                        <a:rPr lang="en-US">
                          <a:latin typeface="Cambria Math" panose="02040503050406030204" pitchFamily="18" charset="0"/>
                        </a:rPr>
                        <m:t> </m:t>
                      </m:r>
                    </m:oMath>
                  </m:oMathPara>
                </a14:m>
                <a:endParaRPr lang="en-US" dirty="0"/>
              </a:p>
            </p:txBody>
          </p:sp>
        </mc:Choice>
        <mc:Fallback xmlns="">
          <p:sp>
            <p:nvSpPr>
              <p:cNvPr id="21" name="Rectangle 20">
                <a:extLst>
                  <a:ext uri="{FF2B5EF4-FFF2-40B4-BE49-F238E27FC236}">
                    <a16:creationId xmlns:a16="http://schemas.microsoft.com/office/drawing/2014/main" id="{379AB8F9-E544-4C3E-B032-AA79609E9751}"/>
                  </a:ext>
                </a:extLst>
              </p:cNvPr>
              <p:cNvSpPr>
                <a:spLocks noRot="1" noChangeAspect="1" noMove="1" noResize="1" noEditPoints="1" noAdjustHandles="1" noChangeArrowheads="1" noChangeShapeType="1" noTextEdit="1"/>
              </p:cNvSpPr>
              <p:nvPr/>
            </p:nvSpPr>
            <p:spPr>
              <a:xfrm>
                <a:off x="7772084" y="1708774"/>
                <a:ext cx="1750799" cy="618311"/>
              </a:xfrm>
              <a:prstGeom prst="rect">
                <a:avLst/>
              </a:prstGeom>
              <a:blipFill>
                <a:blip r:embed="rId4"/>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AC2913EF-57C2-4041-B62C-15926D9905A2}"/>
              </a:ext>
            </a:extLst>
          </p:cNvPr>
          <p:cNvSpPr txBox="1"/>
          <p:nvPr/>
        </p:nvSpPr>
        <p:spPr>
          <a:xfrm>
            <a:off x="8209702" y="2301088"/>
            <a:ext cx="949299" cy="400110"/>
          </a:xfrm>
          <a:prstGeom prst="rect">
            <a:avLst/>
          </a:prstGeom>
          <a:noFill/>
        </p:spPr>
        <p:txBody>
          <a:bodyPr wrap="none" rtlCol="0">
            <a:spAutoFit/>
          </a:bodyPr>
          <a:lstStyle/>
          <a:p>
            <a:r>
              <a:rPr lang="en-US" sz="2000" dirty="0"/>
              <a:t>≈ - 14%</a:t>
            </a:r>
          </a:p>
        </p:txBody>
      </p:sp>
      <p:sp>
        <p:nvSpPr>
          <p:cNvPr id="23" name="Left Brace 22">
            <a:extLst>
              <a:ext uri="{FF2B5EF4-FFF2-40B4-BE49-F238E27FC236}">
                <a16:creationId xmlns:a16="http://schemas.microsoft.com/office/drawing/2014/main" id="{69AC205B-1C0F-4506-AEEC-C8E6BE1763BE}"/>
              </a:ext>
            </a:extLst>
          </p:cNvPr>
          <p:cNvSpPr/>
          <p:nvPr/>
        </p:nvSpPr>
        <p:spPr>
          <a:xfrm rot="5400000">
            <a:off x="9303612" y="5146200"/>
            <a:ext cx="322098" cy="9493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C29A21DC-6D2D-4A0B-AA93-A2C4858847D0}"/>
              </a:ext>
            </a:extLst>
          </p:cNvPr>
          <p:cNvSpPr/>
          <p:nvPr/>
        </p:nvSpPr>
        <p:spPr>
          <a:xfrm>
            <a:off x="8772939" y="2716696"/>
            <a:ext cx="777870" cy="2650434"/>
          </a:xfrm>
          <a:custGeom>
            <a:avLst/>
            <a:gdLst>
              <a:gd name="connsiteX0" fmla="*/ 675861 w 777870"/>
              <a:gd name="connsiteY0" fmla="*/ 2650434 h 2650434"/>
              <a:gd name="connsiteX1" fmla="*/ 742122 w 777870"/>
              <a:gd name="connsiteY1" fmla="*/ 1007165 h 2650434"/>
              <a:gd name="connsiteX2" fmla="*/ 185531 w 777870"/>
              <a:gd name="connsiteY2" fmla="*/ 543339 h 2650434"/>
              <a:gd name="connsiteX3" fmla="*/ 0 w 777870"/>
              <a:gd name="connsiteY3" fmla="*/ 0 h 2650434"/>
            </a:gdLst>
            <a:ahLst/>
            <a:cxnLst>
              <a:cxn ang="0">
                <a:pos x="connsiteX0" y="connsiteY0"/>
              </a:cxn>
              <a:cxn ang="0">
                <a:pos x="connsiteX1" y="connsiteY1"/>
              </a:cxn>
              <a:cxn ang="0">
                <a:pos x="connsiteX2" y="connsiteY2"/>
              </a:cxn>
              <a:cxn ang="0">
                <a:pos x="connsiteX3" y="connsiteY3"/>
              </a:cxn>
            </a:cxnLst>
            <a:rect l="l" t="t" r="r" b="b"/>
            <a:pathLst>
              <a:path w="777870" h="2650434">
                <a:moveTo>
                  <a:pt x="675861" y="2650434"/>
                </a:moveTo>
                <a:cubicBezTo>
                  <a:pt x="749852" y="2004390"/>
                  <a:pt x="823844" y="1358347"/>
                  <a:pt x="742122" y="1007165"/>
                </a:cubicBezTo>
                <a:cubicBezTo>
                  <a:pt x="660400" y="655983"/>
                  <a:pt x="309218" y="711200"/>
                  <a:pt x="185531" y="543339"/>
                </a:cubicBezTo>
                <a:cubicBezTo>
                  <a:pt x="61844" y="375478"/>
                  <a:pt x="30922" y="187739"/>
                  <a:pt x="0" y="0"/>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442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p:bldP spid="14" grpId="0"/>
      <p:bldP spid="17" grpId="0"/>
      <p:bldP spid="19" grpId="0"/>
      <p:bldP spid="20" grpId="0"/>
      <p:bldP spid="21" grpId="0"/>
      <p:bldP spid="22" grpId="0"/>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297B-7364-4ED8-8186-7796116FC057}"/>
              </a:ext>
            </a:extLst>
          </p:cNvPr>
          <p:cNvSpPr>
            <a:spLocks noGrp="1"/>
          </p:cNvSpPr>
          <p:nvPr>
            <p:ph type="title"/>
          </p:nvPr>
        </p:nvSpPr>
        <p:spPr/>
        <p:txBody>
          <a:bodyPr/>
          <a:lstStyle/>
          <a:p>
            <a:r>
              <a:rPr lang="en-US" dirty="0"/>
              <a:t>Shocks and gaps</a:t>
            </a:r>
          </a:p>
        </p:txBody>
      </p:sp>
      <p:sp>
        <p:nvSpPr>
          <p:cNvPr id="3" name="Content Placeholder 2">
            <a:extLst>
              <a:ext uri="{FF2B5EF4-FFF2-40B4-BE49-F238E27FC236}">
                <a16:creationId xmlns:a16="http://schemas.microsoft.com/office/drawing/2014/main" id="{4967AC72-42B5-47CF-A657-F9AEB13EEA1D}"/>
              </a:ext>
            </a:extLst>
          </p:cNvPr>
          <p:cNvSpPr>
            <a:spLocks noGrp="1"/>
          </p:cNvSpPr>
          <p:nvPr>
            <p:ph idx="1"/>
          </p:nvPr>
        </p:nvSpPr>
        <p:spPr/>
        <p:txBody>
          <a:bodyPr/>
          <a:lstStyle/>
          <a:p>
            <a:r>
              <a:rPr lang="en-US" dirty="0">
                <a:solidFill>
                  <a:schemeClr val="tx1"/>
                </a:solidFill>
              </a:rPr>
              <a:t>We’re ready to ask that big question of macroeconomics: where do business cycles come from?</a:t>
            </a:r>
          </a:p>
          <a:p>
            <a:pPr lvl="1"/>
            <a:r>
              <a:rPr lang="en-US" dirty="0">
                <a:solidFill>
                  <a:schemeClr val="tx1"/>
                </a:solidFill>
              </a:rPr>
              <a:t>That’s the same as asking “why do output gaps arise”?</a:t>
            </a:r>
          </a:p>
          <a:p>
            <a:pPr lvl="2"/>
            <a:r>
              <a:rPr lang="en-US" dirty="0">
                <a:solidFill>
                  <a:schemeClr val="tx1"/>
                </a:solidFill>
              </a:rPr>
              <a:t>(plus a follow-up question: “why do output gaps go away?”)</a:t>
            </a:r>
          </a:p>
          <a:p>
            <a:pPr lvl="1"/>
            <a:endParaRPr lang="en-US" dirty="0">
              <a:solidFill>
                <a:schemeClr val="tx1"/>
              </a:solidFill>
            </a:endParaRPr>
          </a:p>
          <a:p>
            <a:r>
              <a:rPr lang="en-US" dirty="0">
                <a:solidFill>
                  <a:schemeClr val="tx1"/>
                </a:solidFill>
              </a:rPr>
              <a:t>The mechanical answer is: something pushes the short-run equilibrium away from the long run equilibrium</a:t>
            </a:r>
          </a:p>
          <a:p>
            <a:pPr lvl="1"/>
            <a:r>
              <a:rPr lang="en-US" dirty="0">
                <a:solidFill>
                  <a:schemeClr val="tx1"/>
                </a:solidFill>
              </a:rPr>
              <a:t>We’ve got two curves that can move: AD and SRAS</a:t>
            </a:r>
          </a:p>
          <a:p>
            <a:pPr lvl="1"/>
            <a:r>
              <a:rPr lang="en-US" dirty="0">
                <a:solidFill>
                  <a:schemeClr val="tx1"/>
                </a:solidFill>
              </a:rPr>
              <a:t>We’ve got two types of output gaps: positive and negative.</a:t>
            </a:r>
          </a:p>
          <a:p>
            <a:pPr lvl="1"/>
            <a:r>
              <a:rPr lang="en-US" dirty="0">
                <a:solidFill>
                  <a:schemeClr val="tx1"/>
                </a:solidFill>
              </a:rPr>
              <a:t>So, we’ve got four ways to kick off a business cycle</a:t>
            </a:r>
          </a:p>
        </p:txBody>
      </p:sp>
      <p:sp>
        <p:nvSpPr>
          <p:cNvPr id="4" name="Footer Placeholder 3">
            <a:extLst>
              <a:ext uri="{FF2B5EF4-FFF2-40B4-BE49-F238E27FC236}">
                <a16:creationId xmlns:a16="http://schemas.microsoft.com/office/drawing/2014/main" id="{722AAAF6-65EB-4C4D-BF34-4EAAA5139882}"/>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5793989-ED7C-4B88-9912-19BD8D1ADFE0}"/>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137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4BFE-378F-46C1-9D93-2828C7284DDA}"/>
              </a:ext>
            </a:extLst>
          </p:cNvPr>
          <p:cNvSpPr>
            <a:spLocks noGrp="1"/>
          </p:cNvSpPr>
          <p:nvPr>
            <p:ph type="title"/>
          </p:nvPr>
        </p:nvSpPr>
        <p:spPr/>
        <p:txBody>
          <a:bodyPr/>
          <a:lstStyle/>
          <a:p>
            <a:r>
              <a:rPr lang="en-US" dirty="0"/>
              <a:t>Shocks and gaps</a:t>
            </a:r>
          </a:p>
        </p:txBody>
      </p:sp>
      <p:sp>
        <p:nvSpPr>
          <p:cNvPr id="4" name="Footer Placeholder 3">
            <a:extLst>
              <a:ext uri="{FF2B5EF4-FFF2-40B4-BE49-F238E27FC236}">
                <a16:creationId xmlns:a16="http://schemas.microsoft.com/office/drawing/2014/main" id="{022C3D96-E968-4BFF-9365-FA9F65A0F221}"/>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CF3BE07-4CDE-4E49-ACE3-70A6B4F44A77}"/>
              </a:ext>
            </a:extLst>
          </p:cNvPr>
          <p:cNvSpPr>
            <a:spLocks noGrp="1"/>
          </p:cNvSpPr>
          <p:nvPr>
            <p:ph type="sldNum" sz="quarter" idx="12"/>
          </p:nvPr>
        </p:nvSpPr>
        <p:spPr/>
        <p:txBody>
          <a:bodyPr/>
          <a:lstStyle/>
          <a:p>
            <a:fld id="{B6F15528-21DE-4FAA-801E-634DDDAF4B2B}" type="slidenum">
              <a:rPr lang="en-US" smtClean="0"/>
              <a:pPr/>
              <a:t>29</a:t>
            </a:fld>
            <a:endParaRPr lang="en-US"/>
          </a:p>
        </p:txBody>
      </p:sp>
      <p:cxnSp>
        <p:nvCxnSpPr>
          <p:cNvPr id="6" name="Straight Connector 5">
            <a:extLst>
              <a:ext uri="{FF2B5EF4-FFF2-40B4-BE49-F238E27FC236}">
                <a16:creationId xmlns:a16="http://schemas.microsoft.com/office/drawing/2014/main" id="{03829C72-5FDC-457A-AA23-655F2FC04946}"/>
              </a:ext>
            </a:extLst>
          </p:cNvPr>
          <p:cNvCxnSpPr>
            <a:cxnSpLocks/>
          </p:cNvCxnSpPr>
          <p:nvPr/>
        </p:nvCxnSpPr>
        <p:spPr>
          <a:xfrm>
            <a:off x="914162" y="1451615"/>
            <a:ext cx="0" cy="41993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3C0892-299F-4032-9590-2B83CBD3D282}"/>
              </a:ext>
            </a:extLst>
          </p:cNvPr>
          <p:cNvCxnSpPr/>
          <p:nvPr/>
        </p:nvCxnSpPr>
        <p:spPr>
          <a:xfrm>
            <a:off x="914162" y="5651001"/>
            <a:ext cx="528182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5CADB63-4E9B-4520-B4D8-36847F07D8D9}"/>
              </a:ext>
            </a:extLst>
          </p:cNvPr>
          <p:cNvSpPr txBox="1"/>
          <p:nvPr/>
        </p:nvSpPr>
        <p:spPr>
          <a:xfrm>
            <a:off x="1940325" y="6045711"/>
            <a:ext cx="3781869" cy="369332"/>
          </a:xfrm>
          <a:prstGeom prst="rect">
            <a:avLst/>
          </a:prstGeom>
          <a:noFill/>
        </p:spPr>
        <p:txBody>
          <a:bodyPr wrap="none" rtlCol="0">
            <a:spAutoFit/>
          </a:bodyPr>
          <a:lstStyle/>
          <a:p>
            <a:r>
              <a:rPr lang="en-US" dirty="0"/>
              <a:t>negative AD shock: “recessionary gap”</a:t>
            </a:r>
          </a:p>
        </p:txBody>
      </p:sp>
      <p:cxnSp>
        <p:nvCxnSpPr>
          <p:cNvPr id="10" name="Straight Connector 9">
            <a:extLst>
              <a:ext uri="{FF2B5EF4-FFF2-40B4-BE49-F238E27FC236}">
                <a16:creationId xmlns:a16="http://schemas.microsoft.com/office/drawing/2014/main" id="{41AAC727-EB0E-41C3-9769-F1B47D54A4A3}"/>
              </a:ext>
            </a:extLst>
          </p:cNvPr>
          <p:cNvCxnSpPr>
            <a:cxnSpLocks/>
          </p:cNvCxnSpPr>
          <p:nvPr/>
        </p:nvCxnSpPr>
        <p:spPr>
          <a:xfrm flipV="1">
            <a:off x="6594924" y="5651001"/>
            <a:ext cx="5373005" cy="202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51334F-E1FC-4521-B524-3C3FEB2F47BE}"/>
              </a:ext>
            </a:extLst>
          </p:cNvPr>
          <p:cNvSpPr txBox="1"/>
          <p:nvPr/>
        </p:nvSpPr>
        <p:spPr>
          <a:xfrm>
            <a:off x="7542212" y="6031468"/>
            <a:ext cx="3604641" cy="369332"/>
          </a:xfrm>
          <a:prstGeom prst="rect">
            <a:avLst/>
          </a:prstGeom>
          <a:noFill/>
        </p:spPr>
        <p:txBody>
          <a:bodyPr wrap="none" rtlCol="0">
            <a:spAutoFit/>
          </a:bodyPr>
          <a:lstStyle/>
          <a:p>
            <a:r>
              <a:rPr lang="en-US" dirty="0"/>
              <a:t>positive AD shock: “inflationary gap”</a:t>
            </a:r>
          </a:p>
        </p:txBody>
      </p:sp>
      <p:sp>
        <p:nvSpPr>
          <p:cNvPr id="12" name="TextBox 11">
            <a:extLst>
              <a:ext uri="{FF2B5EF4-FFF2-40B4-BE49-F238E27FC236}">
                <a16:creationId xmlns:a16="http://schemas.microsoft.com/office/drawing/2014/main" id="{A4F96820-021B-41A3-9631-66D546197943}"/>
              </a:ext>
            </a:extLst>
          </p:cNvPr>
          <p:cNvSpPr txBox="1"/>
          <p:nvPr/>
        </p:nvSpPr>
        <p:spPr>
          <a:xfrm>
            <a:off x="5180252" y="5651001"/>
            <a:ext cx="1129989" cy="369332"/>
          </a:xfrm>
          <a:prstGeom prst="rect">
            <a:avLst/>
          </a:prstGeom>
          <a:noFill/>
        </p:spPr>
        <p:txBody>
          <a:bodyPr wrap="none" rtlCol="0">
            <a:spAutoFit/>
          </a:bodyPr>
          <a:lstStyle/>
          <a:p>
            <a:r>
              <a:rPr lang="en-US" dirty="0"/>
              <a:t>output (Y)</a:t>
            </a:r>
          </a:p>
        </p:txBody>
      </p:sp>
      <p:sp>
        <p:nvSpPr>
          <p:cNvPr id="13" name="TextBox 12">
            <a:extLst>
              <a:ext uri="{FF2B5EF4-FFF2-40B4-BE49-F238E27FC236}">
                <a16:creationId xmlns:a16="http://schemas.microsoft.com/office/drawing/2014/main" id="{1D77CB77-07EB-42DB-8310-38D44DE3EEB9}"/>
              </a:ext>
            </a:extLst>
          </p:cNvPr>
          <p:cNvSpPr txBox="1"/>
          <p:nvPr/>
        </p:nvSpPr>
        <p:spPr>
          <a:xfrm>
            <a:off x="61772" y="1066800"/>
            <a:ext cx="1274451" cy="369332"/>
          </a:xfrm>
          <a:prstGeom prst="rect">
            <a:avLst/>
          </a:prstGeom>
          <a:noFill/>
        </p:spPr>
        <p:txBody>
          <a:bodyPr wrap="none" rtlCol="0">
            <a:spAutoFit/>
          </a:bodyPr>
          <a:lstStyle/>
          <a:p>
            <a:r>
              <a:rPr lang="en-US" dirty="0"/>
              <a:t>inflation (</a:t>
            </a:r>
            <a:r>
              <a:rPr lang="el-GR" dirty="0">
                <a:latin typeface="Times New Roman" pitchFamily="18" charset="0"/>
                <a:cs typeface="Times New Roman" pitchFamily="18" charset="0"/>
              </a:rPr>
              <a:t>π</a:t>
            </a:r>
            <a:r>
              <a:rPr lang="en-US" dirty="0">
                <a:latin typeface="Calibri"/>
                <a:cs typeface="Calibri"/>
              </a:rPr>
              <a:t>)</a:t>
            </a:r>
            <a:endParaRPr lang="en-US" dirty="0"/>
          </a:p>
        </p:txBody>
      </p:sp>
      <p:cxnSp>
        <p:nvCxnSpPr>
          <p:cNvPr id="16" name="Straight Connector 15">
            <a:extLst>
              <a:ext uri="{FF2B5EF4-FFF2-40B4-BE49-F238E27FC236}">
                <a16:creationId xmlns:a16="http://schemas.microsoft.com/office/drawing/2014/main" id="{23418161-CB24-4416-B151-79C12B4E682C}"/>
              </a:ext>
            </a:extLst>
          </p:cNvPr>
          <p:cNvCxnSpPr>
            <a:cxnSpLocks/>
          </p:cNvCxnSpPr>
          <p:nvPr/>
        </p:nvCxnSpPr>
        <p:spPr>
          <a:xfrm flipV="1">
            <a:off x="4062942" y="1836310"/>
            <a:ext cx="0" cy="381469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86176A-2D4B-4768-ACEE-65120491027B}"/>
              </a:ext>
            </a:extLst>
          </p:cNvPr>
          <p:cNvCxnSpPr>
            <a:cxnSpLocks/>
          </p:cNvCxnSpPr>
          <p:nvPr/>
        </p:nvCxnSpPr>
        <p:spPr>
          <a:xfrm flipV="1">
            <a:off x="1336223" y="2719332"/>
            <a:ext cx="3958201" cy="24868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595282-B584-4B49-91E1-C8B0758E7C5A}"/>
              </a:ext>
            </a:extLst>
          </p:cNvPr>
          <p:cNvCxnSpPr>
            <a:cxnSpLocks/>
          </p:cNvCxnSpPr>
          <p:nvPr/>
        </p:nvCxnSpPr>
        <p:spPr>
          <a:xfrm>
            <a:off x="1828324" y="1836310"/>
            <a:ext cx="3511178" cy="267175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5EBB72-1429-418E-AD6B-E174DA2196FE}"/>
              </a:ext>
            </a:extLst>
          </p:cNvPr>
          <p:cNvCxnSpPr>
            <a:cxnSpLocks/>
          </p:cNvCxnSpPr>
          <p:nvPr/>
        </p:nvCxnSpPr>
        <p:spPr>
          <a:xfrm>
            <a:off x="1240875" y="2728810"/>
            <a:ext cx="3540438" cy="2507437"/>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F84EF8-60D0-4D4C-9B35-01C2EBE2C5A1}"/>
              </a:ext>
            </a:extLst>
          </p:cNvPr>
          <p:cNvSpPr txBox="1"/>
          <p:nvPr/>
        </p:nvSpPr>
        <p:spPr>
          <a:xfrm>
            <a:off x="5371815" y="4508060"/>
            <a:ext cx="498855" cy="338554"/>
          </a:xfrm>
          <a:prstGeom prst="rect">
            <a:avLst/>
          </a:prstGeom>
          <a:noFill/>
        </p:spPr>
        <p:txBody>
          <a:bodyPr wrap="none" rtlCol="0">
            <a:spAutoFit/>
          </a:bodyPr>
          <a:lstStyle/>
          <a:p>
            <a:r>
              <a:rPr lang="en-US" sz="1600" dirty="0"/>
              <a:t>AD</a:t>
            </a:r>
            <a:r>
              <a:rPr lang="en-US" sz="1600" baseline="-25000" dirty="0"/>
              <a:t>1</a:t>
            </a:r>
          </a:p>
        </p:txBody>
      </p:sp>
      <p:sp>
        <p:nvSpPr>
          <p:cNvPr id="21" name="TextBox 20">
            <a:extLst>
              <a:ext uri="{FF2B5EF4-FFF2-40B4-BE49-F238E27FC236}">
                <a16:creationId xmlns:a16="http://schemas.microsoft.com/office/drawing/2014/main" id="{648A73BA-B5F7-45C6-AB1E-3AC8F4261086}"/>
              </a:ext>
            </a:extLst>
          </p:cNvPr>
          <p:cNvSpPr txBox="1"/>
          <p:nvPr/>
        </p:nvSpPr>
        <p:spPr>
          <a:xfrm>
            <a:off x="4824617" y="5130984"/>
            <a:ext cx="498855" cy="338554"/>
          </a:xfrm>
          <a:prstGeom prst="rect">
            <a:avLst/>
          </a:prstGeom>
          <a:noFill/>
        </p:spPr>
        <p:txBody>
          <a:bodyPr wrap="none" rtlCol="0">
            <a:spAutoFit/>
          </a:bodyPr>
          <a:lstStyle/>
          <a:p>
            <a:r>
              <a:rPr lang="en-US" sz="1600" dirty="0"/>
              <a:t>AD</a:t>
            </a:r>
            <a:r>
              <a:rPr lang="en-US" sz="1600" baseline="-25000" dirty="0"/>
              <a:t>2</a:t>
            </a:r>
          </a:p>
        </p:txBody>
      </p:sp>
      <p:sp>
        <p:nvSpPr>
          <p:cNvPr id="22" name="TextBox 21">
            <a:extLst>
              <a:ext uri="{FF2B5EF4-FFF2-40B4-BE49-F238E27FC236}">
                <a16:creationId xmlns:a16="http://schemas.microsoft.com/office/drawing/2014/main" id="{B2023932-0034-4FA6-BBFE-E8106E1CE99A}"/>
              </a:ext>
            </a:extLst>
          </p:cNvPr>
          <p:cNvSpPr txBox="1"/>
          <p:nvPr/>
        </p:nvSpPr>
        <p:spPr>
          <a:xfrm>
            <a:off x="4930596" y="2401442"/>
            <a:ext cx="604653" cy="338554"/>
          </a:xfrm>
          <a:prstGeom prst="rect">
            <a:avLst/>
          </a:prstGeom>
          <a:noFill/>
        </p:spPr>
        <p:txBody>
          <a:bodyPr wrap="none" rtlCol="0">
            <a:spAutoFit/>
          </a:bodyPr>
          <a:lstStyle/>
          <a:p>
            <a:r>
              <a:rPr lang="en-US" sz="1600" dirty="0"/>
              <a:t>SRAS</a:t>
            </a:r>
            <a:endParaRPr lang="en-US" sz="1600" baseline="-25000" dirty="0"/>
          </a:p>
        </p:txBody>
      </p:sp>
      <p:sp>
        <p:nvSpPr>
          <p:cNvPr id="23" name="TextBox 22">
            <a:extLst>
              <a:ext uri="{FF2B5EF4-FFF2-40B4-BE49-F238E27FC236}">
                <a16:creationId xmlns:a16="http://schemas.microsoft.com/office/drawing/2014/main" id="{89BB5A36-219C-43CF-A27E-8A8A48BD7131}"/>
              </a:ext>
            </a:extLst>
          </p:cNvPr>
          <p:cNvSpPr txBox="1"/>
          <p:nvPr/>
        </p:nvSpPr>
        <p:spPr>
          <a:xfrm>
            <a:off x="3764623" y="1451615"/>
            <a:ext cx="596638" cy="338554"/>
          </a:xfrm>
          <a:prstGeom prst="rect">
            <a:avLst/>
          </a:prstGeom>
          <a:noFill/>
        </p:spPr>
        <p:txBody>
          <a:bodyPr wrap="none" rtlCol="0">
            <a:spAutoFit/>
          </a:bodyPr>
          <a:lstStyle/>
          <a:p>
            <a:r>
              <a:rPr lang="en-US" sz="1600" dirty="0"/>
              <a:t>LRAS</a:t>
            </a:r>
            <a:endParaRPr lang="en-US" sz="1600" baseline="-25000" dirty="0"/>
          </a:p>
        </p:txBody>
      </p:sp>
      <p:cxnSp>
        <p:nvCxnSpPr>
          <p:cNvPr id="24" name="Straight Connector 23">
            <a:extLst>
              <a:ext uri="{FF2B5EF4-FFF2-40B4-BE49-F238E27FC236}">
                <a16:creationId xmlns:a16="http://schemas.microsoft.com/office/drawing/2014/main" id="{310EF5BB-18C3-402A-9AC3-11BE33CB4393}"/>
              </a:ext>
            </a:extLst>
          </p:cNvPr>
          <p:cNvCxnSpPr>
            <a:cxnSpLocks/>
          </p:cNvCxnSpPr>
          <p:nvPr/>
        </p:nvCxnSpPr>
        <p:spPr>
          <a:xfrm flipV="1">
            <a:off x="8804439" y="1790169"/>
            <a:ext cx="17443" cy="386083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0543FC0-400B-4453-8A83-168FC67D50F9}"/>
              </a:ext>
            </a:extLst>
          </p:cNvPr>
          <p:cNvSpPr txBox="1"/>
          <p:nvPr/>
        </p:nvSpPr>
        <p:spPr>
          <a:xfrm>
            <a:off x="8431763" y="1354685"/>
            <a:ext cx="596638" cy="338554"/>
          </a:xfrm>
          <a:prstGeom prst="rect">
            <a:avLst/>
          </a:prstGeom>
          <a:noFill/>
        </p:spPr>
        <p:txBody>
          <a:bodyPr wrap="none" rtlCol="0">
            <a:spAutoFit/>
          </a:bodyPr>
          <a:lstStyle/>
          <a:p>
            <a:r>
              <a:rPr lang="en-US" sz="1600" dirty="0"/>
              <a:t>LRAS</a:t>
            </a:r>
            <a:endParaRPr lang="en-US" sz="1600" baseline="-25000" dirty="0"/>
          </a:p>
        </p:txBody>
      </p:sp>
      <p:cxnSp>
        <p:nvCxnSpPr>
          <p:cNvPr id="31" name="Straight Arrow Connector 30">
            <a:extLst>
              <a:ext uri="{FF2B5EF4-FFF2-40B4-BE49-F238E27FC236}">
                <a16:creationId xmlns:a16="http://schemas.microsoft.com/office/drawing/2014/main" id="{21238927-64A1-4911-B812-6AD0D77DE318}"/>
              </a:ext>
            </a:extLst>
          </p:cNvPr>
          <p:cNvCxnSpPr/>
          <p:nvPr/>
        </p:nvCxnSpPr>
        <p:spPr>
          <a:xfrm flipH="1">
            <a:off x="2131982" y="2666175"/>
            <a:ext cx="619379" cy="463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63AB92-A20F-4E1B-B5D9-0ABF6ACA2D0B}"/>
              </a:ext>
            </a:extLst>
          </p:cNvPr>
          <p:cNvCxnSpPr>
            <a:cxnSpLocks/>
          </p:cNvCxnSpPr>
          <p:nvPr/>
        </p:nvCxnSpPr>
        <p:spPr>
          <a:xfrm flipV="1">
            <a:off x="9718599" y="4061549"/>
            <a:ext cx="466009" cy="40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3BDD527-B39A-4620-B732-0B28FB3C3E03}"/>
                  </a:ext>
                </a:extLst>
              </p:cNvPr>
              <p:cNvSpPr txBox="1"/>
              <p:nvPr/>
            </p:nvSpPr>
            <p:spPr>
              <a:xfrm>
                <a:off x="3994980" y="5671229"/>
                <a:ext cx="2404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8" name="TextBox 47">
                <a:extLst>
                  <a:ext uri="{FF2B5EF4-FFF2-40B4-BE49-F238E27FC236}">
                    <a16:creationId xmlns:a16="http://schemas.microsoft.com/office/drawing/2014/main" id="{E3BDD527-B39A-4620-B732-0B28FB3C3E03}"/>
                  </a:ext>
                </a:extLst>
              </p:cNvPr>
              <p:cNvSpPr txBox="1">
                <a:spLocks noRot="1" noChangeAspect="1" noMove="1" noResize="1" noEditPoints="1" noAdjustHandles="1" noChangeArrowheads="1" noChangeShapeType="1" noTextEdit="1"/>
              </p:cNvSpPr>
              <p:nvPr/>
            </p:nvSpPr>
            <p:spPr>
              <a:xfrm>
                <a:off x="3994980" y="5671229"/>
                <a:ext cx="240450" cy="276999"/>
              </a:xfrm>
              <a:prstGeom prst="rect">
                <a:avLst/>
              </a:prstGeom>
              <a:blipFill>
                <a:blip r:embed="rId3"/>
                <a:stretch>
                  <a:fillRect l="-20000" t="-2174" r="-22500" b="-8696"/>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102AEF85-C59E-4E59-B769-CA82951EF3BA}"/>
              </a:ext>
            </a:extLst>
          </p:cNvPr>
          <p:cNvSpPr txBox="1"/>
          <p:nvPr/>
        </p:nvSpPr>
        <p:spPr>
          <a:xfrm>
            <a:off x="11045343" y="5705223"/>
            <a:ext cx="1129989" cy="369332"/>
          </a:xfrm>
          <a:prstGeom prst="rect">
            <a:avLst/>
          </a:prstGeom>
          <a:noFill/>
        </p:spPr>
        <p:txBody>
          <a:bodyPr wrap="none" rtlCol="0">
            <a:spAutoFit/>
          </a:bodyPr>
          <a:lstStyle/>
          <a:p>
            <a:r>
              <a:rPr lang="en-US" dirty="0"/>
              <a:t>output (Y)</a:t>
            </a:r>
          </a:p>
        </p:txBody>
      </p:sp>
      <p:cxnSp>
        <p:nvCxnSpPr>
          <p:cNvPr id="51" name="Straight Connector 50">
            <a:extLst>
              <a:ext uri="{FF2B5EF4-FFF2-40B4-BE49-F238E27FC236}">
                <a16:creationId xmlns:a16="http://schemas.microsoft.com/office/drawing/2014/main" id="{995EE9E2-075E-470E-A4A7-82D0EF7BF04D}"/>
              </a:ext>
            </a:extLst>
          </p:cNvPr>
          <p:cNvCxnSpPr>
            <a:cxnSpLocks/>
          </p:cNvCxnSpPr>
          <p:nvPr/>
        </p:nvCxnSpPr>
        <p:spPr>
          <a:xfrm>
            <a:off x="6594924" y="1497534"/>
            <a:ext cx="0" cy="41993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403723-03D2-440F-A27F-7C6F0D639346}"/>
              </a:ext>
            </a:extLst>
          </p:cNvPr>
          <p:cNvSpPr txBox="1"/>
          <p:nvPr/>
        </p:nvSpPr>
        <p:spPr>
          <a:xfrm>
            <a:off x="5742534" y="1112719"/>
            <a:ext cx="1274451" cy="369332"/>
          </a:xfrm>
          <a:prstGeom prst="rect">
            <a:avLst/>
          </a:prstGeom>
          <a:noFill/>
        </p:spPr>
        <p:txBody>
          <a:bodyPr wrap="none" rtlCol="0">
            <a:spAutoFit/>
          </a:bodyPr>
          <a:lstStyle/>
          <a:p>
            <a:r>
              <a:rPr lang="en-US" dirty="0"/>
              <a:t>inflation (</a:t>
            </a:r>
            <a:r>
              <a:rPr lang="el-GR" dirty="0">
                <a:latin typeface="Times New Roman" pitchFamily="18" charset="0"/>
                <a:cs typeface="Times New Roman" pitchFamily="18" charset="0"/>
              </a:rPr>
              <a:t>π</a:t>
            </a:r>
            <a:r>
              <a:rPr lang="en-US" dirty="0">
                <a:latin typeface="Calibri"/>
                <a:cs typeface="Calibri"/>
              </a:rPr>
              <a:t>)</a:t>
            </a:r>
            <a:endParaRPr lang="en-US" dirty="0"/>
          </a:p>
        </p:txBody>
      </p:sp>
      <p:cxnSp>
        <p:nvCxnSpPr>
          <p:cNvPr id="53" name="Straight Connector 52">
            <a:extLst>
              <a:ext uri="{FF2B5EF4-FFF2-40B4-BE49-F238E27FC236}">
                <a16:creationId xmlns:a16="http://schemas.microsoft.com/office/drawing/2014/main" id="{DDF2B0DF-0A0C-43E6-B549-3E70C0D7BD9F}"/>
              </a:ext>
            </a:extLst>
          </p:cNvPr>
          <p:cNvCxnSpPr>
            <a:cxnSpLocks/>
          </p:cNvCxnSpPr>
          <p:nvPr/>
        </p:nvCxnSpPr>
        <p:spPr>
          <a:xfrm flipV="1">
            <a:off x="7016985" y="2765251"/>
            <a:ext cx="3958201" cy="24868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CB4698F-BDEC-432E-B434-2688BF47D42C}"/>
              </a:ext>
            </a:extLst>
          </p:cNvPr>
          <p:cNvCxnSpPr>
            <a:cxnSpLocks/>
          </p:cNvCxnSpPr>
          <p:nvPr/>
        </p:nvCxnSpPr>
        <p:spPr>
          <a:xfrm>
            <a:off x="7509086" y="1882229"/>
            <a:ext cx="3511178" cy="267175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CB9F86-6764-4775-95C1-6464987BD8FD}"/>
              </a:ext>
            </a:extLst>
          </p:cNvPr>
          <p:cNvCxnSpPr>
            <a:cxnSpLocks/>
          </p:cNvCxnSpPr>
          <p:nvPr/>
        </p:nvCxnSpPr>
        <p:spPr>
          <a:xfrm>
            <a:off x="6921637" y="2774729"/>
            <a:ext cx="3540438" cy="2507437"/>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DAD131D-6DED-4C60-B259-33E8D1D7B182}"/>
              </a:ext>
            </a:extLst>
          </p:cNvPr>
          <p:cNvSpPr txBox="1"/>
          <p:nvPr/>
        </p:nvSpPr>
        <p:spPr>
          <a:xfrm>
            <a:off x="10449095" y="5129483"/>
            <a:ext cx="498855" cy="338554"/>
          </a:xfrm>
          <a:prstGeom prst="rect">
            <a:avLst/>
          </a:prstGeom>
          <a:noFill/>
        </p:spPr>
        <p:txBody>
          <a:bodyPr wrap="none" rtlCol="0">
            <a:spAutoFit/>
          </a:bodyPr>
          <a:lstStyle/>
          <a:p>
            <a:r>
              <a:rPr lang="en-US" sz="1600" dirty="0"/>
              <a:t>AD</a:t>
            </a:r>
            <a:r>
              <a:rPr lang="en-US" sz="1600" baseline="-25000" dirty="0"/>
              <a:t>1</a:t>
            </a:r>
          </a:p>
        </p:txBody>
      </p:sp>
      <p:sp>
        <p:nvSpPr>
          <p:cNvPr id="57" name="TextBox 56">
            <a:extLst>
              <a:ext uri="{FF2B5EF4-FFF2-40B4-BE49-F238E27FC236}">
                <a16:creationId xmlns:a16="http://schemas.microsoft.com/office/drawing/2014/main" id="{2E544D51-BF20-44BD-A7E9-5D635C578FFB}"/>
              </a:ext>
            </a:extLst>
          </p:cNvPr>
          <p:cNvSpPr txBox="1"/>
          <p:nvPr/>
        </p:nvSpPr>
        <p:spPr>
          <a:xfrm>
            <a:off x="11025235" y="4407662"/>
            <a:ext cx="498855" cy="338554"/>
          </a:xfrm>
          <a:prstGeom prst="rect">
            <a:avLst/>
          </a:prstGeom>
          <a:noFill/>
        </p:spPr>
        <p:txBody>
          <a:bodyPr wrap="none" rtlCol="0">
            <a:spAutoFit/>
          </a:bodyPr>
          <a:lstStyle/>
          <a:p>
            <a:r>
              <a:rPr lang="en-US" sz="1600" dirty="0"/>
              <a:t>AD</a:t>
            </a:r>
            <a:r>
              <a:rPr lang="en-US" sz="1600" baseline="-25000" dirty="0"/>
              <a:t>2</a:t>
            </a:r>
          </a:p>
        </p:txBody>
      </p:sp>
      <p:sp>
        <p:nvSpPr>
          <p:cNvPr id="58" name="TextBox 57">
            <a:extLst>
              <a:ext uri="{FF2B5EF4-FFF2-40B4-BE49-F238E27FC236}">
                <a16:creationId xmlns:a16="http://schemas.microsoft.com/office/drawing/2014/main" id="{8CBE7D4C-A3F6-4913-9EEE-4AD1CCD8638E}"/>
              </a:ext>
            </a:extLst>
          </p:cNvPr>
          <p:cNvSpPr txBox="1"/>
          <p:nvPr/>
        </p:nvSpPr>
        <p:spPr>
          <a:xfrm>
            <a:off x="10611358" y="2447361"/>
            <a:ext cx="604653" cy="338554"/>
          </a:xfrm>
          <a:prstGeom prst="rect">
            <a:avLst/>
          </a:prstGeom>
          <a:noFill/>
        </p:spPr>
        <p:txBody>
          <a:bodyPr wrap="none" rtlCol="0">
            <a:spAutoFit/>
          </a:bodyPr>
          <a:lstStyle/>
          <a:p>
            <a:r>
              <a:rPr lang="en-US" sz="1600" dirty="0"/>
              <a:t>SRAS</a:t>
            </a:r>
            <a:endParaRPr lang="en-US" sz="1600" baseline="-25000"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5435A4F-3CB3-4637-A5CA-FDDC26CB6959}"/>
                  </a:ext>
                </a:extLst>
              </p:cNvPr>
              <p:cNvSpPr txBox="1"/>
              <p:nvPr/>
            </p:nvSpPr>
            <p:spPr>
              <a:xfrm>
                <a:off x="8730082" y="5717395"/>
                <a:ext cx="2404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55435A4F-3CB3-4637-A5CA-FDDC26CB6959}"/>
                  </a:ext>
                </a:extLst>
              </p:cNvPr>
              <p:cNvSpPr txBox="1">
                <a:spLocks noRot="1" noChangeAspect="1" noMove="1" noResize="1" noEditPoints="1" noAdjustHandles="1" noChangeArrowheads="1" noChangeShapeType="1" noTextEdit="1"/>
              </p:cNvSpPr>
              <p:nvPr/>
            </p:nvSpPr>
            <p:spPr>
              <a:xfrm>
                <a:off x="8730082" y="5717395"/>
                <a:ext cx="240450" cy="276999"/>
              </a:xfrm>
              <a:prstGeom prst="rect">
                <a:avLst/>
              </a:prstGeom>
              <a:blipFill>
                <a:blip r:embed="rId4"/>
                <a:stretch>
                  <a:fillRect l="-20000" t="-4444" r="-22500" b="-8889"/>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D5FE6235-DC59-4189-8E93-6F04C0A8C8B0}"/>
              </a:ext>
            </a:extLst>
          </p:cNvPr>
          <p:cNvCxnSpPr>
            <a:cxnSpLocks/>
          </p:cNvCxnSpPr>
          <p:nvPr/>
        </p:nvCxnSpPr>
        <p:spPr>
          <a:xfrm flipV="1">
            <a:off x="3130949" y="4061549"/>
            <a:ext cx="0" cy="156922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323856B-3B24-4150-BB4B-D5FCE3C5D590}"/>
              </a:ext>
            </a:extLst>
          </p:cNvPr>
          <p:cNvSpPr txBox="1"/>
          <p:nvPr/>
        </p:nvSpPr>
        <p:spPr>
          <a:xfrm>
            <a:off x="2941576" y="5662669"/>
            <a:ext cx="4858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a:t>
            </a:r>
            <a:endParaRPr lang="en-US" baseline="-25000" dirty="0">
              <a:latin typeface="Times New Roman" panose="02020603050405020304" pitchFamily="18" charset="0"/>
              <a:cs typeface="Times New Roman" panose="02020603050405020304" pitchFamily="18" charset="0"/>
            </a:endParaRPr>
          </a:p>
        </p:txBody>
      </p:sp>
      <p:cxnSp>
        <p:nvCxnSpPr>
          <p:cNvPr id="66" name="Straight Connector 65">
            <a:extLst>
              <a:ext uri="{FF2B5EF4-FFF2-40B4-BE49-F238E27FC236}">
                <a16:creationId xmlns:a16="http://schemas.microsoft.com/office/drawing/2014/main" id="{F364B043-5770-4B5B-B53B-1F771A745371}"/>
              </a:ext>
            </a:extLst>
          </p:cNvPr>
          <p:cNvCxnSpPr>
            <a:cxnSpLocks/>
          </p:cNvCxnSpPr>
          <p:nvPr/>
        </p:nvCxnSpPr>
        <p:spPr>
          <a:xfrm flipV="1">
            <a:off x="9718599" y="3593601"/>
            <a:ext cx="19096" cy="202200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574DE15-D4C9-4ED8-886E-35DD25E77D53}"/>
              </a:ext>
            </a:extLst>
          </p:cNvPr>
          <p:cNvSpPr txBox="1"/>
          <p:nvPr/>
        </p:nvSpPr>
        <p:spPr>
          <a:xfrm>
            <a:off x="9529226" y="5647499"/>
            <a:ext cx="4858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a:t>
            </a:r>
            <a:endParaRPr lang="en-US" baseline="-25000" dirty="0">
              <a:latin typeface="Times New Roman" panose="02020603050405020304" pitchFamily="18" charset="0"/>
              <a:cs typeface="Times New Roman" panose="02020603050405020304" pitchFamily="18" charset="0"/>
            </a:endParaRPr>
          </a:p>
        </p:txBody>
      </p:sp>
      <p:cxnSp>
        <p:nvCxnSpPr>
          <p:cNvPr id="69" name="Straight Connector 68">
            <a:extLst>
              <a:ext uri="{FF2B5EF4-FFF2-40B4-BE49-F238E27FC236}">
                <a16:creationId xmlns:a16="http://schemas.microsoft.com/office/drawing/2014/main" id="{E91A8700-B228-418B-AFCF-E11ED0EA1945}"/>
              </a:ext>
            </a:extLst>
          </p:cNvPr>
          <p:cNvCxnSpPr/>
          <p:nvPr/>
        </p:nvCxnSpPr>
        <p:spPr>
          <a:xfrm flipH="1">
            <a:off x="1007202" y="3482538"/>
            <a:ext cx="28501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FF896D0-CE59-4FF6-A837-81A6038AEEBD}"/>
              </a:ext>
            </a:extLst>
          </p:cNvPr>
          <p:cNvCxnSpPr/>
          <p:nvPr/>
        </p:nvCxnSpPr>
        <p:spPr>
          <a:xfrm flipH="1">
            <a:off x="1005984" y="4058141"/>
            <a:ext cx="20161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4FD2696-037A-437D-B515-83B80770896F}"/>
              </a:ext>
            </a:extLst>
          </p:cNvPr>
          <p:cNvCxnSpPr/>
          <p:nvPr/>
        </p:nvCxnSpPr>
        <p:spPr>
          <a:xfrm>
            <a:off x="1396994" y="3600941"/>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E927512-54A1-4AAE-8A4F-7F88DADD830F}"/>
              </a:ext>
            </a:extLst>
          </p:cNvPr>
          <p:cNvSpPr txBox="1"/>
          <p:nvPr/>
        </p:nvSpPr>
        <p:spPr>
          <a:xfrm>
            <a:off x="1435988" y="3623846"/>
            <a:ext cx="696024" cy="338554"/>
          </a:xfrm>
          <a:prstGeom prst="rect">
            <a:avLst/>
          </a:prstGeom>
          <a:noFill/>
        </p:spPr>
        <p:txBody>
          <a:bodyPr wrap="none" rtlCol="0">
            <a:spAutoFit/>
          </a:bodyPr>
          <a:lstStyle/>
          <a:p>
            <a:r>
              <a:rPr lang="el-GR" sz="1600" dirty="0">
                <a:latin typeface="Times New Roman" panose="02020603050405020304" pitchFamily="18" charset="0"/>
                <a:cs typeface="Times New Roman" panose="02020603050405020304" pitchFamily="18" charset="0"/>
              </a:rPr>
              <a:t>π</a:t>
            </a:r>
            <a:r>
              <a:rPr lang="en-US" sz="1600" dirty="0">
                <a:latin typeface="Times New Roman" panose="02020603050405020304" pitchFamily="18" charset="0"/>
                <a:cs typeface="Times New Roman" panose="02020603050405020304" pitchFamily="18" charset="0"/>
              </a:rPr>
              <a:t> falls</a:t>
            </a:r>
          </a:p>
        </p:txBody>
      </p:sp>
      <p:cxnSp>
        <p:nvCxnSpPr>
          <p:cNvPr id="73" name="Straight Arrow Connector 72">
            <a:extLst>
              <a:ext uri="{FF2B5EF4-FFF2-40B4-BE49-F238E27FC236}">
                <a16:creationId xmlns:a16="http://schemas.microsoft.com/office/drawing/2014/main" id="{1EBBEF78-CC30-4411-8562-FAB18F49DDB3}"/>
              </a:ext>
            </a:extLst>
          </p:cNvPr>
          <p:cNvCxnSpPr>
            <a:cxnSpLocks/>
          </p:cNvCxnSpPr>
          <p:nvPr/>
        </p:nvCxnSpPr>
        <p:spPr>
          <a:xfrm flipH="1">
            <a:off x="3318801" y="5562600"/>
            <a:ext cx="4896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DF2D57D-CC9C-41C6-BAD8-9F3B45455234}"/>
              </a:ext>
            </a:extLst>
          </p:cNvPr>
          <p:cNvSpPr txBox="1"/>
          <p:nvPr/>
        </p:nvSpPr>
        <p:spPr>
          <a:xfrm>
            <a:off x="3265562" y="5179841"/>
            <a:ext cx="731675"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Y falls</a:t>
            </a:r>
          </a:p>
        </p:txBody>
      </p:sp>
      <p:cxnSp>
        <p:nvCxnSpPr>
          <p:cNvPr id="76" name="Straight Arrow Connector 75">
            <a:extLst>
              <a:ext uri="{FF2B5EF4-FFF2-40B4-BE49-F238E27FC236}">
                <a16:creationId xmlns:a16="http://schemas.microsoft.com/office/drawing/2014/main" id="{6EADB202-BF94-41CC-A5B7-FA8E2D9DC9DF}"/>
              </a:ext>
            </a:extLst>
          </p:cNvPr>
          <p:cNvCxnSpPr>
            <a:cxnSpLocks/>
          </p:cNvCxnSpPr>
          <p:nvPr/>
        </p:nvCxnSpPr>
        <p:spPr>
          <a:xfrm>
            <a:off x="8977140" y="5525075"/>
            <a:ext cx="560755" cy="3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CEC1262-7A93-431A-9F17-83A9B8D8E3EE}"/>
              </a:ext>
            </a:extLst>
          </p:cNvPr>
          <p:cNvSpPr txBox="1"/>
          <p:nvPr/>
        </p:nvSpPr>
        <p:spPr>
          <a:xfrm>
            <a:off x="8863639" y="5144783"/>
            <a:ext cx="75411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Y rises</a:t>
            </a:r>
          </a:p>
        </p:txBody>
      </p:sp>
      <p:cxnSp>
        <p:nvCxnSpPr>
          <p:cNvPr id="80" name="Straight Connector 79">
            <a:extLst>
              <a:ext uri="{FF2B5EF4-FFF2-40B4-BE49-F238E27FC236}">
                <a16:creationId xmlns:a16="http://schemas.microsoft.com/office/drawing/2014/main" id="{F8238208-C640-490D-81BC-45F37B10995E}"/>
              </a:ext>
            </a:extLst>
          </p:cNvPr>
          <p:cNvCxnSpPr/>
          <p:nvPr/>
        </p:nvCxnSpPr>
        <p:spPr>
          <a:xfrm flipH="1">
            <a:off x="6674137" y="3536464"/>
            <a:ext cx="28501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585029F-D19A-4383-BFFD-002904B89E2C}"/>
              </a:ext>
            </a:extLst>
          </p:cNvPr>
          <p:cNvCxnSpPr/>
          <p:nvPr/>
        </p:nvCxnSpPr>
        <p:spPr>
          <a:xfrm flipH="1">
            <a:off x="6672919" y="4112067"/>
            <a:ext cx="20161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7CF2AA-163E-4BE7-8D80-D228FDBEC8D0}"/>
              </a:ext>
            </a:extLst>
          </p:cNvPr>
          <p:cNvCxnSpPr>
            <a:cxnSpLocks/>
          </p:cNvCxnSpPr>
          <p:nvPr/>
        </p:nvCxnSpPr>
        <p:spPr>
          <a:xfrm flipV="1">
            <a:off x="7102923" y="3623846"/>
            <a:ext cx="0" cy="363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2A3F69C-3004-460F-9AD1-D350035F13DD}"/>
              </a:ext>
            </a:extLst>
          </p:cNvPr>
          <p:cNvSpPr txBox="1"/>
          <p:nvPr/>
        </p:nvSpPr>
        <p:spPr>
          <a:xfrm>
            <a:off x="7102923" y="3677772"/>
            <a:ext cx="718466" cy="338554"/>
          </a:xfrm>
          <a:prstGeom prst="rect">
            <a:avLst/>
          </a:prstGeom>
          <a:noFill/>
        </p:spPr>
        <p:txBody>
          <a:bodyPr wrap="none" rtlCol="0">
            <a:spAutoFit/>
          </a:bodyPr>
          <a:lstStyle/>
          <a:p>
            <a:r>
              <a:rPr lang="el-GR" sz="1600" dirty="0">
                <a:latin typeface="Times New Roman" panose="02020603050405020304" pitchFamily="18" charset="0"/>
                <a:cs typeface="Times New Roman" panose="02020603050405020304" pitchFamily="18" charset="0"/>
              </a:rPr>
              <a:t>π</a:t>
            </a:r>
            <a:r>
              <a:rPr lang="en-US" sz="1600" dirty="0">
                <a:latin typeface="Times New Roman" panose="02020603050405020304" pitchFamily="18" charset="0"/>
                <a:cs typeface="Times New Roman" panose="02020603050405020304" pitchFamily="18" charset="0"/>
              </a:rPr>
              <a:t> rises</a:t>
            </a:r>
          </a:p>
        </p:txBody>
      </p:sp>
    </p:spTree>
    <p:extLst>
      <p:ext uri="{BB962C8B-B14F-4D97-AF65-F5344CB8AC3E}">
        <p14:creationId xmlns:p14="http://schemas.microsoft.com/office/powerpoint/2010/main" val="389589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21" grpId="0"/>
      <p:bldP spid="57" grpId="0"/>
      <p:bldP spid="64" grpId="0"/>
      <p:bldP spid="67" grpId="0"/>
      <p:bldP spid="72" grpId="0"/>
      <p:bldP spid="75" grpId="0"/>
      <p:bldP spid="77" grpId="0"/>
      <p:bldP spid="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F66-4C73-4AE3-8C1F-5927A0E0CB59}"/>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E813F57B-FE2B-4021-86E4-DE9210C738E5}"/>
              </a:ext>
            </a:extLst>
          </p:cNvPr>
          <p:cNvSpPr>
            <a:spLocks noGrp="1"/>
          </p:cNvSpPr>
          <p:nvPr>
            <p:ph idx="1"/>
          </p:nvPr>
        </p:nvSpPr>
        <p:spPr>
          <a:xfrm>
            <a:off x="457081" y="1299153"/>
            <a:ext cx="4646731" cy="5144751"/>
          </a:xfrm>
        </p:spPr>
        <p:txBody>
          <a:bodyPr>
            <a:normAutofit/>
          </a:bodyPr>
          <a:lstStyle/>
          <a:p>
            <a:r>
              <a:rPr lang="en-US" u="sng" dirty="0">
                <a:solidFill>
                  <a:schemeClr val="tx1"/>
                </a:solidFill>
              </a:rPr>
              <a:t>Aggregate supply </a:t>
            </a:r>
            <a:r>
              <a:rPr lang="en-US" dirty="0">
                <a:solidFill>
                  <a:schemeClr val="tx1"/>
                </a:solidFill>
              </a:rPr>
              <a:t>represents the relationship between inflation and output, from the perspective of producers</a:t>
            </a:r>
          </a:p>
          <a:p>
            <a:r>
              <a:rPr lang="en-US" dirty="0">
                <a:solidFill>
                  <a:schemeClr val="tx1"/>
                </a:solidFill>
              </a:rPr>
              <a:t>The </a:t>
            </a:r>
            <a:r>
              <a:rPr lang="en-US" u="sng" dirty="0">
                <a:solidFill>
                  <a:schemeClr val="tx1"/>
                </a:solidFill>
              </a:rPr>
              <a:t>short run aggregate supply curve </a:t>
            </a:r>
            <a:r>
              <a:rPr lang="en-US" dirty="0">
                <a:solidFill>
                  <a:schemeClr val="tx1"/>
                </a:solidFill>
              </a:rPr>
              <a:t>(SRAS) represents that relationship when supply-side market imperfections exist</a:t>
            </a:r>
          </a:p>
          <a:p>
            <a:pPr marL="628650" lvl="1" indent="-304800">
              <a:tabLst>
                <a:tab pos="738188" algn="l"/>
              </a:tabLst>
            </a:pPr>
            <a:r>
              <a:rPr lang="en-US" dirty="0">
                <a:solidFill>
                  <a:schemeClr val="tx1"/>
                </a:solidFill>
              </a:rPr>
              <a:t>An inability to completely adjust to changes in market conditions</a:t>
            </a:r>
          </a:p>
        </p:txBody>
      </p:sp>
      <p:sp>
        <p:nvSpPr>
          <p:cNvPr id="4" name="Footer Placeholder 3">
            <a:extLst>
              <a:ext uri="{FF2B5EF4-FFF2-40B4-BE49-F238E27FC236}">
                <a16:creationId xmlns:a16="http://schemas.microsoft.com/office/drawing/2014/main" id="{21D4B03E-3726-4D52-8C74-557C83EDB61A}"/>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6AE60E7F-EDA0-4901-88C1-03FD299C9E8C}"/>
              </a:ext>
            </a:extLst>
          </p:cNvPr>
          <p:cNvSpPr>
            <a:spLocks noGrp="1"/>
          </p:cNvSpPr>
          <p:nvPr>
            <p:ph type="sldNum" sz="quarter" idx="12"/>
          </p:nvPr>
        </p:nvSpPr>
        <p:spPr/>
        <p:txBody>
          <a:bodyPr/>
          <a:lstStyle/>
          <a:p>
            <a:fld id="{B6F15528-21DE-4FAA-801E-634DDDAF4B2B}" type="slidenum">
              <a:rPr lang="en-US" smtClean="0"/>
              <a:pPr/>
              <a:t>3</a:t>
            </a:fld>
            <a:endParaRPr lang="en-US"/>
          </a:p>
        </p:txBody>
      </p:sp>
      <p:cxnSp>
        <p:nvCxnSpPr>
          <p:cNvPr id="6" name="Straight Connector 5">
            <a:extLst>
              <a:ext uri="{FF2B5EF4-FFF2-40B4-BE49-F238E27FC236}">
                <a16:creationId xmlns:a16="http://schemas.microsoft.com/office/drawing/2014/main" id="{BBF1897A-5317-46F6-84C1-629E443A356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7AAA10-624E-4A7A-A2B4-F4FA7E86348F}"/>
              </a:ext>
            </a:extLst>
          </p:cNvPr>
          <p:cNvSpPr txBox="1"/>
          <p:nvPr/>
        </p:nvSpPr>
        <p:spPr>
          <a:xfrm>
            <a:off x="5617581" y="1066543"/>
            <a:ext cx="1792478"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Inflation rate, </a:t>
            </a:r>
          </a:p>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DC9A9E2-D891-4AE9-8860-B4FDD52A5E34}"/>
              </a:ext>
            </a:extLst>
          </p:cNvPr>
          <p:cNvSpPr txBox="1"/>
          <p:nvPr/>
        </p:nvSpPr>
        <p:spPr>
          <a:xfrm>
            <a:off x="10891853" y="5866055"/>
            <a:ext cx="13027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Output, Y</a:t>
            </a:r>
          </a:p>
        </p:txBody>
      </p:sp>
      <p:cxnSp>
        <p:nvCxnSpPr>
          <p:cNvPr id="9" name="Straight Connector 8">
            <a:extLst>
              <a:ext uri="{FF2B5EF4-FFF2-40B4-BE49-F238E27FC236}">
                <a16:creationId xmlns:a16="http://schemas.microsoft.com/office/drawing/2014/main" id="{BC353245-00ED-4D8D-8654-7C7A0E676E2F}"/>
              </a:ext>
            </a:extLst>
          </p:cNvPr>
          <p:cNvCxnSpPr>
            <a:cxnSpLocks/>
          </p:cNvCxnSpPr>
          <p:nvPr/>
        </p:nvCxnSpPr>
        <p:spPr>
          <a:xfrm flipV="1">
            <a:off x="6922440" y="1717807"/>
            <a:ext cx="3743972" cy="3877059"/>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CE2C599-8D63-4A72-83E9-1BCB7DC5F0C4}"/>
              </a:ext>
            </a:extLst>
          </p:cNvPr>
          <p:cNvSpPr txBox="1"/>
          <p:nvPr/>
        </p:nvSpPr>
        <p:spPr>
          <a:xfrm>
            <a:off x="5396860" y="3527196"/>
            <a:ext cx="532463" cy="369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7%</a:t>
            </a:r>
            <a:endParaRPr lang="en-US" baseline="-25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E22D2F33-4669-43FE-86A9-56F5EC5DCA92}"/>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DAD489-0ACC-445F-A658-CE95433AEEC5}"/>
              </a:ext>
            </a:extLst>
          </p:cNvPr>
          <p:cNvSpPr txBox="1"/>
          <p:nvPr/>
        </p:nvSpPr>
        <p:spPr>
          <a:xfrm>
            <a:off x="10696957" y="1451263"/>
            <a:ext cx="88998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p:txBody>
      </p:sp>
      <p:sp>
        <p:nvSpPr>
          <p:cNvPr id="13" name="TextBox 12">
            <a:extLst>
              <a:ext uri="{FF2B5EF4-FFF2-40B4-BE49-F238E27FC236}">
                <a16:creationId xmlns:a16="http://schemas.microsoft.com/office/drawing/2014/main" id="{17B45277-A0B2-4396-AAD9-FDD36020D246}"/>
              </a:ext>
            </a:extLst>
          </p:cNvPr>
          <p:cNvSpPr txBox="1"/>
          <p:nvPr/>
        </p:nvSpPr>
        <p:spPr>
          <a:xfrm>
            <a:off x="5359088" y="5039881"/>
            <a:ext cx="50301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4F1019B3-9AAE-4DB3-BFCF-C0220EA59F9B}"/>
              </a:ext>
            </a:extLst>
          </p:cNvPr>
          <p:cNvCxnSpPr>
            <a:cxnSpLocks/>
          </p:cNvCxnSpPr>
          <p:nvPr/>
        </p:nvCxnSpPr>
        <p:spPr>
          <a:xfrm flipV="1">
            <a:off x="6094412" y="3727208"/>
            <a:ext cx="2667000" cy="188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F15908C-CB04-4F47-8F9F-CC9822405965}"/>
              </a:ext>
            </a:extLst>
          </p:cNvPr>
          <p:cNvCxnSpPr>
            <a:cxnSpLocks/>
          </p:cNvCxnSpPr>
          <p:nvPr/>
        </p:nvCxnSpPr>
        <p:spPr>
          <a:xfrm flipV="1">
            <a:off x="8759102" y="3727208"/>
            <a:ext cx="0" cy="21213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8B0EA0-D197-48AB-9BA8-60547F91FDB3}"/>
              </a:ext>
            </a:extLst>
          </p:cNvPr>
          <p:cNvSpPr txBox="1"/>
          <p:nvPr/>
        </p:nvSpPr>
        <p:spPr>
          <a:xfrm>
            <a:off x="8375417" y="5891064"/>
            <a:ext cx="10038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$13.25</a:t>
            </a:r>
            <a:endParaRPr lang="en-US" baseline="-2500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4CC175A5-9DA5-4215-90CE-CBB6CEBB7D92}"/>
              </a:ext>
            </a:extLst>
          </p:cNvPr>
          <p:cNvCxnSpPr>
            <a:cxnSpLocks/>
          </p:cNvCxnSpPr>
          <p:nvPr/>
        </p:nvCxnSpPr>
        <p:spPr>
          <a:xfrm flipV="1">
            <a:off x="7294269" y="5224547"/>
            <a:ext cx="0" cy="64285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3D772FC-7E8A-475B-9644-66E20D3A4DE4}"/>
              </a:ext>
            </a:extLst>
          </p:cNvPr>
          <p:cNvCxnSpPr>
            <a:cxnSpLocks/>
          </p:cNvCxnSpPr>
          <p:nvPr/>
        </p:nvCxnSpPr>
        <p:spPr>
          <a:xfrm>
            <a:off x="5971561" y="5224549"/>
            <a:ext cx="1322708" cy="1888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790481A-CAF2-4E66-B479-B4C7B896F870}"/>
              </a:ext>
            </a:extLst>
          </p:cNvPr>
          <p:cNvSpPr txBox="1"/>
          <p:nvPr/>
        </p:nvSpPr>
        <p:spPr>
          <a:xfrm>
            <a:off x="7014336" y="5902656"/>
            <a:ext cx="85226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$10.5</a:t>
            </a:r>
            <a:endParaRPr lang="en-US"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3153132-77E1-4C92-A04B-8F26E89AF8E9}"/>
                  </a:ext>
                </a:extLst>
              </p:cNvPr>
              <p:cNvSpPr txBox="1"/>
              <p:nvPr/>
            </p:nvSpPr>
            <p:spPr>
              <a:xfrm>
                <a:off x="9934058" y="3447866"/>
                <a:ext cx="1915589" cy="916789"/>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a:t>
                </a:r>
              </a:p>
              <a:p>
                <a:r>
                  <a:rPr lang="en-US" sz="2200" dirty="0">
                    <a:latin typeface="Times New Roman" panose="02020603050405020304" pitchFamily="18" charset="0"/>
                    <a:cs typeface="Times New Roman" panose="02020603050405020304" pitchFamily="18" charset="0"/>
                  </a:rPr>
                  <a:t>Y = 9.25 + </a:t>
                </a:r>
                <a14:m>
                  <m:oMath xmlns:m="http://schemas.openxmlformats.org/officeDocument/2006/math">
                    <m:f>
                      <m:fPr>
                        <m:ctrlPr>
                          <a:rPr lang="en-US" sz="2200" i="1">
                            <a:latin typeface="Cambria Math" panose="02040503050406030204" pitchFamily="18" charset="0"/>
                          </a:rPr>
                        </m:ctrlPr>
                      </m:fPr>
                      <m:num>
                        <m:r>
                          <a:rPr lang="en-US" sz="2200" b="0" i="1" smtClean="0">
                            <a:latin typeface="Cambria Math" panose="02040503050406030204" pitchFamily="18" charset="0"/>
                          </a:rPr>
                          <m:t>5</m:t>
                        </m:r>
                      </m:num>
                      <m:den>
                        <m:r>
                          <a:rPr lang="en-US" sz="2200" b="0" i="1" smtClean="0">
                            <a:latin typeface="Cambria Math" panose="02040503050406030204" pitchFamily="18" charset="0"/>
                          </a:rPr>
                          <m:t>8</m:t>
                        </m:r>
                      </m:den>
                    </m:f>
                    <m:r>
                      <m:rPr>
                        <m:nor/>
                      </m:rPr>
                      <a:rPr lang="en-US" sz="2200">
                        <a:latin typeface="Times New Roman" panose="02020603050405020304" pitchFamily="18" charset="0"/>
                        <a:cs typeface="Times New Roman" panose="02020603050405020304" pitchFamily="18" charset="0"/>
                      </a:rPr>
                      <m:t>∗</m:t>
                    </m:r>
                    <m:r>
                      <m:rPr>
                        <m:nor/>
                      </m:rPr>
                      <a:rPr lang="el-GR" sz="2200" dirty="0">
                        <a:latin typeface="Times New Roman" panose="02020603050405020304" pitchFamily="18" charset="0"/>
                        <a:cs typeface="Times New Roman" panose="02020603050405020304" pitchFamily="18" charset="0"/>
                      </a:rPr>
                      <m:t>π</m:t>
                    </m:r>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B3153132-77E1-4C92-A04B-8F26E89AF8E9}"/>
                  </a:ext>
                </a:extLst>
              </p:cNvPr>
              <p:cNvSpPr txBox="1">
                <a:spLocks noRot="1" noChangeAspect="1" noMove="1" noResize="1" noEditPoints="1" noAdjustHandles="1" noChangeArrowheads="1" noChangeShapeType="1" noTextEdit="1"/>
              </p:cNvSpPr>
              <p:nvPr/>
            </p:nvSpPr>
            <p:spPr>
              <a:xfrm>
                <a:off x="9934058" y="3447866"/>
                <a:ext cx="1915589" cy="916789"/>
              </a:xfrm>
              <a:prstGeom prst="rect">
                <a:avLst/>
              </a:prstGeom>
              <a:blipFill>
                <a:blip r:embed="rId3"/>
                <a:stretch>
                  <a:fillRect l="-4140" t="-4667" b="-4667"/>
                </a:stretch>
              </a:blipFill>
            </p:spPr>
            <p:txBody>
              <a:bodyPr/>
              <a:lstStyle/>
              <a:p>
                <a:r>
                  <a:rPr lang="en-US">
                    <a:noFill/>
                  </a:rPr>
                  <a:t> </a:t>
                </a:r>
              </a:p>
            </p:txBody>
          </p:sp>
        </mc:Fallback>
      </mc:AlternateContent>
    </p:spTree>
    <p:extLst>
      <p:ext uri="{BB962C8B-B14F-4D97-AF65-F5344CB8AC3E}">
        <p14:creationId xmlns:p14="http://schemas.microsoft.com/office/powerpoint/2010/main" val="358405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6" grpId="0"/>
      <p:bldP spid="23"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4BFE-378F-46C1-9D93-2828C7284DDA}"/>
              </a:ext>
            </a:extLst>
          </p:cNvPr>
          <p:cNvSpPr>
            <a:spLocks noGrp="1"/>
          </p:cNvSpPr>
          <p:nvPr>
            <p:ph type="title"/>
          </p:nvPr>
        </p:nvSpPr>
        <p:spPr/>
        <p:txBody>
          <a:bodyPr/>
          <a:lstStyle/>
          <a:p>
            <a:r>
              <a:rPr lang="en-US" dirty="0"/>
              <a:t>Shocks and gaps</a:t>
            </a:r>
          </a:p>
        </p:txBody>
      </p:sp>
      <p:sp>
        <p:nvSpPr>
          <p:cNvPr id="4" name="Footer Placeholder 3">
            <a:extLst>
              <a:ext uri="{FF2B5EF4-FFF2-40B4-BE49-F238E27FC236}">
                <a16:creationId xmlns:a16="http://schemas.microsoft.com/office/drawing/2014/main" id="{022C3D96-E968-4BFF-9365-FA9F65A0F221}"/>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CF3BE07-4CDE-4E49-ACE3-70A6B4F44A77}"/>
              </a:ext>
            </a:extLst>
          </p:cNvPr>
          <p:cNvSpPr>
            <a:spLocks noGrp="1"/>
          </p:cNvSpPr>
          <p:nvPr>
            <p:ph type="sldNum" sz="quarter" idx="12"/>
          </p:nvPr>
        </p:nvSpPr>
        <p:spPr/>
        <p:txBody>
          <a:bodyPr/>
          <a:lstStyle/>
          <a:p>
            <a:fld id="{B6F15528-21DE-4FAA-801E-634DDDAF4B2B}" type="slidenum">
              <a:rPr lang="en-US" smtClean="0"/>
              <a:pPr/>
              <a:t>30</a:t>
            </a:fld>
            <a:endParaRPr lang="en-US"/>
          </a:p>
        </p:txBody>
      </p:sp>
      <p:cxnSp>
        <p:nvCxnSpPr>
          <p:cNvPr id="6" name="Straight Connector 5">
            <a:extLst>
              <a:ext uri="{FF2B5EF4-FFF2-40B4-BE49-F238E27FC236}">
                <a16:creationId xmlns:a16="http://schemas.microsoft.com/office/drawing/2014/main" id="{03829C72-5FDC-457A-AA23-655F2FC04946}"/>
              </a:ext>
            </a:extLst>
          </p:cNvPr>
          <p:cNvCxnSpPr>
            <a:cxnSpLocks/>
          </p:cNvCxnSpPr>
          <p:nvPr/>
        </p:nvCxnSpPr>
        <p:spPr>
          <a:xfrm>
            <a:off x="914162" y="1451615"/>
            <a:ext cx="0" cy="41993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3C0892-299F-4032-9590-2B83CBD3D282}"/>
              </a:ext>
            </a:extLst>
          </p:cNvPr>
          <p:cNvCxnSpPr/>
          <p:nvPr/>
        </p:nvCxnSpPr>
        <p:spPr>
          <a:xfrm>
            <a:off x="914162" y="5651001"/>
            <a:ext cx="528182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5CADB63-4E9B-4520-B4D8-36847F07D8D9}"/>
              </a:ext>
            </a:extLst>
          </p:cNvPr>
          <p:cNvSpPr txBox="1"/>
          <p:nvPr/>
        </p:nvSpPr>
        <p:spPr>
          <a:xfrm>
            <a:off x="1940325" y="6045711"/>
            <a:ext cx="3382016" cy="369332"/>
          </a:xfrm>
          <a:prstGeom prst="rect">
            <a:avLst/>
          </a:prstGeom>
          <a:noFill/>
        </p:spPr>
        <p:txBody>
          <a:bodyPr wrap="none" rtlCol="0">
            <a:spAutoFit/>
          </a:bodyPr>
          <a:lstStyle/>
          <a:p>
            <a:r>
              <a:rPr lang="en-US" dirty="0"/>
              <a:t>negative SRAS shock: “stagflation”</a:t>
            </a:r>
          </a:p>
        </p:txBody>
      </p:sp>
      <p:cxnSp>
        <p:nvCxnSpPr>
          <p:cNvPr id="10" name="Straight Connector 9">
            <a:extLst>
              <a:ext uri="{FF2B5EF4-FFF2-40B4-BE49-F238E27FC236}">
                <a16:creationId xmlns:a16="http://schemas.microsoft.com/office/drawing/2014/main" id="{41AAC727-EB0E-41C3-9769-F1B47D54A4A3}"/>
              </a:ext>
            </a:extLst>
          </p:cNvPr>
          <p:cNvCxnSpPr>
            <a:cxnSpLocks/>
          </p:cNvCxnSpPr>
          <p:nvPr/>
        </p:nvCxnSpPr>
        <p:spPr>
          <a:xfrm flipV="1">
            <a:off x="6594924" y="5651001"/>
            <a:ext cx="5373005" cy="202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51334F-E1FC-4521-B524-3C3FEB2F47BE}"/>
              </a:ext>
            </a:extLst>
          </p:cNvPr>
          <p:cNvSpPr txBox="1"/>
          <p:nvPr/>
        </p:nvSpPr>
        <p:spPr>
          <a:xfrm>
            <a:off x="7251491" y="6032001"/>
            <a:ext cx="3965124" cy="369332"/>
          </a:xfrm>
          <a:prstGeom prst="rect">
            <a:avLst/>
          </a:prstGeom>
          <a:noFill/>
        </p:spPr>
        <p:txBody>
          <a:bodyPr wrap="none" rtlCol="0">
            <a:spAutoFit/>
          </a:bodyPr>
          <a:lstStyle/>
          <a:p>
            <a:r>
              <a:rPr lang="en-US" dirty="0"/>
              <a:t>positive SRAS shock: “expansionary gap”</a:t>
            </a:r>
          </a:p>
        </p:txBody>
      </p:sp>
      <p:sp>
        <p:nvSpPr>
          <p:cNvPr id="12" name="TextBox 11">
            <a:extLst>
              <a:ext uri="{FF2B5EF4-FFF2-40B4-BE49-F238E27FC236}">
                <a16:creationId xmlns:a16="http://schemas.microsoft.com/office/drawing/2014/main" id="{A4F96820-021B-41A3-9631-66D546197943}"/>
              </a:ext>
            </a:extLst>
          </p:cNvPr>
          <p:cNvSpPr txBox="1"/>
          <p:nvPr/>
        </p:nvSpPr>
        <p:spPr>
          <a:xfrm>
            <a:off x="5180252" y="5651001"/>
            <a:ext cx="1129989" cy="369332"/>
          </a:xfrm>
          <a:prstGeom prst="rect">
            <a:avLst/>
          </a:prstGeom>
          <a:noFill/>
        </p:spPr>
        <p:txBody>
          <a:bodyPr wrap="none" rtlCol="0">
            <a:spAutoFit/>
          </a:bodyPr>
          <a:lstStyle/>
          <a:p>
            <a:r>
              <a:rPr lang="en-US" dirty="0"/>
              <a:t>output (Y)</a:t>
            </a:r>
          </a:p>
        </p:txBody>
      </p:sp>
      <p:sp>
        <p:nvSpPr>
          <p:cNvPr id="13" name="TextBox 12">
            <a:extLst>
              <a:ext uri="{FF2B5EF4-FFF2-40B4-BE49-F238E27FC236}">
                <a16:creationId xmlns:a16="http://schemas.microsoft.com/office/drawing/2014/main" id="{1D77CB77-07EB-42DB-8310-38D44DE3EEB9}"/>
              </a:ext>
            </a:extLst>
          </p:cNvPr>
          <p:cNvSpPr txBox="1"/>
          <p:nvPr/>
        </p:nvSpPr>
        <p:spPr>
          <a:xfrm>
            <a:off x="61772" y="1066800"/>
            <a:ext cx="1274451" cy="369332"/>
          </a:xfrm>
          <a:prstGeom prst="rect">
            <a:avLst/>
          </a:prstGeom>
          <a:noFill/>
        </p:spPr>
        <p:txBody>
          <a:bodyPr wrap="none" rtlCol="0">
            <a:spAutoFit/>
          </a:bodyPr>
          <a:lstStyle/>
          <a:p>
            <a:r>
              <a:rPr lang="en-US" dirty="0"/>
              <a:t>inflation (</a:t>
            </a:r>
            <a:r>
              <a:rPr lang="el-GR" dirty="0">
                <a:latin typeface="Times New Roman" pitchFamily="18" charset="0"/>
                <a:cs typeface="Times New Roman" pitchFamily="18" charset="0"/>
              </a:rPr>
              <a:t>π</a:t>
            </a:r>
            <a:r>
              <a:rPr lang="en-US" dirty="0">
                <a:latin typeface="Calibri"/>
                <a:cs typeface="Calibri"/>
              </a:rPr>
              <a:t>)</a:t>
            </a:r>
            <a:endParaRPr lang="en-US" dirty="0"/>
          </a:p>
        </p:txBody>
      </p:sp>
      <p:cxnSp>
        <p:nvCxnSpPr>
          <p:cNvPr id="16" name="Straight Connector 15">
            <a:extLst>
              <a:ext uri="{FF2B5EF4-FFF2-40B4-BE49-F238E27FC236}">
                <a16:creationId xmlns:a16="http://schemas.microsoft.com/office/drawing/2014/main" id="{23418161-CB24-4416-B151-79C12B4E682C}"/>
              </a:ext>
            </a:extLst>
          </p:cNvPr>
          <p:cNvCxnSpPr>
            <a:cxnSpLocks/>
          </p:cNvCxnSpPr>
          <p:nvPr/>
        </p:nvCxnSpPr>
        <p:spPr>
          <a:xfrm flipV="1">
            <a:off x="4062942" y="1836310"/>
            <a:ext cx="0" cy="381469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86176A-2D4B-4768-ACEE-65120491027B}"/>
              </a:ext>
            </a:extLst>
          </p:cNvPr>
          <p:cNvCxnSpPr>
            <a:cxnSpLocks/>
          </p:cNvCxnSpPr>
          <p:nvPr/>
        </p:nvCxnSpPr>
        <p:spPr>
          <a:xfrm flipV="1">
            <a:off x="1336223" y="2719332"/>
            <a:ext cx="3958201" cy="24868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595282-B584-4B49-91E1-C8B0758E7C5A}"/>
              </a:ext>
            </a:extLst>
          </p:cNvPr>
          <p:cNvCxnSpPr>
            <a:cxnSpLocks/>
          </p:cNvCxnSpPr>
          <p:nvPr/>
        </p:nvCxnSpPr>
        <p:spPr>
          <a:xfrm>
            <a:off x="1828324" y="1836310"/>
            <a:ext cx="3511178" cy="267175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9BB5A36-219C-43CF-A27E-8A8A48BD7131}"/>
              </a:ext>
            </a:extLst>
          </p:cNvPr>
          <p:cNvSpPr txBox="1"/>
          <p:nvPr/>
        </p:nvSpPr>
        <p:spPr>
          <a:xfrm>
            <a:off x="3764623" y="1451615"/>
            <a:ext cx="596638" cy="338554"/>
          </a:xfrm>
          <a:prstGeom prst="rect">
            <a:avLst/>
          </a:prstGeom>
          <a:noFill/>
        </p:spPr>
        <p:txBody>
          <a:bodyPr wrap="none" rtlCol="0">
            <a:spAutoFit/>
          </a:bodyPr>
          <a:lstStyle/>
          <a:p>
            <a:r>
              <a:rPr lang="en-US" sz="1600" dirty="0"/>
              <a:t>LRAS</a:t>
            </a:r>
            <a:endParaRPr lang="en-US" sz="1600" baseline="-25000" dirty="0"/>
          </a:p>
        </p:txBody>
      </p:sp>
      <p:cxnSp>
        <p:nvCxnSpPr>
          <p:cNvPr id="24" name="Straight Connector 23">
            <a:extLst>
              <a:ext uri="{FF2B5EF4-FFF2-40B4-BE49-F238E27FC236}">
                <a16:creationId xmlns:a16="http://schemas.microsoft.com/office/drawing/2014/main" id="{310EF5BB-18C3-402A-9AC3-11BE33CB4393}"/>
              </a:ext>
            </a:extLst>
          </p:cNvPr>
          <p:cNvCxnSpPr>
            <a:cxnSpLocks/>
          </p:cNvCxnSpPr>
          <p:nvPr/>
        </p:nvCxnSpPr>
        <p:spPr>
          <a:xfrm flipV="1">
            <a:off x="8804439" y="1790169"/>
            <a:ext cx="17443" cy="386083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0543FC0-400B-4453-8A83-168FC67D50F9}"/>
              </a:ext>
            </a:extLst>
          </p:cNvPr>
          <p:cNvSpPr txBox="1"/>
          <p:nvPr/>
        </p:nvSpPr>
        <p:spPr>
          <a:xfrm>
            <a:off x="8431763" y="1354685"/>
            <a:ext cx="596638" cy="338554"/>
          </a:xfrm>
          <a:prstGeom prst="rect">
            <a:avLst/>
          </a:prstGeom>
          <a:noFill/>
        </p:spPr>
        <p:txBody>
          <a:bodyPr wrap="none" rtlCol="0">
            <a:spAutoFit/>
          </a:bodyPr>
          <a:lstStyle/>
          <a:p>
            <a:r>
              <a:rPr lang="en-US" sz="1600" dirty="0"/>
              <a:t>LRAS</a:t>
            </a:r>
            <a:endParaRPr lang="en-US" sz="1600" baseline="-25000" dirty="0"/>
          </a:p>
        </p:txBody>
      </p:sp>
      <p:cxnSp>
        <p:nvCxnSpPr>
          <p:cNvPr id="31" name="Straight Arrow Connector 30">
            <a:extLst>
              <a:ext uri="{FF2B5EF4-FFF2-40B4-BE49-F238E27FC236}">
                <a16:creationId xmlns:a16="http://schemas.microsoft.com/office/drawing/2014/main" id="{21238927-64A1-4911-B812-6AD0D77DE318}"/>
              </a:ext>
            </a:extLst>
          </p:cNvPr>
          <p:cNvCxnSpPr>
            <a:cxnSpLocks/>
          </p:cNvCxnSpPr>
          <p:nvPr/>
        </p:nvCxnSpPr>
        <p:spPr>
          <a:xfrm flipH="1" flipV="1">
            <a:off x="2218015" y="3583498"/>
            <a:ext cx="397193" cy="614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63AB92-A20F-4E1B-B5D9-0ABF6ACA2D0B}"/>
              </a:ext>
            </a:extLst>
          </p:cNvPr>
          <p:cNvCxnSpPr>
            <a:cxnSpLocks/>
          </p:cNvCxnSpPr>
          <p:nvPr/>
        </p:nvCxnSpPr>
        <p:spPr>
          <a:xfrm>
            <a:off x="9407196" y="3888346"/>
            <a:ext cx="641902" cy="395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3BDD527-B39A-4620-B732-0B28FB3C3E03}"/>
                  </a:ext>
                </a:extLst>
              </p:cNvPr>
              <p:cNvSpPr txBox="1"/>
              <p:nvPr/>
            </p:nvSpPr>
            <p:spPr>
              <a:xfrm>
                <a:off x="3994980" y="5671229"/>
                <a:ext cx="2404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8" name="TextBox 47">
                <a:extLst>
                  <a:ext uri="{FF2B5EF4-FFF2-40B4-BE49-F238E27FC236}">
                    <a16:creationId xmlns:a16="http://schemas.microsoft.com/office/drawing/2014/main" id="{E3BDD527-B39A-4620-B732-0B28FB3C3E03}"/>
                  </a:ext>
                </a:extLst>
              </p:cNvPr>
              <p:cNvSpPr txBox="1">
                <a:spLocks noRot="1" noChangeAspect="1" noMove="1" noResize="1" noEditPoints="1" noAdjustHandles="1" noChangeArrowheads="1" noChangeShapeType="1" noTextEdit="1"/>
              </p:cNvSpPr>
              <p:nvPr/>
            </p:nvSpPr>
            <p:spPr>
              <a:xfrm>
                <a:off x="3994980" y="5671229"/>
                <a:ext cx="240450" cy="276999"/>
              </a:xfrm>
              <a:prstGeom prst="rect">
                <a:avLst/>
              </a:prstGeom>
              <a:blipFill>
                <a:blip r:embed="rId3"/>
                <a:stretch>
                  <a:fillRect l="-20000" t="-2174" r="-22500" b="-8696"/>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102AEF85-C59E-4E59-B769-CA82951EF3BA}"/>
              </a:ext>
            </a:extLst>
          </p:cNvPr>
          <p:cNvSpPr txBox="1"/>
          <p:nvPr/>
        </p:nvSpPr>
        <p:spPr>
          <a:xfrm>
            <a:off x="11045343" y="5705223"/>
            <a:ext cx="1129989" cy="369332"/>
          </a:xfrm>
          <a:prstGeom prst="rect">
            <a:avLst/>
          </a:prstGeom>
          <a:noFill/>
        </p:spPr>
        <p:txBody>
          <a:bodyPr wrap="none" rtlCol="0">
            <a:spAutoFit/>
          </a:bodyPr>
          <a:lstStyle/>
          <a:p>
            <a:r>
              <a:rPr lang="en-US" dirty="0"/>
              <a:t>output (Y)</a:t>
            </a:r>
          </a:p>
        </p:txBody>
      </p:sp>
      <p:cxnSp>
        <p:nvCxnSpPr>
          <p:cNvPr id="51" name="Straight Connector 50">
            <a:extLst>
              <a:ext uri="{FF2B5EF4-FFF2-40B4-BE49-F238E27FC236}">
                <a16:creationId xmlns:a16="http://schemas.microsoft.com/office/drawing/2014/main" id="{995EE9E2-075E-470E-A4A7-82D0EF7BF04D}"/>
              </a:ext>
            </a:extLst>
          </p:cNvPr>
          <p:cNvCxnSpPr>
            <a:cxnSpLocks/>
          </p:cNvCxnSpPr>
          <p:nvPr/>
        </p:nvCxnSpPr>
        <p:spPr>
          <a:xfrm>
            <a:off x="6594924" y="1497534"/>
            <a:ext cx="0" cy="41993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403723-03D2-440F-A27F-7C6F0D639346}"/>
              </a:ext>
            </a:extLst>
          </p:cNvPr>
          <p:cNvSpPr txBox="1"/>
          <p:nvPr/>
        </p:nvSpPr>
        <p:spPr>
          <a:xfrm>
            <a:off x="5742534" y="1112719"/>
            <a:ext cx="1274451" cy="369332"/>
          </a:xfrm>
          <a:prstGeom prst="rect">
            <a:avLst/>
          </a:prstGeom>
          <a:noFill/>
        </p:spPr>
        <p:txBody>
          <a:bodyPr wrap="none" rtlCol="0">
            <a:spAutoFit/>
          </a:bodyPr>
          <a:lstStyle/>
          <a:p>
            <a:r>
              <a:rPr lang="en-US" dirty="0"/>
              <a:t>inflation (</a:t>
            </a:r>
            <a:r>
              <a:rPr lang="el-GR" dirty="0">
                <a:latin typeface="Times New Roman" pitchFamily="18" charset="0"/>
                <a:cs typeface="Times New Roman" pitchFamily="18" charset="0"/>
              </a:rPr>
              <a:t>π</a:t>
            </a:r>
            <a:r>
              <a:rPr lang="en-US" dirty="0">
                <a:latin typeface="Calibri"/>
                <a:cs typeface="Calibri"/>
              </a:rPr>
              <a:t>)</a:t>
            </a:r>
            <a:endParaRPr lang="en-US" dirty="0"/>
          </a:p>
        </p:txBody>
      </p:sp>
      <p:cxnSp>
        <p:nvCxnSpPr>
          <p:cNvPr id="53" name="Straight Connector 52">
            <a:extLst>
              <a:ext uri="{FF2B5EF4-FFF2-40B4-BE49-F238E27FC236}">
                <a16:creationId xmlns:a16="http://schemas.microsoft.com/office/drawing/2014/main" id="{DDF2B0DF-0A0C-43E6-B549-3E70C0D7BD9F}"/>
              </a:ext>
            </a:extLst>
          </p:cNvPr>
          <p:cNvCxnSpPr>
            <a:cxnSpLocks/>
          </p:cNvCxnSpPr>
          <p:nvPr/>
        </p:nvCxnSpPr>
        <p:spPr>
          <a:xfrm flipV="1">
            <a:off x="7016985" y="2765251"/>
            <a:ext cx="3958201" cy="24868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CB9F86-6764-4775-95C1-6464987BD8FD}"/>
              </a:ext>
            </a:extLst>
          </p:cNvPr>
          <p:cNvCxnSpPr>
            <a:cxnSpLocks/>
          </p:cNvCxnSpPr>
          <p:nvPr/>
        </p:nvCxnSpPr>
        <p:spPr>
          <a:xfrm>
            <a:off x="6921637" y="2774729"/>
            <a:ext cx="3540438" cy="2507437"/>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5435A4F-3CB3-4637-A5CA-FDDC26CB6959}"/>
                  </a:ext>
                </a:extLst>
              </p:cNvPr>
              <p:cNvSpPr txBox="1"/>
              <p:nvPr/>
            </p:nvSpPr>
            <p:spPr>
              <a:xfrm>
                <a:off x="8730082" y="5717395"/>
                <a:ext cx="2404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r>
                        <a:rPr lang="en-US" b="0" i="1" smtClean="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55435A4F-3CB3-4637-A5CA-FDDC26CB6959}"/>
                  </a:ext>
                </a:extLst>
              </p:cNvPr>
              <p:cNvSpPr txBox="1">
                <a:spLocks noRot="1" noChangeAspect="1" noMove="1" noResize="1" noEditPoints="1" noAdjustHandles="1" noChangeArrowheads="1" noChangeShapeType="1" noTextEdit="1"/>
              </p:cNvSpPr>
              <p:nvPr/>
            </p:nvSpPr>
            <p:spPr>
              <a:xfrm>
                <a:off x="8730082" y="5717395"/>
                <a:ext cx="240450" cy="276999"/>
              </a:xfrm>
              <a:prstGeom prst="rect">
                <a:avLst/>
              </a:prstGeom>
              <a:blipFill>
                <a:blip r:embed="rId4"/>
                <a:stretch>
                  <a:fillRect l="-20000" t="-4444" r="-22500" b="-8889"/>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D5FE6235-DC59-4189-8E93-6F04C0A8C8B0}"/>
              </a:ext>
            </a:extLst>
          </p:cNvPr>
          <p:cNvCxnSpPr>
            <a:cxnSpLocks/>
            <a:stCxn id="64" idx="0"/>
          </p:cNvCxnSpPr>
          <p:nvPr/>
        </p:nvCxnSpPr>
        <p:spPr>
          <a:xfrm flipV="1">
            <a:off x="3184494" y="2895601"/>
            <a:ext cx="0" cy="27670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323856B-3B24-4150-BB4B-D5FCE3C5D590}"/>
              </a:ext>
            </a:extLst>
          </p:cNvPr>
          <p:cNvSpPr txBox="1"/>
          <p:nvPr/>
        </p:nvSpPr>
        <p:spPr>
          <a:xfrm>
            <a:off x="2941576" y="5662669"/>
            <a:ext cx="4858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a:t>
            </a:r>
            <a:endParaRPr lang="en-US" baseline="-25000" dirty="0">
              <a:latin typeface="Times New Roman" panose="02020603050405020304" pitchFamily="18" charset="0"/>
              <a:cs typeface="Times New Roman" panose="02020603050405020304" pitchFamily="18" charset="0"/>
            </a:endParaRPr>
          </a:p>
        </p:txBody>
      </p:sp>
      <p:cxnSp>
        <p:nvCxnSpPr>
          <p:cNvPr id="66" name="Straight Connector 65">
            <a:extLst>
              <a:ext uri="{FF2B5EF4-FFF2-40B4-BE49-F238E27FC236}">
                <a16:creationId xmlns:a16="http://schemas.microsoft.com/office/drawing/2014/main" id="{F364B043-5770-4B5B-B53B-1F771A745371}"/>
              </a:ext>
            </a:extLst>
          </p:cNvPr>
          <p:cNvCxnSpPr>
            <a:cxnSpLocks/>
          </p:cNvCxnSpPr>
          <p:nvPr/>
        </p:nvCxnSpPr>
        <p:spPr>
          <a:xfrm flipV="1">
            <a:off x="9718599" y="4747472"/>
            <a:ext cx="0" cy="86813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574DE15-D4C9-4ED8-886E-35DD25E77D53}"/>
              </a:ext>
            </a:extLst>
          </p:cNvPr>
          <p:cNvSpPr txBox="1"/>
          <p:nvPr/>
        </p:nvSpPr>
        <p:spPr>
          <a:xfrm>
            <a:off x="9529226" y="5647499"/>
            <a:ext cx="4858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a:t>
            </a:r>
            <a:endParaRPr lang="en-US" baseline="-25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29E5118E-8F6B-4AF2-8E80-08259770E952}"/>
              </a:ext>
            </a:extLst>
          </p:cNvPr>
          <p:cNvSpPr txBox="1"/>
          <p:nvPr/>
        </p:nvSpPr>
        <p:spPr>
          <a:xfrm>
            <a:off x="5266017" y="4183034"/>
            <a:ext cx="521843" cy="345252"/>
          </a:xfrm>
          <a:prstGeom prst="rect">
            <a:avLst/>
          </a:prstGeom>
          <a:noFill/>
        </p:spPr>
        <p:txBody>
          <a:bodyPr wrap="square" rtlCol="0">
            <a:spAutoFit/>
          </a:bodyPr>
          <a:lstStyle/>
          <a:p>
            <a:r>
              <a:rPr lang="en-US" sz="1600" dirty="0"/>
              <a:t>AD</a:t>
            </a:r>
            <a:endParaRPr lang="en-US" sz="1600" baseline="-25000" dirty="0"/>
          </a:p>
        </p:txBody>
      </p:sp>
      <p:sp>
        <p:nvSpPr>
          <p:cNvPr id="40" name="TextBox 39">
            <a:extLst>
              <a:ext uri="{FF2B5EF4-FFF2-40B4-BE49-F238E27FC236}">
                <a16:creationId xmlns:a16="http://schemas.microsoft.com/office/drawing/2014/main" id="{A72E2F00-6D40-4036-9061-B8945B80C0F3}"/>
              </a:ext>
            </a:extLst>
          </p:cNvPr>
          <p:cNvSpPr txBox="1"/>
          <p:nvPr/>
        </p:nvSpPr>
        <p:spPr>
          <a:xfrm>
            <a:off x="5252078" y="2293880"/>
            <a:ext cx="673582" cy="338554"/>
          </a:xfrm>
          <a:prstGeom prst="rect">
            <a:avLst/>
          </a:prstGeom>
          <a:noFill/>
        </p:spPr>
        <p:txBody>
          <a:bodyPr wrap="none" rtlCol="0">
            <a:spAutoFit/>
          </a:bodyPr>
          <a:lstStyle/>
          <a:p>
            <a:r>
              <a:rPr lang="en-US" sz="1600" dirty="0"/>
              <a:t>SRAS</a:t>
            </a:r>
            <a:r>
              <a:rPr lang="en-US" sz="1600" baseline="-25000" dirty="0"/>
              <a:t>1</a:t>
            </a:r>
          </a:p>
        </p:txBody>
      </p:sp>
      <p:cxnSp>
        <p:nvCxnSpPr>
          <p:cNvPr id="41" name="Straight Connector 40">
            <a:extLst>
              <a:ext uri="{FF2B5EF4-FFF2-40B4-BE49-F238E27FC236}">
                <a16:creationId xmlns:a16="http://schemas.microsoft.com/office/drawing/2014/main" id="{0474A4AB-C633-44CB-821C-67A37898F409}"/>
              </a:ext>
            </a:extLst>
          </p:cNvPr>
          <p:cNvCxnSpPr/>
          <p:nvPr/>
        </p:nvCxnSpPr>
        <p:spPr>
          <a:xfrm flipV="1">
            <a:off x="956063" y="1882011"/>
            <a:ext cx="3859796" cy="24384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52E3E1D-31BD-4113-842D-692CF9BEF23B}"/>
              </a:ext>
            </a:extLst>
          </p:cNvPr>
          <p:cNvSpPr txBox="1"/>
          <p:nvPr/>
        </p:nvSpPr>
        <p:spPr>
          <a:xfrm>
            <a:off x="4763568" y="1575510"/>
            <a:ext cx="673582" cy="338554"/>
          </a:xfrm>
          <a:prstGeom prst="rect">
            <a:avLst/>
          </a:prstGeom>
          <a:noFill/>
        </p:spPr>
        <p:txBody>
          <a:bodyPr wrap="none" rtlCol="0">
            <a:spAutoFit/>
          </a:bodyPr>
          <a:lstStyle/>
          <a:p>
            <a:r>
              <a:rPr lang="en-US" sz="1600" dirty="0"/>
              <a:t>SRAS</a:t>
            </a:r>
            <a:r>
              <a:rPr lang="en-US" sz="1600" baseline="-25000" dirty="0"/>
              <a:t>2</a:t>
            </a:r>
          </a:p>
        </p:txBody>
      </p:sp>
      <p:sp>
        <p:nvSpPr>
          <p:cNvPr id="47" name="TextBox 46">
            <a:extLst>
              <a:ext uri="{FF2B5EF4-FFF2-40B4-BE49-F238E27FC236}">
                <a16:creationId xmlns:a16="http://schemas.microsoft.com/office/drawing/2014/main" id="{6CCB3326-622E-43D9-BE97-F5FEF0BD94DB}"/>
              </a:ext>
            </a:extLst>
          </p:cNvPr>
          <p:cNvSpPr txBox="1"/>
          <p:nvPr/>
        </p:nvSpPr>
        <p:spPr>
          <a:xfrm>
            <a:off x="11096569" y="5212440"/>
            <a:ext cx="429926" cy="338554"/>
          </a:xfrm>
          <a:prstGeom prst="rect">
            <a:avLst/>
          </a:prstGeom>
          <a:noFill/>
        </p:spPr>
        <p:txBody>
          <a:bodyPr wrap="none" rtlCol="0">
            <a:spAutoFit/>
          </a:bodyPr>
          <a:lstStyle/>
          <a:p>
            <a:r>
              <a:rPr lang="en-US" sz="1600" dirty="0"/>
              <a:t>AD</a:t>
            </a:r>
            <a:endParaRPr lang="en-US" sz="1600" baseline="-25000" dirty="0"/>
          </a:p>
        </p:txBody>
      </p:sp>
      <p:sp>
        <p:nvSpPr>
          <p:cNvPr id="49" name="TextBox 48">
            <a:extLst>
              <a:ext uri="{FF2B5EF4-FFF2-40B4-BE49-F238E27FC236}">
                <a16:creationId xmlns:a16="http://schemas.microsoft.com/office/drawing/2014/main" id="{84159879-F533-4745-BA08-A346FAE86526}"/>
              </a:ext>
            </a:extLst>
          </p:cNvPr>
          <p:cNvSpPr txBox="1"/>
          <p:nvPr/>
        </p:nvSpPr>
        <p:spPr>
          <a:xfrm>
            <a:off x="10586107" y="2424760"/>
            <a:ext cx="673582" cy="338554"/>
          </a:xfrm>
          <a:prstGeom prst="rect">
            <a:avLst/>
          </a:prstGeom>
          <a:noFill/>
        </p:spPr>
        <p:txBody>
          <a:bodyPr wrap="none" rtlCol="0">
            <a:spAutoFit/>
          </a:bodyPr>
          <a:lstStyle/>
          <a:p>
            <a:r>
              <a:rPr lang="en-US" sz="1600" dirty="0"/>
              <a:t>SRAS</a:t>
            </a:r>
            <a:r>
              <a:rPr lang="en-US" sz="1600" baseline="-25000" dirty="0"/>
              <a:t>1</a:t>
            </a:r>
          </a:p>
        </p:txBody>
      </p:sp>
      <p:cxnSp>
        <p:nvCxnSpPr>
          <p:cNvPr id="60" name="Straight Connector 59">
            <a:extLst>
              <a:ext uri="{FF2B5EF4-FFF2-40B4-BE49-F238E27FC236}">
                <a16:creationId xmlns:a16="http://schemas.microsoft.com/office/drawing/2014/main" id="{BAC13743-BA8D-4412-9F4F-FA31BB3EF76C}"/>
              </a:ext>
            </a:extLst>
          </p:cNvPr>
          <p:cNvCxnSpPr>
            <a:cxnSpLocks/>
          </p:cNvCxnSpPr>
          <p:nvPr/>
        </p:nvCxnSpPr>
        <p:spPr>
          <a:xfrm flipV="1">
            <a:off x="8429649" y="3429000"/>
            <a:ext cx="3417992" cy="214935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8601E7D-0FAE-4A90-AF0A-C2B8F0C58438}"/>
              </a:ext>
            </a:extLst>
          </p:cNvPr>
          <p:cNvSpPr txBox="1"/>
          <p:nvPr/>
        </p:nvSpPr>
        <p:spPr>
          <a:xfrm>
            <a:off x="11314755" y="3107351"/>
            <a:ext cx="673582" cy="338554"/>
          </a:xfrm>
          <a:prstGeom prst="rect">
            <a:avLst/>
          </a:prstGeom>
          <a:noFill/>
        </p:spPr>
        <p:txBody>
          <a:bodyPr wrap="none" rtlCol="0">
            <a:spAutoFit/>
          </a:bodyPr>
          <a:lstStyle/>
          <a:p>
            <a:r>
              <a:rPr lang="en-US" sz="1600" dirty="0"/>
              <a:t>SRAS</a:t>
            </a:r>
            <a:r>
              <a:rPr lang="en-US" sz="1600" baseline="-25000" dirty="0"/>
              <a:t>2</a:t>
            </a:r>
          </a:p>
        </p:txBody>
      </p:sp>
      <p:cxnSp>
        <p:nvCxnSpPr>
          <p:cNvPr id="62" name="Straight Connector 61">
            <a:extLst>
              <a:ext uri="{FF2B5EF4-FFF2-40B4-BE49-F238E27FC236}">
                <a16:creationId xmlns:a16="http://schemas.microsoft.com/office/drawing/2014/main" id="{53F66348-B47F-42C7-A343-7FBFC9EEE876}"/>
              </a:ext>
            </a:extLst>
          </p:cNvPr>
          <p:cNvCxnSpPr/>
          <p:nvPr/>
        </p:nvCxnSpPr>
        <p:spPr>
          <a:xfrm flipH="1">
            <a:off x="1035338" y="3496606"/>
            <a:ext cx="28501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7781E12-2E5E-4510-8417-EDBBFFDAF3F0}"/>
              </a:ext>
            </a:extLst>
          </p:cNvPr>
          <p:cNvCxnSpPr/>
          <p:nvPr/>
        </p:nvCxnSpPr>
        <p:spPr>
          <a:xfrm flipH="1">
            <a:off x="1005984" y="2890523"/>
            <a:ext cx="20161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4A00C17-1F13-4195-B865-79E85DFEC038}"/>
              </a:ext>
            </a:extLst>
          </p:cNvPr>
          <p:cNvCxnSpPr>
            <a:cxnSpLocks/>
          </p:cNvCxnSpPr>
          <p:nvPr/>
        </p:nvCxnSpPr>
        <p:spPr>
          <a:xfrm flipV="1">
            <a:off x="1454348" y="2922862"/>
            <a:ext cx="0" cy="493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38E536B-AE08-45C4-87E6-1F3E55A0B5D5}"/>
              </a:ext>
            </a:extLst>
          </p:cNvPr>
          <p:cNvSpPr txBox="1"/>
          <p:nvPr/>
        </p:nvSpPr>
        <p:spPr>
          <a:xfrm>
            <a:off x="1517176" y="2976086"/>
            <a:ext cx="718466" cy="338554"/>
          </a:xfrm>
          <a:prstGeom prst="rect">
            <a:avLst/>
          </a:prstGeom>
          <a:noFill/>
        </p:spPr>
        <p:txBody>
          <a:bodyPr wrap="none" rtlCol="0">
            <a:spAutoFit/>
          </a:bodyPr>
          <a:lstStyle/>
          <a:p>
            <a:r>
              <a:rPr lang="el-GR" sz="1600" dirty="0">
                <a:latin typeface="Times New Roman" panose="02020603050405020304" pitchFamily="18" charset="0"/>
                <a:cs typeface="Times New Roman" panose="02020603050405020304" pitchFamily="18" charset="0"/>
              </a:rPr>
              <a:t>π</a:t>
            </a:r>
            <a:r>
              <a:rPr lang="en-US" sz="1600" dirty="0">
                <a:latin typeface="Times New Roman" panose="02020603050405020304" pitchFamily="18" charset="0"/>
                <a:cs typeface="Times New Roman" panose="02020603050405020304" pitchFamily="18" charset="0"/>
              </a:rPr>
              <a:t> rises</a:t>
            </a:r>
          </a:p>
        </p:txBody>
      </p:sp>
      <p:cxnSp>
        <p:nvCxnSpPr>
          <p:cNvPr id="70" name="Straight Connector 69">
            <a:extLst>
              <a:ext uri="{FF2B5EF4-FFF2-40B4-BE49-F238E27FC236}">
                <a16:creationId xmlns:a16="http://schemas.microsoft.com/office/drawing/2014/main" id="{54AD5C6D-201C-4584-ADE3-8A9DE5F866B7}"/>
              </a:ext>
            </a:extLst>
          </p:cNvPr>
          <p:cNvCxnSpPr/>
          <p:nvPr/>
        </p:nvCxnSpPr>
        <p:spPr>
          <a:xfrm flipH="1">
            <a:off x="6716340" y="4746286"/>
            <a:ext cx="28501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8C8EDA-09B5-4A18-B8ED-192E16CFE63C}"/>
              </a:ext>
            </a:extLst>
          </p:cNvPr>
          <p:cNvCxnSpPr/>
          <p:nvPr/>
        </p:nvCxnSpPr>
        <p:spPr>
          <a:xfrm flipH="1">
            <a:off x="6672919" y="4112067"/>
            <a:ext cx="20161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F187E21-35B7-4909-994D-6CB16319ED08}"/>
              </a:ext>
            </a:extLst>
          </p:cNvPr>
          <p:cNvCxnSpPr>
            <a:cxnSpLocks/>
          </p:cNvCxnSpPr>
          <p:nvPr/>
        </p:nvCxnSpPr>
        <p:spPr>
          <a:xfrm>
            <a:off x="7185195" y="4197884"/>
            <a:ext cx="0" cy="469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ED8EB266-078C-4587-AC07-584C5133440B}"/>
              </a:ext>
            </a:extLst>
          </p:cNvPr>
          <p:cNvSpPr txBox="1"/>
          <p:nvPr/>
        </p:nvSpPr>
        <p:spPr>
          <a:xfrm>
            <a:off x="7200524" y="4287584"/>
            <a:ext cx="804799" cy="338554"/>
          </a:xfrm>
          <a:prstGeom prst="rect">
            <a:avLst/>
          </a:prstGeom>
          <a:noFill/>
        </p:spPr>
        <p:txBody>
          <a:bodyPr wrap="square" rtlCol="0">
            <a:spAutoFit/>
          </a:bodyPr>
          <a:lstStyle/>
          <a:p>
            <a:r>
              <a:rPr lang="el-GR" sz="1600" dirty="0">
                <a:latin typeface="Times New Roman" panose="02020603050405020304" pitchFamily="18" charset="0"/>
                <a:cs typeface="Times New Roman" panose="02020603050405020304" pitchFamily="18" charset="0"/>
              </a:rPr>
              <a:t>π</a:t>
            </a:r>
            <a:r>
              <a:rPr lang="en-US" sz="1600" dirty="0">
                <a:latin typeface="Times New Roman" panose="02020603050405020304" pitchFamily="18" charset="0"/>
                <a:cs typeface="Times New Roman" panose="02020603050405020304" pitchFamily="18" charset="0"/>
              </a:rPr>
              <a:t> falls</a:t>
            </a:r>
          </a:p>
        </p:txBody>
      </p:sp>
      <p:cxnSp>
        <p:nvCxnSpPr>
          <p:cNvPr id="74" name="Straight Arrow Connector 73">
            <a:extLst>
              <a:ext uri="{FF2B5EF4-FFF2-40B4-BE49-F238E27FC236}">
                <a16:creationId xmlns:a16="http://schemas.microsoft.com/office/drawing/2014/main" id="{40E07BCD-AC14-40F5-A674-757A4A9EE445}"/>
              </a:ext>
            </a:extLst>
          </p:cNvPr>
          <p:cNvCxnSpPr>
            <a:cxnSpLocks/>
          </p:cNvCxnSpPr>
          <p:nvPr/>
        </p:nvCxnSpPr>
        <p:spPr>
          <a:xfrm flipH="1">
            <a:off x="3318801" y="5562600"/>
            <a:ext cx="4896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FF686D9-1974-45FD-B19D-B58A191FD625}"/>
              </a:ext>
            </a:extLst>
          </p:cNvPr>
          <p:cNvSpPr txBox="1"/>
          <p:nvPr/>
        </p:nvSpPr>
        <p:spPr>
          <a:xfrm>
            <a:off x="3265562" y="5179841"/>
            <a:ext cx="731675"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Y falls</a:t>
            </a:r>
          </a:p>
        </p:txBody>
      </p:sp>
      <p:cxnSp>
        <p:nvCxnSpPr>
          <p:cNvPr id="76" name="Straight Arrow Connector 75">
            <a:extLst>
              <a:ext uri="{FF2B5EF4-FFF2-40B4-BE49-F238E27FC236}">
                <a16:creationId xmlns:a16="http://schemas.microsoft.com/office/drawing/2014/main" id="{F632A2F3-26A5-47EA-B782-CF32C829D675}"/>
              </a:ext>
            </a:extLst>
          </p:cNvPr>
          <p:cNvCxnSpPr>
            <a:cxnSpLocks/>
          </p:cNvCxnSpPr>
          <p:nvPr/>
        </p:nvCxnSpPr>
        <p:spPr>
          <a:xfrm>
            <a:off x="8977140" y="5525075"/>
            <a:ext cx="560755" cy="3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E9F60CD-53B8-4714-8254-E2FD6529BF94}"/>
              </a:ext>
            </a:extLst>
          </p:cNvPr>
          <p:cNvSpPr txBox="1"/>
          <p:nvPr/>
        </p:nvSpPr>
        <p:spPr>
          <a:xfrm>
            <a:off x="8863639" y="5144783"/>
            <a:ext cx="75411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Y rises</a:t>
            </a:r>
          </a:p>
        </p:txBody>
      </p:sp>
    </p:spTree>
    <p:extLst>
      <p:ext uri="{BB962C8B-B14F-4D97-AF65-F5344CB8AC3E}">
        <p14:creationId xmlns:p14="http://schemas.microsoft.com/office/powerpoint/2010/main" val="2656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64" grpId="0"/>
      <p:bldP spid="67" grpId="0"/>
      <p:bldP spid="42" grpId="0"/>
      <p:bldP spid="61" grpId="0"/>
      <p:bldP spid="69" grpId="0"/>
      <p:bldP spid="73" grpId="0"/>
      <p:bldP spid="75" grpId="0"/>
      <p:bldP spid="7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79D4-DA38-4CB9-91F8-11903AE47071}"/>
              </a:ext>
            </a:extLst>
          </p:cNvPr>
          <p:cNvSpPr>
            <a:spLocks noGrp="1"/>
          </p:cNvSpPr>
          <p:nvPr>
            <p:ph type="title"/>
          </p:nvPr>
        </p:nvSpPr>
        <p:spPr/>
        <p:txBody>
          <a:bodyPr/>
          <a:lstStyle/>
          <a:p>
            <a:r>
              <a:rPr lang="en-US" dirty="0"/>
              <a:t>Shocks and gaps</a:t>
            </a:r>
          </a:p>
        </p:txBody>
      </p:sp>
      <p:sp>
        <p:nvSpPr>
          <p:cNvPr id="3" name="Content Placeholder 2">
            <a:extLst>
              <a:ext uri="{FF2B5EF4-FFF2-40B4-BE49-F238E27FC236}">
                <a16:creationId xmlns:a16="http://schemas.microsoft.com/office/drawing/2014/main" id="{709DEC5B-19C0-4B51-9EBD-DD885B5C5248}"/>
              </a:ext>
            </a:extLst>
          </p:cNvPr>
          <p:cNvSpPr>
            <a:spLocks noGrp="1"/>
          </p:cNvSpPr>
          <p:nvPr>
            <p:ph idx="1"/>
          </p:nvPr>
        </p:nvSpPr>
        <p:spPr>
          <a:xfrm>
            <a:off x="457081" y="1299153"/>
            <a:ext cx="11274663" cy="5144751"/>
          </a:xfrm>
        </p:spPr>
        <p:txBody>
          <a:bodyPr>
            <a:normAutofit/>
          </a:bodyPr>
          <a:lstStyle/>
          <a:p>
            <a:r>
              <a:rPr lang="en-US" dirty="0">
                <a:solidFill>
                  <a:schemeClr val="tx1"/>
                </a:solidFill>
              </a:rPr>
              <a:t>What is the source of the business cycle?   Shocks!  Shocks!  Shocks!</a:t>
            </a:r>
          </a:p>
          <a:p>
            <a:endParaRPr lang="en-US" sz="1200" dirty="0">
              <a:solidFill>
                <a:schemeClr val="tx1"/>
              </a:solidFill>
            </a:endParaRPr>
          </a:p>
          <a:p>
            <a:r>
              <a:rPr lang="en-US" dirty="0">
                <a:solidFill>
                  <a:schemeClr val="tx1"/>
                </a:solidFill>
              </a:rPr>
              <a:t>Why do shocks arise?</a:t>
            </a:r>
          </a:p>
          <a:p>
            <a:pPr lvl="1"/>
            <a:r>
              <a:rPr lang="en-US" dirty="0">
                <a:solidFill>
                  <a:schemeClr val="tx1"/>
                </a:solidFill>
              </a:rPr>
              <a:t>Answer number one:  </a:t>
            </a:r>
            <a:r>
              <a:rPr lang="en-US" altLang="ja-JP" dirty="0">
                <a:solidFill>
                  <a:schemeClr val="tx1"/>
                </a:solidFill>
              </a:rPr>
              <a:t>¯\_(</a:t>
            </a:r>
            <a:r>
              <a:rPr lang="ja-JP" altLang="en-US" dirty="0">
                <a:solidFill>
                  <a:schemeClr val="tx1"/>
                </a:solidFill>
              </a:rPr>
              <a:t>ツ</a:t>
            </a:r>
            <a:r>
              <a:rPr lang="en-US" altLang="ja-JP" dirty="0">
                <a:solidFill>
                  <a:schemeClr val="tx1"/>
                </a:solidFill>
              </a:rPr>
              <a:t>)_/¯</a:t>
            </a:r>
          </a:p>
          <a:p>
            <a:pPr lvl="1"/>
            <a:r>
              <a:rPr lang="en-US">
                <a:solidFill>
                  <a:schemeClr val="tx1"/>
                </a:solidFill>
              </a:rPr>
              <a:t>Answer number </a:t>
            </a:r>
            <a:r>
              <a:rPr lang="en-US" dirty="0">
                <a:solidFill>
                  <a:schemeClr val="tx1"/>
                </a:solidFill>
              </a:rPr>
              <a:t>two: any of the shifters of any of the curves!</a:t>
            </a:r>
          </a:p>
          <a:p>
            <a:endParaRPr lang="en-US" sz="1200" dirty="0">
              <a:solidFill>
                <a:schemeClr val="tx1"/>
              </a:solidFill>
            </a:endParaRPr>
          </a:p>
          <a:p>
            <a:r>
              <a:rPr lang="en-US" dirty="0">
                <a:solidFill>
                  <a:schemeClr val="tx1"/>
                </a:solidFill>
              </a:rPr>
              <a:t>Answer 1 is a central insight!</a:t>
            </a:r>
          </a:p>
          <a:p>
            <a:pPr lvl="1"/>
            <a:r>
              <a:rPr lang="en-US" dirty="0">
                <a:solidFill>
                  <a:schemeClr val="tx1"/>
                </a:solidFill>
              </a:rPr>
              <a:t>Households and firms are forward looking. Expectations of the future (income, wealth, taxes, </a:t>
            </a:r>
            <a:r>
              <a:rPr lang="en-US" dirty="0" err="1">
                <a:solidFill>
                  <a:schemeClr val="tx1"/>
                </a:solidFill>
              </a:rPr>
              <a:t>etc</a:t>
            </a:r>
            <a:r>
              <a:rPr lang="en-US" dirty="0">
                <a:solidFill>
                  <a:schemeClr val="tx1"/>
                </a:solidFill>
              </a:rPr>
              <a:t>) are built into current spending choices.</a:t>
            </a:r>
          </a:p>
          <a:p>
            <a:pPr lvl="1"/>
            <a:r>
              <a:rPr lang="en-US" dirty="0">
                <a:solidFill>
                  <a:schemeClr val="tx1"/>
                </a:solidFill>
              </a:rPr>
              <a:t>The things that shift the curves are things that are fundamentally unpredictable.  If it was a predicted change, it’s already part of AD!</a:t>
            </a:r>
          </a:p>
        </p:txBody>
      </p:sp>
      <p:sp>
        <p:nvSpPr>
          <p:cNvPr id="4" name="Footer Placeholder 3">
            <a:extLst>
              <a:ext uri="{FF2B5EF4-FFF2-40B4-BE49-F238E27FC236}">
                <a16:creationId xmlns:a16="http://schemas.microsoft.com/office/drawing/2014/main" id="{D38D3753-A918-4C6D-A582-BE70D03D6B05}"/>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305DBC1-BB22-4A71-90DA-C53E00E9739F}"/>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8646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711015" y="2590800"/>
            <a:ext cx="10969943" cy="1520907"/>
          </a:xfrm>
          <a:prstGeom prst="rect">
            <a:avLst/>
          </a:prstGeom>
          <a:noFill/>
          <a:ln w="9525" algn="ctr">
            <a:noFill/>
            <a:miter lim="800000"/>
            <a:headEnd/>
            <a:tailEnd type="none" w="med" len="lg"/>
          </a:ln>
        </p:spPr>
        <p:txBody>
          <a:bodyPr wrap="square">
            <a:spAutoFit/>
          </a:bodyPr>
          <a:lstStyle/>
          <a:p>
            <a:pPr marL="1588" indent="-1588" algn="ctr">
              <a:lnSpc>
                <a:spcPct val="100000"/>
              </a:lnSpc>
              <a:buNone/>
            </a:pPr>
            <a:r>
              <a:rPr lang="en-US" sz="4400" b="1" dirty="0"/>
              <a:t>Next:</a:t>
            </a:r>
          </a:p>
          <a:p>
            <a:pPr marL="1588" indent="-1588" algn="ctr">
              <a:lnSpc>
                <a:spcPct val="100000"/>
              </a:lnSpc>
              <a:buNone/>
            </a:pPr>
            <a:r>
              <a:rPr lang="en-US" sz="3600" dirty="0"/>
              <a:t>Countercyclical policy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Footer Placeholder 5"/>
          <p:cNvSpPr>
            <a:spLocks noGrp="1"/>
          </p:cNvSpPr>
          <p:nvPr>
            <p:ph type="ftr" sz="quarter" idx="11"/>
          </p:nvPr>
        </p:nvSpPr>
        <p:spPr/>
        <p:txBody>
          <a:bodyPr/>
          <a:lstStyle/>
          <a:p>
            <a:r>
              <a:rPr lang="en-US"/>
              <a:t>Econ 102: Principles of Macroeconomics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2591-C78B-433F-810B-45042FB39395}"/>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660C15A2-BFA0-4324-B22A-397A541C1C4A}"/>
              </a:ext>
            </a:extLst>
          </p:cNvPr>
          <p:cNvSpPr>
            <a:spLocks noGrp="1"/>
          </p:cNvSpPr>
          <p:nvPr>
            <p:ph idx="1"/>
          </p:nvPr>
        </p:nvSpPr>
        <p:spPr/>
        <p:txBody>
          <a:bodyPr/>
          <a:lstStyle/>
          <a:p>
            <a:r>
              <a:rPr lang="en-US" dirty="0">
                <a:solidFill>
                  <a:schemeClr val="tx1"/>
                </a:solidFill>
              </a:rPr>
              <a:t>As a supply curve, it slopes up.  </a:t>
            </a:r>
          </a:p>
          <a:p>
            <a:pPr lvl="1"/>
            <a:r>
              <a:rPr lang="en-US" dirty="0">
                <a:solidFill>
                  <a:schemeClr val="tx1"/>
                </a:solidFill>
              </a:rPr>
              <a:t>As output rises, it puts greater demand on resources.  We ask more of the resources we have, and it becomes harder to find unused inputs</a:t>
            </a:r>
          </a:p>
          <a:p>
            <a:pPr lvl="2"/>
            <a:r>
              <a:rPr lang="en-US" dirty="0">
                <a:solidFill>
                  <a:schemeClr val="tx1"/>
                </a:solidFill>
              </a:rPr>
              <a:t>Inputs are valued more, and so the cost of using them rises.</a:t>
            </a:r>
          </a:p>
          <a:p>
            <a:pPr lvl="2"/>
            <a:r>
              <a:rPr lang="en-US" dirty="0">
                <a:solidFill>
                  <a:schemeClr val="tx1"/>
                </a:solidFill>
              </a:rPr>
              <a:t>More people wanting more things means there is a greater excess demand for goods and services.</a:t>
            </a:r>
          </a:p>
          <a:p>
            <a:pPr lvl="2"/>
            <a:r>
              <a:rPr lang="en-US" dirty="0">
                <a:solidFill>
                  <a:schemeClr val="tx1"/>
                </a:solidFill>
              </a:rPr>
              <a:t>For both reasons, as output rises, firms will raise prices.</a:t>
            </a:r>
          </a:p>
          <a:p>
            <a:pPr lvl="1"/>
            <a:r>
              <a:rPr lang="en-US" dirty="0">
                <a:solidFill>
                  <a:schemeClr val="tx1"/>
                </a:solidFill>
              </a:rPr>
              <a:t>Vice versa, as output falls there is less demand for inputs and goods and services.</a:t>
            </a:r>
          </a:p>
          <a:p>
            <a:pPr lvl="2"/>
            <a:r>
              <a:rPr lang="en-US" dirty="0">
                <a:solidFill>
                  <a:schemeClr val="tx1"/>
                </a:solidFill>
              </a:rPr>
              <a:t>Firms have less desire or margin to raise prices</a:t>
            </a:r>
          </a:p>
          <a:p>
            <a:pPr lvl="1"/>
            <a:endParaRPr lang="en-US" dirty="0">
              <a:solidFill>
                <a:schemeClr val="tx1"/>
              </a:solidFill>
            </a:endParaRPr>
          </a:p>
        </p:txBody>
      </p:sp>
      <p:sp>
        <p:nvSpPr>
          <p:cNvPr id="4" name="Footer Placeholder 3">
            <a:extLst>
              <a:ext uri="{FF2B5EF4-FFF2-40B4-BE49-F238E27FC236}">
                <a16:creationId xmlns:a16="http://schemas.microsoft.com/office/drawing/2014/main" id="{18DB6395-F71E-489A-8EB4-6F1ED2A4395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4FA6943D-44F0-47DC-8BA1-1FEAB8051F58}"/>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796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6B43-761A-4920-A8BA-2A52DC2714D2}"/>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CCC071BE-6D60-4E94-A305-E9F5426767C6}"/>
              </a:ext>
            </a:extLst>
          </p:cNvPr>
          <p:cNvSpPr>
            <a:spLocks noGrp="1"/>
          </p:cNvSpPr>
          <p:nvPr>
            <p:ph idx="1"/>
          </p:nvPr>
        </p:nvSpPr>
        <p:spPr>
          <a:xfrm>
            <a:off x="457081" y="1299153"/>
            <a:ext cx="11274663" cy="5193716"/>
          </a:xfrm>
        </p:spPr>
        <p:txBody>
          <a:bodyPr/>
          <a:lstStyle/>
          <a:p>
            <a:r>
              <a:rPr lang="en-US" dirty="0">
                <a:solidFill>
                  <a:schemeClr val="tx1"/>
                </a:solidFill>
              </a:rPr>
              <a:t>The textbook Ch 21 graphs Y vs P.  We will ALWAYS plot Y vs </a:t>
            </a:r>
            <a:r>
              <a:rPr lang="el-GR" dirty="0">
                <a:solidFill>
                  <a:schemeClr val="tx1"/>
                </a:solidFill>
              </a:rPr>
              <a:t>π</a:t>
            </a:r>
            <a:r>
              <a:rPr lang="en-US" dirty="0">
                <a:solidFill>
                  <a:schemeClr val="tx1"/>
                </a:solidFill>
              </a:rPr>
              <a:t>.</a:t>
            </a:r>
          </a:p>
          <a:p>
            <a:pPr marL="1123843" lvl="1" indent="-514350">
              <a:buFont typeface="+mj-lt"/>
              <a:buAutoNum type="arabicPeriod"/>
            </a:pPr>
            <a:r>
              <a:rPr lang="en-US" dirty="0">
                <a:solidFill>
                  <a:schemeClr val="tx1"/>
                </a:solidFill>
              </a:rPr>
              <a:t>Y vs </a:t>
            </a:r>
            <a:r>
              <a:rPr lang="el-GR" dirty="0">
                <a:solidFill>
                  <a:schemeClr val="tx1"/>
                </a:solidFill>
              </a:rPr>
              <a:t>π</a:t>
            </a:r>
            <a:r>
              <a:rPr lang="en-US" dirty="0">
                <a:solidFill>
                  <a:schemeClr val="tx1"/>
                </a:solidFill>
              </a:rPr>
              <a:t> is more consistent with the MP-based derivation of AD.</a:t>
            </a:r>
          </a:p>
          <a:p>
            <a:pPr marL="1123843" lvl="1" indent="-514350">
              <a:buFont typeface="+mj-lt"/>
              <a:buAutoNum type="arabicPeriod"/>
            </a:pPr>
            <a:r>
              <a:rPr lang="en-US" dirty="0">
                <a:solidFill>
                  <a:schemeClr val="tx1"/>
                </a:solidFill>
              </a:rPr>
              <a:t>Y vs </a:t>
            </a:r>
            <a:r>
              <a:rPr lang="el-GR" dirty="0">
                <a:solidFill>
                  <a:schemeClr val="tx1"/>
                </a:solidFill>
              </a:rPr>
              <a:t>π</a:t>
            </a:r>
            <a:r>
              <a:rPr lang="en-US" dirty="0">
                <a:solidFill>
                  <a:schemeClr val="tx1"/>
                </a:solidFill>
              </a:rPr>
              <a:t> is more consistent with coming lessons (the “Philips Curve”)</a:t>
            </a:r>
          </a:p>
          <a:p>
            <a:pPr marL="1123843" lvl="1" indent="-514350">
              <a:buFont typeface="+mj-lt"/>
              <a:buAutoNum type="arabicPeriod"/>
            </a:pPr>
            <a:r>
              <a:rPr lang="en-US" dirty="0">
                <a:solidFill>
                  <a:schemeClr val="tx1"/>
                </a:solidFill>
              </a:rPr>
              <a:t>Y vs </a:t>
            </a:r>
            <a:r>
              <a:rPr lang="el-GR" dirty="0">
                <a:solidFill>
                  <a:schemeClr val="tx1"/>
                </a:solidFill>
              </a:rPr>
              <a:t>π</a:t>
            </a:r>
            <a:r>
              <a:rPr lang="en-US" dirty="0">
                <a:solidFill>
                  <a:schemeClr val="tx1"/>
                </a:solidFill>
              </a:rPr>
              <a:t> is a better description of reality</a:t>
            </a:r>
          </a:p>
          <a:p>
            <a:pPr lvl="2"/>
            <a:r>
              <a:rPr lang="en-US" dirty="0">
                <a:solidFill>
                  <a:schemeClr val="tx1"/>
                </a:solidFill>
              </a:rPr>
              <a:t>In Y vs P, it says “if output falls a little, P falls a little”.  A deflation!  A big (and rare) deal</a:t>
            </a:r>
          </a:p>
          <a:p>
            <a:pPr lvl="2"/>
            <a:r>
              <a:rPr lang="en-US" dirty="0">
                <a:solidFill>
                  <a:schemeClr val="tx1"/>
                </a:solidFill>
              </a:rPr>
              <a:t>Whereas Y vs </a:t>
            </a:r>
            <a:r>
              <a:rPr lang="el-GR" dirty="0">
                <a:solidFill>
                  <a:schemeClr val="tx1"/>
                </a:solidFill>
              </a:rPr>
              <a:t>π</a:t>
            </a:r>
            <a:r>
              <a:rPr lang="en-US" dirty="0">
                <a:solidFill>
                  <a:schemeClr val="tx1"/>
                </a:solidFill>
              </a:rPr>
              <a:t> says “if output falls a little, inflation falls a little.”</a:t>
            </a:r>
          </a:p>
          <a:p>
            <a:pPr lvl="3"/>
            <a:r>
              <a:rPr lang="en-US" dirty="0">
                <a:solidFill>
                  <a:schemeClr val="tx1"/>
                </a:solidFill>
              </a:rPr>
              <a:t>A slowdown of the rate of change.  Very common, much more plausible.</a:t>
            </a:r>
          </a:p>
          <a:p>
            <a:pPr lvl="1"/>
            <a:r>
              <a:rPr lang="en-US" dirty="0">
                <a:solidFill>
                  <a:schemeClr val="tx1"/>
                </a:solidFill>
              </a:rPr>
              <a:t>Just a matter of interpretation.  When the textbook plots P on the vertical of AD vs SRAS, think “they mean </a:t>
            </a:r>
            <a:r>
              <a:rPr lang="en-US" i="1" dirty="0">
                <a:solidFill>
                  <a:schemeClr val="tx1"/>
                </a:solidFill>
              </a:rPr>
              <a:t>the rate of change</a:t>
            </a:r>
            <a:r>
              <a:rPr lang="en-US" dirty="0">
                <a:solidFill>
                  <a:schemeClr val="tx1"/>
                </a:solidFill>
              </a:rPr>
              <a:t> of P”</a:t>
            </a:r>
          </a:p>
        </p:txBody>
      </p:sp>
      <p:sp>
        <p:nvSpPr>
          <p:cNvPr id="4" name="Footer Placeholder 3">
            <a:extLst>
              <a:ext uri="{FF2B5EF4-FFF2-40B4-BE49-F238E27FC236}">
                <a16:creationId xmlns:a16="http://schemas.microsoft.com/office/drawing/2014/main" id="{DC6BB86A-E14B-4542-8FE0-9F4B74338ECC}"/>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962EC4FC-E8A2-47AB-9FAB-F8EB03DC0111}"/>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8552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5589-33F3-4B60-89A4-8F0509568511}"/>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DAEC572A-3E6F-43FE-B604-29DEF2DDDBE4}"/>
              </a:ext>
            </a:extLst>
          </p:cNvPr>
          <p:cNvSpPr>
            <a:spLocks noGrp="1"/>
          </p:cNvSpPr>
          <p:nvPr>
            <p:ph idx="1"/>
          </p:nvPr>
        </p:nvSpPr>
        <p:spPr>
          <a:xfrm>
            <a:off x="457081" y="1219200"/>
            <a:ext cx="11428531" cy="5406447"/>
          </a:xfrm>
        </p:spPr>
        <p:txBody>
          <a:bodyPr>
            <a:normAutofit/>
          </a:bodyPr>
          <a:lstStyle/>
          <a:p>
            <a:r>
              <a:rPr lang="en-US" dirty="0">
                <a:solidFill>
                  <a:schemeClr val="tx1"/>
                </a:solidFill>
              </a:rPr>
              <a:t>Firms produce in order to make a profit.</a:t>
            </a:r>
          </a:p>
          <a:p>
            <a:pPr lvl="1"/>
            <a:r>
              <a:rPr lang="en-US" dirty="0">
                <a:solidFill>
                  <a:schemeClr val="tx1"/>
                </a:solidFill>
              </a:rPr>
              <a:t>Profit per unit = price – cost per unit</a:t>
            </a:r>
          </a:p>
          <a:p>
            <a:pPr lvl="1"/>
            <a:r>
              <a:rPr lang="en-US" dirty="0">
                <a:solidFill>
                  <a:schemeClr val="tx1"/>
                </a:solidFill>
              </a:rPr>
              <a:t>Changes in price cause slides along the SRAS curve.</a:t>
            </a:r>
          </a:p>
          <a:p>
            <a:r>
              <a:rPr lang="en-US" dirty="0">
                <a:solidFill>
                  <a:schemeClr val="tx1"/>
                </a:solidFill>
              </a:rPr>
              <a:t>Changes in production costs change willingness to produce at a given price.</a:t>
            </a:r>
          </a:p>
          <a:p>
            <a:r>
              <a:rPr lang="en-US" dirty="0">
                <a:solidFill>
                  <a:schemeClr val="tx1"/>
                </a:solidFill>
              </a:rPr>
              <a:t>For a given rate of inflation, SRAS will shift as…</a:t>
            </a:r>
          </a:p>
          <a:p>
            <a:pPr marL="1123843" lvl="1" indent="-514350">
              <a:buFont typeface="+mj-lt"/>
              <a:buAutoNum type="arabicPeriod"/>
            </a:pPr>
            <a:r>
              <a:rPr lang="en-US" dirty="0">
                <a:solidFill>
                  <a:schemeClr val="tx1"/>
                </a:solidFill>
              </a:rPr>
              <a:t>Input prices rise or fall.  </a:t>
            </a:r>
          </a:p>
          <a:p>
            <a:pPr marL="1660525" lvl="2" indent="-441325"/>
            <a:r>
              <a:rPr lang="en-US" dirty="0">
                <a:solidFill>
                  <a:schemeClr val="tx1"/>
                </a:solidFill>
              </a:rPr>
              <a:t>Higher input prices means higher production cost, means less profit. Less willingness to produce</a:t>
            </a:r>
          </a:p>
          <a:p>
            <a:pPr marL="1124057" lvl="1" indent="-514350">
              <a:buFont typeface="+mj-lt"/>
              <a:buAutoNum type="arabicPeriod"/>
            </a:pPr>
            <a:r>
              <a:rPr lang="en-US" dirty="0">
                <a:solidFill>
                  <a:schemeClr val="tx1"/>
                </a:solidFill>
              </a:rPr>
              <a:t>Production technology changes</a:t>
            </a:r>
          </a:p>
          <a:p>
            <a:pPr marL="1733550" lvl="2" indent="-514350"/>
            <a:r>
              <a:rPr lang="en-US" dirty="0">
                <a:solidFill>
                  <a:schemeClr val="tx1"/>
                </a:solidFill>
              </a:rPr>
              <a:t>Better technology means same production at lower cost.  Higher profit</a:t>
            </a:r>
          </a:p>
        </p:txBody>
      </p:sp>
      <p:sp>
        <p:nvSpPr>
          <p:cNvPr id="4" name="Footer Placeholder 3">
            <a:extLst>
              <a:ext uri="{FF2B5EF4-FFF2-40B4-BE49-F238E27FC236}">
                <a16:creationId xmlns:a16="http://schemas.microsoft.com/office/drawing/2014/main" id="{81555EE7-24C9-49FC-9089-E027AD23E7C5}"/>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99CECAA-7676-4CD7-8CAA-FB35899E2911}"/>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1171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8BEF-81C0-4FEE-9BED-DC53851799D1}"/>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0FA91CE6-0765-41F9-9DEA-B4070086A466}"/>
              </a:ext>
            </a:extLst>
          </p:cNvPr>
          <p:cNvSpPr>
            <a:spLocks noGrp="1"/>
          </p:cNvSpPr>
          <p:nvPr>
            <p:ph idx="1"/>
          </p:nvPr>
        </p:nvSpPr>
        <p:spPr/>
        <p:txBody>
          <a:bodyPr/>
          <a:lstStyle/>
          <a:p>
            <a:r>
              <a:rPr lang="en-US" dirty="0">
                <a:solidFill>
                  <a:schemeClr val="tx1"/>
                </a:solidFill>
              </a:rPr>
              <a:t>SRAS shifters</a:t>
            </a:r>
          </a:p>
          <a:p>
            <a:pPr marL="1123843" lvl="1" indent="-514350">
              <a:buFont typeface="+mj-lt"/>
              <a:buAutoNum type="arabicPeriod" startAt="3"/>
            </a:pPr>
            <a:r>
              <a:rPr lang="en-US" dirty="0">
                <a:solidFill>
                  <a:schemeClr val="tx1"/>
                </a:solidFill>
              </a:rPr>
              <a:t>Changes in the exchange rate</a:t>
            </a:r>
          </a:p>
          <a:p>
            <a:pPr lvl="2"/>
            <a:r>
              <a:rPr lang="en-US" dirty="0">
                <a:solidFill>
                  <a:schemeClr val="tx1"/>
                </a:solidFill>
              </a:rPr>
              <a:t>A weaker dollar means inputs bought from foreigners will be more expensive.  Higher costs means less profit.</a:t>
            </a:r>
          </a:p>
          <a:p>
            <a:endParaRPr lang="en-US" dirty="0">
              <a:solidFill>
                <a:schemeClr val="tx1"/>
              </a:solidFill>
            </a:endParaRPr>
          </a:p>
          <a:p>
            <a:r>
              <a:rPr lang="en-US" dirty="0">
                <a:solidFill>
                  <a:schemeClr val="tx1"/>
                </a:solidFill>
              </a:rPr>
              <a:t>In the IS-MP lecture, we made an assumption about the relationship between prices and output</a:t>
            </a:r>
          </a:p>
          <a:p>
            <a:pPr lvl="1"/>
            <a:r>
              <a:rPr lang="en-US" dirty="0">
                <a:solidFill>
                  <a:schemeClr val="tx1"/>
                </a:solidFill>
              </a:rPr>
              <a:t>We assumed that inflation was constant, and yet output would change in response to demand shifts</a:t>
            </a:r>
          </a:p>
          <a:p>
            <a:pPr lvl="2"/>
            <a:r>
              <a:rPr lang="en-US" dirty="0">
                <a:solidFill>
                  <a:schemeClr val="tx1"/>
                </a:solidFill>
              </a:rPr>
              <a:t>The so-called “sticky price” assumption</a:t>
            </a:r>
          </a:p>
        </p:txBody>
      </p:sp>
      <p:sp>
        <p:nvSpPr>
          <p:cNvPr id="4" name="Footer Placeholder 3">
            <a:extLst>
              <a:ext uri="{FF2B5EF4-FFF2-40B4-BE49-F238E27FC236}">
                <a16:creationId xmlns:a16="http://schemas.microsoft.com/office/drawing/2014/main" id="{17298808-9D73-4C87-92F8-2EC1E3214F9E}"/>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6B548962-29FA-4C44-9492-86C8F0C84051}"/>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7192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57F-2D03-4E4C-9EEC-855845CB7539}"/>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BD4DD5D0-E49E-4E21-B73C-775B428310E5}"/>
              </a:ext>
            </a:extLst>
          </p:cNvPr>
          <p:cNvSpPr>
            <a:spLocks noGrp="1"/>
          </p:cNvSpPr>
          <p:nvPr>
            <p:ph idx="1"/>
          </p:nvPr>
        </p:nvSpPr>
        <p:spPr>
          <a:xfrm>
            <a:off x="457082" y="1299153"/>
            <a:ext cx="4952004" cy="4921539"/>
          </a:xfrm>
        </p:spPr>
        <p:txBody>
          <a:bodyPr/>
          <a:lstStyle/>
          <a:p>
            <a:r>
              <a:rPr lang="en-US" dirty="0">
                <a:solidFill>
                  <a:schemeClr val="tx1"/>
                </a:solidFill>
              </a:rPr>
              <a:t>That is a statement of </a:t>
            </a:r>
            <a:r>
              <a:rPr lang="en-US" u="sng" dirty="0">
                <a:solidFill>
                  <a:schemeClr val="tx1"/>
                </a:solidFill>
              </a:rPr>
              <a:t>elasticity</a:t>
            </a:r>
            <a:r>
              <a:rPr lang="en-US" dirty="0">
                <a:solidFill>
                  <a:schemeClr val="tx1"/>
                </a:solidFill>
              </a:rPr>
              <a:t>: the sensitivity of one variable with respect to changes in another.</a:t>
            </a:r>
          </a:p>
          <a:p>
            <a:pPr marL="633413" lvl="1" indent="-303213"/>
            <a:r>
              <a:rPr lang="en-US" dirty="0">
                <a:solidFill>
                  <a:schemeClr val="tx1"/>
                </a:solidFill>
              </a:rPr>
              <a:t>“Sticky prices” assumes that the output is perfectly sensitive to inflation: output can adjust a lot in response to no change in inflation</a:t>
            </a:r>
          </a:p>
          <a:p>
            <a:pPr marL="338138" indent="-303213"/>
            <a:r>
              <a:rPr lang="en-US" dirty="0">
                <a:solidFill>
                  <a:schemeClr val="tx1"/>
                </a:solidFill>
              </a:rPr>
              <a:t>That is one extreme version of SRAS: the </a:t>
            </a:r>
            <a:r>
              <a:rPr lang="en-US" u="sng" dirty="0">
                <a:solidFill>
                  <a:schemeClr val="tx1"/>
                </a:solidFill>
              </a:rPr>
              <a:t>sticky price SRAS</a:t>
            </a:r>
          </a:p>
        </p:txBody>
      </p:sp>
      <p:sp>
        <p:nvSpPr>
          <p:cNvPr id="4" name="Footer Placeholder 3">
            <a:extLst>
              <a:ext uri="{FF2B5EF4-FFF2-40B4-BE49-F238E27FC236}">
                <a16:creationId xmlns:a16="http://schemas.microsoft.com/office/drawing/2014/main" id="{138F2CB0-71BC-45B2-A68F-77C2B1B21DD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DCC1F0-BF31-4A5B-BAFD-534CBA88D171}"/>
              </a:ext>
            </a:extLst>
          </p:cNvPr>
          <p:cNvSpPr>
            <a:spLocks noGrp="1"/>
          </p:cNvSpPr>
          <p:nvPr>
            <p:ph type="sldNum" sz="quarter" idx="12"/>
          </p:nvPr>
        </p:nvSpPr>
        <p:spPr/>
        <p:txBody>
          <a:bodyPr/>
          <a:lstStyle/>
          <a:p>
            <a:fld id="{B6F15528-21DE-4FAA-801E-634DDDAF4B2B}" type="slidenum">
              <a:rPr lang="en-US" smtClean="0"/>
              <a:pPr/>
              <a:t>8</a:t>
            </a:fld>
            <a:endParaRPr lang="en-US"/>
          </a:p>
        </p:txBody>
      </p:sp>
      <p:cxnSp>
        <p:nvCxnSpPr>
          <p:cNvPr id="6" name="Straight Connector 5">
            <a:extLst>
              <a:ext uri="{FF2B5EF4-FFF2-40B4-BE49-F238E27FC236}">
                <a16:creationId xmlns:a16="http://schemas.microsoft.com/office/drawing/2014/main" id="{5B757308-C420-489D-8ED8-D06E94088B40}"/>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7C8B308-86A3-426C-8944-CF0B9CE6158C}"/>
              </a:ext>
            </a:extLst>
          </p:cNvPr>
          <p:cNvSpPr txBox="1"/>
          <p:nvPr/>
        </p:nvSpPr>
        <p:spPr>
          <a:xfrm>
            <a:off x="5813200" y="1179873"/>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284174-1AFB-4B1D-AE16-EA3348A33AA2}"/>
              </a:ext>
            </a:extLst>
          </p:cNvPr>
          <p:cNvSpPr txBox="1"/>
          <p:nvPr/>
        </p:nvSpPr>
        <p:spPr>
          <a:xfrm>
            <a:off x="11564386" y="588628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9" name="Straight Connector 8">
            <a:extLst>
              <a:ext uri="{FF2B5EF4-FFF2-40B4-BE49-F238E27FC236}">
                <a16:creationId xmlns:a16="http://schemas.microsoft.com/office/drawing/2014/main" id="{868DE046-7E73-4987-B309-6B291F377596}"/>
              </a:ext>
            </a:extLst>
          </p:cNvPr>
          <p:cNvCxnSpPr>
            <a:cxnSpLocks/>
          </p:cNvCxnSpPr>
          <p:nvPr/>
        </p:nvCxnSpPr>
        <p:spPr>
          <a:xfrm flipV="1">
            <a:off x="5984955" y="3503562"/>
            <a:ext cx="5443457" cy="2363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698FC9-C8C9-4146-AB54-0F1A304231F3}"/>
              </a:ext>
            </a:extLst>
          </p:cNvPr>
          <p:cNvSpPr txBox="1"/>
          <p:nvPr/>
        </p:nvSpPr>
        <p:spPr>
          <a:xfrm>
            <a:off x="5325080" y="3354438"/>
            <a:ext cx="6843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D9704DC6-8150-4764-A447-9AE652E069E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4E9BD8-0727-4FB4-AA51-AB7A39DD8F30}"/>
              </a:ext>
            </a:extLst>
          </p:cNvPr>
          <p:cNvSpPr txBox="1"/>
          <p:nvPr/>
        </p:nvSpPr>
        <p:spPr>
          <a:xfrm>
            <a:off x="10166891" y="3545585"/>
            <a:ext cx="1564852"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sticky-price</a:t>
            </a:r>
          </a:p>
          <a:p>
            <a:r>
              <a:rPr lang="en-US" sz="2200" dirty="0">
                <a:latin typeface="Times New Roman" panose="02020603050405020304" pitchFamily="18" charset="0"/>
                <a:cs typeface="Times New Roman" panose="02020603050405020304" pitchFamily="18" charset="0"/>
              </a:rPr>
              <a:t>SRAS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E3F0BF-B4DC-4A7F-95F8-D3FB4E0755E0}"/>
                  </a:ext>
                </a:extLst>
              </p:cNvPr>
              <p:cNvSpPr txBox="1"/>
              <p:nvPr/>
            </p:nvSpPr>
            <p:spPr>
              <a:xfrm>
                <a:off x="7745602" y="1564019"/>
                <a:ext cx="3437159"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Sticky price SRAS equation:</a:t>
                </a:r>
              </a:p>
              <a:p>
                <a14:m>
                  <m:oMath xmlns:m="http://schemas.openxmlformats.org/officeDocument/2006/math">
                    <m:r>
                      <m:rPr>
                        <m:nor/>
                      </m:rPr>
                      <a:rPr lang="el-GR" sz="2200" dirty="0" smtClean="0">
                        <a:latin typeface="Times New Roman" panose="02020603050405020304" pitchFamily="18" charset="0"/>
                        <a:cs typeface="Times New Roman" panose="02020603050405020304" pitchFamily="18" charset="0"/>
                      </a:rPr>
                      <m:t>π</m:t>
                    </m:r>
                  </m:oMath>
                </a14:m>
                <a:r>
                  <a:rPr lang="en-US" sz="2200" dirty="0">
                    <a:latin typeface="Times New Roman" panose="02020603050405020304" pitchFamily="18" charset="0"/>
                    <a:cs typeface="Times New Roman" panose="02020603050405020304" pitchFamily="18" charset="0"/>
                  </a:rPr>
                  <a:t> = 10</a:t>
                </a:r>
              </a:p>
            </p:txBody>
          </p:sp>
        </mc:Choice>
        <mc:Fallback xmlns="">
          <p:sp>
            <p:nvSpPr>
              <p:cNvPr id="18" name="TextBox 17">
                <a:extLst>
                  <a:ext uri="{FF2B5EF4-FFF2-40B4-BE49-F238E27FC236}">
                    <a16:creationId xmlns:a16="http://schemas.microsoft.com/office/drawing/2014/main" id="{3FE3F0BF-B4DC-4A7F-95F8-D3FB4E0755E0}"/>
                  </a:ext>
                </a:extLst>
              </p:cNvPr>
              <p:cNvSpPr txBox="1">
                <a:spLocks noRot="1" noChangeAspect="1" noMove="1" noResize="1" noEditPoints="1" noAdjustHandles="1" noChangeArrowheads="1" noChangeShapeType="1" noTextEdit="1"/>
              </p:cNvSpPr>
              <p:nvPr/>
            </p:nvSpPr>
            <p:spPr>
              <a:xfrm>
                <a:off x="7745602" y="1564019"/>
                <a:ext cx="3437159" cy="769441"/>
              </a:xfrm>
              <a:prstGeom prst="rect">
                <a:avLst/>
              </a:prstGeom>
              <a:blipFill>
                <a:blip r:embed="rId3"/>
                <a:stretch>
                  <a:fillRect l="-2309" t="-5556" r="-710" b="-15079"/>
                </a:stretch>
              </a:blipFill>
            </p:spPr>
            <p:txBody>
              <a:bodyPr/>
              <a:lstStyle/>
              <a:p>
                <a:r>
                  <a:rPr lang="en-US">
                    <a:noFill/>
                  </a:rPr>
                  <a:t> </a:t>
                </a:r>
              </a:p>
            </p:txBody>
          </p:sp>
        </mc:Fallback>
      </mc:AlternateContent>
    </p:spTree>
    <p:extLst>
      <p:ext uri="{BB962C8B-B14F-4D97-AF65-F5344CB8AC3E}">
        <p14:creationId xmlns:p14="http://schemas.microsoft.com/office/powerpoint/2010/main" val="5565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E24A-54EB-4BE3-A744-5E6F1C56299D}"/>
              </a:ext>
            </a:extLst>
          </p:cNvPr>
          <p:cNvSpPr>
            <a:spLocks noGrp="1"/>
          </p:cNvSpPr>
          <p:nvPr>
            <p:ph type="title"/>
          </p:nvPr>
        </p:nvSpPr>
        <p:spPr/>
        <p:txBody>
          <a:bodyPr/>
          <a:lstStyle/>
          <a:p>
            <a:r>
              <a:rPr lang="en-US" dirty="0"/>
              <a:t>Short Run Aggregate Supply</a:t>
            </a:r>
          </a:p>
        </p:txBody>
      </p:sp>
      <p:sp>
        <p:nvSpPr>
          <p:cNvPr id="3" name="Content Placeholder 2">
            <a:extLst>
              <a:ext uri="{FF2B5EF4-FFF2-40B4-BE49-F238E27FC236}">
                <a16:creationId xmlns:a16="http://schemas.microsoft.com/office/drawing/2014/main" id="{816F5B02-9213-4CFD-83C6-6E528F9C5218}"/>
              </a:ext>
            </a:extLst>
          </p:cNvPr>
          <p:cNvSpPr>
            <a:spLocks noGrp="1"/>
          </p:cNvSpPr>
          <p:nvPr>
            <p:ph idx="1"/>
          </p:nvPr>
        </p:nvSpPr>
        <p:spPr>
          <a:xfrm>
            <a:off x="457081" y="1299153"/>
            <a:ext cx="11274663" cy="5158606"/>
          </a:xfrm>
        </p:spPr>
        <p:txBody>
          <a:bodyPr>
            <a:normAutofit/>
          </a:bodyPr>
          <a:lstStyle/>
          <a:p>
            <a:r>
              <a:rPr lang="en-US" dirty="0">
                <a:solidFill>
                  <a:schemeClr val="tx1"/>
                </a:solidFill>
              </a:rPr>
              <a:t>That’s one extreme – output is perfectly flexible and inflation is perfectly inflexible</a:t>
            </a:r>
          </a:p>
          <a:p>
            <a:pPr marL="576263" lvl="1" indent="-303213"/>
            <a:r>
              <a:rPr lang="en-US" dirty="0">
                <a:solidFill>
                  <a:schemeClr val="tx1"/>
                </a:solidFill>
              </a:rPr>
              <a:t>We used that assumption in IS-MP.</a:t>
            </a:r>
          </a:p>
          <a:p>
            <a:pPr marL="576263" lvl="1" indent="-303213"/>
            <a:r>
              <a:rPr lang="en-US" dirty="0">
                <a:solidFill>
                  <a:schemeClr val="tx1"/>
                </a:solidFill>
              </a:rPr>
              <a:t>Whenever we draw IS-MP we are ASSUMING a sticky-price SRAS</a:t>
            </a:r>
          </a:p>
          <a:p>
            <a:pPr marL="0" indent="-336443"/>
            <a:endParaRPr lang="en-US" sz="1200" dirty="0">
              <a:solidFill>
                <a:schemeClr val="tx1"/>
              </a:solidFill>
            </a:endParaRPr>
          </a:p>
          <a:p>
            <a:pPr marL="334963" indent="-334963"/>
            <a:r>
              <a:rPr lang="en-US" dirty="0">
                <a:solidFill>
                  <a:schemeClr val="tx1"/>
                </a:solidFill>
              </a:rPr>
              <a:t>In most circumstances, we assume that firms need an incentive to raise their output</a:t>
            </a:r>
          </a:p>
          <a:p>
            <a:pPr marL="944456" lvl="1" indent="-334963"/>
            <a:r>
              <a:rPr lang="en-US" dirty="0">
                <a:solidFill>
                  <a:schemeClr val="tx1"/>
                </a:solidFill>
              </a:rPr>
              <a:t>Rising demand for inputs or outputs creates room to raise prices.</a:t>
            </a:r>
          </a:p>
          <a:p>
            <a:pPr marL="944456" lvl="1" indent="-334963"/>
            <a:r>
              <a:rPr lang="en-US" dirty="0">
                <a:solidFill>
                  <a:schemeClr val="tx1"/>
                </a:solidFill>
              </a:rPr>
              <a:t>Higher prices, given costs, means higher profit per unit</a:t>
            </a:r>
          </a:p>
          <a:p>
            <a:pPr marL="334963" indent="-334963"/>
            <a:r>
              <a:rPr lang="en-US" dirty="0">
                <a:solidFill>
                  <a:schemeClr val="tx1"/>
                </a:solidFill>
              </a:rPr>
              <a:t>Another statement of elasticity!  Usually, changes in output are associated with changes in inflation</a:t>
            </a:r>
          </a:p>
        </p:txBody>
      </p:sp>
      <p:sp>
        <p:nvSpPr>
          <p:cNvPr id="4" name="Footer Placeholder 3">
            <a:extLst>
              <a:ext uri="{FF2B5EF4-FFF2-40B4-BE49-F238E27FC236}">
                <a16:creationId xmlns:a16="http://schemas.microsoft.com/office/drawing/2014/main" id="{6B8E30FE-B7B7-4072-B000-6D460BC2B9B2}"/>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562FA25F-B8BD-4C08-92D5-2B6AAD3897E0}"/>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62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higan ec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 Economics" id="{F765B7BC-671E-3049-9AF7-1A80247AA21C}" vid="{C6295870-11D9-564A-A360-D931098B9D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Michigan econ</Template>
  <TotalTime>5403</TotalTime>
  <Words>3460</Words>
  <Application>Microsoft Office PowerPoint</Application>
  <PresentationFormat>Custom</PresentationFormat>
  <Paragraphs>451</Paragraphs>
  <Slides>32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Times New Roman</vt:lpstr>
      <vt:lpstr>Michigan econ</vt:lpstr>
      <vt:lpstr>Lecture 20: Equilibrium in the Short Run</vt:lpstr>
      <vt:lpstr>Short Run Aggregate Supply</vt:lpstr>
      <vt:lpstr>Short Run Aggregate Supply</vt:lpstr>
      <vt:lpstr>Short Run Aggregate Supply</vt:lpstr>
      <vt:lpstr>Short Run Aggregate Supply</vt:lpstr>
      <vt:lpstr>Short Run Aggregate Supply</vt:lpstr>
      <vt:lpstr>Short Run Aggregate Supply</vt:lpstr>
      <vt:lpstr>Short Run Aggregate Supply</vt:lpstr>
      <vt:lpstr>Short Run Aggregate Supply</vt:lpstr>
      <vt:lpstr>Short Run Aggregate Supply</vt:lpstr>
      <vt:lpstr>Short Run Aggregate Supply</vt:lpstr>
      <vt:lpstr>Short Run Aggregate Supply</vt:lpstr>
      <vt:lpstr>Short Run Aggregate Supply</vt:lpstr>
      <vt:lpstr>Long Run Aggregate Supply</vt:lpstr>
      <vt:lpstr>Long Run Aggregate Supply</vt:lpstr>
      <vt:lpstr>Long Run Aggregate Supply</vt:lpstr>
      <vt:lpstr>Long Run Aggregate Supply</vt:lpstr>
      <vt:lpstr>Long Run Aggregate Supply</vt:lpstr>
      <vt:lpstr>Long Run Aggregate Supply</vt:lpstr>
      <vt:lpstr>Macro equilibrium with inflation</vt:lpstr>
      <vt:lpstr>Macro equilibrium with inflation</vt:lpstr>
      <vt:lpstr>Macro equilibrium with inflation</vt:lpstr>
      <vt:lpstr>Macro equilibrium with inflation</vt:lpstr>
      <vt:lpstr>Macro equilibrium with inflation</vt:lpstr>
      <vt:lpstr>Macro equilibrium with inflation</vt:lpstr>
      <vt:lpstr>Macro equilibrium with inflation</vt:lpstr>
      <vt:lpstr>Macro equilibrium with inflation</vt:lpstr>
      <vt:lpstr>Shocks and gaps</vt:lpstr>
      <vt:lpstr>Shocks and gaps</vt:lpstr>
      <vt:lpstr>Shocks and gaps</vt:lpstr>
      <vt:lpstr>Shocks and gaps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Class intro and Ch. 1</dc:title>
  <dc:creator/>
  <cp:lastModifiedBy>Stevenson, Adam</cp:lastModifiedBy>
  <cp:revision>832</cp:revision>
  <cp:lastPrinted>2013-02-12T18:31:50Z</cp:lastPrinted>
  <dcterms:created xsi:type="dcterms:W3CDTF">2006-08-16T00:00:00Z</dcterms:created>
  <dcterms:modified xsi:type="dcterms:W3CDTF">2022-11-15T16:18:05Z</dcterms:modified>
</cp:coreProperties>
</file>