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ink/ink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509" r:id="rId2"/>
    <p:sldId id="547" r:id="rId3"/>
    <p:sldId id="556" r:id="rId4"/>
    <p:sldId id="553" r:id="rId5"/>
    <p:sldId id="426" r:id="rId6"/>
    <p:sldId id="554" r:id="rId7"/>
    <p:sldId id="558" r:id="rId8"/>
    <p:sldId id="559" r:id="rId9"/>
    <p:sldId id="561" r:id="rId10"/>
    <p:sldId id="563" r:id="rId11"/>
    <p:sldId id="555" r:id="rId12"/>
    <p:sldId id="564" r:id="rId13"/>
    <p:sldId id="565" r:id="rId14"/>
    <p:sldId id="567" r:id="rId15"/>
    <p:sldId id="568" r:id="rId16"/>
    <p:sldId id="400" r:id="rId17"/>
    <p:sldId id="569" r:id="rId18"/>
    <p:sldId id="570" r:id="rId19"/>
    <p:sldId id="572" r:id="rId20"/>
    <p:sldId id="571" r:id="rId21"/>
    <p:sldId id="573" r:id="rId22"/>
    <p:sldId id="574" r:id="rId23"/>
    <p:sldId id="433" r:id="rId24"/>
    <p:sldId id="575" r:id="rId25"/>
    <p:sldId id="576" r:id="rId26"/>
    <p:sldId id="579" r:id="rId27"/>
    <p:sldId id="577" r:id="rId28"/>
    <p:sldId id="430" r:id="rId29"/>
    <p:sldId id="578" r:id="rId30"/>
    <p:sldId id="537" r:id="rId31"/>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2" autoAdjust="0"/>
    <p:restoredTop sz="83696" autoAdjust="0"/>
  </p:normalViewPr>
  <p:slideViewPr>
    <p:cSldViewPr>
      <p:cViewPr varScale="1">
        <p:scale>
          <a:sx n="47" d="100"/>
          <a:sy n="47" d="100"/>
        </p:scale>
        <p:origin x="57" y="168"/>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7T15:08:17.072"/>
    </inkml:context>
    <inkml:brush xml:id="br0">
      <inkml:brushProperty name="width" value="0.05292" units="cm"/>
      <inkml:brushProperty name="height" value="0.05292" units="cm"/>
      <inkml:brushProperty name="color" value="#00B0F0"/>
    </inkml:brush>
  </inkml:definitions>
  <inkml:trace contextRef="#ctx0" brushRef="#br0">23271 11117 1571 0,'-6'11'66'0,"-3"-2"-29"16,4-1 34-16,-3-3-50 0,3-1 9 0,3 1 9 0,-14 4 6 16,11-2 0-16,-3 1 0 0,6-1 5 0,-3-5-23 15,5-2-4-15,0 0-6 0,0 0-5 0,0 1 9 16,0 1 3-16,0 0 2 0,22 12 14 0,-13-12 8 16,3 0 0-16,10-2 0 0,-4 0-7 0,2 2-18 15,2-6 1-15,-2 1-8 0,3-5-3 0,-8-2-2 16,4-1 6-16,0-4-4 0,0 1 9 0,-2-6-7 15,-5 2 5-15,-4-2-5 0,1 0-3 0,-6 0 0 16,3 4-6-16,-6 0 5 0,-2 1-7 0,-4 1 3 31,-1 1-4-31,0 0 4 0,-6 4 4 0,-3 0-11 0,-6 2 8 0,-3 3-8 0,0 1 11 0,-2 3-4 0,0-2-1 16,-4 4-1-16,-2 1-6 0,3 3-4 0,1 3 2 16,0 2-3-16,5 1 4 0,4 3-5 0,2 3-1 0,4 2 0 15,1 7 1-15,11 5 2 0,2-1 1 0,15 7 1 16,-8 0 4-16,9-2 1 0,4 2 0 0,0-9 0 15,7 0-2-15,0-5 4 0,-3-4-2 0,7-4 3 16,-3-7-2-16,5-9 7 0,-2 2 3 0,-2-4 0 16,1-2 2-16,-1-3-1 0,2-9 2 0,-2-4 1 15,0-7 13-15,-9 0-9 0,3-2 1 0,-14-7-4 0,4-1-4 16,-4 1 3-16,-7 2-3 0,3 7 3 0,-3 0-6 16,2 3 0-16,-10 2 0 0,1 4 0 0,-12 0 7 15,1 0-9-15,-4 4 2 0,-3-1-5 0,-2 1-2 0,-8 3-3 16,-5-2 2-16,-5 4-2 0,5 2 3 15,0 3-4-15,3 1 0 0,-1 3-2 0,4 3-1 0,1 3 0 16,2 1-4-16,9 4 1 0,4 3-7 0,3 4 0 16,4 6-10-16,-2 1 4 0,8 4-25 0,1 5 19 15,7 6 4-15,6 5 6 0,2-1 15 0,1-3-2 16,3-3 5-16,1-5-3 0,2 1 9 0,-1-12-4 16,7 3 0-16,-5-12 2 0,3-6 13 0,3 1 10 0,-3-10-6 15,1-4 6-15,0 5-8 0,4-12-3 0,0-2 6 16,0-3-6-16,-2-7 4 0,-5-6-5 0,-1-3-2 15,5-4 0-15,-10 0-8 0,-2-2 1 0,-1 0 0 16,-11 6 1-16,5 1 3 0,-5 8-5 0,-2 3-2 0,-2 1 1 16,-2 3 4-16,-3-1-5 0,-2 3 3 0,-2 2-5 15,-9-1 6-15,-1 4-8 0,-3 2 5 0,-6 2-7 16,-3 3 2-16,-5 4-6 0,0-1 2 0,-3 2-4 16,1 7-6-16,-2 1 8 0,4 5-4 0,2 3 5 15,0 1-8-15,5 5-15 0,1 1-5 0,1 3 0 16,9 4 2-16,2 5 8 0,7 2 5 0,5 5-1 0,3 1 11 15,3-3 11-15,5 3-3 0,4-6 6 0,6-6-6 16,3-3 7-16,3-9 2 0,3-6 0 0,1 1 5 16,2-8 10-16,4-3 0 0,0-2 3 0,0-4 3 0,1-6-7 15,-3-2 1-15,4-8-5 0,3-4 0 0,-6-9 0 16,1-5-4-16,0-6 1 0,-4-7-13 0,0-1 3 16,-7 1-2-16,-2 2 2 0,-2 2-8 0,-3 7 2 15,-2 2 2-15,-9 5 2 0,-2 4 0 0,-6 3-3 16,-1 6 0-16,0-2 0 0,-6 4 7 0,-3 0-5 15,-13-2-1-15,-4 3-1 0,-6 6-6 0,-5 4 0 16,-3-1-4-16,-5 3 3 0,1-3 1 0,1 6-3 16,3 0 3-16,5 9-2 0,4 2 0 0,4 5-13 0,8 4-1 15,-1 2-4-15,6 3-4 0,3 1 1 0,5 4 5 16,11 5-3-16,-3-1 9 0,5 6 9 0,0 3 2 16,2 1 3-16,5 1 2 0,9 2 0 0,-2-7-1 15,6-6 1-15,-2-5 11 0,6-9-3 0,-1-4 0 0,3-3-1 16,4-4 4-16,-1-6 8 0,4-3 0 0,-4-1 1 15,0-7-7-15,0-4-1 0,-2-4-2 0,2-10 0 16,-2-1-4-16,0-6 0 0,-4 1 2 0,1-8-2 16,-4-1 0-16,-2 3-3 0,-6 0 4 0,-1 3-3 15,-5 6 1-15,-3 6 8 0,-6 1-4 0,-4 4 6 16,-4 3 1-16,-9-1-4 0,4 5 2 0,-10 2-3 0,-1 0 4 16,-2 2-10-16,-5 0-3 0,-2 7-2 0,-2 0-11 15,-2 5 2-15,-2 2-6 0,1 6 3 0,-3 0-16 16,5 5-7-16,-1 4 2 0,2 3-2 0,15 4 5 0,-1 3 9 15,8 6 1-15,10 9 3 0,-6 2 4 0,12 9 7 16,-4-2 3-16,0-5-1 0,10-2-5 0,3-11 8 16,5-4-4-16,1-5 6 0,3-7 5 0,0-1-1 15,4-6 2-15,3-6-1 0,0-7 3 0,4-4 7 16,6-4-4-16,-3-8 3 0,4-4-10 0,-7-4-3 16,2-9 6-16,-4-1-4 0,-2-4 1 0,-3-11 2 15,0-2-5-15,-2-7 5 0,-4 0 1 0,-4 3-7 16,-4 4 2-16,-7 8-3 0,-1 6 6 0,-3 7 11 0,-6 4-7 15,0 4 8-15,-11 4-12 0,-2 1 6 0,-1 4-5 16,-3 4 3-16,-1 5-16 0,-2 4-5 0,4 4 2 16,3 5-6-16,1 3-23 0,4 6 9 0,5 2-4 0,5 8 9 15,1 3 10-15,6 9 3 0,6 5 1 0,3 1 1 16,5 5 5-16,8-4 0 0,-2-4 3 0,3-9-1 16,1-5 8-16,-1-11-3 0,2-11 0 0,-3 2-1 15,3-8 6-15,-1-3 1 0,1 0 1 0,0-14 0 16,-5-4 1-16,2-9-4 0,-6-6 2 0,1-5-4 15,-5-2-4-15,-6 0 7 0,-6-1-6 0,-6 1 7 16,-5 6-2-16,-5 5-3 0,0 3 3 0,-6 8-2 0,2 4 1 16,-3 3-6-16,-1 4 4 0,1 3-5 0,1 1 0 15,2 3 3-15,6 3-3 0,5-1 3 0,0 3-9 16,5 1-6-16,2 1 1 0,2 2-2 0,2-2 2 0,4 2-5 16,1 0 6-16,5-3-6 0,-1-1 7 0,6-1-16 15,-3-4-18-15,4 0 0 0,-2-2-70 0,-7 0-41 16,2 0-14-16,-2-1-16 0,-3 1-98 0</inkml:trace>
  <inkml:trace contextRef="#ctx0" brushRef="#br0" timeOffset="129065.04">26318 9099 1199 0,'-8'3'88'0,"-2"3"-2"0,2-1 0 0,-2-3-49 15,0 2-26-15,5-3 46 0,-2 1 0 0,-2 2 17 16,2 1 13-16,-26-6-17 0,22 8-2 0,2 0-6 15,-5-2-13-15,6 3-10 0,-1-3 1 0,0 2-4 16,0-1-6-16,4-1 4 0,5 1-1 0,2-3 2 16,1 3 8-16,5-1 3 0,-8-5 1 0,0 0-2 0,0 0-9 15,25-2-6-15,-11-1-4 0,1-3 0 0,-3 1-9 16,1-8-3-16,0 0 3 0,-1-5-5 0,-1 0-3 0,2 4-2 16,-6-1 0-16,0 1 0 0,-3-2 2 0,0 3 15 15,-4-3-7-15,0 7 9 0,0 0-11 0,-6-4-4 16,-3 7 3-16,4-1-4 0,-8 2 1 0,4 5-2 15,0-4-2-15,-5-1 1 0,-1 1 3 0,1 4-7 16,-3 0-1-16,-3 6-3 0,4-1-8 0,0 0 2 16,3 6 4-16,-3-2-4 0,5 8-2 0,2-1 3 15,2 2-5-15,5 0 6 0,0-2 2 0,0 1-3 0,2-3 1 16,0 1-3-16,8-3 3 0,1 1-4 0,3-2 5 16,6-4-5-16,-5-3 1 0,2-4 13 0,-1-2-5 15,0-4 8-15,3 1-1 0,-1-4 0 0,-2-4 4 16,1 1-2-16,-2-3 3 0,-1-1 12 0,3 1-9 0,-8-5 9 15,0-1-7-15,-1 3-5 0,-3 0 3 0,-3 3-5 16,4-1 7-16,-10 1 0 0,1 3-4 0,-2-5 1 16,-2 5-6-16,-4-3-2 0,-1 4 4 0,-1 2-5 15,1 4-3-15,-4 0 3 0,1 1-4 0,-3 4 3 16,-1-2-10-16,-3 6 0 0,3 3-1 0,1 0 0 16,2 2-9-16,3 4 0 0,4 3-2 0,2 2 1 0,2 6 1 15,2-4 5-15,-3 3-3 0,8 6 4 0,4 2 1 16,-2 0 1-16,7-1 3 0,-2-2-2 0,8 0 4 0,3-4-5 15,5-2 1-15,-3-6-3 0,4-3 2 0,-1-6 12 16,0-5-2-16,3-2 7 0,-5-2 2 0,3-5 0 16,-1-1 1-16,-1-6-1 0,0-2 1 0,0-1 6 15,-6-3 0-15,0 1 3 0,-1-3 0 0,-3 0-1 16,-5 0 4-16,1-1-3 0,-5 1-2 0,-3 1 0 16,0 1-6-16,-9 0 5 0,0 0-4 15,-3 2-5-15,-5 1 4 0,1 1-5 0,-4 2 3 16,-3-3-3-16,-6-1-4 0,-6 2 2 0,1-2-3 15,-6 0-5-15,1 2 1 0,-5 1-3 0,6 4-11 0,2 2 0 16,5 6 2-16,6 3 0 0,0 3-2 0,8 6-1 16,-1 4-4-16,2 3 3 0,2 4-1 0,3 4 3 15,0 1-4-15,13 11 2 0,1-5-7 0,5 3 8 16,6 6 6-16,1-9 1 0,8 7 5 0,-1-6-1 16,1-6-2-16,-1-1 1 0,1-5-2 0,-1-7 14 15,5-1-6-15,6-8 10 0,-3-1-1 0,3-3-9 16,-4-9 7-16,-9-1-8 0,7-5 10 0,0-3 3 0,-4-4 2 15,1-5 1-15,1-2-1 0,-7 2-6 0,-3-2 3 16,-1 2-1-16,-7-2 8 0,-1-2-4 0,-6 2 0 16,-6 0 0-16,-1 0-2 0,-7 1 4 0,-2 2 0 15,-8 1 1-15,-3-2-5 0,-4 3-4 0,-5 1-5 0,-7-1 4 16,-1 4-5-16,1 4-1 0,3 0 2 0,4 5-1 16,5 4-6-16,2 3 0 0,-3 2-3 0,8 4 2 15,-3 3-4-15,4 6-2 0,1 2-2 0,4 7 0 16,4 5-10-16,1 6 8 0,6 5-4 0,5 4 6 15,4 2-9-15,3-3 16 0,4 1-2 0,6-4 5 16,1-3-2-16,6-4 4 0,-3-7-1 0,3-4 2 16,2-2 1-16,-3-5 4 0,6 0-1 0,-3-11 1 0,-1-4-4 15,4-5 4-15,6-2-1 0,0-3 1 0,1-8 3 16,2 2 2-16,-9-9-2 0,-2 2 1 0,1-4-1 0,-3-3 1 16,-3-2 2-16,-2-6-1 0,-3 0-5 0,-6-1 10 0,-2 5-4 15,-7 4 5-15,-2 1-2 0,-5 2-2 0,-4 4 4 16,-5 2-3-16,-2 3 3 0,-9-1-4 0,-4 3-1 15,-5 4-1-15,-8 1 0 0,3 6-9 0,-6 0 0 16,2 4-2-16,10 5-5 0,-3 0-1 0,4 1 0 0,3 8 0 16,-1 2-2-16,5 7 1 0,5 6-8 0,2 8 3 15,2 5-15-15,7 6 7 0,4 4 2 0,3 5 1 16,4 3 5-16,6-3 1 0,3 4 1 0,3-7 2 16,6-5 8-16,2-3 0 0,4-14-1 0,-1-1 0 15,3-5 2-15,-3-6 8 0,6-1-2 0,-7-10 2 16,5-1-1-16,-5-8 3 0,1-2 3 0,2-8-2 0,-3-1-4 15,3-7 14-15,-1-1-6 0,-6-5 9 0,2-7-7 16,-4 2 1-16,-5-10 1 0,-4 1-1 0,0-1-9 16,-7-1 7-16,-5 2-6 0,-2 3 8 0,-8 2-1 0,-5 5-4 15,-1 4 6-15,-8 2-7 0,-2 4 1 0,-11 1-12 16,-1 4 1-16,-4 2-3 0,-5 3 5 0,-3 4-6 16,-2 4 1-16,-3 5-2 0,8 3-6 0,10 8-5 15,4 7-1-15,9 7-2 0,6 10-13 0,6 10-10 16,5 9 5-16,8 13-2 0,4 6 22 0,7 3 8 15,8-4-6-15,5-7 9 0,1-4 11 0,5-15 1 16,1-3 4-16,2-9-3 0,-2-8-1 0,0-6 2 16,0-4-1-16,2-9 0 0,0-1-1 0,0-6 6 0,0-8 3 15,-6-4 0-15,6-10-1 0,-9 0-3 0,-6-7-3 16,5-1 1-16,-9 1 2 0,1-6 4 0,-4 5 1 16,-7-8 0-16,-1 0-4 0,-5 0-1 0,-1 1 0 0,-2 5 0 15,-6-1-2-15,-4 4 1 0,-5 2-2 0,2 6 1 16,-1 1-10-16,-2 7-2 0,1 2 0 0,2 6-1 15,8 3-8-15,3 4-13 0,6 3-1 0,3 4-5 16,-2 4-15-16,4 0-24 0,4 3-13 0,1 4-6 16,4 0-62-16,2 1-113 0,0 1-21 0,0-2-45 15,2 2-185-15</inkml:trace>
  <inkml:trace contextRef="#ctx0" brushRef="#br0" timeOffset="130092.72">23887 10303 1396 0,'-15'15'220'0,"6"-6"-128"0,0 4 25 0,0-8-91 0,2-1-2 16,0-1 49-16,7-3-3 0,0 0 16 0,0 0-15 0,-2 0-20 15,0 0 1-15,0 0-10 0,1 0-17 0,1 0 7 16,0 0 3-16,0 0 2 0,0 0 12 0,0 0-4 15,0 0 4-15,0 0-3 0,0-2-7 0,0 1 0 16,0-1-13-16,0 0 9 0,14-36-20 0,-9 25-3 16,6 1-1-16,4-5-1 0,-3-2-6 0,5-1 0 15,3-6 4-15,3-1-4 0,8-2 3 0,0-3 10 16,6-3-1 0,10-6 5-16,-1-3 1 0,2-5 7 0,1 1-2 0,0-12 3 15,9-3 3-15,-9-6-15 0,5-7 1 0,2 2-7 16,7 3-10-16,9 10 6 0,3 3-3 0,-1 9 3 15,-7 4-10-15,-6 3 6 0,0 4-2 0,-14 4 4 16,2 5-2-16,-7 2-3 0,-6 3 5 0,-4 1-3 16,-1 1 6-16,-7 6-3 0,-1-4-2 0,4 4 1 15,-7-4-5-15,4 2 7 0,-3 5-1 0,1 0 2 0,-6 2-4 0,1-1 4 0,-5-1-4 16,3 4 4-16,-8-4-3 0,0 8-1 0,0-2 1 16,-3 0-1-16,0 3 1 0,-3-5-1 0,1 5 6 15,0 1-3-15,-2 3 9 0,0 0 0 0,0 0-4 0,0 0 3 16,-2 0-9-16,0 0 4 0,-28-13-2 0,17 13 1 15,-3 5-11-15,-4-1 14 0,-4 1-9 0,1 3 12 16,-6-5-11-16,2 1-1 0,-2 0 5 0,2-3-6 16,2 3-4-16,3 0 1 0,4-1 0 0,0 3 1 15,0-3-3-15,3-1 5 0,1 2-3 0,5 1 3 16,3-1-5-16,6-4-10 0,0 0 0 0,0 0-3 0,0 0-2 16,16 11 5-16,-1-6 3 0,1-5 1 0,4 0 4 15,2-4 1-15,1-1 0 0,-1 3 1 0,7-2 6 0,2 3-1 16,-1-1-2-16,-1 0 0 0,-3 2-4 0,-5 0 6 15,1 2 0-15,-6 1 2 0,2 3-6 0,-1-2 5 16,-1 8-1-16,-4-5 4 16,-1 4-3-16,2 4 1 0,-6-6-1 0,2 3 1 15,-2 3-4-15,-1-2 1 0,-3 5-1 0,-1-4 2 16,0 4 0-16,-2 4-4 0,0-2-21 0,-4 2-3 16,1 1-120-16,-6-1-160 0,3 3-40 0,-4 4-94 15,2 4-614-15</inkml:trace>
  <inkml:trace contextRef="#ctx0" brushRef="#br0" timeOffset="202510.15">25681 4749 1319 0,'0'0'100'0,"0"0"-6"16,0 0 3-16,0 0-48 0,0 0-23 0,-1 0 47 15,1-2 6-15,0 0 6 0,0 0 11 0,0 0-24 16,0 1-3-16,0-1-8 0,0 0-11 0,0 0-8 16,0 0 4-16,0 1-6 0,0-1 7 0,0 0 3 15,0-2-5-15,0 1 4 0,0-1-13 0,-2 0 7 0,0 1-5 16,2-1 5-16,-4 1-9 0,3-1-9 0,-1 2 4 15,0 0-6-15,0 1 0 0,-1-1-1 0,-52-36-4 16,43 40 2-16,1-1-1 0,0 1-9 0,-3 0 5 16,-1 0-6-16,1 1 0 0,-3 1-3 0,-1 1 5 0,-2 1-3 15,2 1 6-15,2-1-5 0,-6 1 0 0,-5 0 0 16,6 2 0-16,3 2-6 0,-8-4 3 0,14 4-2 16,-3 3 5-16,-5-1-9 0,8 2 5 0,-5-6-5 15,-3 2 8-15,-1-1-4 0,6 5 2 0,3-3-3 16,-5-1 8-16,3 4 2 0,-1 3-3 0,-3 0 3 15,2 0-4-15,0-2-2 0,-9-3 3 0,7 3-2 0,-1 2 5 16,-4-3-8-16,1-1 3 0,-1 1-4 0,1-4 0 16,4 1 2-16,-2 1-2 0,4 0 3 0,-4-4-6 0,6 5 6 15,-3-1-7-15,5-1 7 0,-3 1-8 0,2 0 1 16,3-1 0-16,-5-1 1 0,3 0 2 0,1-4-3 16,-2 4 2-16,0 0-2 0,3 2-2 0,-5-1 2 15,1-1-1-15,-1 0 3 0,1 2 1 0,-1-2 1 16,1 0-2-16,-2 1 1 0,1 1-3 0,-1-2 3 15,-2 1 1-15,1 3 0 0,1-3 1 0,0 1-5 0,-2 0 1 16,7-1 0-16,-3-1 8 0,1 2-4 0,6 0-4 16,-8-1 2-16,3 3-3 0,1-3 0 0,0-3 1 15,2 2-1-15,-4 2 9 0,4 0-9 0,0 1 6 16,-2 1-6-16,2-3 3 0,0-1 0 0,-2 0-3 0,6 0 2 16,-6 1-8-16,4 5 8 0,-4-5-3 0,-2 5 5 15,1-5-8-15,1 1 6 0,2 3-2 0,-4-1 3 16,2-1 0-16,1 1-3 0,0-1 0 0,-2 1-2 15,3-1 2-15,-2-5 0 0,0 4-1 0,2-4 1 16,-5 0 0-16,3 4 0 0,2-1 1 0,-6 1-1 16,6 5-2-16,2-5 2 0,-7-1 0 0,3 5 2 0,0-3-2 15,-2 1-3-15,6 1 3 0,-4-4-3 0,6 1 2 16,-6 0 1-16,5 1 0 0,-4 1 1 0,1-1 1 0,1 1 0 16,-1-1-4-16,2 1 2 0,0-3 1 0,0 1-1 15,-2-2 3-15,3 0-3 0,-3-1-2 0,2 0 5 16,-2 0-2-16,3-1 4 0,-3 0-2 0,0 1 1 15,0-1-2-15,-5-2 2 0,5 0-1 16,2 0-5-16,-2 2 3 0,5-3-3 0,-5-1 6 0,5 1 0 16,1-1 2-16,-5-1-2 0,7 3-4 0,-5-4 6 15,4 1-6-15,-5-2 5 0,4 2-6 0,-1-3 0 16,-3-1 2-16,3 4-1 0,-3-2 0 0,0-2 3 0,7 0-2 0,0 0 3 0,0 0-5 0,0 0-1 16,0 0-1-1,0 0 1-15,0 0 3 0,-2 0 0 0,0 0 0 0,2 0-1 16,-4 0-3-16,3 0 4 0,-1 0-2 0,0 0 2 15,0 0 0-15,0 0-1 0,1 0 0 16,1 0-2-16,-4 0-3 0,2 0 5 0,0-2 0 16,1 0 0-16,-1 0-4 0,0 1 2 0,0-1-2 0,2 0 3 0,-23-38 2 0,23 33-1 15,1-4 0-15,1 0-2 0,-2 0-5 0,0 0 7 16,0 1-1-16,4-1 2 0,-2 0-2 0,-2-2-1 16,1 2 1-16,-1-1 1 0,4-1 2 0,1 2-5 15,-1 0 3-15,2 1-2 0,-5 0 3 0,1 0 0 16,4 1 0-16,-6 1 0 0,1 1 3 0,3 0-1 0,-4 1-3 15,-2 1 2-15,2-2-2 0,-2 1-1 0,2 3 1 16,0 3 0-16,0 0 9 0,0 0-5 0,0 0 3 16,0 0-3-16,0 0 2 0,0 0 0 0,0 0-2 0,0 0 1 15,0 0-5-15,0 0 5 0,-1 0-1 0,1 2 1 16,-22 17-4-16,18-10 3 0,1-1-2 0,-6 3 1 16,7-1-9-16,-4 3 8 0,-3 0-3 0,4 1 4 15,-4 3-3-15,5-3 0 0,2 2 1 0,-5 1 0 16,5 1-1-16,-1 0-4 0,-3 0 3 0,1 0-3 15,3 0 3-15,-1-2 4 0,-1 1-1 0,4-1 3 16,-4 0-5-16,6 0-1 0,-4-1-3 0,-3-3 2 0,5 5 4 16,-2-8-4-16,4 7 3 0,2-3-4 0,-3-4-1 15,-1 2 5-15,2-4-3 0,0 2 4 0,-2-2-2 0,0 0 0 16,4-3 0-16,-3 1-1 0,8 1 5 0,2-1-4 16,0 3 1-16,0-3-2 0,-2 0 1 0,4-5 0 15,3 0 1-15,-2-1-1 0,10-5-6 0,-2 4 5 16,-1 1 0-16,1-5 1 0,-6 2 4 0,4-3-7 15,-2 2-1-15,2 3-2 0,2-7 6 0,-8 4-18 16,2-6-5-16,-1 2-13 0,-1 5-67 0,-1-5-96 16,-2 4-19-16,0-3-41 0,0-1-210 0</inkml:trace>
</inkml:ink>
</file>

<file path=ppt/ink/ink2.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7T15:17:03.751"/>
    </inkml:context>
    <inkml:brush xml:id="br0">
      <inkml:brushProperty name="width" value="0.05292" units="cm"/>
      <inkml:brushProperty name="height" value="0.05292" units="cm"/>
      <inkml:brushProperty name="color" value="#00B0F0"/>
    </inkml:brush>
  </inkml:definitions>
  <inkml:trace contextRef="#ctx0" brushRef="#br0">23507 11117 435 0,'-34'0'226'0,"3"2"149"0,-5-2 11 0,9 0-268 0,2 2-14 0,1 0-2 15,4 0 4-15,-3 3-4 0,3-1-15 0,4 5-39 16,1-2 6-16,6 6-17 0,2 1-14 0,0 1-3 16,5 3-1-16,2 0 2 0,5 0 11 0,4 2-6 15,4 0 2-15,3-4-4 0,2-2 5 0,4-5 8 16,0-3 0-16,7-3 4 0,-2-1 16 0,5 0-8 15,-1-7-3-15,9-8-3 0,-11-1-16 0,-2-6 3 16,2 2 0-16,-15-2 1 0,1-2 0 0,-1 0-5 16,-5-1 0-16,-2 3-2 0,-5-2 3 0,-2 4-3 0,-7 0-4 15,-9-2 0-15,3 4-14 0,-10-2 3 0,-3 1-3 16,-6 3 2-16,-1 1-4 0,-5 2-1 0,2 4 1 16,-4 2-2-16,2 1-1 0,4 6 1 0,1 5-2 15,5 2 0-15,2 6-17 0,5 5 1 0,1 1 0 0,2 6 0 16,5 4-4-16,8 7 4 0,3 0 6 0,5 6 0 15,8 1 23-15,-4-4-5 0,4 1 3 0,7-9-1 16,-1-5 16-16,2-6-8 0,1-2 4 0,0-5-4 16,4-5 5-16,1-4-2 0,4-4 0 0,0-2-1 15,2-6 0-15,-1-3-12 0,1-7-1 0,0 0-4 16,0-6 1-16,-6-2 15 0,-5 6-2 0,-9-3 5 0,-4-1-4 16,-7 0-4-16,-2 2 1 0,-5-1-2 0,-6 4 5 15,-5 1-9-15,-9 0 6 0,0 5-7 0,-8 0 3 0,-3 2-9 16,-1 0-2-16,-6 4 0 0,3-1 0 0,2 6-1 15,2 4-2-15,2 3 0 0,5 6 1 0,4 3-5 16,0 2 3-16,9 0-5 0,-2 2-2 0,9-4 4 16,1 2-2-16,2-3 2 0,6-4-3 0,2 1 8 15,2-8-3-15,9 3 4 0,2 0-3 0,-1-8 12 16,3-3-4-16,-2-7 6 0,-6 0-8 0,5 0 1 16,-3-3 5-16,-3-2-4 0,-2 1 5 0,-4 1 1 0,-2 5-2 15,-2 1 3-15,-7-1-4 0,-1 0-3 0,3 0-1 16,-11 2 0-16,3 3-4 0,-1 3-31 0,4 1-4 15,1 1-15-15,-1 1-54 0,7 5-98 0,-4 4-35 16,7-2-46-16,-3 8-349 0</inkml:trace>
  <inkml:trace contextRef="#ctx0" brushRef="#br0" timeOffset="420.13">22363 13020 1901 0,'0'0'16'0,"0"0"27"16,0 0-1-16,0 0 18 0,0 0 46 0,4 0 13 15,12-14-14-15,-9 1 6 0,2 0-60 0,0-8-16 16,4-3 0-16,-2-10-3 0,0-10 13 0,7-3-13 16,0-7 5-16,4-4-10 0,-1-5-3 0,6-8-10 0,2-6 0 15,-2-5-5-15,6 3-3 0,1 6-5 0,-1 6 1 16,-1 10-1-16,-3 4 3 0,-5 6-4 0,-4 7 0 16,0 9-1-16,-4 4 5 0,-9 11 5 0,-3 2 0 0,-3 5 1 15,1 3-4-15,2 6 31 0,1 0-11 0,-5 4 15 16,-1 1-27-16,1 8-8 0,1 1-1 0,5 8-4 15,-3 3-1-15,3 10-5 0,-4 3 5 0,-2 1-3 16,1 9 3-16,-1-1 3 0,-1 3-3 0,-1 6 2 16,-5 4-11-16,-1 0-53 0,3 3 1 0,1-5-24 15,-3-4-38-15,0-7-34 0,0-3-26 0,-1-8-11 16,1 0-155-16</inkml:trace>
  <inkml:trace contextRef="#ctx0" brushRef="#br0" timeOffset="581.3">22488 12763 2048 0,'-2'2'79'0,"2"-2"74"0,0 0-129 0,0 0 23 0,0 0 0 0,0 0 8 15,0 0 8-15,22 7-19 0,-9-7 1 0,6-3-10 16,5-4-22-16,3-2-14 0,2-1 1 0,5-2-6 16,-1 1 5-16,1 0-8 0,0-3-13 0,-1-1-10 15,3-1-151-15,-3-4-317 0</inkml:trace>
  <inkml:trace contextRef="#ctx0" brushRef="#br0" timeOffset="1696.6">22990 12385 1272 0,'-9'-1'69'0,"2"-5"32"16,7 6 31-16,0 0-21 0,0 0 7 0,-2 0-72 15,2 0 1-15,-1 0-14 0,-3 0 12 0,-50-20-32 16,43 24 7-16,13 7-13 0,-6 1 4 0,4 8 11 15,0 4 4-15,0 1 4 0,0 8 19 0,4 3 7 16,-3 2-3-16,-2 2 6 0,2 1 13 0,-2 3-19 16,4-1 6-16,1 4-14 0,-8-2-17 0,2-5-14 15,2 2-4-15,-7-8-2 0,5-7-5 0,-1 0 0 0,-1-3 3 16,19-2-2-16,-14 3-4 0,5-3 0 0,-4-3-1 16,-2-2 0-16,0-6-8 0,0 1-114 0,5-1-29 0,-5-4-42 15,0 1-209-15</inkml:trace>
  <inkml:trace contextRef="#ctx0" brushRef="#br0" timeOffset="3077.65">26198 9061 1163 0,'-12'2'114'0,"-3"-2"17"0,6 1 29 15,-3-1-71-15,4 4-7 0,1 1-48 0,-6 1-2 16,8 3-21-16,-8-2-3 0,-25-9-1 0,33 13 4 0,3 5-5 15,-5 1-8-15,7 3 2 0,5 5-4 0,-5 0 5 16,9-1 5-16,0-4 49 0,4-2-9 0,7-2 20 16,-7-1-17-16,-2-8 29 0,5-2-14 0,-4-3 15 15,-1-2-37-15,4-2 8 0,3-5 3 0,-6 0 2 16,3-4 11-16,-2-2-25 0,-1-3 0 0,1-2-9 16,-2-2-3-16,-6 0-10 0,-1-2 0 0,-4 4-5 15,0-2 0-15,-4-1-8 0,1 4 2 0,-8-3-5 0,0 6 0 16,0 3-4-16,-3 0 1 0,-1 4-2 0,-5-2 0 0,-2 2-8 15,1 1-1-15,-4 3-2 0,-1 3-6 0,-1 0 0 16,2 3-2-16,1 6 0 0,3 0-5 0,6 10 3 16,-1 2 0-16,7 12 2 0,2 5 11 0,-6 2 4 15,6 1 4-15,-2 1-1 0,1-2 2 0,10-4 1 16,4-5-1-16,-3-3 1 0,6-4 5 0,2-4 23 16,2-2-8-16,5-4 12 0,-4-3-16 0,3-3 15 15,-1-7-4-15,-5-2 8 0,3-5 5 0,6-1-3 16,4-6 3-16,-1-1-3 0,1-4 12 0,-5-4-7 0,-2-2 8 0,-5-1-7 0,-1-2 18 0,-5 0-30 31,-1 2 5-31,-5-3-15 0,0 5-8 0,-5-1 0 16,-4-1 0-16,0 3 0 0,-6 2-5 0,-1 4-2 15,-2 3-3-15,-9 3 0 0,0-3-7 0,-6 0 3 16,0 1-2-16,5 3 3 0,4 3-5 0,6 4-8 16,4 2 3-16,3 8-5 0,0 2 0 0,5 7-5 15,-4 1-1-15,4 4 1 0,8 3 4 0,-2 6 8 0,4 3-3 16,5 4 4-16,-4-2 2 0,2-7-1 0,8 0 6 15,-13-7-2-15,10-4 5 0,3-2-4 0,-1-3-1 16,6-6-1-16,-11-3 2 0,5-3 6 0,-3-2 2 16,0-5 4-16,5-1 19 0,-5-4-5 0,2-3 3 0,0-4-6 15,-4-2 1-15,-2-4-1 0,-2-1-5 0,-5-2 3 16,0-2-4-16,0 3-12 0,-7 1 9 0,3 3-9 16,-6 4 12-16,-5-2-8 0,1 4 0 0,-8 2-2 15,-2-3 0-15,5 10-7 0,-3-2 1 0,-2 2-3 16,15 5-1-16,-10 2-10 0,9 0 3 0,10 7-4 15,-12 6-1-15,10 5 1 0,-3 6 2 0,-1 3 1 0,8 3 3 16,0 1 3-16,5 2-2 0,-2-6 3 0,1-2 5 16,5-3-1-16,-2-6 3 0,-2-5-2 0,2-4 4 15,-4-3-2-15,3-4-1 0,6 0 0 0,-5-2-4 0,-2-3 4 16,2-1 1-16,-5-1 3 0,-2 2 3 0,0-1 0 16,-1 1-3-16,-1 5 1 0,0 0-6 0,0 0-82 15,0 0-16-15,0 0-35 0,0 0-143 0,0 0-276 16</inkml:trace>
  <inkml:trace contextRef="#ctx0" brushRef="#br0" timeOffset="3541.54">26994 8952 1325 0,'-4'8'203'0,"-5"-12"17"0,0 0 60 0,0-1-157 0,2-1 29 16,1-3-34-16,4 4 3 0,2 5-17 0,0 0-17 0,0 0-30 16,0 0-1-16,0 0-14 0,0 0-31 0,0 0 3 15,0 0-3-15,0 0 2 0,0 0-9 0,17 9 1 16,-10 2-2-16,0 0 2 0,0 0-5 0,1 7 0 15,-3-2-1-15,2 2 0 0,0 9 1 0,-3 2 3 16,0 2-3-16,-3 1 2 0,5-1-10 0,-2 2 8 16,-3 1 1-16,5-3 3 0,-1 0-1 0,1-6-102 15,1-3-1-15,-4-3-44 0,1 1-65 0,3-5-88 0,-5-2-23 16,2-3-43-16,-2-2-271 0</inkml:trace>
  <inkml:trace contextRef="#ctx0" brushRef="#br0" timeOffset="3974.23">26853 8936 1870 0,'-6'-11'84'0,"1"-3"69"0,1 3-74 0,4-4 0 0,7 4-3 16,8 4-2-16,3 0-16 0,2 2-6 0,9 3-6 0,0 0-4 16,5 2-37-16,6 0 4 0,1 2-1 0,1 5 3 15,-2 2 1-15,-2 0 1 0,-8 0-1 0,-3 0 2 16,-3 2 0-16,-1-2-1 0,-3 2 3 0,-2-2-4 15,-5 2 2-15,-4-6-6 0,2 1 3 0,-8 1-4 16,1-7 2-16,-4 0-1 0,0 0 2 0,0 0 1 16,0 0 11-16,0 0-10 0,0 2 6 0,0 0-6 15,-2-1 7-15,0-1-7 0,-26 15 0 0,19-15-2 0,-4 0-6 16,2 0 2-16,-3-4-8 0,3 4 5 0,5 0-9 16,-3 0 0-16,6 6 2 0,3-3-2 0,0 4-6 0,0 1 3 15,7-1-4-15,4 4 4 0,0 0 5 0,3 3-4 16,1 2 6-16,4-1-3 0,-4 1 17 0,1 4 1 15,0 0 1-15,-8 0 0 0,1-2 5 0,-2-2 11 16,2-1 7-16,2-1 0 0,-2 2 11 0,-2-1-22 16,0-1 5-16,-3-1-10 0,-2 0 5 0,1-1 2 15,-5-1-6-15,1-2 3 0,-7 2-16 0,3-2-2 16,0 2 1-16,-6 0-1 0,5 0 7 0,-3-2-9 0,0 2 4 16,-2-1-6-16,-5 1-1 0,-4-2 0 0,-5-1-17 15,-6-1 4-15,-5 0-60 0,-5 0-34 0,1-1-6 16,0-1-11-16,7 1-31 0,6-1-56 0,9 2-15 15,6 0-28-15,1 1-176 0</inkml:trace>
  <inkml:trace contextRef="#ctx0" brushRef="#br0" timeOffset="9896.07">26500 8556 372 0,'-7'7'493'0,"2"1"-197"0,1-1 247 0,-1-4-465 0,5-3-8 16,0 0-5-16,0 0 7 0,0 0 0 0,0 0 5 16,0 0-1-16,-2 0-27 0,0 0 1 0,2 0-8 15,0 0 5-15,0-1-7 0,0-1 1 0,0 0-2 16,0 0-6-16,0-48 9 0,0 37-3 0,-2-2 6 15,-2-1-3-15,1 0-7 0,-3-2-3 0,3 2-2 16,-4-4-3-16,-2 0-12 0,-4 0 7 0,2 0-10 0,-3 2 1 16,-3 0-7-16,5-2 0 0,-6 0-1 0,1 2 4 15,1 2-2-15,2 1 0 0,-3 6-1 0,-1-5-3 16,4 1-2-16,-2 0-1 0,3-5 0 0,2 9-1 0,-5-5-2 16,-2-1 4-16,0 6-2 0,5-7 7 0,0 5-6 15,-5-2 4-15,7-3-4 0,-10-2 5 0,3 0-5 16,3 3 0-16,-8 1 0 0,10 1 0 0,-1 1 0 15,-3-3-1-15,14 4 1 0,-12 0 0 0,1 1-1 16,8-1-1-16,-6 0 1 0,3 0 7 0,-4 2-5 16,0 0 1-16,-1 2-2 0,3 0 0 0,-2-3 0 15,3 5 0-15,2-2-1 0,-6 1-4 0,-4 1 4 0,3-2 1 16,5 1 0-16,-3 1 2 0,-2-1-3 0,3 1-1 16,-6 0-1-16,7-3 2 0,-2 3-3 0,1-2 4 15,-1-1-1-15,-2 3 8 0,5 0-9 0,-5 1 4 0,1 0-6 16,1 1 5-16,0 1-1 0,1-2-1 0,1 1 0 15,0 3 5-15,2-4-3 0,2 0-2 0,-6 4-1 16,6-1-1-16,0 1 0 0,-6-2 3 0,4 0-1 16,0 0-1-16,-2 0 4 0,4 1-3 0,0 1 3 15,-1 0-4-15,1-2 3 0,0 2-1 0,3 0 2 16,-3 0-4-16,0 0 3 0,0 0-2 0,-6 0 2 16,9 0-4-16,-5 0 3 0,0 0 3 0,0 2-2 0,2-2-1 15,0 0 2-15,7 0-2 0,0 0 3 0,-2 0-8 16,2 0 5-16,-4 0 0 0,3 0 0 0,-1 0-2 0,0 0 4 15,0 0-3-15,0 0 4 0,1 0-3 0,1 0-1 16,-4 0 0-16,2 0-2 0,0 0 1 0,-1 0 4 16,1 0-1-16,0 0 2 0,-3 0-10 0,1 0 7 15,0 0 0-15,3 0 2 0,1 0 0 0,-2 0-3 16,-4 0-1-16,3 0-1 0,-1 0 4 0,2 0-7 16,-3 0 1-16,1 1-2 0,3 1 8 0,-1 0-1 15,2 0-1-15,-2 0-2 0,-2-1 3 0,2 1 0 16,1 0 3-16,-1 0-3 0,0 0-1 0,0 0 3 0,2-1-4 15,-2 1 4-15,-1-2-5 0,3 0 3 0,0 0-2 16,-20-13 2-16,24 1-3 0,-3-1 0 0,3-1 3 16,7-1 0-16,-8 1 6 0,-1 1-7 0,0 0 1 15,3 1-3-15,3-1 4 0,-6 0 2 0,3 3-3 0,4-1 0 16,-7-2 0-16,3 2-4 0,1 0 8 0,-5 4-7 16,7 2 2-16,-3-1 1 0,2 4-4 0,2-1 4 15,4 3-8-15,3 0 1 0,-1 2 0 0,3 9 0 16,5-1-2-16,-5-1 9 0,2 6-6 0,4-2 6 15,-4-3 0-15,1 1-1 0,-4 0 1 0,1-2 0 16,-2 2 0-16,0-4 0 0,0 2 1 0,-1-5 1 16,-4 1 3-16,0 3-6 0,-4-5 1 0,-4 3-5 0,5 1 3 15,-3-2-116-15,1 2 10 0,-3-1-54 0,-1 1-45 16,-2 0-75-16,0 1-31 0,0-1-50 0,-4 2-416 0</inkml:trace>
  <inkml:trace contextRef="#ctx0" brushRef="#br0" timeOffset="10271.73">25289 7702 345 0,'-3'-1'94'0,"-3"-1"59"0,-3 2-30 0,2-2 34 0,-4 2-69 0,4 0-27 15,2 0 6-15,-1 4-15 0,-1-3-13 0,3 3-14 16,1 1-3-16,1 1-1 0,-5-1-7 0,1 3 0 16,1 1-2-16,1 1 3 0,4 3-7 0,0 2-7 15,-3-1-1-15,3 2-2 0,0 1 1 0,5 2-1 16,2 0-4-16,-7-3 1 0,4 4-2 0,5-2-49 16,-6 0-43-16,3 0-27 0,5-2-340 0</inkml:trace>
  <inkml:trace contextRef="#ctx0" brushRef="#br0" timeOffset="11408.39">24706 7648 410 0,'-11'0'60'0,"0"0"96"16,4-2 39-16,-4 2-91 0,0 0 44 0,4 0-61 15,-2 0 16-15,-6 0-34 0,8 2 10 0,-7 0-3 16,4 2-5-16,1-1-2 0,-1 3-38 0,4-1-19 0,-3 0 5 16,2 4-9-16,3 1 8 0,1 2-15 0,3 1 6 15,-8-2-7-15,7 1 9 0,-1 1-4 0,-2 0-3 16,4-1 1-16,2 1 2 0,3 0 15 0,3-2 0 15,-3-2 6-15,4-2 10 0,-2-2 11 0,1-3 7 0,1-2 0 16,-2 0 13-16,0-4-2 0,2 1-1 0,-7-3 1 16,3-1 6-16,1-2-13 0,-6-2-1 0,0-3-4 15,0 1-6-15,-2-1-25 0,-2 1 2 0,1-1-10 16,-8-1-6-16,0 1 1 0,-3 1 0 0,-6-2 0 16,2 5-3-16,0-1-5 0,0 4 4 0,3 1-4 15,1 1 1-15,-1 5-4 0,-1 0-4 0,1 5 2 16,-4 2 0-16,0 2-2 0,3 6-2 0,5 1-1 0,4 4-6 15,-6 4 5-15,3-3 2 0,-1 5 0 0,2-1 6 0,7 0-4 16,2-1 2-16,0 1-3 0,2-1-4 0,7-1 3 16,-2 1-3-16,0-5 5 0,0 1-1 0,6-3 24 15,2-3-7-15,4-1 13 0,0-8-22 0,-3 1 28 16,4-5-5-16,-8-6 13 0,1 0 1 0,5-8 12 16,-2-3-5-16,1 3 7 0,-3-7-12 0,-1 2 4 15,1-6 0-15,-7 1-1 0,1-2-15 0,-5 1-1 16,3 1-2-16,-1-1 0 0,-5 1-10 0,-5 1 4 15,1-2-9-15,-1 1 8 0,-6-1-15 0,2 1 9 0,-2 1-1 16,-4 4 3-16,-3 0-7 0,0 5 3 0,2 2-3 16,-6 2 2-16,1-1-6 0,3 4-7 0,-4-1 2 15,6 7-3-15,-6 2 7 0,6 3-9 0,-1 6-2 16,-2 2-4-16,9 1-6 0,-4 8 8 0,0 0-2 0,6 1 4 16,-3 4-3-16,8 0 5 0,-1 2-2 0,2-2 3 15,2-1 0-15,6 1-4 0,7-2 3 0,1-1-3 16,0 1 3-16,3-3 1 0,-1-2-1 0,0-4 1 15,2-2 2-15,-5-6 1 0,1-1 0 0,-1-4 1 16,3-3 0-16,-5-5 5 0,5-2 4 0,-3-6 4 16,-4-1 35-16,6-3-24 0,-8-3 6 0,0 1-12 0,-2-5-1 15,6 1 5-15,-5 1-3 0,-4-2 2 0,3 4-10 16,-12-1 3-16,1-1 0 0,5 4 0 0,-9 0-5 16,1 0 6-16,-5 3-2 0,-4 3 3 0,5 1-3 0,4 5-10 15,-5 1 2-15,1 5-3 0,-5 0 6 0,-2 4-10 16,4 3 2-16,-4 4-7 0,6 1-2 0,1 5-7 15,4 2-1-15,5 5-1 0,1 3 7 0,3 2 3 16,1 0-1-16,10 4 1 0,4-1-1 0,-1-1 2 16,2 0 4-16,1-2-2 0,-3-4 4 0,2-9 2 15,-1-1 0-15,-4-10 1 0,5-3-2 0,0-6 2 16,6-5 1-16,-4-5 3 0,2-4 6 0,-7 0 1 16,-1-6-4-16,3-3 3 0,-8 0 2 0,0 0-2 0,-5 1 6 15,-2 3-6-15,-4 1 6 0,-6 4-3 0,0 0-2 16,3 2 1-16,-13 1-1 0,2 2-6 0,-3 1 2 15,-3 3-3-15,10 0 0 0,-6 5-3 0,-2 0 0 16,-1 3-1-16,-5 1 5 0,3 1-7 0,3 5-4 0,1-1-2 16,8 4-1-16,4 2-6 0,2 0 4 0,3 2-6 15,1 1 2-15,6 3 1 0,3 1 2 0,5 3 1 16,3-3 5-16,-1 2 1 0,-1-3 3 0,1-3-2 16,1-3 7-16,3-4-105 0,3-3-7 0,-2-4-50 15,1-4-144-15,3-5-298 0</inkml:trace>
  <inkml:trace contextRef="#ctx0" brushRef="#br0" timeOffset="11906.73">24725 6322 1403 0,'-14'4'194'0,"1"-2"-74"0,-1 3-4 0,-2-1-14 0,-2 3-7 16,1 2-56-16,-8-2-2 0,1 8-12 0,3-4 15 15,-3 1-11-15,1 5-4 0,3-5-4 0,-5 8-8 16,5 0 2-16,2-2 6 0,-2 2-5 0,5 3-5 15,1-4-7-15,5 2-3 0,7 3 0 0,-3-8-1 0,1 2-2 16,4 6-3-16,5-4 0 0,4 3-5 0,9 6 9 16,-3-7-1-16,5-1 2 0,-2-1-6 0,7-9 5 15,8 2 1-15,-10-8 3 0,19-3 4 0,-2-2-9 16,-1-5 2-16,5-4-5 0,-5 0 8 0,1-4 3 16,-4-2-10-16,6-1-4 0,-8 0-109 0,-3 1-139 15,-4 3-57-15</inkml:trace>
  <inkml:trace contextRef="#ctx0" brushRef="#br0" timeOffset="70283.12">2742 14635 2008 0,'0'0'123'0,"0"0"-12"16,0 0 7-16,0 0-22 0,0 0-21 0,-4 0-24 16,2 0-1-16,0 0-8 0,0 0-10 0,1 0 16 15,-1 0-5-15,2 2 5 0,-2 0-22 0,-2 0-3 16,3 0-5-16,-30 28 3 0,24-19-2 0,-6 2-7 15,-3-2-2-15,-6 2-2 0,0-1-7 0,-7 8 3 16,2 0 2-16,-3 0 0 0,-1 0 1 0,-5 0-1 16,0-2 2-16,-1 0-2 15,1 0-3-15,4-2-2 0,-3 0 0 0,3-1 0 0,1-1 7 16,0-1-9-16,3 2 3 0,-1-3-5 0,7-1 3 16,-3 2-1-16,3-4-4 0,13-2 2 0,-7 0 3 0,5-3-3 15,2-1 5-15,9-3-5 0,0 0 7 0,0 0-4 16,0 0-2-16,0 0-1 0,0 0 3 0,0 0 0 15,0 0 4-15,0 0-3 0,21 10 3 0,-8-9-4 16,3-1 2-16,1 2-2 0,4 0 0 0,6 0 4 16,1 1-2-16,2-1 2 0,1 4-1 0,2-3-5 15,1 3 0-15,-5-1-2 0,3 1 5 0,3 1-2 16,1 0 4-16,-7 0-4 0,0 0 2 0,-8 1 1 16,3 1-1-16,-6 0 1 0,2 0 1 0,-4 2 2 0,-3-2-5 15,-2 3 5-15,-1-1-3 0,-6 0 1 0,5-2 3 16,-5 0-3-16,3 2 1 0,0-2 3 0,-5 0-6 15,-2 2 4-15,2-2-3 0,-4 0 2 0,4-4 2 16,-2-5-1-16,0 0 2 0,0 0-1 0,0 0 3 0,0 0-2 16,0 0 6-16,0 0 2 0,0 0-5 0,0 0 4 15,0 0-9-15,0 0 2 0,-15-19 2 0,12 4-1 16,1-1-3-16,-7-2 1 0,3-4-3 0,-1 0 2 16,-5-3 0-16,2-2-8 0,-6-4 5 0,2-3-6 15,-1-1 10-15,-1-6-7 0,2-1 2 0,-1-5-3 16,1-2 2-16,-1 4 0 0,1-9-4 0,-1 5 3 0,-1 4-1 15,3 1-2-15,1 10 2 0,1 3-1 0,4-1 0 16,-1 3 1-16,5 2-3 0,-1 1 1 0,-1 5 1 16,1 3-1-16,2 5 4 0,2 4-3 0,0 3 3 0,-1 3 4 15,-1-1-3-15,2 4 2 0,0 0-7 0,0 0-2 16,0 0 2-16,0 0-2 0,-4 0-4 0,-16 16-2 16,15-5-2-16,3 4 0 0,-5 3-6 0,1 7 11 15,1 0-7-15,-4 8 8 0,2 5 5 0,-2 2-5 16,-6 12 5-16,1 6-6 0,-1 5 5 0,3 10-2 15,-1-6 4-15,2 1-3 0,2-2 5 0,-2-9 4 16,0 0-4-16,4-9 3 0,-6-2-9 0,1-3 6 16,8-3 1-16,-10 0 2 0,7-6 4 0,5-3-7 0,-4 1 3 15,6-5-4-15,-2-1 4 0,-3-3 2 0,5-6-4 16,0-5 4-16,0-1-5 0,2-4 5 0,-2-3 1 16,-4-2 1-16,4-2-5 0,0 0 4 0,0 0-3 15,0 0 5-15,9-17 8 0,-5 7-4 0,-4-5 2 0,11 1-4 16,-6-3-6-16,4-6 8 0,2 1-1 0,2-7 3 15,-1 2-3-15,5-6-2 0,3 1-1 0,1-4 1 16,3-4-5-16,-1 0 2 0,2-3-2 0,1-4 2 16,3-4-1-16,0 0-3 0,1-1 1 0,-1 1 0 15,0 1 1-15,-5 4 0 0,-3 3-3 0,-4 7 1 16,1 5-3-16,-7 4 0 0,3 3 3 0,-1 3-2 0,-8-3 1 16,4 8 1-16,-3 2-1 0,4 3 1 0,-6 2-2 15,0-2 4-15,3 0-4 0,-7 2 4 0,3-4-4 0,3 4 0 16,-6 0 0-16,7-4 0 0,-1 8 0 0,-6 0 6 15,0-3-5-15,5 5 5 0,-1-1-12 0,1 1 7 16,-5 3-1-16,0 0 2 0,0 0 1 0,0 0-2 16,0 0 4-16,0 0-3 0,0 0 0 0,0 0 0 15,0 0-3-15,0 0 1 0,0 0 0 0,0 0-3 16,0 0 2-16,0 0-2 0,0 0 0 0,0 0-25 16,0 0-3-16,0 0-11 0,0 0-44 0,0 0-107 15,0 0-19-15,-2 0-49 0,0 0-222 0</inkml:trace>
</inkml:ink>
</file>

<file path=ppt/ink/ink3.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7T15:44:17.311"/>
    </inkml:context>
    <inkml:brush xml:id="br0">
      <inkml:brushProperty name="width" value="0.05292" units="cm"/>
      <inkml:brushProperty name="height" value="0.05292" units="cm"/>
      <inkml:brushProperty name="color" value="#00B0F0"/>
    </inkml:brush>
    <inkml:context xml:id="ctx1">
      <inkml:inkSource xml:id="inkSrc1">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11-17T15:44:21.549"/>
    </inkml:context>
  </inkml:definitions>
  <inkml:trace contextRef="#ctx0" brushRef="#br0">11756 6400 2335 0,'-30'51'7'0,"-5"3"-9"0,-10 22 2 0,-4 4 6 0,0 5-4 16,1 0 26-16,4-9 3 16,8-10 3-16,7-19-2 15,11-9-7-15,7-19-1 16,11-19-10-16,0 0-5 0,2-19 7 0,16-20-1 15,2-12 11-15,13-23 8 16,3-4-15-16,2-11 5 16,1-3-1-16,-2 9-3 15,-7 7 4-15,-10 25-2 16,-11 17 15-16,-9 20 22 16,-7 12-9-16,-15 18-26 15,-5 17-21-15,-13 28-25 16,-10 11-3-16,-12 28 7 15,-1 7 11-15,-7 7 3 16,-1 1 4-16,6-15 2 16,5-15-3-16,19-22 7 15,10-18 0-15,19-23-8 16,12-22-3-16,3 0-13 16,21-25-3-16,14-33 12 15,12-20 5-15,13-34 10 0,1-11 7 16,3-5-3-16,-8-1 3 15,-8 17-2-15,-8 14-1 16,-18 30 10-16,-8 19 2 16,-17 32 23-16,-7 12-5 15,-21 27-21-15,-2 16-10 16,-23 38-28-16,-10 12-4 16,-27 32 13-16,-12 6-1 0,1 5 10 15,9-3 1-15,22-21 3 16,12-17 7-16,23-30 1 15,10-17 3-15,16-27-13 16,9-16-8-16,11-28-6 16,12-21-4-16,17-42 16 15,9-17 10-15,18-33 5 16,7-4 2-16,2 6-4 16,-9 10-4-16,-20 35 7 15,-17 18 3-15,-37 38 20 16,-14 24-8-16,-37 32-19 15,-20 22-11-15,-12 41-22 16,-3 17 0-16,5 27 14 16,1 3-2-16,11-5 10 15,6-9 0-15,17-31 2 0,15-20 6 16,24-34-10-16,10-16-7 16,22-31-8-16,11-22-6 15,16-41 11-15,10-26 7 16,13-34 5-16,3-7 6 15,-10 1 0-15,-6 17-2 16,-25 36 15-16,-12 25 8 0,-29 49 5 16,-19 24-13-1,-34 55-21-15,-13 34-10 0,-30 42-4 16,-5 16 9-16,-7-3 22 16,9-14-2-16,30-38 3 15,22-19 0-15,37-40-19 16,21-36-1-16,5-4-14 15,18-39-2-15,37-50 12 16,18-26 3-16,10-23 9 16,1-5-2-16,-31 32 5 15,-20 27 6-15,-36 43 19 16,-15 26 6-16,-23 29-11 16,-17 15-12-16,-14 15-16 15,-1 6-10-15,6-5-68 16,15-13-122-16</inkml:trace>
  <inkml:trace contextRef="#ctx1" brushRef="#br0">25521 9536 0,'0'0'0,"0"0"0,0 0 16,0 0-16,0 0 31,49-50-15,-12 23-1,8-9-15,13-14 0,28-22 31</inkml:trace>
  <inkml:trace contextRef="#ctx0" brushRef="#br0" timeOffset="7466.42">15828 6630 34 0,'-2'0'49'16,"2"0"-5"-16,0 0 19 0,0 0 0 0,0 0 9 16,0 0 3-16,0 0 1 0,-3 0 5 0,1 0-5 15,0 0 10-15,-2 0-18 0,1 0 6 0,1 2-10 16,-3-1-7-16,1 1-16 0,0 0-4 0,3-2-4 16,-5 0-22-16,3 0 6 0,-1 0-10 0,2 0 9 15,-3 0-8-15,3 0-4 0,0 0 1 0,0 0-3 16,0 0-2-16,2 0 1 0,-1 0 2 0,-3 0-1 0,2 0 0 15,0 0-1-15,1 0-1 0,-1 0 0 16,2 0-7-16,0 2 18 0,0 0-1 0,0-2 8 0,0 1 14 0,0-1 0 0,0 0-2 16,0 0 0-16,0 0-3 0,0 0-11 0,0 2 14 15,0 0-13-15,0 0 13 0,0 0-16 0,0-1-2 16,0 1-3-16,-2 24 5 0,0-14-8 0,-3 1 3 0,1 3-6 16,-1 4 0-16,-1 4-2 0,-1 1 5 0,-6 0-3 15,3 2 4-15,-5 2-8 0,-1-2 1 0,0 2-1 16,-2-1 6-16,1-1-5 0,-1-2 4 0,6 0-3 15,-7-1 5-15,3 1-4 0,0-1-4 0,0-3 1 16,-1 1-3-16,3-2 6 16,1 0-2-16,2 0 4 0,4-4-3 0,0-5 1 15,0 0 1-15,5 0-1 0,-3-4-6 0,1 0 4 0,4-7 1 0,0 0 1 16,0 0 0-16,0 0-4 0,0 0 1 0,0 0-2 0,0 0 3 16,0 0 5-16,2 0-5 0,21-18 3 0,-12 11-3 15,0-8-3-15,2 1 6 0,1-4-3 0,0-4 15 16,1 0-2-16,1-1 2 0,0-4-2 0,3-2 0 0,-7-4-4 15,6-1 2-15,0-2-2 0,0-2 2 0,4 0-1 16,-6-2-2-16,-1-4 1 0,1 5-9 0,-1-1 8 16,-1 2-3-16,0 5 6 0,-4 1-3 0,-1 6-3 15,0 3 3-15,0 5-3 0,0 0 7 0,-2 1 0 16,-2 3-4-16,-1 1 4 0,-2 6 0 0,1 0-2 16,-3 1 7-16,-1 1-6 0,1 5 8 0,0 0-3 15,0 0-1-15,0 0 0 0,0 0-2 0,-20 13-18 16,9-1-1-16,-4 6-6 0,-1 4 3 0,-4 13-10 0,-7 6 8 15,-4 13-7-15,2 11 10 0,-10 4 3 0,3 4 1 16,-6-1 0-16,2-7 2 0,4-9 2 0,-4-3 2 16,8-8 1-16,3-4 3 0,2-6-5 0,9 1-1 0,-8-4 0 15,12-4 0-15,1-1-1 0,1-7-1 0,12-6 1 16,-6 1 5-16,4-6-2 0,2-9-2 0,0 0 0 16,0 0-9-16,0 0 6 0,0 0-4 0,11-24 2 15,0 10-13-15,4-6 6 0,3-6 5 0,3 1-1 16,1-2 9-16,3-9 2 0,1 0-8 0,3-6 5 15,-1-5-7-15,5 0 5 0,-2-5 5 0,3-5-1 0,0-2 6 16,-5-3-5-16,2 1-1 0,2 3-2 0,-5 7-1 16,0 4 4-16,-7 6 1 0,1 4 4 0,-8 3 10 15,1 11-4-15,-1-1 5 0,-5 6-3 0,0 0 13 0,-5 2-9 16,0 7 2-16,1 3-4 0,-5 6 1 0,0 0 8 16,0 0-2-16,0 0 4 0,0 0-5 0,-2 0-14 15,-27 4 1-15,15 5-6 0,1 5-5 0,-3 4-9 16,-4-1 7-16,0 8-7 0,-5 4 10 0,0 7-7 15,-8 6 0-15,4 8-2 0,-3 6-1 0,-5 8 7 16,1 3-4-16,-2-4 6 0,-3-3 4 0,5-6-6 16,-1-5 4-16,7-6-4 0,-1-1 6 0,4-12 1 15,-2-1-5-15,6-7 3 0,3-2-2 0,3-2-4 0,7-3 4 16,2-5-4-16,-1-2 3 0,4-5 4 0,1-3-2 16,4 0 2-16,0 0-12 0,0 0-2 0,13-16-4 15,-4 0 3-15,7-2 0 0,-1-10 0 0,1-2 5 16,7-6-2-16,-1-8 16 0,7-5-10 0,4-9 3 0,3-8-5 15,0-7 5-15,2-8 1 0,3 1 1 0,-1 6 0 16,-2 7 2-16,-4 9-5 0,1 8 2 0,-5 3-2 16,-2 5 0-16,-7 4 11 0,3 2-10 0,-8 3 10 15,-2 4 0-15,-4 4-1 0,-1 3 9 0,-6 8-6 16,-1 1 7-16,-2 8 9 0,-2 1-3 0,-3 2 4 16,-4 2-11-16,-4 7-16 0,-7 4 1 0,-5 9-5 0,-8 6-13 15,-6 10 4-15,-8 5-5 0,-6 10 5 0,-5 7-8 16,-1 9 9-16,-8 7 2 0,-2 11 2 0,0 5-1 0,4 8 2 15,-1 2-5-15,8-8 4 0,-2-5-4 0,2-10 7 16,0 1 1-16,1-9 1 0,8 3 1 0,-2-8 0 16,10-5 1-16,6-6-1 0,6-10 1 0,11-10-3 15,2-10-1-15,7-8 0 0,4-6 2 0,5-9-8 16,0 0 1-16,0 0-4 0,3-11-3 0,8-4 1 16,3-8-2-16,6-15 1 0,4-6 8 0,5-13-1 15,1-7 6-15,5-1-4 0,3-2 5 0,0 2 4 16,5-2-2-16,-1-2 4 0,-1-5-3 0,3-7 3 0,-1-4-5 15,-9 0 4-15,1 5-5 0,-1 13 7 0,-3 6-2 16,-1 14 4-16,-4 2 0 0,-3 7-4 0,-1 0 6 16,-2 9-6-16,-4 3 4 0,-7 7 4 0,-2 2 2 15,-7 6 2-15,0 11 8 0,0 0-1 0,0 0 0 0,0 0-2 16,-21-5-19-16,6 14-6 0,-1 5-8 0,-13 12 3 16,-2 3-10-16,-7 11 6 0,4 10 1 0,-2 10 2 15,-9 5 7-15,0 11-1 0,-4 2 3 0,-4 1-2 16,4 1 5-16,1-11 1 0,-1-6-4 0,4-9 0 15,3-7-3-15,10-9 6 0,3-5-2 0,11-8 4 16,0-3-5-16,5-6-2 0,9-7 3 0,4-9-3 0,0 0 2 16,0 0-7-16,0-2-4 0,9-1 2 0,4-14-2 15,3-1-3-15,6-7 11 0,3-8-7 0,4-1 14 16,5-13-4-16,4-7-2 0,2-13 1 0,4-11 3 0,3-5 4 16,-2-2-2-16,5 7 2 0,-4 6-9 0,-10 7 6 15,-4 3-1-15,-3 6 3 0,4 7-3 0,-10 4 1 16,4 3-1-16,-7 1 2 0,0 5 7 0,0 5 3 15,-6 4 2-15,-6 3-1 0,-7 8 3 0,-1 5 11 16,0 11-2-16,0 0 4 0,-12-5-11 0,-5 14-20 16,-2 5-2-16,-7 8-6 0,-4 7-6 0,-8 7 2 15,-6 6 1-15,-1 12 0 0,-4-2 4 0,-9 12 0 0,-1-1 6 16,-6 7-4-16,3 8 6 0,-1 2 1 0,3 8-5 16,-5-3 3-16,6-1-3 0,3-8 2 0,5-6 1 15,4-10-1-15,4-2 1 0,3-11 0 0,0 0 3 16,15-11-2-16,-4-3-3 0,9-6 3 0,6-7 0 0,3-4 3 15,4-5-2-15,7-11-5 0,0 0-5 0,0 0 0 16,9-15-5-16,0 3 7 0,3-5 0 0,3-3 1 16,6-7-6-16,1-7 10 0,7-6-2 0,0-3 5 15,-2-6 2-15,2-4-4 0,0-3 0 0,2-5-1 16,3-4 9-16,2-4-6 0,0 2 4 0,0 0-6 16,-7 6-4-16,2 12 9 0,-11 2-4 0,2 12 7 15,-4 6-3-15,-2 2 1 0,-3 9 0 0,-6 2 2 0,-2 3 16 16,-3 10-1-16,-4-1 5 0,-5 4-6 0,0 2-1 15,-8 3-25-15,-6 4 1 0,-3 9-10 0,-8 11-1 0,-6 13-6 16,-8 12 2-16,-8 17-1 0,4 8 8 0,-5 12 11 16,7-1 0-16,-1-5 5 0,-2-5-5 0,1-11-3 15,-5-2 1-15,5-8 0 0,3 1 4 0,5-8 2 16,6 1-3-16,7-8 2 0,4-5-5 0,5-8 1 16,7-4-4-16,6-12 4 0,3-5-1 0,4-11-7 15,0 0 2-15,0 0-3 0,10-13 4 0,6-1-4 16,2-8 1-16,5-13-2 0,1-6 5 0,7-10 4 15,3-3 3-15,4-2-1 0,2-4 4 0,3-1 0 16,-1-6 1-16,-4-4 0 0,1-1-1 0,3-6-1 0,-6-2-3 16,0 5 2-16,-2 2-2 0,-8 8 0 0,1 9 2 15,-4 7-1-15,-1 6 3 0,-6 7 9 0,1 7-5 16,-7 9 6-16,-4 3-8 0,-6 5 17 0,-2 3-2 0,-2 5 6 16,-8 4-12-16,-1 4-15 0,-10 3 2 0,-3 11-7 15,1 7-6-15,-9 6-2 0,-10 14-5 0,-4 11 6 16,-5 13 5-16,-3 18 7 0,-4 7 0 0,-1-2 0 15,-2-3-5-15,3-17 5 0,8-10 0 0,7-12 3 16,3-4-3-16,11-14 4 0,2-1-4 0,11-8 5 16,0-6-4-16,7-8 1 0,6-4-1 0,5-5-1 0,0 0-16 15,5-12 9-15,12 1-5 0,2-4 6 0,5-8 3 16,-1-4-3-16,3-11 6 0,6-9-2 0,4-4 5 0,1-12 4 16,4-6-4-16,8-11 5 0,0-5-4 0,-4 0-1 15,0 6-2-15,-7 8 0 0,-4 11-2 0,-5 13 1 16,2 2 6-16,-13 9-1 0,-2 9 11 0,-8 7-2 15,-7 9 7-15,-1 8-4 0,-10 3 14 0,-5 3-30 16,-3 6-3-16,-9 11-9 0,-6 11-14 0,-12 16 13 16,-13 7-3-16,-7 9 7 0,-2 13 9 0,1 4-1 15,2 0 1-15,10-6-2 0,4-16 6 0,13-15-5 16,5-10 5-16,3-6-5 0,14-4 1 0,3-5-2 0,5-3-8 16,7-4 1-16,-9-4-35 0,5-5-75 0,4-2-36 15,0 0-26-15,7-4-225 0</inkml:trace>
  <inkml:trace contextRef="#ctx0" brushRef="#br0" timeOffset="12049.68">23254 7105 1539 0,'-18'4'-31'0,"-3"5"-9"0,1 7-16 0,2 8-52 16,0 10 40-16,-2 2 16 0,2 12 39 0,1 2 5 16,1 4-8-16,-9-1-30 0,3 3 11 0,0-2 0 15,-3-7 9-15,3 4 15 0,2-17 9 0,6-7-2 0,3-9 4 16,11-7 0-16,2-9 4 0,3-2-1 0,8-9 6 16,0-2 18-16,3-9-4 0,7-5 4 0,-3-8-5 15,6-6 5-15,-1-12-4 0,0-3 4 0,1-8-1 16,1-5 20-16,-27-7 23 0,25 7 0 0,7-1 6 0,-1-1-10 0,-2 0-11 15,4 2-9-15,1 0-1 0,2 0-27 0,-5 0-7 16,1 4 4-16,-3 3-4 16,-3 4 2-16,-10 9-2 0,-2 7 1 0,-5 6 0 15,-3 11 11-15,-8 4-3 0,2 19 3 0,-14-10-6 16,-1 10-16-16,-14 9-10 0,-5 3-5 0,-4 15 2 16,-6 4-2-16,-6 16 3 0,-3 4 1 0,-6 14 2 15,-8 9 9-15,0 6-4 0,-5 5 2 0,0-6 0 16,5-1 10-16,2-11 5 0,5 0 4 0,8-9 0 0,-1-9 14 15,10-10-8-15,-1-8 3 0,14-9-6 0,1 0 0 16,7-8-2-16,6-5-4 0,1-5 0 0,8-4-15 16,0-4 1-16,3 1-4 0,1-12 2 0,3-1-6 0,1-10 1 15,3-4 0-15,5 1 1 0,-2-9 3 0,4-2 6 16,2-5-3-16,1-4 1 0,1 0-9 0,-1-2 8 16,1 1 0-16,1 1 3 0,0 0 3 0,-3 6 2 15,-6 5 0-15,-5 2 2 0,-4 8 12 0,-5 10 2 0,-8 4-1 0,-6 10-2 0,-5 6-15 0,-13 7-18 16,-8 15 0-16,-9 15-7 0,-6 10 9 0,-8 20 4 15,-6 5 0-15,-2 11 1 0,-1 7-6 0,-8 4 10 16,2 0-2-16,4-2 5 0,5-7 7 0,3-9 13 16,14-8 0-16,4-15 6 0,8-10 8 0,10-13-2 15,8-6 2-15,1-10-4 0,14-3-15 0,10-8-10 16,4-5-4-16,0 0-3 0,0 0-17 0,8-20 5 16,1 4-2-16,12-13 4 0,-1-11 6 0,7-10-3 0,8-12 6 15,-5-16-4-15,10 0 9 0,4-7-1 0,3-1-3 16,3 6 0-16,-5-5 8 0,1 7-5 0,-1 2 2 15,-4 4-5-15,-5 9-2 0,-7 7 15 0,-5 7-6 0,-10 13 9 16,-6 1-4-16,-8 13 16 0,-2 4-3 0,-11 6 2 16,-7 6-29-16,-7 10-19 0,-9 3 1 0,-13 15-5 15,-9 9 6-15,-7 12 10 0,-3 11-3 0,-10 13 5 16,0 6 2-16,-1 4 3 0,1 3 1 0,11-2 0 16,-2-8 6-16,10-6 16 0,3-7 0 0,9-10 5 15,3-9 8-15,15-9-7 0,4-11-1 0,9-7-4 0,9 0-18 16,7-11-19-16,0 0 0 0,0 0-7 0,18-12 8 15,-4-5 6-15,6-4-4 0,5-10 3 0,4-2-3 0,4-12 9 16,3-7 1-16,4-6 2 0,-1-9 0 0,3-2-2 16,-4 2 4-16,0-2-2 0,-6 4 3 0,3 9 2 15,-10 4 2-15,-9 6-1 0,-1 9 6 0,-12 9 10 16,-3 8-2-16,-1 6 4 0,-8 5-7 0,-10 5-7 16,1 4-4-16,-3 9 0 0,-8 0-21 0,-13 15 5 15,-3 10-3-15,-9 13 5 0,-6 15 4 0,-8 7 0 16,-1 3 1-16,0 0-1 0,6 1 1 0,7-8 6 15,3-6-2-15,5-15 5 0,13-4-2 0,6-15 2 0,13-5 1 16,13-4-1-16,-6-10-6 0,9-6-10 0,0 0-4 16,0 0 0-16,7-11-3 0,0-2 6 0,7-3 4 15,6-10-2-15,-3-6-3 0,6-10 12 0,1-3-7 16,-6-7 7-16,11-3-7 0,-6-3 7 0,4 1 0 0,-3 1 2 16,-4 3 4-16,-2 6-2 0,-4 7 3 0,-5 6 0 15,-7 7 6-15,-6 7 11 0,-3 7-5 0,-11 8 7 16,-6 5-18-16,-10 5-10 0,-11 4-2 0,-9 20-4 15,-8 11 0-15,-12 21 3 0,-13 14-1 0,-5 11 2 16,-13 5 5-16,1 7 0 0,2 1 6 0,-1-3-3 16,13-2 14-16,11-9 15 0,12-13-6 0,9-14 8 0,7-13-14 15,13-16-14-15,4-7 3 0,12-9-7 0,10-6-3 16,12-7-21-16,0 0-1 0,-6-9-6 0,13-6 2 0,6-8 5 16,5-11 4-16,6-15-1 0,3-16 8 0,3-13 9 15,5-9-5-15,3-7 6 0,0-2 2 0,1-5-2 16,3-2 1-16,1 3-1 0,-5 3 5 0,-3 8-7 15,-5 8 3-15,-13 8-3 0,-3 13 19 0,-10 10-4 16,-4 8 5-16,-11 13-7 0,-7 9-5 0,-13 8-3 16,-3 8-9-16,-11 10 5 0,-13 10-17 0,-2 20 2 15,-18 22 5-15,-12 16-2 0,-6 15 13 0,-16 12-4 16,4 4 1-16,5 11-2 0,0-2 5 0,7-6 11 0,4-8 3 16,7-14 3-16,7-8 1 0,11-14-3 0,15-5-5 15,3-17 2-15,13-6-5 0,9-11-9 0,5-8-1 16,8-8-6-16,3-8-11 0,9-4-16 0,2-8 2 15,7-11-7-15,9-10 3 0,4-24 13 0,9-11-1 0,2-20 6 16,3-7 6-16,6 0 5 0,3-6 0 0,1 6 1 16,-1 0 6-16,-7 4 2 0,2 5 0 0,-5 7 2 15,-8 9 3-15,-9 10 0 0,-8 6 8 0,-1 20-4 16,-7 3 16-16,-7 10 19 0,-1 13-7 0,-15-2 8 16,-6 7-24-16,-7 11-21 0,-13 9-1 0,-12 20-7 15,-6 13 2-15,-13 23 4 0,-8 11 0 0,-5 11 1 0,1 5 6 16,-3 4 21-16,4-2 1 0,3-11 6 0,3-5 0 15,18-15-8-15,4-7-5 0,17-16 0 0,14-11-20 0,12-16 1 16,5-11-7-16,15-11 0 0,0 0-45 0,4-13 17 16,11-12-7-16,4-15 12 0,5-16 3 0,5-16-3 15,5-13 2-15,2-13-2 0,8-5 14 0,-1-6 8 16,-3 1 6-16,0 8-2 0,-8 1 2 0,-5 10 4 16,-1 10-4-16,-5 6 4 0,-8 12 2 0,-4 12 9 15,-9 9 5-15,-15 11 1 0,-1 6 13 0,-9 10-1 16,-6 6-3-16,-10 9-1 0,-10 12-17 0,-18 17-8 15,-7 14 0-15,-14 22-2 0,2 12 10 0,-10 16 32 0,6 4 0 16,5 1 9-16,-2-1-3 0,10-10-16 0,7-10-5 16,16-12-3-16,12-13-19 0,19-14-6 0,9-7-4 15,7-15-1-15,5-4-9 0,4-8-23 0,4-4 0 16,3-4-7-16,7-11 5 0,3-7-8 0,4-12 8 0,6-15-9 16,0-13 8-16,6-12 18 0,0-8 1 0,-5-5 6 15,0 2 7-15,-12 7 13 0,-5 7-2 0,-8 17 8 16,-8 6 3-16,-8 19 15 0,-8 9-5 0,-16 11 6 15,-4 7-3-15,-12 5-4 0,-12 13 1 0,-7 15-2 16,-6 9-2-16,-1 17 17 0,-4 5 6 0,3 8 4 16,-5 2 15-16,4 4-16 0,1-2-7 0,12-7-4 0,10-8-31 31,14-12 1-31,14-7-7 0,8-17 2 0,13 0-21 0,7-10-8 16,2-6-5-16,9-6-3 0,0-5-28 0,11-7 9 15,2-9 0-15,7-11 3 0,2-10-3 0,6-19 6 16,-2-9 1-16,5-7 6 0,-6 1 30 0,-7 6 16 15,-9 6 3-15,-11 19 5 0,-7 10 13 0,-9 8 34 16,-7 10 3-16,-7 3 10 0,-6 2 16 0,-8 7-19 16,3 4-5-16,-4 1-5 0,4 6-13 0,-4 4-25 15,7-4 0-15,4 2-10 0,5-2-15 0,12-2-53 16,10-7-34-16,3-3-21 0,19-5-213 0</inkml:trace>
  <inkml:trace contextRef="#ctx0" brushRef="#br0" timeOffset="18644.05">32665 6554 808 0,'-7'-11'20'0,"-2"2"-17"0,3 2 13 0,1 3 24 0,1 4 15 0,4 0 24 15,0 0 4-15,0 0-6 0,0 0-16 0,-2-2-27 16,1 0-1-16,1 1-10 0,-2-1-7 0,-2 2-5 16,2-2-3-16,0 0 2 0,2 0 8 0,0 2 2 15,0 0 9-15,0 0-5 0,0 0 9 0,0 0-7 16,-12 4-5-16,6 9-1 0,-3 1-10 0,0 6-17 15,-5 9 7-15,-6 16-11 0,-2 11 3 0,-7 4-10 0,-3 7 3 16,-8 3-3-16,6-3 6 0,-13 2 10 0,7 0-4 16,6-2 6-16,-2-2-2 0,7-9 4 0,0-7 0 0,2-6 2 15,5-3-3-15,-2-4-1 0,5-3 2 0,2-8-1 16,-1-7-1-16,7-7 23 0,-1-6 1 0,6-5 8 16,3-3-6-16,3-10-21 0,3-5-1 0,6-5-3 15,0-12 8-15,2-8 13 0,4-4 1 0,5-6 6 16,3 1 15-16,8-2 3 0,-4-3 6 0,-5-2-3 15,5-3 6-15,-2-1-12 0,9 1-1 0,-1 1-2 0,-2 1-4 16,-3-1-10-16,1 8-1 0,-7 3-3 0,-2 6-8 16,-4 15-7-16,-3 2 5 0,-8 7-4 0,-3 6 14 0,-4 3 2 15,-3 6-4-15,-8 5 3 0,-1 3-14 0,-3 8-7 16,-8 3 2-16,-6 3-4 0,-3 10 3 0,-4 9-10 16,-2 6 4-16,-3 14-6 0,3 2 4 0,-12 0 4 15,3 3-2-15,6-3 3 0,-2-2 1 0,1-7 0 16,4-4-1-16,6-9 1 0,0-1 8 0,8-8-10 15,7-6 8-15,-1-8-8 0,7-6 16 0,8-7-14 16,-3-2 6-16,5-5-8 0,1-4 0 0,2-7-5 16,4-5-2-16,5-12 0 0,-4-3-4 0,8-9 11 15,-1-5-7-15,8-6 7 0,2-5-2 0,1-4 3 0,3-4 2 16,1 3 1-16,-4-3-2 0,1 6-2 0,-1 7 3 16,-8 7-2-16,-1 10 3 0,-7 8-1 0,-3 6 2 15,0 9 0-15,-13 4 8 0,-6 8-21 0,-5 6 0 0,-12 9-8 16,-4 9-1-16,-11 17 4 0,-6 8-1 0,-8 17 3 15,-3 7 8-15,-4 9 0 0,-3 5 10 0,4 4-6 16,1 0 11-16,8-2 7 0,5-7-7 0,1-7 7 16,9-6-1-16,3-14 0 0,7-6-3 0,10-8 0 15,1-8-11-15,8-7-4 0,6-2 1 0,1-11-3 16,7-7-9-16,0 0 10 0,0 0-7 0,16-14 8 0,-3 1-16 16,5-12 9-16,2-6-3 0,5-11 6 0,2-10-1 15,10-11 4-15,-5-8 1 0,8-10 0 0,0-2 0 0,3 1 0 16,-5-3 3-16,-6 7 0 0,6 8 1 0,-9 3 7 15,2 13-4-15,-9 10 5 0,-8 6 6 0,-7 13 3 16,-3 7 5-16,-4 5-2 0,-4 8 11 0,-5 3-16 16,-7 5-2-16,-7 7-6 0,-6 8-10 0,-9 9-9 15,-6 13 1-15,-1 16-4 0,-9 11 0 0,-11 16 8 16,-2 13-1-16,-9 10 4 0,0 10 2 0,0 7-4 16,-1-4 4-16,-3 1-3 0,4-6 9 0,8 0-7 15,1-8 0-15,5-11-1 0,10-7 1 0,7-23 10 0,1-7-3 16,14-14 4-16,2-8-8 0,12-13 0 0,2-5 2 15,6-9-2-15,8-9-6 0,0 0-4 0,6-5-2 16,5-6 2-16,3-7 11 0,4-9-5 0,2-7 2 16,5-12-2-16,4-3-3 0,4-12 1 0,1-10 2 0,4-10-2 15,6-6 2-15,-8-9 3 0,5-3 2 0,1-2 2 16,1-1 4-16,2 1 1 0,4 3 1 0,-4 6 2 16,-5 5 3-16,-7 11-8 0,-8 13-1 0,-5 14 0 15,-7 8 6-15,-10 13 10 0,1 5 0 0,-11 8 3 16,-6 6-2-16,-5 4-16 0,-9 7-1 0,-8 9-6 15,-4 12-7-15,-12 13-5 0,-7 10-1 0,-2 15-1 16,-6 10-6-16,-7 15 9 0,-3 8-1 0,-9 6 4 0,-1 1 4 16,3-1 0-16,-6-4 0 0,4-4 1 0,9-5 1 15,4-13-1-15,7-5 1 0,11-12-1 0,1-8 3 0,12-13 4 16,8-7-2-16,4-5 2 0,9-8-7 0,4-7 0 16,5-7-1-16,6-2 1 0,-1-7-8 0,8-6-4 15,5-5 4-15,6-13-3 0,5-9 8 0,7-16-3 16,4-12 2-16,7-10-1 0,2-11 5 0,11-10 2 15,5-3 2-15,4-6 0 0,4-4-2 0,5-4 5 16,-2 4-4-16,-6 3 4 0,-1 6-4 0,-9 9 1 16,-2 9 4-16,-11 7-3 0,-7 12 9 0,-11 9 0 15,-7 5 0-15,-7 12 1 0,-6 8 10 0,-11 5-6 16,-5 7 2-16,-13 5-5 0,-7 4-16 0,-5 15-15 0,-8 7-3 16,-19 16-1-16,-6 11 7 0,-13 18-1 0,-12 16 4 15,-2 22-3-15,-16 15-3 0,-9 23 6 0,-13 14-4 16,-8 14 4-16,5 4 0 0,-6-1 9 0,5-2-2 0,4-7 4 15,8-13 0-15,17-16 7 0,15-19-4 0,18-17 3 16,16-13-7-16,12-16-1 0,12-10 1 0,11-19 0 16,6-6 6-16,8-14-7 0,7-7 3 0,11-4-5 15,0 0-2-15,-5-9-7 0,12-9 0 16,8-9-2-16,4-13-1 0,10-14 8 0,4-12-1 0,8-19 4 16,5-10 4-16,11-19-1 0,3-9 4 0,5-13-2 15,2-2 7-15,7-1-1 0,0-4-1 0,2 4-1 16,2 7-4-16,-9 5 3 0,-4 10-4 0,-9 12 3 15,-4 7-4-15,-9 15 15 0,-10 9-7 0,-11 14 9 16,-12 8-3-16,-6 14 8 0,-8 5 1 0,-10 13-1 0,1 8-12 16,-16 6-23-16,-9 8 0 0,-10 14-8 0,-14 8-5 15,-15 16 11-15,-7 16-1 0,-17 14 6 0,-7 12 6 0,-4 15-1 16,-8 8 5-16,3 7-3 0,-6 8 4 0,-3-1 6 16,3 0 2-16,5-6 0 0,12-7 5 0,10-8-3 15,7-11-1-15,8-11 1 0,3-9 3 0,15-11-3 16,7-7-1-16,14-8-1 0,6-8-2 0,11-19-1 15,9 1 1-15,8-12-2 0,8-3-9 0,0-5-13 16,8-10 5-16,6-10-7 0,6-9 12 0,9-15-3 16,3-7 6-16,6-13-3 0,9-11 9 0,6-14-2 15,5-9-2-15,5-11 0 0,-5-3 2 0,3 5 4 16,-3-1-1-16,-7 9 2 0,-4 10-6 0,-6 5 5 0,-7 13 1 16,1 11 3-16,-14 11-1 0,-10 10 12 0,-9 8-1 15,-9 9 4-15,-6 9 2 0,-5 7-16 0,-7 5-5 0,-13 8-3 16,-5 9-19-16,-17 16-5 0,-7 15 5 0,-16 19-4 15,-18 15 14-15,-11 24 1 0,-11 14 3 0,-7 12-1 16,-2 10 6-16,0 0 2 0,2-2 1 0,5-8 3 16,9-12 19-16,11-14-9 0,8-8 5 0,14-14-9 15,7-4-6-15,11-9 6 0,7-11-4 0,15-10 4 16,6-15-5-16,17-13 1 0,8-7-10 0,12-9 2 0,0 0-35 16,11-11 13-16,7-7 2 0,12-13 4 0,7-12 7 15,8-19 7-15,7-16-7 0,4-12 7 0,6-13-6 16,8-11 7-16,4-7 3 0,8-11 1 0,-1-6-3 0,2 6 7 15,-2 4-7-15,-5 10 6 0,-11 6-11 0,-7 13 12 16,-11 8-3-16,-14 15 8 0,-10 9 2 0,-12 17 10 16,-11 8 0-16,0 13 4 0,-7 7 3 0,-11 10-18 15,0 6 2-15,-13 8-10 0,-14 11-11 0,-11 18-11 16,-13 14-1-16,-21 22-2 0,-8 18 1 0,-12 23 10 16,-8 13 6-16,-1 15 0 0,-7 7 0 0,-3 2 8 15,3-2-8-15,1-11 9 0,13-8-1 0,14-15-5 16,8-15 7-16,18-11-7 0,3-12 15 0,8-10-9 0,6-5-1 15,10-14-3-15,9-10 1 0,13-13 6 0,5-7-2 16,12-6 1-16,6-6-12 0,0 0-16 0,2-17 7 16,16-6-8-16,7-10 15 0,13-19-4 0,6-15 3 0,10-15-2 15,0-12 9-15,6-12 0 0,3-10 1 0,6-12-1 16,5-3-1-16,-9 1 1 0,2 7 0 0,-15 15 1 16,-7 6 5-16,-10 21 1 0,-6 7 0 0,-11 16 0 15,-11 9 8-15,-4 15 8 0,-12 6 1 0,-5 12 0 16,-6 5-16-16,-16 10-17 0,-7 6-2 0,-15 15-5 15,-11 12-2-15,-18 23 0 0,-1 17 3 0,-21 24 0 16,-3 16 9-16,-20 22 4 0,-12 11 0 0,6 5 2 0,1 0 1 16,10-13 13-16,3-12 0 0,10-11 4 0,7-7-3 15,17-17-2-15,12-7-5 0,19-21 2 0,10-17-2 16,20-14-2-16,7-9-1 0,8-13 0 0,6-6-5 0,7-5-21 16,6-5 4-16,2-7-10 0,11-10 10 0,8-14 8 15,10-14-2-15,9-21 4 0,7-13-3 0,10-16 5 16,3-8 4-16,13-11-2 0,-6-6 5 0,7-8 1 15,-1 1-2-15,-11 9 3 0,-2 9-4 0,-16 20 9 16,-6 11-5-16,-17 17 5 0,-12 10 0 0,-14 18 18 16,0 9-4-16,-13 11 6 0,-3 9-18 0,-13 8-15 15,-12 6 0-15,-15 15-7 0,-15 17-3 0,-25 21 3 0,-8 18-3 16,-21 26 4-16,0 12 8 0,-7 20 1 0,0 5 9 16,0 1-5-16,-1-8 15 0,12-13 7 0,10-13-6 15,21-19 6-15,16-9-11 0,18-17-8 0,14-8 4 16,17-17-6-16,3-10 1 0,11-13-13 0,4-8-7 0,4-5-2 15,6-5-11-15,12-9 3 0,1-9 1 0,16-21 0 16,8-13 5-16,7-25 8 0,15-13 4 0,6-19 0 16,6-11 8-16,8-12-1 0,-1 0-3 0,0 3 0 15,-7 8 3-15,-10 23 3 0,-15 9 2 0,-15 24-2 16,-11 16 7-16,-14 19 22 0,-7 16-2 16,-11 10 6-16,-11 7-17 0,-18 8-11 0,-9 10-6 15,-16 21 1-15,-15 12-7 0,-12 27 3 0,-8 14 1 0,-5 19 0 16,-3 13 8-16,8 4 5 0,4 1 2 0,7-7-1 15,12-15-5-15,15-20-5 0,11-12-2 0,17-21 0 16,10-6-4-16,15-21-13 0,3-7-2 0,11-8-5 16,6-6-9-16,7-2 0 0,5-6 4 0,6-14-1 15,9-14 13-15,5-13-5 0,2-15 5 0,3-17-3 16,5-10 14-16,-3-9 5 0,-12-3 1 0,-6 11 4 0,-14 12 5 16,-16 22 19-16,-10 14 1 0,-12 15 8 0,-16 7 27 15,-13 9-2-15,-9 4-2 0,-11 13-3 0,-9 6-26 16,-11 14-16-16,-5 8-1 0,0 9-4 0,1 13 2 0,5 8-10 15,8 1 2-15,8 0-6 0,6-4-2 0,12-8-10 16,5-8-17-16,16-7-4 0,8-7-109 0,10-11-178 16,8-9-103-16</inkml:trace>
</inkml:ink>
</file>

<file path=ppt/ink/ink4.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7T15:49:14.944"/>
    </inkml:context>
    <inkml:brush xml:id="br0">
      <inkml:brushProperty name="width" value="0.05292" units="cm"/>
      <inkml:brushProperty name="height" value="0.05292" units="cm"/>
      <inkml:brushProperty name="color" value="#00B0F0"/>
    </inkml:brush>
    <inkml:context xml:id="ctx1">
      <inkml:inkSource xml:id="inkSrc1">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1" timeString="2022-11-17T15:49:16.445"/>
    </inkml:context>
  </inkml:definitions>
  <inkml:trace contextRef="#ctx0" brushRef="#br0">31448 11168 0,'0'0'0,"-72"-41"0,4 10 16,-4-10-16,-18-9 15,-5-22 1,4-18-16,-3-14 16,3 4-1</inkml:trace>
  <inkml:trace contextRef="#ctx1" brushRef="#br0">22065 11667 1202 0,'-32'6'192'0,"-5"1"-73"0,-2 0 97 0,1 4-144 16,5 2 8-16,4 1 13 0,0 4-37 0,4 2 3 15,2 2-18-15,1 0-7 0,-22-6-1 0,32 2-9 0,6-2 4 16,5 0-14-16,4-1 3 0,4-1 4 0,4-1 0 15,4-4 7-15,5-2-5 0,5-3-5 0,2-2-2 16,4-2-16-16,-4-7 12 0,4-3 6 0,-1-2 4 16,-4-6 19-16,-7 0-4 0,1-4-5 0,-5-2 3 15,-3-1 3-15,-2-4-2 0,-5-2 5 0,-1 1-5 16,-1 1 1-16,-6 2-4 0,1 3 0 0,-9-1-1 0,2 1-5 16,-2 4-1-16,-7 2-6 0,2 6 4 0,-8-3-8 15,-1 10-7-15,-2-4 3 0,-4 5-7 0,4 6-9 0,0 3-2 16,3 4-3-16,1 6 1 0,5 3-15 0,3 4 1 15,3 1-2-15,1 6 3 0,5 0 6 0,6 4-9 16,9 3 6-16,2-7-7 0,6-2 8 0,4-4-6 16,5-6 4-16,-1-7-2 0,9-2 12 0,-5-8 15 15,7-4 1-15,-3-9 6 0,-6-5 9 0,5-9 1 16,-4-7-4-16,-5-6 3 0,6-3-6 0,-9-4 1 16,2-2 3-16,-1 0 0 0,-8 0 9 0,-4 4-4 15,-2 1-2-15,-12 5 0 0,3-1-3 0,-5 2-1 0,-1 3 2 16,-4 3-2-16,-3 5-2 0,-5 5 4 0,-10 2-6 15,6 6 4-15,-7-3-7 0,-1 7-12 0,1 1 1 16,2 5-5-16,0 4-7 0,4 7-13 0,2 8-2 16,3 1-4-16,0 11-3 0,5 6 4 0,5 5 2 0,4 9 0 15,4 3 3-15,10 5 6 0,2 6 0 0,8 4 3 16,1-3-1-16,8-4 7 0,2-8 4 0,-1-6 1 16,3-8 20-16,-2-7-6 0,4-6 4 0,-6-8-4 15,2-8 3-15,1-7 2 0,-6-2-4 0,8-9 3 16,-4-3-5-16,0-6 3 0,7-5 1 0,-6-8 2 15,-6-1 8-15,-3-10 0 0,-2-1-3 0,-5-2 2 0,-6 0-2 16,-5 7 3-16,-4-1 4 0,-3 4-4 0,-8 3 3 16,-3 1-5-16,-10 5 1 0,-4-1-1 0,-10 1 2 15,-3 3-9-15,-3 0-1 0,3 5-3 0,-6 2-11 16,6 5-2-16,-2 6-4 0,1 5 2 0,8 2-6 0,2 13-15 16,3 5-5-16,9 5-5 0,1 14-15 0,4 6 20 15,3 9 1-15,7 10 5 0,5 8 9 0,4 8-1 16,5-2 2-16,11-2 0 0,2-9 5 0,7-7 17 15,2-5-4-15,-4-13 10 0,6-4-4 0,3-11 3 16,1-5 3-16,-1-9 0 16,2-6 8-16,-2-7 0 0,-3-8 3 0,-4-8-1 15,2-6 1-15,0-7-7 0,2-5 0 0,-2-7-2 0,1-4 2 16,-8-6 3-16,-2-3-5 0,-6-2 5 0,-3 0-5 16,-9 6-2-16,-2 3 5 0,-7 9-3 0,-4 2 7 0,-9 9-1 15,-1 2 0-15,-10 2-1 0,-5 7-8 0,-2 2-6 16,-2 5-4-16,0 5 1 0,0 4-13 0,-1 10-9 15,-1 8-4-15,10 4-1 0,1 11-15 0,4 8 10 16,7 5-3-16,4 16 5 0,7 3-2 0,7 2 12 16,2 2-1-16,4-4 5 0,5-5 0 0,9-9 10 15,0-6 0-15,9-8 3 0,-5-12-2 0,5-3 6 16,-4-9-2-16,-7-11 5 0,11-2 5 0,-8-11 4 0,2-3 0 16,6-7 1-16,-16-8-3 0,7-11-7 0,-1-7 3 15,2-7-3-15,-4-1 10 0,-6 0-7 0,-9-4 1 16,-7 5-2-16,-1 5 7 0,-6 8-9 0,0 12 6 15,-8 4-6-15,0 2 3 0,-9-1-8 0,-5 3-4 0,-5 5-1 16,-6 1-8-16,3 8-3 0,3 6-4 0,12 3 0 16,11 7-23-16,5 6-3 0,10 3-1 0,4 11 2 15,1-2 17-15,11 6 9 0,1 2 2 0,1-8 2 16,1 2 11-16,6-2-1 0,-2-6 6 0,-4-7-4 16,0 1 9-16,-3-13 15 0,3 0-5 0,-2 0 10 15,-1-6-1-15,-2 3-10 0,-6-8 4 0,-1 4-6 16,-2-2 4-16,-2 9-6 0,0 0 1 0,0-2-4 15,0 0-5-15,-2 0-8 0,-25-25-5 0,20 24-4 0,7 3-40 16,0 0-73-16,-4 0-26 0,2 0-25 0,0 0-165 0,-26 7-583 16</inkml:trace>
  <inkml:trace contextRef="#ctx1" brushRef="#br0" timeOffset="656.73">21977 15837 1807 0,'9'-8'290'0,"-15"3"-198"15,4-4-8-15,-3 0-5 0,3-2-23 0,-7 2 50 16,5 2-8-16,-6 3 18 0,-5 2-34 0,-3 2-31 16,-9 0 0-16,-6 6-13 0,1 1-21 0,-11 6-10 15,-4 5-5-15,-6 11 0 0,-3 7-9 0,-2 9 1 16,-1 11 5-16,1 11-2 0,-2 2 2 0,2 5 5 16,0-2-4-16,-1 1 4 0,1 1-11 0,6 0-2 15,8 4-1-15,3 3-1 0,10 8-10 0,15 7 6 0,-1-4-1 16,12 0 2-16,7-7-14 0,14-7-3 0,17 1-1 15,12-1 1-15,5-2 4 0,17-5 5 0,2-4-1 16,9-4 4-16,5-3 1 0,4-13 18 0,12-4-2 16,4-18 7-16,4-10 3 0,3-11 11 0,-7-10-1 0,2-16 5 15,-1-7 1-15,5-16 9 0,8-4 1 0,-5-9 2 16,-9-3 4-16,-9-4 19 0,-9-2-4 0,-5-7 8 16,1 0-7-16,1-4-19 0,-7-4 0 0,1-6-6 15,-14-3-8-15,-10 1-7 0,-8 5 8 0,-21 9-3 16,-8 9 40-16,-15 13 3 0,-9 1 1 0,-17 6-4 15,-6 2-24-15,-10 3-14 0,-10 3-2 0,-12 4-4 16,-10 6-3-16,-11 6-18 0,-5-1 2 0,-8 1-9 0,-1-1-11 16,-22-1-15-16,-7 5 0 0,-12 2-6 0,7-2-11 15,10-2-36-15,7-1-4 0,20 5-16 0,11 5-63 0,17 8-181 16,19 5-88-16</inkml:trace>
</inkml:ink>
</file>

<file path=ppt/ink/ink5.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7T15:52:13.149"/>
    </inkml:context>
    <inkml:brush xml:id="br0">
      <inkml:brushProperty name="width" value="0.05292" units="cm"/>
      <inkml:brushProperty name="height" value="0.05292" units="cm"/>
      <inkml:brushProperty name="color" value="#00B0F0"/>
    </inkml:brush>
  </inkml:definitions>
  <inkml:trace contextRef="#ctx0" brushRef="#br0">3528 4613 2072 0,'0'0'131'16,"-2"0"1"-16,2 0-52 0,0 0 14 0,0 0-22 15,0 2 20-15,0 0-45 0,0-1 6 0,-2 1-19 16,0 0 8-16,2 0-15 0,-25 41 0 0,10-30-5 16,10 1-5-16,-13 3 17 0,2 1-8 0,-4 5 9 0,0-3-17 15,-7 2-6-15,3 3-2 0,6-5-2 0,-7 4-9 16,3-5 5-16,-5-2 0 0,2-3 2 0,5-1-5 0,4 0 2 16,-4 1-1-16,-2-1 0 0,4 1-2 0,0 1-1 15,4-8 1-15,3 4 0 0,0-6 4 0,5-1 0 16,-1 3-1-16,4-3 0 0,1 5-6 0,0-2 2 15,2-3-1-15,0 1 2 0,2-1-2 0,7-1-3 16,0 4 3-16,4-1 0 0,1-1 6 0,6 2-4 0,2-7-1 16,-1 8-1-16,5-8 2 0,1 0 0 0,-2 2 0 15,9-2 0-15,-3 5 1 0,2-7-1 0,-6 0 0 16,0 2-1-16,-4 0 3 0,-3 0 0 0,2 0 0 16,-6-3-1-16,4 3-1 0,-9 0 2 0,0 5 0 0,-8-3 1 15,6 2-3-15,-1-4 5 0,-3 0-7 0,9 3 6 16,-14-3-1-16,8 2-3 0,-8-2 3 0,0 0-3 15,0 0 2-15,1 0 5 0,3 0 3 0,-4-2-1 16,18-21-3-16,-18 10 1 0,-2 4 0 0,4-2 2 16,-4 0 12-16,1 0-13 0,-5-1 1 0,3 1-5 15,-3 0-2-15,-1-3 4 0,0 5 0 0,-6-6-1 16,0 1-6-16,1 1 6 0,4-3-6 0,-1 1 5 0,4 3-7 16,-8-3 1-16,-1 2-15 0,-2-1 3 0,-4 3-57 15,11 2-32-15,-2 2-12 0,-2 3-13 0,11-1-93 16,2 5-146-16,2-2-45 0</inkml:trace>
  <inkml:trace contextRef="#ctx0" brushRef="#br0" timeOffset="250.89">3835 4747 2150 0,'0'0'83'0,"0"0"-19"0,0 0-5 0,0 2-1 15,13 18-2-15,-3-11-29 0,-1 1 4 0,4 5-16 16,2-1-8-16,-3 4-1 0,4 2 2 0,1 2-1 16,-3 0 0-16,4-2-6 0,-1 1-1 0,1-1 1 15,0-3 6-15,2-3-9 0,-1 0-42 0,7-1 1 16,-1 2-185-16,2-5-133 0,4-4-48 0</inkml:trace>
  <inkml:trace contextRef="#ctx0" brushRef="#br0" timeOffset="477.02">4402 4561 2519 0,'-12'14'97'0,"3"6"-3"0,-2 2-52 0,-4 1 1 0,6 4-4 15,-7 2 0-15,7 7-19 0,4 6-12 0,-4 0 2 16,5 5-5-16,-3-2 7 0,-8-4-5 0,8 8 5 0,-15 2-5 16,17 1-3-16,1 8-2 0,-8-9 0 0,14-6 0 0,-2-2-1 15,-2-5-2-15,4-3-2 0,-2-5-5 0,1-1-47 16,1 0-66-16,0-2-25 0,5-3-16 0,-1-1-131 0,1-1-198 16</inkml:trace>
  <inkml:trace contextRef="#ctx0" brushRef="#br0" timeOffset="122032.82">13846 3484 505 0,'-11'0'343'0,"3"-2"-147"0,-1 2 184 0,4-1-259 0,0-1-12 16,-1 2 21-16,-3-2-85 0,0 0 7 0,-2 2-26 16,2 0 2-16,-32-2-15 0,21 10-1 0,2-5-5 15,-6 6-11-15,6 6 5 0,-2 3-1 0,-3 11 4 16,-1 5-2-16,-14 6-7 0,4 5 1 0,-6 8-3 16,6 3 7-16,-4 7 1 0,5 8-3 0,6 1 2 15,2 0-4-15,3-12 7 0,8 0 6 0,7-8-1 0,5 2 5 16,9 2-8-16,2-7 9 0,13-3-4 0,1-12 34 0,6-3-27 15,5-6 1-15,-1-7-11 0,3-2-7 0,0-10 9 16,-1-6 5-16,8-7 0 0,0-6-3 0,6-9 7 16,7-1-10-16,-5-6 9 0,3-2-8 0,0-5 5 15,-5 0 2-15,0-4 2 0,-4 0 21 0,-9 2 45 16,-3 2-15-16,-4 3 19 0,-10-1-44 0,-2 5 14 16,-3-4-8-16,-5 3 7 0,-3 1-21 0,-5-2-15 15,-2 2 3-15,-8 2-6 0,1 2 0 0,-6 1-5 0,-2 2-1 16,-2 2-1-16,-8-1-7 0,-3-1-46 0,-10 0-7 15,-10 1-19-15,0-1-71 0,-2 0-89 0,3-1-29 16,-7-1-43-16,10 4-294 0</inkml:trace>
  <inkml:trace contextRef="#ctx0" brushRef="#br0" timeOffset="122373.13">13771 3709 1850 0,'-14'1'264'0,"-2"1"-173"0,3-4-4 0,4-1-35 0,4-6 49 0,5-2-53 15,3-4 7-15,-3-6-19 0,7-5 23 0,1-6-16 16,3-8 1-16,5-2-8 0,-4-6-14 0,6-3-10 16,-3 0 3-16,-1-5-7 0,4-3-5 0,-1-3 0 15,-3 2-3-15,4 10 0 0,-9 4-37 0,-1 7-116 16,-1 4-22-16,0 3-42 0,-3 3-177 0</inkml:trace>
  <inkml:trace contextRef="#ctx0" brushRef="#br0" timeOffset="123072.25">13757 1647 1229 0,'-18'7'212'0,"-2"0"742"0,9-5-917 0,-1 0 58 0,-1 3-23 16,2 4 30-16,0 0-64 0,-3 0 4 0,-1 6-7 0,6-8 5 15,-5 0-21-15,7 2-9 0,-3 2-4 0,-4-2 0 16,5 4-2-16,-4 1-3 0,1-1 2 0,6 5-3 16,-8 2 2-16,1 0 15 0,-1 0 1 0,-4-4 5 15,5 4-4-15,-3-2-8 0,-1 0 2 0,3 4-4 16,-2-2-4-16,3-4 8 0,4 0-8 0,0-1 8 16,-4-1-14-16,6-3 2 0,2-6-1 0,1 1 3 15,4-1-3-15,0-1-9 0,6-1 2 0,4 1-4 16,3-2-2-16,1 2 3 0,3-1-2 0,-1 1 4 0,4-1 7 15,-4 1-1-15,6 1-1 0,3-3-1 0,-5 2 3 0,7-1 1 16,-5-1 0 0,-1 2 0-16,7-4 0 0,-9 2 1 0,12-1 2 0,-5 1-1 15,2 0 5-15,-2 0-9 0,-6-2 5 0,1 0-5 16,-4 0 9-16,-3 0-4 0,0 0-2 0,1 0 1 16,-4-2 9-16,0 0-2 0,-2-1 11 0,-4-1-5 15,1-1 37-15,1-3-13 0,-5-1-4 0,-2-1-4 16,0-1-16-16,-6-6 2 0,-1 3-3 0,0-4 2 0,-4-2-2 15,-4 2-4-15,-5-7 3 0,1 3-6 0,1-2-11 16,-6 3 4-16,4 4-1 0,0-3 2 0,2 1-1 0,0-3-5 16,4 4-19-16,-4 1 5 0,9 8-65 0,9 4-49 15,0-2-4-15,9 7-22 0,0-6-71 0,-2-3-79 16,7 4-25-16,6-6-50 0,2 7-374 0</inkml:trace>
  <inkml:trace contextRef="#ctx0" brushRef="#br0" timeOffset="123287.04">14230 1688 1596 0,'2'2'44'0,"4"0"103"0,-6-2-42 0,5 11 57 0,4 1-85 0,-7-3 9 16,2 4-17-16,-3-6 11 0,-1 6-42 0,4 0-18 16,1 3-3-16,-3 4-4 0,5-4-7 0,1 13 2 15,-5-6-1-15,1 5 0 0,-4 2-6 0,0-1 2 16,-2 2-3-16,6-2 3 0,-1-4 3 0,-3-3-8 15,6-2-27-15,-1-6-2 0,-1-3-134 0,-4-4-121 16,0-3-36-16</inkml:trace>
  <inkml:trace contextRef="#ctx0" brushRef="#br0" timeOffset="123519.23">14005 1607 1936 0,'-13'-2'184'0,"4"-2"-114"0,9 4-10 0,0 0-25 0,0 0-16 16,7 0-13-16,8-5-1 0,4 1-1 0,7-1 9 0,3-2-13 15,0 1 2-15,5 1-4 0,-5-2 4 16,2 1 3-16,-4-1-1 0,-4 0 1 0,-3 3-9 0,0 2 9 16,0 2-3-16,-6 2 6 0,3 0-7 0,-1 1 0 15,-2 1-1-15,1 1-3 0,1 5-39 0,-3 0-40 16,1 5-20-16,-5-2-6 0,0 3-74 0,-5 2-235 15</inkml:trace>
  <inkml:trace contextRef="#ctx0" brushRef="#br0" timeOffset="123691.39">14209 2082 1079 0,'-7'11'159'0,"-1"-3"148"16,-1 1 89-16,4-2-262 0,5-2 0 0,3-1-38 15,1-1 0-15,5 1-16 0,0-2-12 0,4-2-26 16,7 0 7-16,-11 0-18 0,5-2-20 0,8 0-4 0,-8 0 0 15,3 1-1-15,6-3-4 0,1-1 2 0,8-1-1 16,1 1 2-16,-1-1-1 0,1 1-32 0,-6 0-14 16,4-1-13-16,-3-1-94 0,-6 0-71 0,0 1-25 0,0-5-28 15,-4 4-194-15</inkml:trace>
  <inkml:trace contextRef="#ctx0" brushRef="#br0" timeOffset="124443.16">14048 1127 1360 0,'-13'-3'308'0,"1"3"-126"0,1 2-25 0,7 3-16 16,4-5-27-16,0 0-55 0,0 0 4 0,0 0-17 15,18 0 19-15,-5 0-25 0,5 2 1 0,2 3-11 16,2-3-12-16,3-4-4 0,2-1 1 0,-7-3-2 15,3 4-5-15,1 1-2 0,-1 1-4 0,-1 0 2 0,-2-4-2 16,-2 4 8-16,-2 0-4 0,0-2 4 0,-5 2-11 16,0 0 3-16,0 4-2 0,7 5-6 0,-5-2-76 15,5 2-123-15,0 0-34 0,-4-2-44 0,8 2-255 0</inkml:trace>
  <inkml:trace contextRef="#ctx0" brushRef="#br0" timeOffset="137100.57">12978 1607 1439 0,'-4'2'88'0,"1"-6"2"0,-6-1 30 0,-8-3-14 15,12 3-6-15,-4 3-34 0,7-3-1 0,13-3-16 16,-13 5-16-16,-27-10-14 0,22 6-2 0,-2 0-3 16,5 1 0-16,1 1-7 0,-3-2 5 0,5 1-6 15,-3-1 17-15,0 1 13 0,4 3 1 0,0-4 5 0,-3 3 5 16,3 4-5-16,0 0 0 0,0 0-2 0,0 0 3 16,0 0 5-16,-2 0-3 0,0 0 0 0,0 0-22 15,1 0-20-15,-1 0 6 0,0 0-9 0,2 0 4 0,-4 0-5 16,-19 16-1-16,30-8-1 0,0 4 2 0,-5 1-4 15,2 1 0-15,3 4-1 0,-5 0-2 0,1 6 4 16,10 1 0-16,-8 2 2 0,1 2 0 0,1 0 0 16,0 2 1-16,-3-2-1 0,1 5 4 0,1 4 0 15,-6 0 0-15,0 13 0 0,2-2 5 0,-1-4-5 16,5 0 8-16,-6-5-7 0,5-4 7 0,-3 0 1 0,2-3-3 16,-4-2 4-16,1-6 6 0,3-3 2 0,0-4-4 15,-1-4 2-15,-3-3 0 0,-2-5 2 0,2-6 8 16,0 0-2-16,0 0 23 0,0 0-16 0,0 0 1 15,0-9-8-15,-5-4-7 0,1-3-10 0,1-8 1 0,-4 1-4 16,-2-5-3-16,3 0 2 0,-3-3-1 0,-11 2 2 16,9 0-6-16,-1 5 1 0,1 1-1 0,11 5 2 15,-6 1-2-15,-4 5 1 0,6 3 1 0,4 0 0 16,-2 3 0-16,2 6-4 0,0 0-3 0,0 0-1 16,0 0-9-16,-18 15 1 0,15-3 1 0,-5 3 0 15,8 5 0-15,-7 3 5 0,7 3 0 0,9 6 3 0,-5-1 4 16,7 3-5-16,-8-1 3 0,6-2-4 0,-2-2 6 15,1-4 1-15,1 0 0 0,7-5 0 0,-5-7 2 16,5-1-3-16,-1-1-3 0,-3-9 0 0,8 0 1 0,5-2 4 16,-1-7 1-16,1-4 1 0,2-5 4 0,0-8-7 15,8-1 5-15,-1-4-5 0,-1-2 6 0,1-2-3 16,-3-5-1-16,3 0-1 0,-1 2-5 0,-5-2-134 16,0 0-10-16,-5 0-60 0,-1 0-170 0</inkml:trace>
  <inkml:trace contextRef="#ctx0" brushRef="#br0" timeOffset="140305.62">16078 2940 88 0,'-8'3'430'0,"-4"1"-174"0,3 0 225 16,3 1-321-16,-3-5-20 0,7 2 13 0,-7 0-68 16,9-2 6-16,0 0-19 0,0 0 1 0,-41 0-30 15,34-2 3-15,-1 0-11 0,3-3-2 0,5-1 2 16,0-3-11-16,2-2 7 0,-2-3-10 0,0-4 1 15,5-2 2-15,-5-5-1 0,4-4-5 0,-4-9 6 16,2-2 0-16,-2-11 3 0,3-3 6 0,-3-11-13 16,4-11-1-16,-4-2-6 0,0-5-10 0,2-6-1 0,-2 1 3 15,7-3-2-15,0 4 0 0,-2 15 0 0,4 12 1 16,-9 11-1-16,0 15-3 0,-3 9 11 0,-3-1-8 16,1 12 10-16,0 5-6 0,-4 2 3 0,1 3 3 0,-1 4-2 15,0 0-7-15,4 6-12 0,1 3 0 0,-1 9-4 16,-4-4 0-16,0 10-6 0,-2-1 4 0,4 6-4 15,-2 5 9-15,-4 1 5 0,2 3 3 0,-5-2 1 16,5 2 8-16,-2-5-8 0,6-3 3 0,0-8-3 16,3-4 1-16,4-9 1 0,-5-3-2 0,5-6 0 15,0 0-3-15,0 0-10 0,5-9 7 0,4-6-6 16,2-3 12-16,0-6 3 0,5-3 0 0,-1-7 0 0,-3-6 4 16,5-5-4-16,-5-2-3 0,6 3 0 0,2-1 0 15,4 5-3-15,-3 2 5 0,-1 4-3 0,6 12-1 0,-8 4 2 16,5 6-4-16,-7 6 4 0,-1 3-5 0,-1 4-5 15,-3 5 2-15,2 10-2 0,1 2 9 0,1 2-10 16,-1 7-1-16,6-3-10 0,-9-3-59 0,5 5-114 16,-1-5-37-16,3 7-43 0,0-1-291 0</inkml:trace>
</inkml:ink>
</file>

<file path=ppt/ink/ink6.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7T16:07:10.637"/>
    </inkml:context>
    <inkml:brush xml:id="br0">
      <inkml:brushProperty name="width" value="0.05292" units="cm"/>
      <inkml:brushProperty name="height" value="0.05292" units="cm"/>
      <inkml:brushProperty name="color" value="#00B0F0"/>
    </inkml:brush>
  </inkml:definitions>
  <inkml:trace contextRef="#ctx0" brushRef="#br0">25891 11161 634 0,'-7'7'126'0,"5"0"67"16,-7-1 27-16,4-3-102 0,5-3-9 0,0 0-37 16,0 0 2-16,0 0-13 0,0 0 6 0,0-1-28 15,-2-28 0-15,2 12-11 0,2 1-13 0,-1-6-9 16,3-3 1-16,3-6-3 0,-1-3 10 0,-1-8 15 16,2-5 1-16,-1-11 5 0,1-3 3 0,0-6-10 15,0-7-5-15,4 3 0 0,0-7-11 0,-2 2-5 16,-2 6 5-16,4 3-7 0,4 0-4 0,-3 6 3 15,5 3-4-15,-10 2 4 0,0 9-7 0,4 7 2 0,-4 11 2 0,0 4-1 16,-1 8 0-16,-1 12 3 0,1-2-6 0,-6 7 3 16,0 0-12-16,14 7-12 0,-5 4 1 0,2 1-5 15,-2 5 6-15,0 6 7 0,0 4-2 0,-2 4 3 16,6 5-1-16,-6 2 11 0,-3 2 1 0,7 2 3 0,-6 3 0 16,4 4 2-16,-7-4 0 0,2 4 2 0,3 1-4 15,-4 1 0-15,6 3 1 0,-1 2 0 0,-1-1-1 16,0-5-156-16,0 3-42 0</inkml:trace>
  <inkml:trace contextRef="#ctx0" brushRef="#br0" timeOffset="250.32">26066 10777 942 0,'-9'-12'144'0,"0"6"58"0,-1-3 72 15,4 2-148-15,4-2 48 0,2-2-81 0,0 2-3 0,0-4-29 16,0 6-32-16,4 0-16 0,7 0 0 0,-11-2-7 16,12 1-9-16,-3 1 0 0,8 2-6 0,6-1 6 15,-5-1-1-15,4 3-1 0,-6-1-2 0,-1 1-8 16,6 3-65-16,1-1-167 0,-4 4-56 0</inkml:trace>
  <inkml:trace contextRef="#ctx0" brushRef="#br0" timeOffset="910.95">26265 10168 559 0,'-7'-4'122'0,"2"-1"33"0,1-1-21 0,4 1 14 0,0-1-95 0,-4 3 29 16,4 3-11-16,0 0 15 0,0 0-29 0,0 0-19 16,0 0-7-16,0 0-4 0,0 0-25 0,0 0 9 15,4 9-5-15,-4 4 4 0,2 5-17 0,1 2 2 16,1 1 2-16,-2 6 0 0,3 0 0 0,-1 6 0 16,1 0-2-16,1 6 2 0,-1-1 6 0,4 6 0 15,-5-1 0-15,1-1-1 0,1-1 0 0,-3-4 2 16,3 2-2-16,-1-8 1 0,-3 2-3 0,1-4 0 0,3-2 5 0,1-2-3 0,-1-1 6 15,-1-5-12-15,0 0-18 0,1-3-3 0,-1-3-85 16,-1-3-154-16,-1-1-94 0</inkml:trace>
  <inkml:trace contextRef="#ctx0" brushRef="#br0" timeOffset="7111.94">21832 10448 1207 0,'-5'4'63'0,"3"-1"42"0,2-3 27 0,0 0-13 15,0 0 7-15,0 0-65 0,0 0-2 0,0 0-8 16,0 0 2-16,0 0-23 0,0 0 1 0,0 0-9 15,0 2-12-15,2 0 13 0,-1 0-2 0,19 29 6 0,-14-22-3 16,1 7 1-16,0 2-4 0,2-2 3 0,0 4-10 16,2-7-1-16,-2 5-1 0,0 2-1 0,4 5-14 15,-6 2 7-15,2-1-4 0,0 1 6 0,2-4-1 0,2 3-2 16,-3-1-1-16,-4-3 0 0,3-3 1 0,-6 0-5 16,1-1 2-16,7-2-4 0,0-2-13 0,-9-3-115 15,5-2-13-15,-7-1-47 0,-2-3-152 0</inkml:trace>
  <inkml:trace contextRef="#ctx0" brushRef="#br0" timeOffset="7615.16">21798 10432 1318 0,'1'-9'56'0,"5"-2"45"0,1 0-24 0,8 0 31 0,1-1-44 16,4 4-14-16,3 1 1 0,2 2-5 0,1-1 0 15,-1 3-21-15,0-1 3 0,4 0-8 0,-7 3-3 16,1 1 5-16,-3-2-4 0,-3 2 6 0,-5 2 6 16,3 3-2-16,-3-3 2 0,-1 5-4 0,-2-3-14 0,-9 1 3 15,6 2-1-15,-6 1 2 0,0 1-3 0,0-2-3 16,0 4-1-16,1-4 0 0,-2 4 0 0,1 0 7 15,0-2-3-15,3 3 3 0,-5-3-13 0,-5 0 7 16,-2 1-2-16,-5 0 4 0,7-2-10 0,-2 2 3 16,1 1-5-16,1 0 4 0,-2-2-3 0,5-2-8 15,3 2 0-15,1-5-4 0,0 5-4 0,9 4 6 0,0-6-4 16,-2 4 6-16,7 3-2 0,-5-6 10 0,4 2-1 16,0-1 3-16,1-1-3 0,-7 3-1 0,2-6 0 15,4 2-1-15,-4 2 2 0,0-5 7 0,6 5 2 16,-10-4 1-16,4-3 8 0,4 5 4 0,-11-3-2 0,10 1 3 15,-8 3-6-15,1-1 21 0,1-2-7 0,-5 3 11 16,-1-3-9-16,2 2-1 0,0 2-2 0,-2 0 0 16,0 0-9-16,0 0-3 0,-2-1-3 0,0 1 1 15,1 0-6-15,-5 0-1 0,1 0 2 0,-4 2-2 16,0-2 3-16,-2 2-7 0,2-2-1 0,-6 3-2 16,6-1-5-16,-11 0-72 0,1 0-2 0,0-2-33 0,3 0-85 15,2 0-119-15,-1 0-63 0</inkml:trace>
  <inkml:trace contextRef="#ctx0" brushRef="#br0" timeOffset="64746.94">25714 14183 85 0,'0'0'55'0,"0"0"69"0,0 0 32 0,0 0 6 0,0 0-5 15,0-2-37-15,0 1-2 0,0-1-3 0,-2 0 3 16,0 0-9-16,1 0-6 0,-1 1-2 0,0-1-28 16,2 0-9-16,-4 0 0 0,3 0-6 0,-1 1-20 0,0-1-13 15,0 0 1-15,0 2-4 0,1 0 0 0,1 0-8 16,-4 0-3-16,-38 16-2 0,39-5-7 0,-1 4 4 15,2 1 0-15,-1 0 2 0,-3 4 1 0,4 2-6 16,1-1 4-16,1 3-5 0,0-4 10 0,0 0 12 16,1-2-3-16,7-2 6 0,-7 0-2 0,7 1-5 15,4-5 7-15,-1-1-6 0,4-4 2 0,-3-1 8 0,3-1-4 16,-1-5 6-16,1 0-2 0,-1-5-9 0,1-4 0 16,-1 0-2-16,1-2-3 0,-6 0-6 0,1-2 1 15,3-1-3-15,0-1 5 0,-6 1-3 0,2 0 2 16,-5 1-2-16,-3-2-3 0,1 1 2 0,2 1 3 0,-2 2-1 15,-2 1 1-15,-2-1 4 0,-2 3-3 0,-3 1 4 16,0 2 2-16,0-1-6 0,-6 3-2 0,2 1 0 16,-5 2-3-16,1 2-1 0,-3 0-2 0,-2 3-1 15,0 4-6-15,1-2-2 0,1 4 3 0,3 2-3 16,-1 1-2-16,3 1 2 0,0 3-6 0,3 2 7 16,4 0 0-16,6 3-6 0,0 1 2 0,0 3-4 0,7 2 7 15,2-6-5-15,4 4 3 0,3-7-4 0,-1-5 4 16,1-1 0-16,2-3 0 0,-2-6 1 0,4 1 5 15,-2-4 8-15,2-4 1 0,-3-4 1 0,2-3-1 0,-2-3 0 16,-3-5-1-16,-5 1 1 0,0 0-4 0,-3-6 0 16,-1 6 3-16,-1-8-1 0,1 3 5 0,-5-3-2 15,2 1 0-15,-2 5-1 0,0 0 4 0,-2 3 3 16,-1 4-1-16,-3-1 1 0,-5 4-4 0,-1-1 2 16,1 4-1-16,2-2 0 0,-6 1 2 0,-1 3-10 15,-6 1 2-15,-5 2-5 0,4 0-3 0,-4 7-3 16,1 0-2-16,-1 0 1 0,4 6 4 0,1 0-4 15,0-1-3-15,6 7-1 0,2 0 2 0,-1 3 5 0,6 3 1 16,2 4-1-16,0-3-10 0,5 3 3 0,0-2 1 16,4-2 1-16,3-1 1 0,4-4-5 0,2-6-1 15,4-3 1-15,-1 0 9 0,1-4 1 0,1 0 3 16,4-5 0-16,3-2 3 0,-7-7 7 0,4-2-3 16,2-8 3-16,-6 5-10 0,2-12-1 0,-1 4 3 0,-3-1-1 15,-1-8 2-15,-2 2-3 0,-6-4 2 0,4 4-1 16,-2-2 7-16,-3 5 2 0,1 3 0 0,-5 2 1 15,0 3-2-15,-5 3 4 0,-6 1 3 0,-2 1 0 16,1 2 1-16,-3 4-4 0,1 1-6 0,-1 2 2 16,-3 2-11-16,-3 2 6 0,-3 3-5 0,-3 3 4 0,-2 1-6 15,-2 1 0-15,4 3-2 0,0 2 0 0,7 1-4 16,4 6 4-16,-2-4-1 0,7 5 1 0,-2 1-6 16,6 1 0-16,4 2 3 0,3-2-2 0,1 3 3 0,7-7-5 15,1 3 1-15,3-4-3 0,5-6-6 0,4-1 9 16,-1-4-2-16,5-6 5 0,3-1 3 0,0-2 6 15,-4-7 5-15,3-4 2 0,-2 2 6 0,4-2-7 16,-7-5-5-16,1-2 0 0,-3-7-6 0,-2-3 5 16,0 5-4-16,-3-4 6 0,-4 0-2 0,0 0-1 15,-2-1 6-15,-4 3-6 0,-1 3 6 0,-6 3 9 16,-4-1-6-16,5 5 7 0,-5 1-7 0,-1 3 3 16,-6 0 1-16,-1 2-1 0,-6 0-5 0,-2 5-7 0,1 1 1 15,-8 1-3-15,-2 2 8 0,-3 0-9 0,-4 3 1 16,-7 5-4-16,1 1 3 0,4 2-5 0,6 5 1 15,5 2-2-15,4 0 0 0,7 4-1 0,-4 1 1 16,6 3-2-16,3 4 0 0,8 5 5 0,3-5-4 0,4 5 5 16,9-1-9-16,-1-8 1 0,10 2 0 0,0-4 0 15,4-10 3-15,5 5-7 0,1-9 7 0,5-4-4 16,-3-4 16-16,3-6 4 0,-1-1-1 0,-2-6 2 16,1-4-5-16,-4-6-2 0,-2-5 2 0,-2-1-1 15,1-7 2-15,-10-2 0 0,2 1-2 0,-7-3 2 16,1 2 2-16,-8 3 4 0,0-1-1 0,-4 5 2 15,0 4 3-15,-4 3-1 0,2 4 2 0,-5 4-1 0,-2-1 9 16,-4 2-11-16,-3 3 3 0,-2 2-6 0,-2 1 3 16,-5 2-7-16,-4 3 0 0,-9-2-2 0,0 2-4 0,-5 4-5 15,-1 2 2-15,4 3-5 0,-1 0 1 0,8 6 0 16,1 1-1-16,6 5 1 0,-1 0 3 0,11 7-4 16,-4-1 4-16,13 4-4 0,-2 0 2 0,7 4-6 15,9-1 1-15,-3-3-1 0,10 5 0 0,3-6 0 16,-1-7-5-16,9 1 4 0,4-9 3 0,0-6 4 15,7-2 6-15,-3-5-1 0,5-5 13 0,2-4 0 16,-4-2-1-16,5-13 1 0,-6-3-2 0,1 0-5 16,-7-7 0-16,0-1-3 0,-6 1-1 0,-1-4 5 0,-4 6-2 15,-2-3 3-15,-7 1 1 0,2 1-2 0,-6 3 6 16,-3 2-4-16,2 5 10 0,-4 7-2 0,0-1 0 16,-7 6 0-16,-1 1-4 0,-1 1 3 0,-5 1-6 15,-8 1 4-15,0 3-15 0,-6 3-1 0,-3 1 1 0,-4 5 0 16,-2 4 3-16,-5 2 0 0,2 2-3 0,4 1 1 15,7 2-7-15,6 4 1 0,5 0-1 0,5 2 1 16,7 0-2-16,3 3-4 0,3 0 0 0,9 4-2 16,4-2-5-16,6 2 6 0,7 0 0 0,6-5 4 15,1-3 11-15,-1-4 3 0,-1-8 6 0,-2-2-2 16,2-3 4-16,-4-4-9 0,-2 0 0 0,2-8-2 16,-1-1 8-16,-7-3-10 0,1-3 5 0,-3-1-8 0,-3 1-12 15,2-1-44-15,2 0-16 0,-3 0-14 0,-3-2-99 16,7 3-160-16,-7-1-68 0</inkml:trace>
  <inkml:trace contextRef="#ctx0" brushRef="#br0" timeOffset="65244.58">26410 13453 818 0,'-7'-4'372'0,"1"-1"-228"0,-1-3-22 0,3 1-39 0,3-2 40 16,-1 2-44-16,2 1 7 0,-2 1-17 0,-5-1 12 0,1 1-8 15,-1 1 0-15,-2 1-5 0,0-1-15 0,0 1-6 16,-2 3-1-16,-3 1 0 0,-1 3 3 0,-5 5-10 15,2 0 2-15,-2 4-6 0,4 3-2 0,0 2-18 16,1 0 0-16,3 4-6 0,4 1 1 0,3-1-9 16,3 2 2-16,2-1-4 0,0 1-1 0,9 1 4 15,4 0-2-15,7-5 4 0,-4 0 4 0,6-7-8 16,1-1 6-16,4-4-7 0,-1-5 0 0,4-5-2 16,3-3-1-16,-1-4 0 0,3 2 3 0,-3-4-36 15,1-2-10-15,-4-3-12 0,-2-2-56 0,-2 3-90 16,2-1-16-16,-1 3-40 0,-1 1-185 0</inkml:trace>
  <inkml:trace contextRef="#ctx0" brushRef="#br0" timeOffset="110274.25">17890 12197 895 0,'-7'-2'350'16,"0"4"-134"-16,1 0 177 0,6 2-294 15,0 7-7-15,0-8-1 0,0 4-3 0,0 4-6 0,-5-7 1 0,0 7-31 0,1 0-15 0,-3 5 1 16,-1 0-4-16,-1 2 9 0,-1 0 9 0,-1-3-3 16,-7 6 4-16,1 1 0 0,-2 0-4 0,-1 0-1 15,-2-1-3-15,0-1-10 0,2 0-13 0,2-2-1 16,-2 0-5-16,4-1-12 0,-4-1-3 0,4 0 3 0,2 0-3 15,-3 1 4-15,5-1-5 0,3 2 1 0,5-4-1 16,0 3 6-16,4-3-6 0,-1-1-2 0,-10-2-3 16,9 0 1-16,2-2 1 0,2 1 2 0,5 0-1 15,-7 0-1-15,2-4 0 0,5 3 3 0,7-4-2 16,5 1 2-16,-9 1-1 0,7-5 1 0,2 0 0 16,-4-2 0-16,12-2 2 0,-5-2-3 0,-2-1 4 0,9-3-3 15,-8 1-1-15,6-2 1 0,-1 0-1 0,-1-2 5 31,4 0-4-31,-2 1 2 0,-2-1-2 0,-3 2 3 0,-4 1 0 16,0-1-1-16,-2 2 0 0,-3 0 1 0,-2-2-4 16,3 2 1-16,-5 1-1 0,2 1 7 0,-2-1-4 15,0 1 2-15,2-2-3 0,-5-1 4 0,-3 1-1 16,-3-2 3-16,6 2-1 0,-6-4 3 0,-6 2-10 16,3-4 2-16,-8 1-3 0,2-5 8 0,-4 3-5 15,-1-4 0-15,-1 0-1 0,1 0-3 0,1 3-5 16,-1-1-2-16,-1 2 0 0,-1-3-6 0,0 3-14 0,-1-1-5 15,3 6-6-15,1 6-39 0,2-1-43 0,0 2-19 16,6 2-15-16,5 0-113 0,0 0-270 0</inkml:trace>
  <inkml:trace contextRef="#ctx0" brushRef="#br0" timeOffset="110851.92">18503 12199 1421 0,'-6'9'66'0,"-1"6"96"0,5-1-144 0,1 4 50 0,2 6-9 0,1-3 21 16,0 1-27-16,0 3-26 0,0 1 0 0,-1-1-9 15,5-1-10-15,-2-1 4 0,5 1 1 0,-6-3 5 16,3-1 31-16,-5-4-2 0,5-3 3 0,-6-2-5 16,2-2 0-16,1-4-18 0,-1 1 5 0,-2-6-10 15,0 0-2-15,0 0 12 0,0 0-7 0,0 0 9 16,0 0-14-16,0-2-9 0,5-23 1 0,-5 12-4 15,-3-5-3-15,1-6 1 0,2 3-1 0,0-5 0 0,-2-1-3 16,0 2 2-16,-1-9-4 0,3 5 3 0,-7 2-2 0,3-2-1 16,2 9 2-16,0-2-1 0,2 8 6 0,6 1-11 15,1 2 4-15,-2 2-8 0,6 0 4 0,4 5 1 16,3-1-2-16,2 8 2 0,3-3-3 0,4-5 4 16,-3 3 2-16,5-1 0 0,0 3 2 0,1 3-152 15,5 1-21-15,-1-4-63 0,-1 2-205 0</inkml:trace>
  <inkml:trace contextRef="#ctx0" brushRef="#br0" timeOffset="111181.08">19251 12221 2180 0,'-9'-4'35'0,"9"4"5"0,0 0-6 0,0 0 7 0,0 0 1 0,0 0-12 16,11-7-1-16,3 5-6 0,1 0-17 0,-1 2 0 15,8 0-4-15,2-2 3 0,-3 2-8 0,1 0 2 16,-2-1 2-16,-2 2 1 0,2 1-3 0,-4-2-77 16,0 4-6-16,-1 0-32 0,-3-3-85 0,1 8-98 15,-4-1-68-15</inkml:trace>
  <inkml:trace contextRef="#ctx0" brushRef="#br0" timeOffset="111329.56">19347 12490 2026 0,'0'6'36'0,"0"-1"16"0,4-3-12 0,1 3 15 0,4-3-14 0,4 2-1 16,-1-1-8-16,3-3 2 0,-1-1-27 0,2-5-7 15,3 3 1-15,0-1-2 0,3 0-4 0,0 3-118 16,-6-1-2-16,4 2-47 0,-4 0-68 0,0 2-232 16</inkml:trace>
  <inkml:trace contextRef="#ctx0" brushRef="#br0" timeOffset="111771.73">18756 13377 1715 0,'-13'7'133'0,"2"0"306"0,2-3-409 0,9-4 20 0,0 0-9 0,2 3 15 15,9-1-8-15,0-2 5 0,9 0-5 0,0 0 5 16,10 0-11-16,1-2-27 0,0 0-4 0,0 1-6 16,5-3-2-16,-7 0-3 0,1 1 5 0,-1-1-5 15,-9-1 0-15,2 1-32 0,1-1-19 0,1-1-14 16,3 1-119-16,2-2-119 0,-4-1-15 0,2 1-72 15,-1 2-404-15</inkml:trace>
  <inkml:trace contextRef="#ctx0" brushRef="#br0" timeOffset="112022.01">19457 13150 1439 0,'-11'8'210'0,"-1"-1"-77"15,1 2-23-15,2 0 1 0,-2 0 11 0,0 2-28 16,2-4-6-16,-4 0-9 0,1 2-36 0,5-3-24 15,3 3 0-15,2-2-8 0,2 0-5 0,2 1 16 16,2-1-2-16,3 4 7 0,4-2-3 0,-2 0 2 16,3 0 5-16,3 4 0 0,-3-1 6 0,1 3-8 15,2-1 1-15,-1 1-3 0,0-1-2 0,1 1-8 16,-2 1-4-16,-4 0 0 0,3 0-11 0,-3 2 3 0,0-1-5 16,-1-3 3-16,-3 2-2 0,-1 1-4 0,-1 1 8 15,-3 2-6-15,2-2 1 0,-2 0-41 0,-2 0-14 16,-3-2-14-16,-2-1-85 0,1-4-80 0,-3-4-19 0,2-5-41 15,-2-2-243-15</inkml:trace>
  <inkml:trace contextRef="#ctx0" brushRef="#br0" timeOffset="112178.66">19361 13167 1768 0,'11'-18'101'0,"2"-4"-18"0,3 4-17 0,2 0 11 0,2 3-18 16,0 10-36-16,0-4 1 0,2 3-12 0,1 3-10 15,2-4-1-15,2 5 0 0,4 4-4 0,-4-1-60 16,2 7-146-16,2-3-19 0,-8-1-66 0,5 5-284 0</inkml:trace>
  <inkml:trace contextRef="#ctx0" brushRef="#br0" timeOffset="112303.75">19898 13431 1695 0,'0'25'97'0,"-5"-3"205"0,-1 0-284 0,3-1 8 0,-5-3-7 16,3-1 5-16,5-1-25 0,2-3-3 0,3-1-30 31,2-5 0-31,1 1-174 0,1-6-302 0</inkml:trace>
  <inkml:trace contextRef="#ctx0" brushRef="#br0" timeOffset="112673.58">19936 13107 1574 0,'6'2'80'0,"-6"-2"99"0,0 0-89 0,16-6 8 0,-7 5 0 0,7-1-5 16,-1-2-42-16,-1 4-21 0,6 0-5 0,-6 4-3 16,1 1-11-16,1 1-2 0,-3 1-1 0,-2-2 0 15,1 3-2-15,-3 1 3 0,-2-4-1 0,-1 4 0 16,-1 2-2-16,-1-2 3 0,0 2 0 0,-4 0 1 15,-4 0-2-15,2-2-8 0,-1 1 2 0,-1-2-2 16,-3 1 2-16,-1-4 3 0,1 1-2 0,0 1 1 16,2 0-4-16,1-5 0 0,4-2-2 0,0 0 2 0,0 2 4 15,0-1-6-15,0 1 3 0,0 0-5 0,0 0 0 16,4 41 5-16,3-32-2 0,0 0 3 0,0 0-1 0,4 3 0 16,-4-3 2-16,4 4-1 0,0-1 10 0,-2 2 15 15,0-1-1-15,2 1 5 0,-4 0-14 0,2-1-9 16,-5 1 1-16,7 0-4 0,-10-1-1 0,3 1-5 15,0-1 1-15,-3-1 0 0,3 1 9 0,-4-5-34 16,0-2-23-16,0-8-11 0,0 0-119 0,0 0-117 16,0 0-73-16</inkml:trace>
  <inkml:trace contextRef="#ctx0" brushRef="#br0" timeOffset="113049.7">20413 13087 1677 0,'0'4'100'0,"7"-4"1"0,2 0-24 0,6 2 20 16,-1 3-22-16,1 2-31 0,-1 0-1 0,-1-3-12 15,3 3-17-15,-7 2-10 0,6-1 1 0,-4 2-4 16,-2 0 0-16,-2 0 6 0,0-2-6 0,-5-1 7 16,3 0-4-16,-1-1 0 0,-6-1 3 0,2 0-3 15,0 1 6-15,0-3-7 0,0-1-1 0,0 2-2 16,-4-2 1-16,3-1-4 0,-1 3 3 0,-4 1-3 15,3-1 4-15,1 0 1 0,2 3 0 0,0-2 0 16,4 3-2-16,-3-1-3 0,5-4 2 0,-1 5-3 0,4-1 2 16,-5-3 2-16,5 3 1 0,-5-2 2 0,1-1 1 15,2 5-4-15,0-2 0 0,-7 2-1 0,8-2 1 0,-8 1 2 16,3 1-3-16,14 0 3 0,-8 2-2 0,-2-1 2 16,0 1 3-16,-5 0 0 0,0 2 10 0,0-2 22 15,1 0-7-15,-3-1 10 0,2-1-17 0,3 2 0 16,-5 2-2-16,-5 0-1 0,5 1-20 0,-5 1 7 15,3-3-6-15,2 4 8 0,-9-1-11 0,3 1 2 16,-1 4 0-16,-4-2 0 0,6 0-4 0,3-1-113 0,-5-5-4 16,7 1-49-16,-6 1-109 0,3-1-383 0</inkml:trace>
</inkml:ink>
</file>

<file path=ppt/ink/ink7.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7T16:19:12.672"/>
    </inkml:context>
    <inkml:brush xml:id="br0">
      <inkml:brushProperty name="width" value="0.05292" units="cm"/>
      <inkml:brushProperty name="height" value="0.05292" units="cm"/>
      <inkml:brushProperty name="color" value="#00B0F0"/>
    </inkml:brush>
  </inkml:definitions>
  <inkml:trace contextRef="#ctx0" brushRef="#br0">4376 18059 0,'0'0'0,"0"0"0</inkml:trace>
  <inkml:trace contextRef="#ctx0" brushRef="#br0" timeOffset="313.62">4408 18032 0,'0'0'0,"0"0"16,0 0-16,0 0 16,0 0-1,0 0-15,0 0 16,0 0-1,0 0-15,0 0 16,0 0-16,0 0 16,0 0-1,0 0-15,0 0 16,0 0 0,0 0-16,0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5C02344-9C2A-4629-A981-F046EFABFFBC}" type="datetimeFigureOut">
              <a:rPr lang="en-US" smtClean="0"/>
              <a:pPr/>
              <a:t>11/17/2022</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2507B2-E6DC-4A4F-98A1-C182337D9587}" type="slidenum">
              <a:rPr lang="en-US" smtClean="0"/>
              <a:pPr/>
              <a:t>‹#›</a:t>
            </a:fld>
            <a:endParaRPr lang="en-US"/>
          </a:p>
        </p:txBody>
      </p:sp>
    </p:spTree>
    <p:extLst>
      <p:ext uri="{BB962C8B-B14F-4D97-AF65-F5344CB8AC3E}">
        <p14:creationId xmlns:p14="http://schemas.microsoft.com/office/powerpoint/2010/main" val="400423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bpp.org/research/economy/chart-book-tracking-the-post-great-recession-econom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philadelphiafed.org/-/media/research-and-data/publications/business-review/2011/q1/brq111_output-gaps-uses-and-limitations.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LRAS shifters are about the ABILITY to take inputs and turn them into output.  The SRAS shifters are about the INVENTIVES to use those inputs: profits, output prices, and resource costs.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Naturally, we talked about institutions (in relation to efficiency and total factor productivity) in the growth section.  “Institutions,” in the economist’s typical usage, just means “practices” or “things that guide/dictate” practices.  These sorts of changes allow an economy to use resources more (or less) efficiently.  Often involve changing the underlying incentive structure of markets, and the underlying legal structure of government. (China in the 1970s is a good example, as we saw at the beginning of our growth lectures).  Can also include social norms, religiosity, morality, etc.  Just as in the Solow Growth model – institutions are a growth-shifter!</a:t>
            </a:r>
          </a:p>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3</a:t>
            </a:fld>
            <a:endParaRPr lang="en-US"/>
          </a:p>
        </p:txBody>
      </p:sp>
    </p:spTree>
    <p:extLst>
      <p:ext uri="{BB962C8B-B14F-4D97-AF65-F5344CB8AC3E}">
        <p14:creationId xmlns:p14="http://schemas.microsoft.com/office/powerpoint/2010/main" val="119962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here is that when I added a bunch of deltas, I didn’t touch the SLOPES of the curve.  I only manipulated the autonomous variables.  All those “bar” variables are autonomous, as is the interest rate (set by the Fed, autonomous with respect to Y)</a:t>
            </a:r>
          </a:p>
        </p:txBody>
      </p:sp>
      <p:sp>
        <p:nvSpPr>
          <p:cNvPr id="4" name="Slide Number Placeholder 3"/>
          <p:cNvSpPr>
            <a:spLocks noGrp="1"/>
          </p:cNvSpPr>
          <p:nvPr>
            <p:ph type="sldNum" sz="quarter" idx="5"/>
          </p:nvPr>
        </p:nvSpPr>
        <p:spPr/>
        <p:txBody>
          <a:bodyPr/>
          <a:lstStyle/>
          <a:p>
            <a:fld id="{E62507B2-E6DC-4A4F-98A1-C182337D9587}" type="slidenum">
              <a:rPr lang="en-US" smtClean="0"/>
              <a:pPr/>
              <a:t>14</a:t>
            </a:fld>
            <a:endParaRPr lang="en-US"/>
          </a:p>
        </p:txBody>
      </p:sp>
    </p:spTree>
    <p:extLst>
      <p:ext uri="{BB962C8B-B14F-4D97-AF65-F5344CB8AC3E}">
        <p14:creationId xmlns:p14="http://schemas.microsoft.com/office/powerpoint/2010/main" val="386265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Sticky prices make this easier.  Which is to say, if we were to add an upward-sloping (medium-run / sticky wage) SRAS curve, the math would get messier.  Here, all we need is the IS curve to solve for the change in output.  If prices were changing at the same time, we would need AD *and* SRAS to model the change in Y when there’s a shift in aggregate expenditure.</a:t>
            </a:r>
          </a:p>
        </p:txBody>
      </p:sp>
      <p:sp>
        <p:nvSpPr>
          <p:cNvPr id="4" name="Slide Number Placeholder 3"/>
          <p:cNvSpPr>
            <a:spLocks noGrp="1"/>
          </p:cNvSpPr>
          <p:nvPr>
            <p:ph type="sldNum" sz="quarter" idx="5"/>
          </p:nvPr>
        </p:nvSpPr>
        <p:spPr/>
        <p:txBody>
          <a:bodyPr/>
          <a:lstStyle/>
          <a:p>
            <a:fld id="{E62507B2-E6DC-4A4F-98A1-C182337D9587}" type="slidenum">
              <a:rPr lang="en-US" smtClean="0"/>
              <a:pPr/>
              <a:t>16</a:t>
            </a:fld>
            <a:endParaRPr lang="en-US"/>
          </a:p>
        </p:txBody>
      </p:sp>
    </p:spTree>
    <p:extLst>
      <p:ext uri="{BB962C8B-B14F-4D97-AF65-F5344CB8AC3E}">
        <p14:creationId xmlns:p14="http://schemas.microsoft.com/office/powerpoint/2010/main" val="360666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gap is (11.5-15-5)/15.5 = -4/15.5 = -0.258</a:t>
            </a:r>
          </a:p>
        </p:txBody>
      </p:sp>
      <p:sp>
        <p:nvSpPr>
          <p:cNvPr id="4" name="Slide Number Placeholder 3"/>
          <p:cNvSpPr>
            <a:spLocks noGrp="1"/>
          </p:cNvSpPr>
          <p:nvPr>
            <p:ph type="sldNum" sz="quarter" idx="5"/>
          </p:nvPr>
        </p:nvSpPr>
        <p:spPr/>
        <p:txBody>
          <a:bodyPr/>
          <a:lstStyle/>
          <a:p>
            <a:fld id="{E62507B2-E6DC-4A4F-98A1-C182337D9587}" type="slidenum">
              <a:rPr lang="en-US" smtClean="0"/>
              <a:pPr/>
              <a:t>17</a:t>
            </a:fld>
            <a:endParaRPr lang="en-US"/>
          </a:p>
        </p:txBody>
      </p:sp>
    </p:spTree>
    <p:extLst>
      <p:ext uri="{BB962C8B-B14F-4D97-AF65-F5344CB8AC3E}">
        <p14:creationId xmlns:p14="http://schemas.microsoft.com/office/powerpoint/2010/main" val="3500854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19</a:t>
            </a:fld>
            <a:endParaRPr lang="en-US"/>
          </a:p>
        </p:txBody>
      </p:sp>
    </p:spTree>
    <p:extLst>
      <p:ext uri="{BB962C8B-B14F-4D97-AF65-F5344CB8AC3E}">
        <p14:creationId xmlns:p14="http://schemas.microsoft.com/office/powerpoint/2010/main" val="79383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the negative signs!!!!</a:t>
            </a:r>
          </a:p>
        </p:txBody>
      </p:sp>
      <p:sp>
        <p:nvSpPr>
          <p:cNvPr id="4" name="Slide Number Placeholder 3"/>
          <p:cNvSpPr>
            <a:spLocks noGrp="1"/>
          </p:cNvSpPr>
          <p:nvPr>
            <p:ph type="sldNum" sz="quarter" idx="5"/>
          </p:nvPr>
        </p:nvSpPr>
        <p:spPr/>
        <p:txBody>
          <a:bodyPr/>
          <a:lstStyle/>
          <a:p>
            <a:fld id="{E62507B2-E6DC-4A4F-98A1-C182337D9587}" type="slidenum">
              <a:rPr lang="en-US" smtClean="0"/>
              <a:pPr/>
              <a:t>20</a:t>
            </a:fld>
            <a:endParaRPr lang="en-US"/>
          </a:p>
        </p:txBody>
      </p:sp>
    </p:spTree>
    <p:extLst>
      <p:ext uri="{BB962C8B-B14F-4D97-AF65-F5344CB8AC3E}">
        <p14:creationId xmlns:p14="http://schemas.microsoft.com/office/powerpoint/2010/main" val="609075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21</a:t>
            </a:fld>
            <a:endParaRPr lang="en-US"/>
          </a:p>
        </p:txBody>
      </p:sp>
    </p:spTree>
    <p:extLst>
      <p:ext uri="{BB962C8B-B14F-4D97-AF65-F5344CB8AC3E}">
        <p14:creationId xmlns:p14="http://schemas.microsoft.com/office/powerpoint/2010/main" val="10584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 is zero, the slope has 1-MPC in its numerator.   As t gets bigger, you’re multiplying by a number that is closer and closer to 0.  You’re moving from 1 minus something to 1 minus nothing.  1 minus nothing is bigger!</a:t>
            </a:r>
          </a:p>
        </p:txBody>
      </p:sp>
      <p:sp>
        <p:nvSpPr>
          <p:cNvPr id="4" name="Slide Number Placeholder 3"/>
          <p:cNvSpPr>
            <a:spLocks noGrp="1"/>
          </p:cNvSpPr>
          <p:nvPr>
            <p:ph type="sldNum" sz="quarter" idx="5"/>
          </p:nvPr>
        </p:nvSpPr>
        <p:spPr/>
        <p:txBody>
          <a:bodyPr/>
          <a:lstStyle/>
          <a:p>
            <a:fld id="{E62507B2-E6DC-4A4F-98A1-C182337D9587}" type="slidenum">
              <a:rPr lang="en-US" smtClean="0"/>
              <a:pPr/>
              <a:t>22</a:t>
            </a:fld>
            <a:endParaRPr lang="en-US"/>
          </a:p>
        </p:txBody>
      </p:sp>
    </p:spTree>
    <p:extLst>
      <p:ext uri="{BB962C8B-B14F-4D97-AF65-F5344CB8AC3E}">
        <p14:creationId xmlns:p14="http://schemas.microsoft.com/office/powerpoint/2010/main" val="411385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intercept in the previous slide is NOT a function of t.  So they will have the same y-intercept, but the higher t will decrease faster, and therefore equilibrium y will be lower.</a:t>
            </a:r>
          </a:p>
          <a:p>
            <a:endParaRPr lang="en-US" dirty="0"/>
          </a:p>
          <a:p>
            <a:r>
              <a:rPr lang="en-US" dirty="0"/>
              <a:t>Point 1: taxes are contractionary!  Same with T and t.</a:t>
            </a:r>
          </a:p>
          <a:p>
            <a:endParaRPr lang="en-US" dirty="0"/>
          </a:p>
          <a:p>
            <a:r>
              <a:rPr lang="en-US" dirty="0"/>
              <a:t>Point 2: automatic stabilizers smooth out the </a:t>
            </a:r>
            <a:r>
              <a:rPr lang="en-US"/>
              <a:t>business cycle.</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23</a:t>
            </a:fld>
            <a:endParaRPr lang="en-US"/>
          </a:p>
        </p:txBody>
      </p:sp>
    </p:spTree>
    <p:extLst>
      <p:ext uri="{BB962C8B-B14F-4D97-AF65-F5344CB8AC3E}">
        <p14:creationId xmlns:p14="http://schemas.microsoft.com/office/powerpoint/2010/main" val="297401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illustrations of the fundamental Keynesian theory, the one presented in earlier lectures, that the business cycle reflects DEMAND side fluctuations</a:t>
            </a:r>
          </a:p>
        </p:txBody>
      </p:sp>
      <p:sp>
        <p:nvSpPr>
          <p:cNvPr id="4" name="Slide Number Placeholder 3"/>
          <p:cNvSpPr>
            <a:spLocks noGrp="1"/>
          </p:cNvSpPr>
          <p:nvPr>
            <p:ph type="sldNum" sz="quarter" idx="5"/>
          </p:nvPr>
        </p:nvSpPr>
        <p:spPr/>
        <p:txBody>
          <a:bodyPr/>
          <a:lstStyle/>
          <a:p>
            <a:fld id="{E62507B2-E6DC-4A4F-98A1-C182337D9587}" type="slidenum">
              <a:rPr lang="en-US" smtClean="0"/>
              <a:pPr/>
              <a:t>26</a:t>
            </a:fld>
            <a:endParaRPr lang="en-US"/>
          </a:p>
        </p:txBody>
      </p:sp>
    </p:spTree>
    <p:extLst>
      <p:ext uri="{BB962C8B-B14F-4D97-AF65-F5344CB8AC3E}">
        <p14:creationId xmlns:p14="http://schemas.microsoft.com/office/powerpoint/2010/main" val="3516644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Calibri"/>
                <a:sym typeface="Wingdings" pitchFamily="2" charset="2"/>
              </a:rPr>
              <a:t>The point: </a:t>
            </a:r>
            <a:r>
              <a:rPr lang="en-US" sz="1200" dirty="0">
                <a:solidFill>
                  <a:schemeClr val="tx1"/>
                </a:solidFill>
                <a:cs typeface="Calibri"/>
              </a:rPr>
              <a:t>Non-</a:t>
            </a:r>
            <a:r>
              <a:rPr lang="en-US" sz="1200" dirty="0" err="1">
                <a:solidFill>
                  <a:schemeClr val="tx1"/>
                </a:solidFill>
                <a:cs typeface="Calibri"/>
              </a:rPr>
              <a:t>intervensionism</a:t>
            </a:r>
            <a:r>
              <a:rPr lang="en-US" sz="1200" dirty="0">
                <a:solidFill>
                  <a:schemeClr val="tx1"/>
                </a:solidFill>
                <a:cs typeface="Calibri"/>
              </a:rPr>
              <a:t> seems like a more appealing option given SRAS shocks than given AD shocks.  There is always an</a:t>
            </a:r>
            <a:r>
              <a:rPr lang="en-US" sz="1200" baseline="0" dirty="0">
                <a:solidFill>
                  <a:schemeClr val="tx1"/>
                </a:solidFill>
                <a:cs typeface="Calibri"/>
              </a:rPr>
              <a:t> output/inflation tradeoff when countering SRAS shocks, and it’s hard to say that the changes we cause in price level are “worth it”  compared to the growth rate stabilization we generate.</a:t>
            </a:r>
            <a:endParaRPr lang="en-US" sz="1200" dirty="0">
              <a:solidFill>
                <a:schemeClr val="tx1"/>
              </a:solidFill>
              <a:cs typeface="Calibri"/>
            </a:endParaRPr>
          </a:p>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28</a:t>
            </a:fld>
            <a:endParaRPr lang="en-US"/>
          </a:p>
        </p:txBody>
      </p:sp>
    </p:spTree>
    <p:extLst>
      <p:ext uri="{BB962C8B-B14F-4D97-AF65-F5344CB8AC3E}">
        <p14:creationId xmlns:p14="http://schemas.microsoft.com/office/powerpoint/2010/main" val="138636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basic principle of policy evaluation.  To know the effect of some action, we must also know what WOULD have happened in the </a:t>
            </a:r>
            <a:r>
              <a:rPr lang="en-US" u="sng" dirty="0"/>
              <a:t>counterfactual</a:t>
            </a:r>
            <a:r>
              <a:rPr lang="en-US" dirty="0"/>
              <a:t>.  In any given situation, we either do something or we do nothing.  But we definitely do one of those two things!  Which means we never, for any given circumstance, see both at the same time in the same situation.  The thing we didn’t do is the counterfactual: the outcome in the world that never happened.</a:t>
            </a:r>
          </a:p>
          <a:p>
            <a:endParaRPr lang="en-US" dirty="0"/>
          </a:p>
          <a:p>
            <a:r>
              <a:rPr lang="en-US" dirty="0"/>
              <a:t>A central reason we model is to understand: what would have happened, if we made different choices?  Understanding that is central to the basic principle of the scientific method!  Experiments work by creating two groups, one where we do “something” and another where we do “nothing”.  It’s hard to do that when we’re talking about things like total government spending or the average income tax rate.</a:t>
            </a:r>
          </a:p>
        </p:txBody>
      </p:sp>
      <p:sp>
        <p:nvSpPr>
          <p:cNvPr id="4" name="Slide Number Placeholder 3"/>
          <p:cNvSpPr>
            <a:spLocks noGrp="1"/>
          </p:cNvSpPr>
          <p:nvPr>
            <p:ph type="sldNum" sz="quarter" idx="5"/>
          </p:nvPr>
        </p:nvSpPr>
        <p:spPr/>
        <p:txBody>
          <a:bodyPr/>
          <a:lstStyle/>
          <a:p>
            <a:fld id="{E62507B2-E6DC-4A4F-98A1-C182337D9587}" type="slidenum">
              <a:rPr lang="en-US" smtClean="0"/>
              <a:pPr/>
              <a:t>4</a:t>
            </a:fld>
            <a:endParaRPr lang="en-US"/>
          </a:p>
        </p:txBody>
      </p:sp>
    </p:spTree>
    <p:extLst>
      <p:ext uri="{BB962C8B-B14F-4D97-AF65-F5344CB8AC3E}">
        <p14:creationId xmlns:p14="http://schemas.microsoft.com/office/powerpoint/2010/main" val="525673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30</a:t>
            </a:fld>
            <a:endParaRPr lang="en-US" dirty="0"/>
          </a:p>
        </p:txBody>
      </p:sp>
    </p:spTree>
    <p:extLst>
      <p:ext uri="{BB962C8B-B14F-4D97-AF65-F5344CB8AC3E}">
        <p14:creationId xmlns:p14="http://schemas.microsoft.com/office/powerpoint/2010/main" val="238493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5</a:t>
            </a:fld>
            <a:endParaRPr lang="en-US"/>
          </a:p>
        </p:txBody>
      </p:sp>
    </p:spTree>
    <p:extLst>
      <p:ext uri="{BB962C8B-B14F-4D97-AF65-F5344CB8AC3E}">
        <p14:creationId xmlns:p14="http://schemas.microsoft.com/office/powerpoint/2010/main" val="311383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7</a:t>
            </a:fld>
            <a:endParaRPr lang="en-US"/>
          </a:p>
        </p:txBody>
      </p:sp>
    </p:spTree>
    <p:extLst>
      <p:ext uri="{BB962C8B-B14F-4D97-AF65-F5344CB8AC3E}">
        <p14:creationId xmlns:p14="http://schemas.microsoft.com/office/powerpoint/2010/main" val="38350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8</a:t>
            </a:fld>
            <a:endParaRPr lang="en-US"/>
          </a:p>
        </p:txBody>
      </p:sp>
    </p:spTree>
    <p:extLst>
      <p:ext uri="{BB962C8B-B14F-4D97-AF65-F5344CB8AC3E}">
        <p14:creationId xmlns:p14="http://schemas.microsoft.com/office/powerpoint/2010/main" val="101676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9</a:t>
            </a:fld>
            <a:endParaRPr lang="en-US"/>
          </a:p>
        </p:txBody>
      </p:sp>
    </p:spTree>
    <p:extLst>
      <p:ext uri="{BB962C8B-B14F-4D97-AF65-F5344CB8AC3E}">
        <p14:creationId xmlns:p14="http://schemas.microsoft.com/office/powerpoint/2010/main" val="296647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Figure from </a:t>
            </a:r>
            <a:r>
              <a:rPr lang="en-US" dirty="0">
                <a:hlinkClick r:id="rId3"/>
              </a:rPr>
              <a:t>https://www.cbpp.org/research/economy/chart-book-tracking-the-post-great-recession-economy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1981 OG from </a:t>
            </a:r>
            <a:r>
              <a:rPr lang="en-US" dirty="0">
                <a:hlinkClick r:id="rId4"/>
              </a:rPr>
              <a:t>https://www.philadelphiafed.org/-/media/research-and-data/publications/business-review/2011/q1/brq111_output-gaps-uses-and-limitations.pdf</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10</a:t>
            </a:fld>
            <a:endParaRPr lang="en-US"/>
          </a:p>
        </p:txBody>
      </p:sp>
    </p:spTree>
    <p:extLst>
      <p:ext uri="{BB962C8B-B14F-4D97-AF65-F5344CB8AC3E}">
        <p14:creationId xmlns:p14="http://schemas.microsoft.com/office/powerpoint/2010/main" val="236879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you’ve forgotten this is </a:t>
            </a:r>
            <a:r>
              <a:rPr lang="en-US" dirty="0" err="1"/>
              <a:t>IS</a:t>
            </a:r>
            <a:r>
              <a:rPr lang="en-US" dirty="0"/>
              <a:t>.  How do we know this is </a:t>
            </a:r>
            <a:r>
              <a:rPr lang="en-US" dirty="0" err="1"/>
              <a:t>IS</a:t>
            </a:r>
            <a:r>
              <a:rPr lang="en-US" dirty="0"/>
              <a:t>?  </a:t>
            </a:r>
          </a:p>
          <a:p>
            <a:pPr marL="228600" indent="-228600">
              <a:buAutoNum type="arabicParenR"/>
            </a:pPr>
            <a:r>
              <a:rPr lang="en-US" dirty="0"/>
              <a:t>it’s a statement of aggregate expenditure: it’s got C, I, G, and NX.</a:t>
            </a:r>
          </a:p>
          <a:p>
            <a:pPr marL="228600" indent="-228600">
              <a:buAutoNum type="arabicParenR"/>
            </a:pPr>
            <a:r>
              <a:rPr lang="en-US" dirty="0"/>
              <a:t>It relates output Y to the real interest rate r.  There is no inflation in this equation (if it had inflation rather than r, it would be AD!) </a:t>
            </a:r>
          </a:p>
        </p:txBody>
      </p:sp>
      <p:sp>
        <p:nvSpPr>
          <p:cNvPr id="4" name="Slide Number Placeholder 3"/>
          <p:cNvSpPr>
            <a:spLocks noGrp="1"/>
          </p:cNvSpPr>
          <p:nvPr>
            <p:ph type="sldNum" sz="quarter" idx="5"/>
          </p:nvPr>
        </p:nvSpPr>
        <p:spPr/>
        <p:txBody>
          <a:bodyPr/>
          <a:lstStyle/>
          <a:p>
            <a:fld id="{E62507B2-E6DC-4A4F-98A1-C182337D9587}" type="slidenum">
              <a:rPr lang="en-US" smtClean="0"/>
              <a:pPr/>
              <a:t>12</a:t>
            </a:fld>
            <a:endParaRPr lang="en-US"/>
          </a:p>
        </p:txBody>
      </p:sp>
    </p:spTree>
    <p:extLst>
      <p:ext uri="{BB962C8B-B14F-4D97-AF65-F5344CB8AC3E}">
        <p14:creationId xmlns:p14="http://schemas.microsoft.com/office/powerpoint/2010/main" val="1993558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stress again, that the equation up top is ALWAYS true.  It’s the general version of the equation.  The version with particular numbers is just one example.</a:t>
            </a:r>
          </a:p>
          <a:p>
            <a:endParaRPr lang="en-US" dirty="0"/>
          </a:p>
          <a:p>
            <a:r>
              <a:rPr lang="en-US" dirty="0"/>
              <a:t>In this example, MPC = 0.75 and t = 0.2</a:t>
            </a:r>
          </a:p>
        </p:txBody>
      </p:sp>
      <p:sp>
        <p:nvSpPr>
          <p:cNvPr id="4" name="Slide Number Placeholder 3"/>
          <p:cNvSpPr>
            <a:spLocks noGrp="1"/>
          </p:cNvSpPr>
          <p:nvPr>
            <p:ph type="sldNum" sz="quarter" idx="5"/>
          </p:nvPr>
        </p:nvSpPr>
        <p:spPr/>
        <p:txBody>
          <a:bodyPr/>
          <a:lstStyle/>
          <a:p>
            <a:fld id="{E62507B2-E6DC-4A4F-98A1-C182337D9587}" type="slidenum">
              <a:rPr lang="en-US" smtClean="0"/>
              <a:pPr/>
              <a:t>13</a:t>
            </a:fld>
            <a:endParaRPr lang="en-US"/>
          </a:p>
        </p:txBody>
      </p:sp>
    </p:spTree>
    <p:extLst>
      <p:ext uri="{BB962C8B-B14F-4D97-AF65-F5344CB8AC3E}">
        <p14:creationId xmlns:p14="http://schemas.microsoft.com/office/powerpoint/2010/main" val="239330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5"/>
            <a:ext cx="11058819" cy="920739"/>
          </a:xfrm>
        </p:spPr>
        <p:txBody>
          <a:bodyPr anchor="b">
            <a:normAutofit/>
          </a:bodyPr>
          <a:lstStyle>
            <a:lvl1pPr algn="ct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04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7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33" y="365130"/>
            <a:ext cx="262821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6" y="365130"/>
            <a:ext cx="7732286"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94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6"/>
            <a:ext cx="11058819" cy="1121521"/>
          </a:xfrm>
        </p:spPr>
        <p:txBody>
          <a:bodyPr anchor="b"/>
          <a:lstStyle>
            <a:lvl1pPr algn="ctr">
              <a:defRPr sz="8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326409" y="1633685"/>
            <a:ext cx="5297419" cy="4393043"/>
          </a:xfrm>
        </p:spPr>
        <p:txBody>
          <a:bodyPr/>
          <a:lstStyle>
            <a:lvl1pPr marL="0" indent="0" algn="ctr">
              <a:buNone/>
              <a:defRPr sz="3200">
                <a:latin typeface="Times New Roman" panose="02020603050405020304" pitchFamily="18" charset="0"/>
                <a:cs typeface="Times New Roman" panose="02020603050405020304" pitchFamily="18" charset="0"/>
              </a:defRPr>
            </a:lvl1pPr>
            <a:lvl2pPr marL="609493" indent="0" algn="ctr">
              <a:buNone/>
              <a:defRPr sz="2700"/>
            </a:lvl2pPr>
            <a:lvl3pPr marL="1218987" indent="0" algn="ctr">
              <a:buNone/>
              <a:defRPr sz="2400"/>
            </a:lvl3pPr>
            <a:lvl4pPr marL="1828480" indent="0" algn="ctr">
              <a:buNone/>
              <a:defRPr sz="2100"/>
            </a:lvl4pPr>
            <a:lvl5pPr marL="2437973" indent="0" algn="ctr">
              <a:buNone/>
              <a:defRPr sz="2100"/>
            </a:lvl5pPr>
            <a:lvl6pPr marL="3047467" indent="0" algn="ctr">
              <a:buNone/>
              <a:defRPr sz="2100"/>
            </a:lvl6pPr>
            <a:lvl7pPr marL="3656960" indent="0" algn="ctr">
              <a:buNone/>
              <a:defRPr sz="2100"/>
            </a:lvl7pPr>
            <a:lvl8pPr marL="4266453" indent="0" algn="ctr">
              <a:buNone/>
              <a:defRPr sz="2100"/>
            </a:lvl8pPr>
            <a:lvl9pPr marL="4875947"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Picture Placeholder 2"/>
          <p:cNvSpPr>
            <a:spLocks noGrp="1"/>
          </p:cNvSpPr>
          <p:nvPr>
            <p:ph type="pic" idx="13"/>
          </p:nvPr>
        </p:nvSpPr>
        <p:spPr>
          <a:xfrm>
            <a:off x="565007" y="1633685"/>
            <a:ext cx="5487857" cy="4393043"/>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Tree>
    <p:extLst>
      <p:ext uri="{BB962C8B-B14F-4D97-AF65-F5344CB8AC3E}">
        <p14:creationId xmlns:p14="http://schemas.microsoft.com/office/powerpoint/2010/main" val="24614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33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5"/>
            <a:ext cx="10512862" cy="2852737"/>
          </a:xfrm>
        </p:spPr>
        <p:txBody>
          <a:bodyPr anchor="b">
            <a:normAutofit/>
          </a:bodyPr>
          <a:lstStyle>
            <a:lvl1pP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831634" y="4589469"/>
            <a:ext cx="10512862" cy="1500187"/>
          </a:xfrm>
        </p:spPr>
        <p:txBody>
          <a:bodyPr/>
          <a:lstStyle>
            <a:lvl1pPr marL="0" indent="0">
              <a:buNone/>
              <a:defRPr sz="3200">
                <a:solidFill>
                  <a:schemeClr val="tx1"/>
                </a:solidFill>
                <a:latin typeface="Times New Roman" panose="02020603050405020304" pitchFamily="18" charset="0"/>
                <a:cs typeface="Times New Roman" panose="02020603050405020304" pitchFamily="18" charset="0"/>
              </a:defRPr>
            </a:lvl1pPr>
            <a:lvl2pPr marL="609493" indent="0">
              <a:buNone/>
              <a:defRPr sz="2700">
                <a:solidFill>
                  <a:schemeClr val="tx1">
                    <a:tint val="75000"/>
                  </a:schemeClr>
                </a:solidFill>
              </a:defRPr>
            </a:lvl2pPr>
            <a:lvl3pPr marL="1218987" indent="0">
              <a:buNone/>
              <a:defRPr sz="2400">
                <a:solidFill>
                  <a:schemeClr val="tx1">
                    <a:tint val="75000"/>
                  </a:schemeClr>
                </a:solidFill>
              </a:defRPr>
            </a:lvl3pPr>
            <a:lvl4pPr marL="1828480" indent="0">
              <a:buNone/>
              <a:defRPr sz="2100">
                <a:solidFill>
                  <a:schemeClr val="tx1">
                    <a:tint val="75000"/>
                  </a:schemeClr>
                </a:solidFill>
              </a:defRPr>
            </a:lvl4pPr>
            <a:lvl5pPr marL="2437973" indent="0">
              <a:buNone/>
              <a:defRPr sz="2100">
                <a:solidFill>
                  <a:schemeClr val="tx1">
                    <a:tint val="75000"/>
                  </a:schemeClr>
                </a:solidFill>
              </a:defRPr>
            </a:lvl5pPr>
            <a:lvl6pPr marL="3047467" indent="0">
              <a:buNone/>
              <a:defRPr sz="2100">
                <a:solidFill>
                  <a:schemeClr val="tx1">
                    <a:tint val="75000"/>
                  </a:schemeClr>
                </a:solidFill>
              </a:defRPr>
            </a:lvl6pPr>
            <a:lvl7pPr marL="3656960" indent="0">
              <a:buNone/>
              <a:defRPr sz="2100">
                <a:solidFill>
                  <a:schemeClr val="tx1">
                    <a:tint val="75000"/>
                  </a:schemeClr>
                </a:solidFill>
              </a:defRPr>
            </a:lvl7pPr>
            <a:lvl8pPr marL="4266453" indent="0">
              <a:buNone/>
              <a:defRPr sz="2100">
                <a:solidFill>
                  <a:schemeClr val="tx1">
                    <a:tint val="75000"/>
                  </a:schemeClr>
                </a:solidFill>
              </a:defRPr>
            </a:lvl8pPr>
            <a:lvl9pPr marL="4875947"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10/27/2015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034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10/27/2015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3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47" y="365129"/>
            <a:ext cx="11349257" cy="715531"/>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79446" y="1167640"/>
            <a:ext cx="5434904" cy="657395"/>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79450" y="1912008"/>
            <a:ext cx="5434906" cy="4277655"/>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2366" y="1174935"/>
            <a:ext cx="5826340" cy="650099"/>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02363" y="1919306"/>
            <a:ext cx="5826338" cy="4270359"/>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10/27/2015</a:t>
            </a:r>
          </a:p>
        </p:txBody>
      </p:sp>
      <p:sp>
        <p:nvSpPr>
          <p:cNvPr id="8" name="Footer Placeholder 7"/>
          <p:cNvSpPr>
            <a:spLocks noGrp="1"/>
          </p:cNvSpPr>
          <p:nvPr>
            <p:ph type="ftr" sz="quarter" idx="11"/>
          </p:nvPr>
        </p:nvSpPr>
        <p:spPr/>
        <p:txBody>
          <a:bodyPr/>
          <a:lstStyle/>
          <a:p>
            <a:r>
              <a:rPr lang="en-US"/>
              <a:t>Econ 102: Principles of Macroeconomics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10/27/2015</a:t>
            </a:r>
          </a:p>
        </p:txBody>
      </p:sp>
      <p:sp>
        <p:nvSpPr>
          <p:cNvPr id="4" name="Footer Placeholder 3"/>
          <p:cNvSpPr>
            <a:spLocks noGrp="1"/>
          </p:cNvSpPr>
          <p:nvPr>
            <p:ph type="ftr" sz="quarter" idx="11"/>
          </p:nvPr>
        </p:nvSpPr>
        <p:spPr/>
        <p:txBody>
          <a:bodyPr/>
          <a:lstStyle/>
          <a:p>
            <a:r>
              <a:rPr lang="en-US"/>
              <a:t>Econ 102: Principles of Macroeconomics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6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10/27/2015</a:t>
            </a:r>
          </a:p>
        </p:txBody>
      </p:sp>
      <p:sp>
        <p:nvSpPr>
          <p:cNvPr id="3" name="Footer Placeholder 2"/>
          <p:cNvSpPr>
            <a:spLocks noGrp="1"/>
          </p:cNvSpPr>
          <p:nvPr>
            <p:ph type="ftr" sz="quarter" idx="11"/>
          </p:nvPr>
        </p:nvSpPr>
        <p:spPr/>
        <p:txBody>
          <a:bodyPr/>
          <a:lstStyle/>
          <a:p>
            <a:r>
              <a:rPr lang="en-US"/>
              <a:t>Econ 102: Principles of Macroeconomics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13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5181838" y="457205"/>
            <a:ext cx="6170593" cy="5403851"/>
          </a:xfrm>
        </p:spPr>
        <p:txBody>
          <a:bodyPr/>
          <a:lstStyle>
            <a:lvl1pPr>
              <a:defRPr sz="43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atin typeface="Times New Roman" panose="02020603050405020304" pitchFamily="18" charset="0"/>
                <a:cs typeface="Times New Roman" panose="02020603050405020304" pitchFamily="18" charset="0"/>
              </a:defRPr>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10/27/2015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9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vl1pPr>
          </a:lstStyle>
          <a:p>
            <a:r>
              <a:rPr lang="en-US"/>
              <a:t>Click to edit Master title style</a:t>
            </a:r>
          </a:p>
        </p:txBody>
      </p:sp>
      <p:sp>
        <p:nvSpPr>
          <p:cNvPr id="3" name="Picture Placeholder 2"/>
          <p:cNvSpPr>
            <a:spLocks noGrp="1"/>
          </p:cNvSpPr>
          <p:nvPr>
            <p:ph type="pic" idx="1"/>
          </p:nvPr>
        </p:nvSpPr>
        <p:spPr>
          <a:xfrm>
            <a:off x="5181838" y="457205"/>
            <a:ext cx="6170593" cy="5403851"/>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10/27/2015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9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365131"/>
            <a:ext cx="11274663" cy="743239"/>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081" y="1299153"/>
            <a:ext cx="11274663" cy="49215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3847" y="6417077"/>
            <a:ext cx="12188825" cy="439067"/>
          </a:xfrm>
          <a:prstGeom prst="rect">
            <a:avLst/>
          </a:prstGeom>
          <a:solidFill>
            <a:srgbClr val="00264A"/>
          </a:solidFill>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579" y="6465966"/>
            <a:ext cx="2238232" cy="329167"/>
          </a:xfrm>
          <a:prstGeom prst="rect">
            <a:avLst/>
          </a:prstGeom>
        </p:spPr>
      </p:pic>
      <p:sp>
        <p:nvSpPr>
          <p:cNvPr id="6" name="Slide Number Placeholder 5"/>
          <p:cNvSpPr>
            <a:spLocks noGrp="1"/>
          </p:cNvSpPr>
          <p:nvPr>
            <p:ph type="sldNum" sz="quarter" idx="4"/>
          </p:nvPr>
        </p:nvSpPr>
        <p:spPr>
          <a:xfrm>
            <a:off x="11184206" y="6443904"/>
            <a:ext cx="852265" cy="365125"/>
          </a:xfrm>
          <a:prstGeom prst="rect">
            <a:avLst/>
          </a:prstGeom>
        </p:spPr>
        <p:txBody>
          <a:bodyPr vert="horz" lIns="121899" tIns="60949" rIns="121899" bIns="60949" rtlCol="0" anchor="ctr"/>
          <a:lstStyle>
            <a:lvl1pPr algn="r">
              <a:defRPr sz="1600">
                <a:solidFill>
                  <a:schemeClr val="bg1"/>
                </a:solidFill>
              </a:defRPr>
            </a:lvl1pPr>
          </a:lstStyle>
          <a:p>
            <a:fld id="{B6F15528-21DE-4FAA-801E-634DDDAF4B2B}" type="slidenum">
              <a:rPr lang="en-US" smtClean="0"/>
              <a:pPr/>
              <a:t>‹#›</a:t>
            </a:fld>
            <a:endParaRPr lang="en-US"/>
          </a:p>
        </p:txBody>
      </p:sp>
      <p:sp>
        <p:nvSpPr>
          <p:cNvPr id="4" name="Date Placeholder 3"/>
          <p:cNvSpPr>
            <a:spLocks noGrp="1"/>
          </p:cNvSpPr>
          <p:nvPr>
            <p:ph type="dt" sz="half" idx="2"/>
          </p:nvPr>
        </p:nvSpPr>
        <p:spPr>
          <a:xfrm>
            <a:off x="8700685" y="6443903"/>
            <a:ext cx="2483516" cy="365125"/>
          </a:xfrm>
          <a:prstGeom prst="rect">
            <a:avLst/>
          </a:prstGeom>
        </p:spPr>
        <p:txBody>
          <a:bodyPr vert="horz" lIns="121899" tIns="60949" rIns="121899" bIns="60949" rtlCol="0" anchor="ctr"/>
          <a:lstStyle>
            <a:lvl1pPr algn="l">
              <a:defRPr sz="1600">
                <a:solidFill>
                  <a:schemeClr val="bg1"/>
                </a:solidFill>
              </a:defRPr>
            </a:lvl1pPr>
          </a:lstStyle>
          <a:p>
            <a:r>
              <a:rPr lang="en-US"/>
              <a:t>10/27/2015</a:t>
            </a:r>
          </a:p>
        </p:txBody>
      </p:sp>
      <p:sp>
        <p:nvSpPr>
          <p:cNvPr id="5" name="Footer Placeholder 4"/>
          <p:cNvSpPr>
            <a:spLocks noGrp="1"/>
          </p:cNvSpPr>
          <p:nvPr>
            <p:ph type="ftr" sz="quarter" idx="3"/>
          </p:nvPr>
        </p:nvSpPr>
        <p:spPr>
          <a:xfrm>
            <a:off x="3705119" y="6457759"/>
            <a:ext cx="4113728" cy="365125"/>
          </a:xfrm>
          <a:prstGeom prst="rect">
            <a:avLst/>
          </a:prstGeom>
        </p:spPr>
        <p:txBody>
          <a:bodyPr vert="horz" lIns="121899" tIns="60949" rIns="121899" bIns="60949" rtlCol="0" anchor="ctr"/>
          <a:lstStyle>
            <a:lvl1pPr algn="ctr">
              <a:defRPr sz="1600">
                <a:solidFill>
                  <a:schemeClr val="bg1"/>
                </a:solidFill>
                <a:latin typeface="Times New Roman" pitchFamily="18" charset="0"/>
                <a:cs typeface="Times New Roman" pitchFamily="18" charset="0"/>
              </a:defRPr>
            </a:lvl1pPr>
          </a:lstStyle>
          <a:p>
            <a:r>
              <a:rPr lang="en-US"/>
              <a:t>Econ 102: Principles of Macroeconomics</a:t>
            </a:r>
          </a:p>
        </p:txBody>
      </p:sp>
      <p:pic>
        <p:nvPicPr>
          <p:cNvPr id="10" name="Picture 9"/>
          <p:cNvPicPr>
            <a:picLocks noChangeAspect="1"/>
          </p:cNvPicPr>
          <p:nvPr/>
        </p:nvPicPr>
        <p:blipFill rotWithShape="1">
          <a:blip r:embed="rId15" cstate="print">
            <a:extLst>
              <a:ext uri="{28A0092B-C50C-407E-A947-70E740481C1C}">
                <a14:useLocalDpi xmlns:a14="http://schemas.microsoft.com/office/drawing/2010/main" val="0"/>
              </a:ext>
            </a:extLst>
          </a:blip>
          <a:srcRect l="12451" t="67067" r="314" b="9626"/>
          <a:stretch/>
        </p:blipFill>
        <p:spPr>
          <a:xfrm>
            <a:off x="8310563" y="6417080"/>
            <a:ext cx="3889422" cy="440925"/>
          </a:xfrm>
          <a:prstGeom prst="rect">
            <a:avLst/>
          </a:prstGeom>
        </p:spPr>
      </p:pic>
    </p:spTree>
    <p:extLst>
      <p:ext uri="{BB962C8B-B14F-4D97-AF65-F5344CB8AC3E}">
        <p14:creationId xmlns:p14="http://schemas.microsoft.com/office/powerpoint/2010/main" val="11103232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dt="0"/>
  <p:txStyles>
    <p:title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304747" indent="-304747" algn="l" defTabSz="1218987" rtl="0" eaLnBrk="1" latinLnBrk="0" hangingPunct="1">
        <a:lnSpc>
          <a:spcPct val="90000"/>
        </a:lnSpc>
        <a:spcBef>
          <a:spcPts val="1333"/>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vl2pPr marL="91424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523733"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3pPr>
      <a:lvl4pPr marL="2133227"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74272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5pPr>
      <a:lvl6pPr marL="335221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1707"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200"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069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0.png"/><Relationship Id="rId4" Type="http://schemas.openxmlformats.org/officeDocument/2006/relationships/image" Target="../media/image1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008" y="0"/>
            <a:ext cx="11058819" cy="920739"/>
          </a:xfrm>
        </p:spPr>
        <p:txBody>
          <a:bodyPr>
            <a:normAutofit/>
          </a:bodyPr>
          <a:lstStyle/>
          <a:p>
            <a:r>
              <a:rPr lang="en-US" dirty="0"/>
              <a:t>Lecture 21: Countercyclical policy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5" name="Content Placeholder 4"/>
          <p:cNvSpPr>
            <a:spLocks noGrp="1"/>
          </p:cNvSpPr>
          <p:nvPr>
            <p:ph sz="half" idx="2"/>
          </p:nvPr>
        </p:nvSpPr>
        <p:spPr>
          <a:xfrm>
            <a:off x="6246812" y="1274625"/>
            <a:ext cx="5942013" cy="4897575"/>
          </a:xfrm>
        </p:spPr>
        <p:txBody>
          <a:bodyPr>
            <a:normAutofit/>
          </a:bodyPr>
          <a:lstStyle/>
          <a:p>
            <a:pPr>
              <a:buNone/>
            </a:pPr>
            <a:r>
              <a:rPr lang="en-US" u="sng" dirty="0"/>
              <a:t>Outline</a:t>
            </a:r>
          </a:p>
          <a:p>
            <a:pPr marL="1123843" lvl="1" indent="-514350">
              <a:buFont typeface="+mj-lt"/>
              <a:buAutoNum type="arabicPeriod"/>
            </a:pPr>
            <a:r>
              <a:rPr lang="en-US" sz="2400" dirty="0">
                <a:solidFill>
                  <a:schemeClr val="tx1"/>
                </a:solidFill>
              </a:rPr>
              <a:t>Cycles: the self-correcting mechanism</a:t>
            </a:r>
          </a:p>
          <a:p>
            <a:pPr marL="1123843" lvl="1" indent="-514350">
              <a:buFont typeface="+mj-lt"/>
              <a:buAutoNum type="arabicPeriod"/>
            </a:pPr>
            <a:r>
              <a:rPr lang="en-US" sz="2400" dirty="0">
                <a:solidFill>
                  <a:schemeClr val="tx1"/>
                </a:solidFill>
              </a:rPr>
              <a:t>Closing the gap</a:t>
            </a:r>
          </a:p>
          <a:p>
            <a:pPr marL="1123843" lvl="1" indent="-514350">
              <a:buFont typeface="+mj-lt"/>
              <a:buAutoNum type="arabicPeriod"/>
            </a:pPr>
            <a:r>
              <a:rPr lang="en-US" sz="2400" dirty="0">
                <a:solidFill>
                  <a:schemeClr val="tx1"/>
                </a:solidFill>
              </a:rPr>
              <a:t>Fiscal policy</a:t>
            </a:r>
          </a:p>
          <a:p>
            <a:pPr>
              <a:buNone/>
            </a:pPr>
            <a:endParaRPr lang="en-US" sz="1100" dirty="0"/>
          </a:p>
          <a:p>
            <a:pPr>
              <a:buNone/>
            </a:pPr>
            <a:r>
              <a:rPr lang="en-US" u="sng" dirty="0"/>
              <a:t>Required Reading</a:t>
            </a:r>
          </a:p>
          <a:p>
            <a:pPr marL="912813" lvl="1" indent="-303213"/>
            <a:r>
              <a:rPr lang="en-US" sz="2400" dirty="0"/>
              <a:t>Mishkin Ch 12: selections</a:t>
            </a:r>
          </a:p>
          <a:p>
            <a:pPr>
              <a:buNone/>
            </a:pPr>
            <a:endParaRPr lang="en-US" dirty="0"/>
          </a:p>
          <a:p>
            <a:pPr>
              <a:buNone/>
            </a:pPr>
            <a:endParaRPr lang="en-US" dirty="0"/>
          </a:p>
        </p:txBody>
      </p:sp>
      <p:pic>
        <p:nvPicPr>
          <p:cNvPr id="74754" name="Picture 2" descr="C:\Users\Adam\Desktop\wavelets.PNG"/>
          <p:cNvPicPr>
            <a:picLocks noChangeAspect="1" noChangeArrowheads="1"/>
          </p:cNvPicPr>
          <p:nvPr/>
        </p:nvPicPr>
        <p:blipFill>
          <a:blip r:embed="rId2" cstate="print"/>
          <a:srcRect/>
          <a:stretch>
            <a:fillRect/>
          </a:stretch>
        </p:blipFill>
        <p:spPr bwMode="auto">
          <a:xfrm>
            <a:off x="144366" y="1981200"/>
            <a:ext cx="6026246" cy="3352800"/>
          </a:xfrm>
          <a:prstGeom prst="rect">
            <a:avLst/>
          </a:prstGeom>
          <a:noFill/>
        </p:spPr>
      </p:pic>
      <p:sp>
        <p:nvSpPr>
          <p:cNvPr id="7" name="Footer Placeholder 6"/>
          <p:cNvSpPr>
            <a:spLocks noGrp="1"/>
          </p:cNvSpPr>
          <p:nvPr>
            <p:ph type="ftr" sz="quarter" idx="11"/>
          </p:nvPr>
        </p:nvSpPr>
        <p:spPr/>
        <p:txBody>
          <a:bodyPr/>
          <a:lstStyle/>
          <a:p>
            <a:r>
              <a:rPr lang="en-US"/>
              <a:t>Econ 102: Principles of Macroeconomics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57081" y="365131"/>
            <a:ext cx="11274663" cy="743239"/>
          </a:xfrm>
        </p:spPr>
        <p:txBody>
          <a:bodyPr/>
          <a:lstStyle/>
          <a:p>
            <a:r>
              <a:rPr lang="en-US" dirty="0"/>
              <a:t>Cycles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18" name="Footer Placeholder 17"/>
          <p:cNvSpPr>
            <a:spLocks noGrp="1"/>
          </p:cNvSpPr>
          <p:nvPr>
            <p:ph type="ftr" sz="quarter" idx="11"/>
          </p:nvPr>
        </p:nvSpPr>
        <p:spPr/>
        <p:txBody>
          <a:bodyPr/>
          <a:lstStyle/>
          <a:p>
            <a:r>
              <a:rPr lang="en-US"/>
              <a:t>Econ 102: Principles of Macroeconomics</a:t>
            </a:r>
          </a:p>
        </p:txBody>
      </p:sp>
      <p:pic>
        <p:nvPicPr>
          <p:cNvPr id="3" name="Picture 2" descr="A close up of a map&#10;&#10;Description automatically generated">
            <a:extLst>
              <a:ext uri="{FF2B5EF4-FFF2-40B4-BE49-F238E27FC236}">
                <a16:creationId xmlns:a16="http://schemas.microsoft.com/office/drawing/2014/main" id="{41224641-985B-473D-91F9-2D1780FEEA89}"/>
              </a:ext>
            </a:extLst>
          </p:cNvPr>
          <p:cNvPicPr>
            <a:picLocks noChangeAspect="1"/>
          </p:cNvPicPr>
          <p:nvPr/>
        </p:nvPicPr>
        <p:blipFill rotWithShape="1">
          <a:blip r:embed="rId3">
            <a:extLst>
              <a:ext uri="{28A0092B-C50C-407E-A947-70E740481C1C}">
                <a14:useLocalDpi xmlns:a14="http://schemas.microsoft.com/office/drawing/2010/main" val="0"/>
              </a:ext>
            </a:extLst>
          </a:blip>
          <a:srcRect t="13333" b="14445"/>
          <a:stretch/>
        </p:blipFill>
        <p:spPr>
          <a:xfrm>
            <a:off x="6520366" y="48970"/>
            <a:ext cx="5668459" cy="6394934"/>
          </a:xfrm>
          <a:prstGeom prst="rect">
            <a:avLst/>
          </a:prstGeom>
        </p:spPr>
      </p:pic>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98E69055-5D4A-4316-BBA6-C689799BE91F}"/>
                  </a:ext>
                </a:extLst>
              </p:cNvPr>
              <p:cNvSpPr>
                <a:spLocks noGrp="1"/>
              </p:cNvSpPr>
              <p:nvPr>
                <p:ph idx="1"/>
              </p:nvPr>
            </p:nvSpPr>
            <p:spPr>
              <a:xfrm>
                <a:off x="457081" y="1175329"/>
                <a:ext cx="6323132" cy="2673517"/>
              </a:xfrm>
            </p:spPr>
            <p:txBody>
              <a:bodyPr>
                <a:normAutofit lnSpcReduction="10000"/>
              </a:bodyPr>
              <a:lstStyle/>
              <a:p>
                <a:r>
                  <a:rPr lang="en-US" dirty="0">
                    <a:solidFill>
                      <a:schemeClr val="tx1"/>
                    </a:solidFill>
                  </a:rPr>
                  <a:t>This figure gives actual output plus potential output, estimated from 1950-2007</a:t>
                </a:r>
              </a:p>
              <a:p>
                <a:pPr lvl="1"/>
                <a:r>
                  <a:rPr lang="en-US" dirty="0">
                    <a:solidFill>
                      <a:schemeClr val="tx1"/>
                    </a:solidFill>
                  </a:rPr>
                  <a:t>Sometimes actual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potential</a:t>
                </a:r>
              </a:p>
              <a:p>
                <a:r>
                  <a:rPr lang="en-US" dirty="0">
                    <a:solidFill>
                      <a:schemeClr val="tx1"/>
                    </a:solidFill>
                  </a:rPr>
                  <a:t>The crash of 2008 seems to have caused a “permanent” slow down in US growth</a:t>
                </a:r>
              </a:p>
            </p:txBody>
          </p:sp>
        </mc:Choice>
        <mc:Fallback xmlns="">
          <p:sp>
            <p:nvSpPr>
              <p:cNvPr id="20" name="Content Placeholder 2">
                <a:extLst>
                  <a:ext uri="{FF2B5EF4-FFF2-40B4-BE49-F238E27FC236}">
                    <a16:creationId xmlns:a16="http://schemas.microsoft.com/office/drawing/2014/main" id="{98E69055-5D4A-4316-BBA6-C689799BE91F}"/>
                  </a:ext>
                </a:extLst>
              </p:cNvPr>
              <p:cNvSpPr>
                <a:spLocks noGrp="1" noRot="1" noChangeAspect="1" noMove="1" noResize="1" noEditPoints="1" noAdjustHandles="1" noChangeArrowheads="1" noChangeShapeType="1" noTextEdit="1"/>
              </p:cNvSpPr>
              <p:nvPr>
                <p:ph idx="1"/>
              </p:nvPr>
            </p:nvSpPr>
            <p:spPr>
              <a:xfrm>
                <a:off x="457081" y="1175329"/>
                <a:ext cx="6323132" cy="2673517"/>
              </a:xfrm>
              <a:blipFill>
                <a:blip r:embed="rId4"/>
                <a:stretch>
                  <a:fillRect l="-1254" t="-5023" r="-1832"/>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703D198A-43E7-4B1D-BCDD-8977D22B8C1B}"/>
              </a:ext>
            </a:extLst>
          </p:cNvPr>
          <p:cNvCxnSpPr>
            <a:cxnSpLocks/>
          </p:cNvCxnSpPr>
          <p:nvPr/>
        </p:nvCxnSpPr>
        <p:spPr>
          <a:xfrm>
            <a:off x="8990012" y="2971800"/>
            <a:ext cx="0" cy="155343"/>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E95929-3888-4DB3-B76E-0F1F7664A005}"/>
              </a:ext>
            </a:extLst>
          </p:cNvPr>
          <p:cNvCxnSpPr>
            <a:cxnSpLocks/>
          </p:cNvCxnSpPr>
          <p:nvPr/>
        </p:nvCxnSpPr>
        <p:spPr>
          <a:xfrm flipV="1">
            <a:off x="5165902" y="3077571"/>
            <a:ext cx="3827973" cy="99622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17B5D83-0CAB-49AA-A48C-A68FF3D7A00D}"/>
              </a:ext>
            </a:extLst>
          </p:cNvPr>
          <p:cNvSpPr txBox="1"/>
          <p:nvPr/>
        </p:nvSpPr>
        <p:spPr>
          <a:xfrm>
            <a:off x="1168415" y="3878759"/>
            <a:ext cx="3961341"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OG in 1981 ≈ - $600 b / $7,500 b</a:t>
            </a:r>
          </a:p>
          <a:p>
            <a:r>
              <a:rPr lang="en-US" sz="2200" dirty="0">
                <a:latin typeface="Times New Roman" panose="02020603050405020304" pitchFamily="18" charset="0"/>
                <a:cs typeface="Times New Roman" panose="02020603050405020304" pitchFamily="18" charset="0"/>
              </a:rPr>
              <a:t>	     ≈ - 8% </a:t>
            </a:r>
          </a:p>
        </p:txBody>
      </p:sp>
      <p:sp>
        <p:nvSpPr>
          <p:cNvPr id="27" name="TextBox 26">
            <a:extLst>
              <a:ext uri="{FF2B5EF4-FFF2-40B4-BE49-F238E27FC236}">
                <a16:creationId xmlns:a16="http://schemas.microsoft.com/office/drawing/2014/main" id="{4220892B-376C-481B-AF7C-30A968709ADA}"/>
              </a:ext>
            </a:extLst>
          </p:cNvPr>
          <p:cNvSpPr txBox="1"/>
          <p:nvPr/>
        </p:nvSpPr>
        <p:spPr>
          <a:xfrm>
            <a:off x="1141468" y="4716959"/>
            <a:ext cx="4314001"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OG in 2009 ≈ - $1,100 b / $16,200 b</a:t>
            </a:r>
          </a:p>
          <a:p>
            <a:r>
              <a:rPr lang="en-US" sz="2200" dirty="0">
                <a:latin typeface="Times New Roman" panose="02020603050405020304" pitchFamily="18" charset="0"/>
                <a:cs typeface="Times New Roman" panose="02020603050405020304" pitchFamily="18" charset="0"/>
              </a:rPr>
              <a:t>	     ≈ - 6.8% </a:t>
            </a:r>
          </a:p>
        </p:txBody>
      </p:sp>
      <p:sp>
        <p:nvSpPr>
          <p:cNvPr id="28" name="TextBox 27">
            <a:extLst>
              <a:ext uri="{FF2B5EF4-FFF2-40B4-BE49-F238E27FC236}">
                <a16:creationId xmlns:a16="http://schemas.microsoft.com/office/drawing/2014/main" id="{01EFC97B-F575-4B85-8C5E-5287C2EF80AF}"/>
              </a:ext>
            </a:extLst>
          </p:cNvPr>
          <p:cNvSpPr txBox="1"/>
          <p:nvPr/>
        </p:nvSpPr>
        <p:spPr>
          <a:xfrm>
            <a:off x="100122" y="5562600"/>
            <a:ext cx="5513048"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Estimated OG in 2020 ≈ - $2,200 b / $19,300 b</a:t>
            </a:r>
          </a:p>
          <a:p>
            <a:r>
              <a:rPr lang="en-US" sz="2200" dirty="0">
                <a:latin typeface="Times New Roman" panose="02020603050405020304" pitchFamily="18" charset="0"/>
                <a:cs typeface="Times New Roman" panose="02020603050405020304" pitchFamily="18" charset="0"/>
              </a:rPr>
              <a:t>	     ≈ - 11.4% </a:t>
            </a:r>
          </a:p>
        </p:txBody>
      </p:sp>
      <p:cxnSp>
        <p:nvCxnSpPr>
          <p:cNvPr id="30" name="Straight Connector 29">
            <a:extLst>
              <a:ext uri="{FF2B5EF4-FFF2-40B4-BE49-F238E27FC236}">
                <a16:creationId xmlns:a16="http://schemas.microsoft.com/office/drawing/2014/main" id="{E7A281B0-FEB7-4653-B6E9-24B8D9A70061}"/>
              </a:ext>
            </a:extLst>
          </p:cNvPr>
          <p:cNvCxnSpPr>
            <a:cxnSpLocks/>
          </p:cNvCxnSpPr>
          <p:nvPr/>
        </p:nvCxnSpPr>
        <p:spPr>
          <a:xfrm>
            <a:off x="10113711" y="5105400"/>
            <a:ext cx="0" cy="33778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7835FA-C0AB-4A71-9B58-B337D29A3A5D}"/>
              </a:ext>
            </a:extLst>
          </p:cNvPr>
          <p:cNvCxnSpPr>
            <a:cxnSpLocks/>
          </p:cNvCxnSpPr>
          <p:nvPr/>
        </p:nvCxnSpPr>
        <p:spPr>
          <a:xfrm>
            <a:off x="5482416" y="4990573"/>
            <a:ext cx="4631295" cy="223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93821C-7EAA-4BB0-9366-5EC80DE5D5B0}"/>
              </a:ext>
            </a:extLst>
          </p:cNvPr>
          <p:cNvCxnSpPr>
            <a:cxnSpLocks/>
          </p:cNvCxnSpPr>
          <p:nvPr/>
        </p:nvCxnSpPr>
        <p:spPr>
          <a:xfrm flipH="1">
            <a:off x="11504612" y="3848847"/>
            <a:ext cx="6070" cy="851194"/>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9143F5-F4A1-4F7C-A24D-BB7AC2A652DD}"/>
              </a:ext>
            </a:extLst>
          </p:cNvPr>
          <p:cNvCxnSpPr>
            <a:cxnSpLocks/>
          </p:cNvCxnSpPr>
          <p:nvPr/>
        </p:nvCxnSpPr>
        <p:spPr>
          <a:xfrm flipV="1">
            <a:off x="5572581" y="4274444"/>
            <a:ext cx="5895886" cy="15824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2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C227-010E-4C9B-B1B4-A42E4FA778EA}"/>
              </a:ext>
            </a:extLst>
          </p:cNvPr>
          <p:cNvSpPr>
            <a:spLocks noGrp="1"/>
          </p:cNvSpPr>
          <p:nvPr>
            <p:ph type="title"/>
          </p:nvPr>
        </p:nvSpPr>
        <p:spPr/>
        <p:txBody>
          <a:bodyPr/>
          <a:lstStyle/>
          <a:p>
            <a:r>
              <a:rPr lang="en-US" dirty="0"/>
              <a:t>Closing the gap</a:t>
            </a:r>
          </a:p>
        </p:txBody>
      </p:sp>
      <p:sp>
        <p:nvSpPr>
          <p:cNvPr id="3" name="Content Placeholder 2">
            <a:extLst>
              <a:ext uri="{FF2B5EF4-FFF2-40B4-BE49-F238E27FC236}">
                <a16:creationId xmlns:a16="http://schemas.microsoft.com/office/drawing/2014/main" id="{002BC9D7-D3EE-4897-AB9F-913498487EE0}"/>
              </a:ext>
            </a:extLst>
          </p:cNvPr>
          <p:cNvSpPr>
            <a:spLocks noGrp="1"/>
          </p:cNvSpPr>
          <p:nvPr>
            <p:ph idx="1"/>
          </p:nvPr>
        </p:nvSpPr>
        <p:spPr>
          <a:xfrm>
            <a:off x="457081" y="1299153"/>
            <a:ext cx="11274663" cy="5158606"/>
          </a:xfrm>
        </p:spPr>
        <p:txBody>
          <a:bodyPr>
            <a:normAutofit/>
          </a:bodyPr>
          <a:lstStyle/>
          <a:p>
            <a:r>
              <a:rPr lang="en-US" dirty="0">
                <a:solidFill>
                  <a:schemeClr val="tx1"/>
                </a:solidFill>
              </a:rPr>
              <a:t>The principles of countercyclical policy say that welfare is maximized when our collective income is “smoothed”: </a:t>
            </a:r>
          </a:p>
          <a:p>
            <a:pPr lvl="1"/>
            <a:r>
              <a:rPr lang="en-US" dirty="0">
                <a:solidFill>
                  <a:schemeClr val="tx1"/>
                </a:solidFill>
              </a:rPr>
              <a:t>That is, national income and output stay on a stable long run path without all the ups and downs of the business cycle</a:t>
            </a:r>
          </a:p>
          <a:p>
            <a:endParaRPr lang="en-US" sz="1200" dirty="0">
              <a:solidFill>
                <a:schemeClr val="tx1"/>
              </a:solidFill>
            </a:endParaRPr>
          </a:p>
          <a:p>
            <a:r>
              <a:rPr lang="en-US" dirty="0">
                <a:solidFill>
                  <a:schemeClr val="tx1"/>
                </a:solidFill>
              </a:rPr>
              <a:t>There are many ways to cause output to return to its long run level</a:t>
            </a:r>
          </a:p>
          <a:p>
            <a:pPr lvl="1"/>
            <a:r>
              <a:rPr lang="en-US" dirty="0">
                <a:solidFill>
                  <a:schemeClr val="tx1"/>
                </a:solidFill>
              </a:rPr>
              <a:t>One policy option is “do nothing”: the self correcting mechanism</a:t>
            </a:r>
          </a:p>
          <a:p>
            <a:pPr lvl="1"/>
            <a:r>
              <a:rPr lang="en-US" dirty="0">
                <a:solidFill>
                  <a:schemeClr val="tx1"/>
                </a:solidFill>
              </a:rPr>
              <a:t>The alternative is “do something”!</a:t>
            </a:r>
          </a:p>
          <a:p>
            <a:pPr lvl="2"/>
            <a:r>
              <a:rPr lang="en-US" dirty="0">
                <a:solidFill>
                  <a:schemeClr val="tx1"/>
                </a:solidFill>
              </a:rPr>
              <a:t>Given our framework, there are many “somethings” we can do</a:t>
            </a:r>
          </a:p>
          <a:p>
            <a:pPr lvl="3"/>
            <a:r>
              <a:rPr lang="en-US" dirty="0">
                <a:solidFill>
                  <a:schemeClr val="tx1"/>
                </a:solidFill>
              </a:rPr>
              <a:t>Fiscal policy</a:t>
            </a:r>
          </a:p>
          <a:p>
            <a:pPr lvl="3"/>
            <a:r>
              <a:rPr lang="en-US" dirty="0">
                <a:solidFill>
                  <a:schemeClr val="tx1"/>
                </a:solidFill>
              </a:rPr>
              <a:t>Monetary policy</a:t>
            </a:r>
          </a:p>
        </p:txBody>
      </p:sp>
      <p:sp>
        <p:nvSpPr>
          <p:cNvPr id="4" name="Footer Placeholder 3">
            <a:extLst>
              <a:ext uri="{FF2B5EF4-FFF2-40B4-BE49-F238E27FC236}">
                <a16:creationId xmlns:a16="http://schemas.microsoft.com/office/drawing/2014/main" id="{E4EE5594-EE6E-4CC2-A470-83912F1CD70E}"/>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AA651E01-EB71-4AB8-B0AC-4228FA059F2C}"/>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688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EC9B-835E-4122-8BAD-C7D6551E31D1}"/>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2F02DB-19E6-435A-BE43-7C39DD9BE8D3}"/>
                  </a:ext>
                </a:extLst>
              </p:cNvPr>
              <p:cNvSpPr>
                <a:spLocks noGrp="1"/>
              </p:cNvSpPr>
              <p:nvPr>
                <p:ph idx="1"/>
              </p:nvPr>
            </p:nvSpPr>
            <p:spPr>
              <a:xfrm>
                <a:off x="457081" y="1299153"/>
                <a:ext cx="11731744" cy="5193716"/>
              </a:xfrm>
            </p:spPr>
            <p:txBody>
              <a:bodyPr/>
              <a:lstStyle/>
              <a:p>
                <a:r>
                  <a:rPr lang="en-US" dirty="0">
                    <a:solidFill>
                      <a:schemeClr val="tx1"/>
                    </a:solidFill>
                  </a:rPr>
                  <a:t>Our AD-AS model generates fluctuations in Y and </a:t>
                </a:r>
                <a:r>
                  <a:rPr lang="el-GR" dirty="0">
                    <a:solidFill>
                      <a:schemeClr val="tx1"/>
                    </a:solidFill>
                  </a:rPr>
                  <a:t>π</a:t>
                </a:r>
                <a:r>
                  <a:rPr lang="en-US" dirty="0">
                    <a:solidFill>
                      <a:schemeClr val="tx1"/>
                    </a:solidFill>
                  </a:rPr>
                  <a:t>.</a:t>
                </a:r>
              </a:p>
              <a:p>
                <a:pPr lvl="1"/>
                <a:r>
                  <a:rPr lang="en-US" dirty="0">
                    <a:solidFill>
                      <a:schemeClr val="tx1"/>
                    </a:solidFill>
                  </a:rPr>
                  <a:t>Yet, the logic of countercyclical policy is only about income.  Ignores π</a:t>
                </a:r>
              </a:p>
              <a:p>
                <a:pPr lvl="1"/>
                <a:r>
                  <a:rPr lang="en-US" dirty="0">
                    <a:solidFill>
                      <a:schemeClr val="tx1"/>
                    </a:solidFill>
                  </a:rPr>
                  <a:t>For now, let’s stick with that: hold π constant.  Return to π later today.</a:t>
                </a:r>
              </a:p>
              <a:p>
                <a:endParaRPr lang="en-US" sz="1200" dirty="0">
                  <a:solidFill>
                    <a:schemeClr val="tx1"/>
                  </a:solidFill>
                </a:endParaRPr>
              </a:p>
              <a:p>
                <a:r>
                  <a:rPr lang="en-US" dirty="0">
                    <a:solidFill>
                      <a:schemeClr val="tx1"/>
                    </a:solidFill>
                  </a:rPr>
                  <a:t>If we want to just focus on Y while ignoring π, then IS-MP is the simpler model to use</a:t>
                </a:r>
              </a:p>
              <a:p>
                <a:pPr lvl="1"/>
                <a:r>
                  <a:rPr lang="en-US" dirty="0">
                    <a:solidFill>
                      <a:schemeClr val="tx1"/>
                    </a:solidFill>
                  </a:rPr>
                  <a:t>Holds constant more things.  The multiplier is easier to observe directly.</a:t>
                </a:r>
              </a:p>
              <a:p>
                <a:endParaRPr lang="en-US" sz="1200" dirty="0">
                  <a:solidFill>
                    <a:schemeClr val="tx1"/>
                  </a:solidFill>
                </a:endParaRPr>
              </a:p>
              <a:p>
                <a:r>
                  <a:rPr lang="en-US" dirty="0">
                    <a:solidFill>
                      <a:schemeClr val="tx1"/>
                    </a:solidFill>
                  </a:rPr>
                  <a:t>Let’s welcome back our dear friend, the IS function</a:t>
                </a:r>
              </a:p>
              <a:p>
                <a:pPr marL="0" indent="0" algn="ctr">
                  <a:buNone/>
                </a:pPr>
                <a14:m>
                  <m:oMath xmlns:m="http://schemas.openxmlformats.org/officeDocument/2006/math">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A12F02DB-19E6-435A-BE43-7C39DD9BE8D3}"/>
                  </a:ext>
                </a:extLst>
              </p:cNvPr>
              <p:cNvSpPr>
                <a:spLocks noGrp="1" noRot="1" noChangeAspect="1" noMove="1" noResize="1" noEditPoints="1" noAdjustHandles="1" noChangeArrowheads="1" noChangeShapeType="1" noTextEdit="1"/>
              </p:cNvSpPr>
              <p:nvPr>
                <p:ph idx="1"/>
              </p:nvPr>
            </p:nvSpPr>
            <p:spPr>
              <a:xfrm>
                <a:off x="457081" y="1299153"/>
                <a:ext cx="11731744" cy="5193716"/>
              </a:xfrm>
              <a:blipFill>
                <a:blip r:embed="rId3"/>
                <a:stretch>
                  <a:fillRect l="-676" t="-17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744E3E1-0C60-499D-B6DE-22E70BCB6E3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BC3A60B-7CB2-4D5D-930E-19BF1B195D19}"/>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920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901D-682D-4EF5-84B6-31AFA6B72DCD}"/>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C11A3-8B9D-4924-BFC9-CAE552660326}"/>
                  </a:ext>
                </a:extLst>
              </p:cNvPr>
              <p:cNvSpPr>
                <a:spLocks noGrp="1"/>
              </p:cNvSpPr>
              <p:nvPr>
                <p:ph idx="1"/>
              </p:nvPr>
            </p:nvSpPr>
            <p:spPr>
              <a:xfrm>
                <a:off x="457081" y="1299153"/>
                <a:ext cx="11274663" cy="5144751"/>
              </a:xfrm>
            </p:spPr>
            <p:txBody>
              <a:bodyPr/>
              <a:lstStyle/>
              <a:p>
                <a:pPr marL="0" indent="0" algn="ctr">
                  <a:buNone/>
                </a:pPr>
                <a14:m>
                  <m:oMath xmlns:m="http://schemas.openxmlformats.org/officeDocument/2006/math">
                    <m:r>
                      <m:rPr>
                        <m:nor/>
                      </m:rPr>
                      <a:rPr lang="en-US" smtClean="0">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Its simplified version (given all the values except r) was Y = 20 - </a:t>
                </a:r>
                <a14:m>
                  <m:oMath xmlns:m="http://schemas.openxmlformats.org/officeDocument/2006/math">
                    <m:r>
                      <a:rPr lang="en-US" i="1">
                        <a:solidFill>
                          <a:schemeClr val="tx1"/>
                        </a:solidFill>
                        <a:latin typeface="Cambria Math" panose="02040503050406030204" pitchFamily="18" charset="0"/>
                      </a:rPr>
                      <m:t>0.75</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lvl="1"/>
                <a:r>
                  <a:rPr lang="en-US" dirty="0">
                    <a:solidFill>
                      <a:schemeClr val="tx1"/>
                    </a:solidFill>
                  </a:rPr>
                  <a:t>The multiplier in this example was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1 − 0.</m:t>
                        </m:r>
                        <m:r>
                          <m:rPr>
                            <m:nor/>
                          </m:rPr>
                          <a:rPr lang="en-US" b="0" i="0" smtClean="0">
                            <a:solidFill>
                              <a:schemeClr val="tx1"/>
                            </a:solidFill>
                          </a:rPr>
                          <m:t>75∗(1−0.2)</m:t>
                        </m:r>
                      </m:den>
                    </m:f>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1 − 0.6</m:t>
                        </m:r>
                      </m:den>
                    </m:f>
                  </m:oMath>
                </a14:m>
                <a:r>
                  <a:rPr lang="en-US" dirty="0">
                    <a:solidFill>
                      <a:schemeClr val="tx1"/>
                    </a:solidFill>
                  </a:rPr>
                  <a:t> = 2.5</a:t>
                </a:r>
              </a:p>
              <a:p>
                <a:endParaRPr lang="en-US" sz="1200" dirty="0">
                  <a:solidFill>
                    <a:schemeClr val="tx1"/>
                  </a:solidFill>
                </a:endParaRPr>
              </a:p>
              <a:p>
                <a:r>
                  <a:rPr lang="en-US" dirty="0">
                    <a:solidFill>
                      <a:schemeClr val="tx1"/>
                    </a:solidFill>
                  </a:rPr>
                  <a:t>When we also know that MP is set to r = 6, we can (and did!) solve </a:t>
                </a:r>
              </a:p>
              <a:p>
                <a:pPr marL="0" indent="0" algn="ctr">
                  <a:buNone/>
                </a:pPr>
                <a:r>
                  <a:rPr lang="en-US" dirty="0">
                    <a:solidFill>
                      <a:schemeClr val="tx1"/>
                    </a:solidFill>
                  </a:rPr>
                  <a:t>Y</a:t>
                </a:r>
                <a:r>
                  <a:rPr lang="en-US" baseline="30000" dirty="0">
                    <a:solidFill>
                      <a:schemeClr val="tx1"/>
                    </a:solidFill>
                  </a:rPr>
                  <a:t>*</a:t>
                </a:r>
                <a:r>
                  <a:rPr lang="en-US" dirty="0">
                    <a:solidFill>
                      <a:schemeClr val="tx1"/>
                    </a:solidFill>
                  </a:rPr>
                  <a:t> = 20 – ¾*6</a:t>
                </a:r>
              </a:p>
              <a:p>
                <a:pPr marL="0" indent="0" algn="ctr">
                  <a:buNone/>
                </a:pPr>
                <a:r>
                  <a:rPr lang="en-US" dirty="0">
                    <a:solidFill>
                      <a:schemeClr val="tx1"/>
                    </a:solidFill>
                  </a:rPr>
                  <a:t>Y</a:t>
                </a:r>
                <a:r>
                  <a:rPr lang="en-US" baseline="30000" dirty="0">
                    <a:solidFill>
                      <a:schemeClr val="tx1"/>
                    </a:solidFill>
                  </a:rPr>
                  <a:t>*</a:t>
                </a:r>
                <a:r>
                  <a:rPr lang="en-US" dirty="0">
                    <a:solidFill>
                      <a:schemeClr val="tx1"/>
                    </a:solidFill>
                  </a:rPr>
                  <a:t> = 15.5,  r</a:t>
                </a:r>
                <a:r>
                  <a:rPr lang="en-US" baseline="30000" dirty="0">
                    <a:solidFill>
                      <a:schemeClr val="tx1"/>
                    </a:solidFill>
                  </a:rPr>
                  <a:t>*</a:t>
                </a:r>
                <a:r>
                  <a:rPr lang="en-US" dirty="0">
                    <a:solidFill>
                      <a:schemeClr val="tx1"/>
                    </a:solidFill>
                  </a:rPr>
                  <a:t> = 6</a:t>
                </a:r>
              </a:p>
              <a:p>
                <a:r>
                  <a:rPr lang="en-US" dirty="0">
                    <a:solidFill>
                      <a:schemeClr val="tx1"/>
                    </a:solidFill>
                  </a:rPr>
                  <a:t>Let’s suppose that this is the long run output of the economy, </a:t>
                </a:r>
                <a14:m>
                  <m:oMath xmlns:m="http://schemas.openxmlformats.org/officeDocument/2006/math">
                    <m:acc>
                      <m:accPr>
                        <m:chr m:val="̅"/>
                        <m:ctrlPr>
                          <a:rPr lang="en-US" i="1">
                            <a:latin typeface="Cambria Math" panose="02040503050406030204" pitchFamily="18" charset="0"/>
                          </a:rPr>
                        </m:ctrlPr>
                      </m:accPr>
                      <m:e>
                        <m:r>
                          <m:rPr>
                            <m:sty m:val="p"/>
                          </m:rPr>
                          <a:rPr lang="en-US">
                            <a:solidFill>
                              <a:schemeClr val="tx1"/>
                            </a:solidFill>
                            <a:latin typeface="Cambria Math" panose="02040503050406030204" pitchFamily="18" charset="0"/>
                          </a:rPr>
                          <m:t>Y</m:t>
                        </m:r>
                      </m:e>
                    </m:acc>
                  </m:oMath>
                </a14:m>
                <a:r>
                  <a:rPr lang="en-US" dirty="0">
                    <a:solidFill>
                      <a:schemeClr val="tx1"/>
                    </a:solidFill>
                  </a:rPr>
                  <a:t> = 15.5</a:t>
                </a:r>
              </a:p>
            </p:txBody>
          </p:sp>
        </mc:Choice>
        <mc:Fallback xmlns="">
          <p:sp>
            <p:nvSpPr>
              <p:cNvPr id="3" name="Content Placeholder 2">
                <a:extLst>
                  <a:ext uri="{FF2B5EF4-FFF2-40B4-BE49-F238E27FC236}">
                    <a16:creationId xmlns:a16="http://schemas.microsoft.com/office/drawing/2014/main" id="{391C11A3-8B9D-4924-BFC9-CAE552660326}"/>
                  </a:ext>
                </a:extLst>
              </p:cNvPr>
              <p:cNvSpPr>
                <a:spLocks noGrp="1" noRot="1" noChangeAspect="1" noMove="1" noResize="1" noEditPoints="1" noAdjustHandles="1" noChangeArrowheads="1" noChangeShapeType="1" noTextEdit="1"/>
              </p:cNvSpPr>
              <p:nvPr>
                <p:ph idx="1"/>
              </p:nvPr>
            </p:nvSpPr>
            <p:spPr>
              <a:xfrm>
                <a:off x="457081" y="1299153"/>
                <a:ext cx="11274663" cy="5144751"/>
              </a:xfrm>
              <a:blipFill>
                <a:blip r:embed="rId3"/>
                <a:stretch>
                  <a:fillRect l="-7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DCF9BD1-9C2C-462D-95CD-3CB105EB5467}"/>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25A6FA9D-BFF8-40A8-8000-C3092589EFE0}"/>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3085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901D-682D-4EF5-84B6-31AFA6B72DCD}"/>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C11A3-8B9D-4924-BFC9-CAE552660326}"/>
                  </a:ext>
                </a:extLst>
              </p:cNvPr>
              <p:cNvSpPr>
                <a:spLocks noGrp="1"/>
              </p:cNvSpPr>
              <p:nvPr>
                <p:ph idx="1"/>
              </p:nvPr>
            </p:nvSpPr>
            <p:spPr>
              <a:xfrm>
                <a:off x="303213" y="1299153"/>
                <a:ext cx="11428532" cy="5144751"/>
              </a:xfrm>
            </p:spPr>
            <p:txBody>
              <a:bodyPr>
                <a:normAutofit fontScale="92500"/>
              </a:bodyPr>
              <a:lstStyle/>
              <a:p>
                <a:r>
                  <a:rPr lang="en-US" dirty="0">
                    <a:solidFill>
                      <a:schemeClr val="tx1"/>
                    </a:solidFill>
                  </a:rPr>
                  <a:t>Suppose there is a crisis of business confidence, such that investment decreases by $1.6, all else equal</a:t>
                </a:r>
              </a:p>
              <a:p>
                <a:pPr marL="685800" lvl="1" indent="-303213"/>
                <a:r>
                  <a:rPr lang="en-US" dirty="0">
                    <a:solidFill>
                      <a:schemeClr val="tx1"/>
                    </a:solidFill>
                  </a:rPr>
                  <a:t>IS(r) will shift inwards.  But by how much?</a:t>
                </a:r>
              </a:p>
              <a:p>
                <a:pPr marL="1295293" lvl="2" indent="-303213"/>
                <a:r>
                  <a:rPr lang="en-US" dirty="0">
                    <a:solidFill>
                      <a:schemeClr val="tx1"/>
                    </a:solidFill>
                  </a:rPr>
                  <a:t>We are given that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oMath>
                </a14:m>
                <a:r>
                  <a:rPr lang="en-US" dirty="0">
                    <a:solidFill>
                      <a:schemeClr val="tx1"/>
                    </a:solidFill>
                  </a:rPr>
                  <a:t> changes negatively (watch the negative sign!)</a:t>
                </a:r>
              </a:p>
              <a:p>
                <a:pPr marL="1904787" lvl="3" indent="-303213"/>
                <a:r>
                  <a:rPr lang="en-US" dirty="0">
                    <a:solidFill>
                      <a:schemeClr val="tx1"/>
                    </a:solidFill>
                  </a:rPr>
                  <a:t>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oMath>
                </a14:m>
                <a:r>
                  <a:rPr lang="en-US" dirty="0">
                    <a:solidFill>
                      <a:schemeClr val="tx1"/>
                    </a:solidFill>
                  </a:rPr>
                  <a:t> = -$1.6</a:t>
                </a:r>
              </a:p>
              <a:p>
                <a:pPr lvl="2"/>
                <a:r>
                  <a:rPr lang="en-US" dirty="0">
                    <a:solidFill>
                      <a:schemeClr val="tx1"/>
                    </a:solidFill>
                  </a:rPr>
                  <a:t>Nothing else changes, by assumption</a:t>
                </a:r>
              </a:p>
              <a:p>
                <a:pPr marL="1949450" lvl="3" indent="-349250"/>
                <a:r>
                  <a:rPr lang="en-US" dirty="0">
                    <a:solidFill>
                      <a:schemeClr val="tx1"/>
                    </a:solidFill>
                  </a:rPr>
                  <a:t>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latin typeface="Cambria Math" panose="02040503050406030204" pitchFamily="18" charset="0"/>
                          </a:rPr>
                          <m:t>T</m:t>
                        </m:r>
                      </m:e>
                    </m:acc>
                  </m:oMath>
                </a14:m>
                <a:r>
                  <a:rPr lang="en-US" dirty="0">
                    <a:solidFill>
                      <a:schemeClr val="tx1"/>
                    </a:solidFill>
                  </a:rPr>
                  <a:t> = 0</a:t>
                </a:r>
              </a:p>
              <a:p>
                <a:pPr marL="1949450" lvl="3" indent="-349250"/>
                <a:r>
                  <a:rPr lang="en-US" dirty="0">
                    <a:solidFill>
                      <a:schemeClr val="tx1"/>
                    </a:solidFill>
                  </a:rPr>
                  <a:t>Δ</a:t>
                </a:r>
                <a14:m>
                  <m:oMath xmlns:m="http://schemas.openxmlformats.org/officeDocument/2006/math">
                    <m:r>
                      <m:rPr>
                        <m:nor/>
                      </m:rPr>
                      <a:rPr lang="en-US" b="0" i="0" smtClean="0">
                        <a:solidFill>
                          <a:schemeClr val="tx1"/>
                        </a:solidFill>
                        <a:latin typeface="Cambria Math" panose="02040503050406030204" pitchFamily="18" charset="0"/>
                      </a:rPr>
                      <m:t>r</m:t>
                    </m:r>
                  </m:oMath>
                </a14:m>
                <a:r>
                  <a:rPr lang="en-US" dirty="0">
                    <a:solidFill>
                      <a:schemeClr val="tx1"/>
                    </a:solidFill>
                  </a:rPr>
                  <a:t> = 0</a:t>
                </a:r>
              </a:p>
              <a:p>
                <a:r>
                  <a:rPr lang="en-US" dirty="0">
                    <a:solidFill>
                      <a:schemeClr val="tx1"/>
                    </a:solidFill>
                  </a:rPr>
                  <a:t>In the presence of change, we can write the CHANGE in output as:</a:t>
                </a:r>
              </a:p>
              <a:p>
                <a:pPr marL="0" indent="0" algn="ctr">
                  <a:buNone/>
                </a:pPr>
                <a14:m>
                  <m:oMath xmlns:m="http://schemas.openxmlformats.org/officeDocument/2006/math">
                    <m:r>
                      <m:rPr>
                        <m:nor/>
                      </m:rPr>
                      <a:rPr lang="en-US" dirty="0">
                        <a:solidFill>
                          <a:schemeClr val="tx1"/>
                        </a:solidFill>
                      </a:rPr>
                      <m:t>Δ</m:t>
                    </m:r>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dirty="0">
                        <a:solidFill>
                          <a:schemeClr val="tx1"/>
                        </a:solidFill>
                      </a:rPr>
                      <m:t>Δ</m:t>
                    </m:r>
                    <m:r>
                      <m:rPr>
                        <m:nor/>
                      </m:rPr>
                      <a:rPr lang="en-US">
                        <a:solidFill>
                          <a:schemeClr val="tx1"/>
                        </a:solidFill>
                      </a:rPr>
                      <m:t>r</m:t>
                    </m:r>
                  </m:oMath>
                </a14:m>
                <a:endParaRPr lang="en-US"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391C11A3-8B9D-4924-BFC9-CAE552660326}"/>
                  </a:ext>
                </a:extLst>
              </p:cNvPr>
              <p:cNvSpPr>
                <a:spLocks noGrp="1" noRot="1" noChangeAspect="1" noMove="1" noResize="1" noEditPoints="1" noAdjustHandles="1" noChangeArrowheads="1" noChangeShapeType="1" noTextEdit="1"/>
              </p:cNvSpPr>
              <p:nvPr>
                <p:ph idx="1"/>
              </p:nvPr>
            </p:nvSpPr>
            <p:spPr>
              <a:xfrm>
                <a:off x="303213" y="1299153"/>
                <a:ext cx="11428532" cy="5144751"/>
              </a:xfrm>
              <a:blipFill>
                <a:blip r:embed="rId3"/>
                <a:stretch>
                  <a:fillRect l="-587" t="-15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DCF9BD1-9C2C-462D-95CD-3CB105EB5467}"/>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25A6FA9D-BFF8-40A8-8000-C3092589EFE0}"/>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23420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4140-31ED-4073-8F17-21A95D0A8891}"/>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32116D-7594-406A-97D1-DC2A44B9725D}"/>
                  </a:ext>
                </a:extLst>
              </p:cNvPr>
              <p:cNvSpPr>
                <a:spLocks noGrp="1"/>
              </p:cNvSpPr>
              <p:nvPr>
                <p:ph idx="1"/>
              </p:nvPr>
            </p:nvSpPr>
            <p:spPr>
              <a:xfrm>
                <a:off x="227013" y="1299153"/>
                <a:ext cx="11504732" cy="5193716"/>
              </a:xfrm>
            </p:spPr>
            <p:txBody>
              <a:bodyPr>
                <a:normAutofit/>
              </a:bodyPr>
              <a:lstStyle/>
              <a:p>
                <a:r>
                  <a:rPr lang="en-US" dirty="0"/>
                  <a:t>Given  </a:t>
                </a:r>
                <a:r>
                  <a:rPr lang="en-US" dirty="0">
                    <a:solidFill>
                      <a:schemeClr val="tx1"/>
                    </a:solidFill>
                  </a:rPr>
                  <a:t>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oMath>
                </a14:m>
                <a:r>
                  <a:rPr lang="en-US" dirty="0">
                    <a:solidFill>
                      <a:schemeClr val="tx1"/>
                    </a:solidFill>
                  </a:rPr>
                  <a:t>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latin typeface="Cambria Math" panose="02040503050406030204" pitchFamily="18" charset="0"/>
                          </a:rPr>
                          <m:t>T</m:t>
                        </m:r>
                      </m:e>
                    </m:acc>
                  </m:oMath>
                </a14:m>
                <a:r>
                  <a:rPr lang="en-US" dirty="0">
                    <a:solidFill>
                      <a:schemeClr val="tx1"/>
                    </a:solidFill>
                  </a:rPr>
                  <a:t> = </a:t>
                </a:r>
                <a:r>
                  <a:rPr lang="el-GR" dirty="0">
                    <a:solidFill>
                      <a:schemeClr val="tx1"/>
                    </a:solidFill>
                  </a:rPr>
                  <a:t>Δ</a:t>
                </a:r>
                <a:r>
                  <a:rPr lang="en-US" dirty="0">
                    <a:solidFill>
                      <a:schemeClr val="tx1"/>
                    </a:solidFill>
                  </a:rPr>
                  <a:t>r = 0, </a:t>
                </a:r>
              </a:p>
              <a:p>
                <a:endParaRPr lang="en-US" sz="300" dirty="0">
                  <a:solidFill>
                    <a:schemeClr val="tx1"/>
                  </a:solidFill>
                </a:endParaRPr>
              </a:p>
              <a:p>
                <a:pPr marL="0" indent="0" algn="ctr">
                  <a:buNone/>
                </a:pPr>
                <a14:m>
                  <m:oMath xmlns:m="http://schemas.openxmlformats.org/officeDocument/2006/math">
                    <m:r>
                      <m:rPr>
                        <m:nor/>
                      </m:rPr>
                      <a:rPr lang="en-US" dirty="0">
                        <a:solidFill>
                          <a:schemeClr val="tx1"/>
                        </a:solidFill>
                      </a:rPr>
                      <m:t>Δ</m:t>
                    </m:r>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dirty="0">
                        <a:solidFill>
                          <a:schemeClr val="tx1"/>
                        </a:solidFill>
                      </a:rPr>
                      <m:t>Δ</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marL="0" indent="0">
                  <a:buNone/>
                </a:pPr>
                <a:r>
                  <a:rPr lang="en-US" dirty="0">
                    <a:solidFill>
                      <a:schemeClr val="tx1"/>
                    </a:solidFill>
                  </a:rPr>
                  <a:t>   becomes</a:t>
                </a:r>
              </a:p>
              <a:p>
                <a:pPr marL="0" indent="0" algn="ctr">
                  <a:buNone/>
                </a:pPr>
                <a14:m>
                  <m:oMath xmlns:m="http://schemas.openxmlformats.org/officeDocument/2006/math">
                    <m:r>
                      <m:rPr>
                        <m:nor/>
                      </m:rPr>
                      <a:rPr lang="en-US" dirty="0">
                        <a:solidFill>
                          <a:schemeClr val="tx1"/>
                        </a:solidFill>
                      </a:rPr>
                      <m:t>Δ</m:t>
                    </m:r>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0</m:t>
                    </m:r>
                    <m:r>
                      <m:rPr>
                        <m:nor/>
                      </m:rPr>
                      <a:rPr lang="en-US">
                        <a:solidFill>
                          <a:schemeClr val="tx1"/>
                        </a:solidFill>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b="0" i="0" smtClean="0">
                        <a:solidFill>
                          <a:schemeClr val="tx1"/>
                        </a:solidFill>
                        <a:latin typeface="Cambria Math" panose="02040503050406030204" pitchFamily="18" charset="0"/>
                      </a:rPr>
                      <m:t> </m:t>
                    </m:r>
                    <m:r>
                      <m:rPr>
                        <m:nor/>
                      </m:rPr>
                      <a:rPr lang="en-US">
                        <a:solidFill>
                          <a:schemeClr val="tx1"/>
                        </a:solidFill>
                      </a:rPr>
                      <m:t>+</m:t>
                    </m:r>
                    <m:r>
                      <a:rPr lang="en-US" b="0" i="1" dirty="0" smtClean="0">
                        <a:solidFill>
                          <a:schemeClr val="tx1"/>
                        </a:solidFill>
                        <a:latin typeface="Cambria Math" panose="02040503050406030204" pitchFamily="18" charset="0"/>
                      </a:rPr>
                      <m:t>0</m:t>
                    </m:r>
                    <m:r>
                      <m:rPr>
                        <m:nor/>
                      </m:rPr>
                      <a:rPr lang="en-US">
                        <a:solidFill>
                          <a:schemeClr val="tx1"/>
                        </a:solidFill>
                      </a:rPr>
                      <m:t> +</m:t>
                    </m:r>
                    <m:r>
                      <a:rPr lang="en-US" b="0" i="1"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0</m:t>
                    </m:r>
                    <m:r>
                      <m:rPr>
                        <m:nor/>
                      </m:rPr>
                      <a:rPr lang="en-US">
                        <a:solidFill>
                          <a:schemeClr val="tx1"/>
                        </a:solidFill>
                      </a:rPr>
                      <m:t> − </m:t>
                    </m:r>
                    <m:r>
                      <m:rPr>
                        <m:nor/>
                      </m:rPr>
                      <a:rPr lang="en-US">
                        <a:solidFill>
                          <a:schemeClr val="tx1"/>
                        </a:solidFill>
                      </a:rPr>
                      <m:t>MPC</m:t>
                    </m:r>
                    <m:r>
                      <m:rPr>
                        <m:nor/>
                      </m:rPr>
                      <a:rPr lang="en-US">
                        <a:solidFill>
                          <a:schemeClr val="tx1"/>
                        </a:solidFill>
                      </a:rPr>
                      <m:t>∗</m:t>
                    </m:r>
                    <m:r>
                      <a:rPr lang="en-US" b="0" i="1" dirty="0" smtClean="0">
                        <a:solidFill>
                          <a:schemeClr val="tx1"/>
                        </a:solidFill>
                        <a:latin typeface="Cambria Math" panose="02040503050406030204" pitchFamily="18" charset="0"/>
                      </a:rPr>
                      <m:t>0</m:t>
                    </m:r>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b="0" i="0" dirty="0" smtClean="0">
                        <a:solidFill>
                          <a:schemeClr val="tx1"/>
                        </a:solidFill>
                      </a:rPr>
                      <m:t>0</m:t>
                    </m:r>
                  </m:oMath>
                </a14:m>
                <a:endParaRPr lang="en-US" dirty="0">
                  <a:solidFill>
                    <a:schemeClr val="tx1"/>
                  </a:solidFill>
                </a:endParaRPr>
              </a:p>
              <a:p>
                <a:pPr marL="0" indent="0">
                  <a:buNone/>
                </a:pPr>
                <a:endParaRPr lang="en-US" sz="300" dirty="0">
                  <a:solidFill>
                    <a:schemeClr val="tx1"/>
                  </a:solidFill>
                </a:endParaRPr>
              </a:p>
              <a:p>
                <a:pPr marL="0" indent="0">
                  <a:buNone/>
                </a:pPr>
                <a:r>
                  <a:rPr lang="en-US" dirty="0">
                    <a:solidFill>
                      <a:schemeClr val="tx1"/>
                    </a:solidFill>
                  </a:rPr>
                  <a:t>And we know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oMath>
                </a14:m>
                <a:r>
                  <a:rPr lang="en-US" dirty="0">
                    <a:solidFill>
                      <a:schemeClr val="tx1"/>
                    </a:solidFill>
                  </a:rPr>
                  <a:t> = -$1.6 and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oMath>
                </a14:m>
                <a:r>
                  <a:rPr lang="en-US" dirty="0">
                    <a:solidFill>
                      <a:schemeClr val="tx1"/>
                    </a:solidFill>
                  </a:rPr>
                  <a:t> = 2.5, so we have </a:t>
                </a:r>
              </a:p>
              <a:p>
                <a:pPr marL="0" indent="0">
                  <a:buNone/>
                </a:pPr>
                <a:endParaRPr lang="en-US" sz="300" dirty="0">
                  <a:solidFill>
                    <a:schemeClr val="tx1"/>
                  </a:solidFill>
                </a:endParaRPr>
              </a:p>
              <a:p>
                <a:pPr marL="0" indent="0" algn="ctr">
                  <a:buNone/>
                </a:pPr>
                <a:r>
                  <a:rPr lang="en-US" dirty="0"/>
                  <a:t> </a:t>
                </a:r>
                <a14:m>
                  <m:oMath xmlns:m="http://schemas.openxmlformats.org/officeDocument/2006/math">
                    <m:r>
                      <m:rPr>
                        <m:nor/>
                      </m:rPr>
                      <a:rPr lang="en-US" dirty="0">
                        <a:solidFill>
                          <a:schemeClr val="tx1"/>
                        </a:solidFill>
                      </a:rPr>
                      <m:t>Δ</m:t>
                    </m:r>
                    <m:r>
                      <m:rPr>
                        <m:nor/>
                      </m:rPr>
                      <a:rPr lang="en-US">
                        <a:solidFill>
                          <a:schemeClr val="tx1"/>
                        </a:solidFill>
                      </a:rPr>
                      <m:t>Y</m:t>
                    </m:r>
                  </m:oMath>
                </a14:m>
                <a:r>
                  <a:rPr lang="en-US" dirty="0">
                    <a:solidFill>
                      <a:schemeClr val="tx1"/>
                    </a:solidFill>
                  </a:rPr>
                  <a:t> = 2.5*-$1.6 = - $4</a:t>
                </a:r>
                <a:endParaRPr lang="en-US" dirty="0"/>
              </a:p>
            </p:txBody>
          </p:sp>
        </mc:Choice>
        <mc:Fallback xmlns="">
          <p:sp>
            <p:nvSpPr>
              <p:cNvPr id="3" name="Content Placeholder 2">
                <a:extLst>
                  <a:ext uri="{FF2B5EF4-FFF2-40B4-BE49-F238E27FC236}">
                    <a16:creationId xmlns:a16="http://schemas.microsoft.com/office/drawing/2014/main" id="{6D32116D-7594-406A-97D1-DC2A44B9725D}"/>
                  </a:ext>
                </a:extLst>
              </p:cNvPr>
              <p:cNvSpPr>
                <a:spLocks noGrp="1" noRot="1" noChangeAspect="1" noMove="1" noResize="1" noEditPoints="1" noAdjustHandles="1" noChangeArrowheads="1" noChangeShapeType="1" noTextEdit="1"/>
              </p:cNvSpPr>
              <p:nvPr>
                <p:ph idx="1"/>
              </p:nvPr>
            </p:nvSpPr>
            <p:spPr>
              <a:xfrm>
                <a:off x="227013" y="1299153"/>
                <a:ext cx="11504732" cy="5193716"/>
              </a:xfrm>
              <a:blipFill>
                <a:blip r:embed="rId2"/>
                <a:stretch>
                  <a:fillRect l="-795" t="-16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C55A2CE-C60B-4CFE-990A-6DABFDBE26F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29071162-146B-48A5-AE82-01ACFD25F6A2}"/>
              </a:ext>
            </a:extLst>
          </p:cNvPr>
          <p:cNvSpPr>
            <a:spLocks noGrp="1"/>
          </p:cNvSpPr>
          <p:nvPr>
            <p:ph type="sldNum" sz="quarter" idx="12"/>
          </p:nvPr>
        </p:nvSpPr>
        <p:spPr/>
        <p:txBody>
          <a:bodyPr/>
          <a:lstStyle/>
          <a:p>
            <a:fld id="{B6F15528-21DE-4FAA-801E-634DDDAF4B2B}" type="slidenum">
              <a:rPr lang="en-US" smtClean="0"/>
              <a:pPr/>
              <a:t>15</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4AE79C9-1B4F-F372-5037-04C26A4D686D}"/>
                  </a:ext>
                </a:extLst>
              </p14:cNvPr>
              <p14:cNvContentPartPr/>
              <p14:nvPr/>
            </p14:nvContentPartPr>
            <p14:xfrm>
              <a:off x="3647520" y="2098800"/>
              <a:ext cx="8112240" cy="1334520"/>
            </p14:xfrm>
          </p:contentPart>
        </mc:Choice>
        <mc:Fallback>
          <p:pic>
            <p:nvPicPr>
              <p:cNvPr id="6" name="Ink 5">
                <a:extLst>
                  <a:ext uri="{FF2B5EF4-FFF2-40B4-BE49-F238E27FC236}">
                    <a16:creationId xmlns:a16="http://schemas.microsoft.com/office/drawing/2014/main" id="{74AE79C9-1B4F-F372-5037-04C26A4D686D}"/>
                  </a:ext>
                </a:extLst>
              </p:cNvPr>
              <p:cNvPicPr/>
              <p:nvPr/>
            </p:nvPicPr>
            <p:blipFill>
              <a:blip r:embed="rId4"/>
              <a:stretch>
                <a:fillRect/>
              </a:stretch>
            </p:blipFill>
            <p:spPr>
              <a:xfrm>
                <a:off x="3638160" y="2089440"/>
                <a:ext cx="8130960" cy="1353240"/>
              </a:xfrm>
              <a:prstGeom prst="rect">
                <a:avLst/>
              </a:prstGeom>
            </p:spPr>
          </p:pic>
        </mc:Fallback>
      </mc:AlternateContent>
    </p:spTree>
    <p:extLst>
      <p:ext uri="{BB962C8B-B14F-4D97-AF65-F5344CB8AC3E}">
        <p14:creationId xmlns:p14="http://schemas.microsoft.com/office/powerpoint/2010/main" val="176931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8DC-3A57-4135-A7D2-C08FDCBEF3CE}"/>
              </a:ext>
            </a:extLst>
          </p:cNvPr>
          <p:cNvSpPr>
            <a:spLocks noGrp="1"/>
          </p:cNvSpPr>
          <p:nvPr>
            <p:ph type="title"/>
          </p:nvPr>
        </p:nvSpPr>
        <p:spPr/>
        <p:txBody>
          <a:bodyPr/>
          <a:lstStyle/>
          <a:p>
            <a:r>
              <a:rPr lang="en-US" dirty="0"/>
              <a:t>Closing the gap</a:t>
            </a:r>
          </a:p>
        </p:txBody>
      </p:sp>
      <p:sp>
        <p:nvSpPr>
          <p:cNvPr id="3" name="Content Placeholder 2">
            <a:extLst>
              <a:ext uri="{FF2B5EF4-FFF2-40B4-BE49-F238E27FC236}">
                <a16:creationId xmlns:a16="http://schemas.microsoft.com/office/drawing/2014/main" id="{AA9E6FFC-A6E6-4CDD-826C-625452A18EAE}"/>
              </a:ext>
            </a:extLst>
          </p:cNvPr>
          <p:cNvSpPr>
            <a:spLocks noGrp="1"/>
          </p:cNvSpPr>
          <p:nvPr>
            <p:ph idx="1"/>
          </p:nvPr>
        </p:nvSpPr>
        <p:spPr>
          <a:xfrm>
            <a:off x="457082" y="1299153"/>
            <a:ext cx="4769994" cy="5144749"/>
          </a:xfrm>
        </p:spPr>
        <p:txBody>
          <a:bodyPr>
            <a:normAutofit/>
          </a:bodyPr>
          <a:lstStyle/>
          <a:p>
            <a:r>
              <a:rPr lang="en-US" dirty="0">
                <a:solidFill>
                  <a:schemeClr val="tx1"/>
                </a:solidFill>
              </a:rPr>
              <a:t>All else equal, in this example, when autonomous investment falls $1.6, equilibrium output falls $4</a:t>
            </a:r>
          </a:p>
          <a:p>
            <a:endParaRPr lang="en-US" sz="1200" dirty="0">
              <a:solidFill>
                <a:schemeClr val="tx1"/>
              </a:solidFill>
            </a:endParaRPr>
          </a:p>
          <a:p>
            <a:r>
              <a:rPr lang="en-US" dirty="0">
                <a:solidFill>
                  <a:schemeClr val="tx1"/>
                </a:solidFill>
              </a:rPr>
              <a:t>Since MP is flat, when IS shifts left by $4, equilibrium Y falls by $4</a:t>
            </a:r>
          </a:p>
          <a:p>
            <a:pPr marL="625475" lvl="1" indent="-304800"/>
            <a:r>
              <a:rPr lang="en-US" dirty="0">
                <a:solidFill>
                  <a:schemeClr val="tx1"/>
                </a:solidFill>
              </a:rPr>
              <a:t>Remember that this graph holds prices constant – sticky prices make this math easier</a:t>
            </a:r>
          </a:p>
          <a:p>
            <a:pPr marL="0" indent="0">
              <a:buNone/>
            </a:pPr>
            <a:endParaRPr lang="en-US" dirty="0">
              <a:solidFill>
                <a:schemeClr val="tx1"/>
              </a:solidFill>
            </a:endParaRPr>
          </a:p>
        </p:txBody>
      </p:sp>
      <p:sp>
        <p:nvSpPr>
          <p:cNvPr id="4" name="Footer Placeholder 3">
            <a:extLst>
              <a:ext uri="{FF2B5EF4-FFF2-40B4-BE49-F238E27FC236}">
                <a16:creationId xmlns:a16="http://schemas.microsoft.com/office/drawing/2014/main" id="{7ED4540E-2863-4876-8249-9574EFE4D22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95EABA6-F3BC-4C67-94AE-2E8E0E02C6BA}"/>
              </a:ext>
            </a:extLst>
          </p:cNvPr>
          <p:cNvSpPr>
            <a:spLocks noGrp="1"/>
          </p:cNvSpPr>
          <p:nvPr>
            <p:ph type="sldNum" sz="quarter" idx="12"/>
          </p:nvPr>
        </p:nvSpPr>
        <p:spPr/>
        <p:txBody>
          <a:bodyPr/>
          <a:lstStyle/>
          <a:p>
            <a:fld id="{B6F15528-21DE-4FAA-801E-634DDDAF4B2B}" type="slidenum">
              <a:rPr lang="en-US" smtClean="0"/>
              <a:pPr/>
              <a:t>16</a:t>
            </a:fld>
            <a:endParaRPr lang="en-US"/>
          </a:p>
        </p:txBody>
      </p:sp>
      <p:cxnSp>
        <p:nvCxnSpPr>
          <p:cNvPr id="6" name="Straight Connector 5">
            <a:extLst>
              <a:ext uri="{FF2B5EF4-FFF2-40B4-BE49-F238E27FC236}">
                <a16:creationId xmlns:a16="http://schemas.microsoft.com/office/drawing/2014/main" id="{DBFA25A1-15B2-466E-9AC2-70F161584BE3}"/>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0D895A-DD87-4CDA-8D9C-8D1EA04EFA73}"/>
              </a:ext>
            </a:extLst>
          </p:cNvPr>
          <p:cNvSpPr txBox="1"/>
          <p:nvPr/>
        </p:nvSpPr>
        <p:spPr>
          <a:xfrm>
            <a:off x="11446472" y="58674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8" name="TextBox 7">
            <a:extLst>
              <a:ext uri="{FF2B5EF4-FFF2-40B4-BE49-F238E27FC236}">
                <a16:creationId xmlns:a16="http://schemas.microsoft.com/office/drawing/2014/main" id="{D7A63708-B4F7-40FA-8410-6586929D9197}"/>
              </a:ext>
            </a:extLst>
          </p:cNvPr>
          <p:cNvSpPr txBox="1"/>
          <p:nvPr/>
        </p:nvSpPr>
        <p:spPr>
          <a:xfrm>
            <a:off x="5633351" y="1117479"/>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9" name="Straight Connector 8">
            <a:extLst>
              <a:ext uri="{FF2B5EF4-FFF2-40B4-BE49-F238E27FC236}">
                <a16:creationId xmlns:a16="http://schemas.microsoft.com/office/drawing/2014/main" id="{5DCDF950-AE57-490B-A9E0-B65DC5B66E31}"/>
              </a:ext>
            </a:extLst>
          </p:cNvPr>
          <p:cNvCxnSpPr>
            <a:cxnSpLocks/>
          </p:cNvCxnSpPr>
          <p:nvPr/>
        </p:nvCxnSpPr>
        <p:spPr>
          <a:xfrm>
            <a:off x="5968780" y="4117893"/>
            <a:ext cx="5026698" cy="2612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016D78-3FBB-46F8-9993-630139CD8BE0}"/>
              </a:ext>
            </a:extLst>
          </p:cNvPr>
          <p:cNvSpPr txBox="1"/>
          <p:nvPr/>
        </p:nvSpPr>
        <p:spPr>
          <a:xfrm>
            <a:off x="5097902" y="3908188"/>
            <a:ext cx="8146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58F89A1-BD07-4B3F-BCF0-60122C78205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482FB7-971F-4F3B-88E8-04216F62E378}"/>
              </a:ext>
            </a:extLst>
          </p:cNvPr>
          <p:cNvSpPr txBox="1"/>
          <p:nvPr/>
        </p:nvSpPr>
        <p:spPr>
          <a:xfrm>
            <a:off x="11042685" y="3884415"/>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p>
        </p:txBody>
      </p:sp>
      <p:cxnSp>
        <p:nvCxnSpPr>
          <p:cNvPr id="20" name="Straight Connector 19">
            <a:extLst>
              <a:ext uri="{FF2B5EF4-FFF2-40B4-BE49-F238E27FC236}">
                <a16:creationId xmlns:a16="http://schemas.microsoft.com/office/drawing/2014/main" id="{0535F209-4B89-4D19-AE04-16C92C470F85}"/>
              </a:ext>
            </a:extLst>
          </p:cNvPr>
          <p:cNvCxnSpPr>
            <a:cxnSpLocks/>
          </p:cNvCxnSpPr>
          <p:nvPr/>
        </p:nvCxnSpPr>
        <p:spPr>
          <a:xfrm>
            <a:off x="6726659" y="2123987"/>
            <a:ext cx="4250261" cy="34005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A49A8F-0922-4BDB-A0D9-AEC1376276F1}"/>
              </a:ext>
            </a:extLst>
          </p:cNvPr>
          <p:cNvCxnSpPr>
            <a:cxnSpLocks/>
            <a:endCxn id="22" idx="0"/>
          </p:cNvCxnSpPr>
          <p:nvPr/>
        </p:nvCxnSpPr>
        <p:spPr>
          <a:xfrm>
            <a:off x="9212057" y="4160934"/>
            <a:ext cx="20606"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3323C4-9759-409B-9B59-C2DC227DA359}"/>
              </a:ext>
            </a:extLst>
          </p:cNvPr>
          <p:cNvSpPr txBox="1"/>
          <p:nvPr/>
        </p:nvSpPr>
        <p:spPr>
          <a:xfrm>
            <a:off x="8851789" y="5867400"/>
            <a:ext cx="7617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$15.5</a:t>
            </a:r>
            <a:endParaRPr lang="en-US" sz="2000"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446E47F-6B4C-4120-96BD-A21829B6509A}"/>
              </a:ext>
            </a:extLst>
          </p:cNvPr>
          <p:cNvSpPr txBox="1"/>
          <p:nvPr/>
        </p:nvSpPr>
        <p:spPr>
          <a:xfrm>
            <a:off x="10931275" y="5265063"/>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(r)</a:t>
            </a:r>
          </a:p>
        </p:txBody>
      </p:sp>
      <p:sp>
        <p:nvSpPr>
          <p:cNvPr id="24" name="Oval 23">
            <a:extLst>
              <a:ext uri="{FF2B5EF4-FFF2-40B4-BE49-F238E27FC236}">
                <a16:creationId xmlns:a16="http://schemas.microsoft.com/office/drawing/2014/main" id="{E117AD0F-5926-4F54-BF0D-0248FC203F66}"/>
              </a:ext>
            </a:extLst>
          </p:cNvPr>
          <p:cNvSpPr/>
          <p:nvPr/>
        </p:nvSpPr>
        <p:spPr>
          <a:xfrm>
            <a:off x="9169526" y="4092854"/>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2CB590-D58F-401F-83B0-2DF2804C56F7}"/>
                  </a:ext>
                </a:extLst>
              </p:cNvPr>
              <p:cNvSpPr txBox="1"/>
              <p:nvPr/>
            </p:nvSpPr>
            <p:spPr>
              <a:xfrm>
                <a:off x="8380412" y="5882789"/>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5" name="TextBox 24">
                <a:extLst>
                  <a:ext uri="{FF2B5EF4-FFF2-40B4-BE49-F238E27FC236}">
                    <a16:creationId xmlns:a16="http://schemas.microsoft.com/office/drawing/2014/main" id="{1F2CB590-D58F-401F-83B0-2DF2804C56F7}"/>
                  </a:ext>
                </a:extLst>
              </p:cNvPr>
              <p:cNvSpPr txBox="1">
                <a:spLocks noRot="1" noChangeAspect="1" noMove="1" noResize="1" noEditPoints="1" noAdjustHandles="1" noChangeArrowheads="1" noChangeShapeType="1" noTextEdit="1"/>
              </p:cNvSpPr>
              <p:nvPr/>
            </p:nvSpPr>
            <p:spPr>
              <a:xfrm>
                <a:off x="8380412" y="5882789"/>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151506B6-524D-44AE-9198-AE6F3E76E7B0}"/>
              </a:ext>
            </a:extLst>
          </p:cNvPr>
          <p:cNvCxnSpPr>
            <a:cxnSpLocks/>
          </p:cNvCxnSpPr>
          <p:nvPr/>
        </p:nvCxnSpPr>
        <p:spPr>
          <a:xfrm>
            <a:off x="6387657" y="2902537"/>
            <a:ext cx="3299508" cy="262196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AABED3-2D95-4515-B866-BF4CCB240899}"/>
              </a:ext>
            </a:extLst>
          </p:cNvPr>
          <p:cNvSpPr txBox="1"/>
          <p:nvPr/>
        </p:nvSpPr>
        <p:spPr>
          <a:xfrm>
            <a:off x="9657253" y="5294028"/>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a:t>
            </a:r>
          </a:p>
        </p:txBody>
      </p:sp>
      <p:sp>
        <p:nvSpPr>
          <p:cNvPr id="28" name="Oval 27">
            <a:extLst>
              <a:ext uri="{FF2B5EF4-FFF2-40B4-BE49-F238E27FC236}">
                <a16:creationId xmlns:a16="http://schemas.microsoft.com/office/drawing/2014/main" id="{C6A718DB-5FED-4D21-8D72-EB97C9ABFB14}"/>
              </a:ext>
            </a:extLst>
          </p:cNvPr>
          <p:cNvSpPr/>
          <p:nvPr/>
        </p:nvSpPr>
        <p:spPr>
          <a:xfrm>
            <a:off x="7879771" y="4092853"/>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6254E1-F1A6-4D66-96C4-53628DE0CF70}"/>
              </a:ext>
            </a:extLst>
          </p:cNvPr>
          <p:cNvCxnSpPr>
            <a:cxnSpLocks/>
            <a:endCxn id="30" idx="0"/>
          </p:cNvCxnSpPr>
          <p:nvPr/>
        </p:nvCxnSpPr>
        <p:spPr>
          <a:xfrm>
            <a:off x="7883847" y="4169053"/>
            <a:ext cx="15861"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D37A9-3E6A-4C6E-9D3C-258DD7EA0641}"/>
              </a:ext>
            </a:extLst>
          </p:cNvPr>
          <p:cNvSpPr txBox="1"/>
          <p:nvPr/>
        </p:nvSpPr>
        <p:spPr>
          <a:xfrm>
            <a:off x="7523579" y="5875519"/>
            <a:ext cx="7522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$11.5</a:t>
            </a:r>
            <a:endParaRPr lang="en-US" sz="2000" baseline="-25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B663A4B8-4E6E-47E9-BB2E-E9844EB5F665}"/>
              </a:ext>
            </a:extLst>
          </p:cNvPr>
          <p:cNvCxnSpPr>
            <a:cxnSpLocks/>
          </p:cNvCxnSpPr>
          <p:nvPr/>
        </p:nvCxnSpPr>
        <p:spPr>
          <a:xfrm flipH="1">
            <a:off x="8103901" y="5671217"/>
            <a:ext cx="983484" cy="0"/>
          </a:xfrm>
          <a:prstGeom prst="straightConnector1">
            <a:avLst/>
          </a:prstGeom>
          <a:ln w="158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7344D4-DEFF-491F-AB5B-F5C7CF5DA5F4}"/>
              </a:ext>
            </a:extLst>
          </p:cNvPr>
          <p:cNvCxnSpPr>
            <a:cxnSpLocks/>
          </p:cNvCxnSpPr>
          <p:nvPr/>
        </p:nvCxnSpPr>
        <p:spPr>
          <a:xfrm flipV="1">
            <a:off x="8609012" y="2499481"/>
            <a:ext cx="843149" cy="316361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836974F9-05D6-43D9-8926-97E89D04AA1A}"/>
                  </a:ext>
                </a:extLst>
              </p:cNvPr>
              <p:cNvSpPr/>
              <p:nvPr/>
            </p:nvSpPr>
            <p:spPr>
              <a:xfrm>
                <a:off x="8566479" y="1668646"/>
                <a:ext cx="2523062" cy="458652"/>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ΔY = Δ</a:t>
                </a:r>
                <a14:m>
                  <m:oMath xmlns:m="http://schemas.openxmlformats.org/officeDocument/2006/math">
                    <m:acc>
                      <m:accPr>
                        <m:chr m:val="̅"/>
                        <m:ctrlPr>
                          <a:rPr lang="en-US" sz="2400" i="1">
                            <a:latin typeface="Cambria Math" panose="02040503050406030204" pitchFamily="18" charset="0"/>
                          </a:rPr>
                        </m:ctrlPr>
                      </m:accPr>
                      <m:e>
                        <m:r>
                          <m:rPr>
                            <m:nor/>
                          </m:rPr>
                          <a:rPr lang="en-US" sz="2400" b="0" i="0" smtClean="0">
                            <a:latin typeface="Times New Roman" panose="02020603050405020304" pitchFamily="18" charset="0"/>
                            <a:cs typeface="Times New Roman" panose="02020603050405020304" pitchFamily="18" charset="0"/>
                          </a:rPr>
                          <m:t>I</m:t>
                        </m:r>
                      </m:e>
                    </m:acc>
                  </m:oMath>
                </a14:m>
                <a:r>
                  <a:rPr lang="en-US" sz="2200" dirty="0">
                    <a:latin typeface="Times New Roman" panose="02020603050405020304" pitchFamily="18" charset="0"/>
                    <a:cs typeface="Times New Roman" panose="02020603050405020304" pitchFamily="18" charset="0"/>
                  </a:rPr>
                  <a:t> * multiplier</a:t>
                </a:r>
              </a:p>
            </p:txBody>
          </p:sp>
        </mc:Choice>
        <mc:Fallback xmlns="">
          <p:sp>
            <p:nvSpPr>
              <p:cNvPr id="33" name="Rectangle 32">
                <a:extLst>
                  <a:ext uri="{FF2B5EF4-FFF2-40B4-BE49-F238E27FC236}">
                    <a16:creationId xmlns:a16="http://schemas.microsoft.com/office/drawing/2014/main" id="{836974F9-05D6-43D9-8926-97E89D04AA1A}"/>
                  </a:ext>
                </a:extLst>
              </p:cNvPr>
              <p:cNvSpPr>
                <a:spLocks noRot="1" noChangeAspect="1" noMove="1" noResize="1" noEditPoints="1" noAdjustHandles="1" noChangeArrowheads="1" noChangeShapeType="1" noTextEdit="1"/>
              </p:cNvSpPr>
              <p:nvPr/>
            </p:nvSpPr>
            <p:spPr>
              <a:xfrm>
                <a:off x="8566479" y="1668646"/>
                <a:ext cx="2523062" cy="458652"/>
              </a:xfrm>
              <a:prstGeom prst="rect">
                <a:avLst/>
              </a:prstGeom>
              <a:blipFill>
                <a:blip r:embed="rId4"/>
                <a:stretch>
                  <a:fillRect l="-2174" t="-4000" r="-2174" b="-25333"/>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B8467124-20AF-49C4-9698-6C5B4458BEC9}"/>
              </a:ext>
            </a:extLst>
          </p:cNvPr>
          <p:cNvSpPr/>
          <p:nvPr/>
        </p:nvSpPr>
        <p:spPr>
          <a:xfrm>
            <a:off x="8561292" y="2027468"/>
            <a:ext cx="2084225" cy="430887"/>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-$4 = -$1.6 * 2.5</a:t>
            </a:r>
          </a:p>
        </p:txBody>
      </p:sp>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4CD19A6A-5DA6-8A66-AD85-2C583A9D622A}"/>
                  </a:ext>
                </a:extLst>
              </p14:cNvPr>
              <p14:cNvContentPartPr/>
              <p14:nvPr/>
            </p14:nvContentPartPr>
            <p14:xfrm>
              <a:off x="7542000" y="3830040"/>
              <a:ext cx="3779640" cy="2580120"/>
            </p14:xfrm>
          </p:contentPart>
        </mc:Choice>
        <mc:Fallback>
          <p:pic>
            <p:nvPicPr>
              <p:cNvPr id="10" name="Ink 9">
                <a:extLst>
                  <a:ext uri="{FF2B5EF4-FFF2-40B4-BE49-F238E27FC236}">
                    <a16:creationId xmlns:a16="http://schemas.microsoft.com/office/drawing/2014/main" id="{4CD19A6A-5DA6-8A66-AD85-2C583A9D622A}"/>
                  </a:ext>
                </a:extLst>
              </p:cNvPr>
              <p:cNvPicPr/>
              <p:nvPr/>
            </p:nvPicPr>
            <p:blipFill>
              <a:blip r:embed="rId6"/>
              <a:stretch>
                <a:fillRect/>
              </a:stretch>
            </p:blipFill>
            <p:spPr>
              <a:xfrm>
                <a:off x="7532640" y="3820680"/>
                <a:ext cx="3798360" cy="2598840"/>
              </a:xfrm>
              <a:prstGeom prst="rect">
                <a:avLst/>
              </a:prstGeom>
            </p:spPr>
          </p:pic>
        </mc:Fallback>
      </mc:AlternateContent>
    </p:spTree>
    <p:extLst>
      <p:ext uri="{BB962C8B-B14F-4D97-AF65-F5344CB8AC3E}">
        <p14:creationId xmlns:p14="http://schemas.microsoft.com/office/powerpoint/2010/main" val="33605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30"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2781-46E7-46F9-BED3-390EF371531E}"/>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665973-54AE-4AF2-9AF8-B26115842AF8}"/>
                  </a:ext>
                </a:extLst>
              </p:cNvPr>
              <p:cNvSpPr>
                <a:spLocks noGrp="1"/>
              </p:cNvSpPr>
              <p:nvPr>
                <p:ph idx="1"/>
              </p:nvPr>
            </p:nvSpPr>
            <p:spPr>
              <a:xfrm>
                <a:off x="457081" y="1299153"/>
                <a:ext cx="11274663" cy="5193716"/>
              </a:xfrm>
            </p:spPr>
            <p:txBody>
              <a:bodyPr>
                <a:normAutofit/>
              </a:bodyPr>
              <a:lstStyle/>
              <a:p>
                <a:r>
                  <a:rPr lang="en-US" dirty="0">
                    <a:solidFill>
                      <a:schemeClr val="tx1"/>
                    </a:solidFill>
                  </a:rPr>
                  <a:t>Now we have a negative output gap (of -25.8%), $4 below the long run value</a:t>
                </a:r>
              </a:p>
              <a:p>
                <a:r>
                  <a:rPr lang="en-US" dirty="0">
                    <a:solidFill>
                      <a:schemeClr val="tx1"/>
                    </a:solidFill>
                  </a:rPr>
                  <a:t>Countercyclical policy says: put it back!  If output is below its long run level, push it back to the long run</a:t>
                </a:r>
              </a:p>
              <a:p>
                <a:pPr lvl="1"/>
                <a:r>
                  <a:rPr lang="en-US" dirty="0">
                    <a:solidFill>
                      <a:schemeClr val="tx1"/>
                    </a:solidFill>
                  </a:rPr>
                  <a:t>Our government has 4 tools it can manipulate in the IS equation: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latin typeface="Cambria Math" panose="02040503050406030204" pitchFamily="18" charset="0"/>
                          </a:rPr>
                          <m:t>T</m:t>
                        </m:r>
                      </m:e>
                    </m:acc>
                  </m:oMath>
                </a14:m>
                <a:r>
                  <a:rPr lang="en-US" dirty="0">
                    <a:solidFill>
                      <a:schemeClr val="tx1"/>
                    </a:solidFill>
                  </a:rPr>
                  <a:t>, t, and r</a:t>
                </a:r>
              </a:p>
              <a:p>
                <a:r>
                  <a:rPr lang="en-US" dirty="0">
                    <a:solidFill>
                      <a:schemeClr val="tx1"/>
                    </a:solidFill>
                  </a:rPr>
                  <a:t>Start with the easiest one: autonomous spending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endParaRPr lang="en-US" dirty="0">
                  <a:solidFill>
                    <a:schemeClr val="tx1"/>
                  </a:solidFill>
                </a:endParaRPr>
              </a:p>
              <a:p>
                <a:pPr lvl="1"/>
                <a:r>
                  <a:rPr lang="en-US" dirty="0">
                    <a:solidFill>
                      <a:schemeClr val="tx1"/>
                    </a:solidFill>
                  </a:rPr>
                  <a:t>Policy statement: “we will increase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holding all else constant, enough to close the output gap.”</a:t>
                </a:r>
              </a:p>
              <a:p>
                <a:pPr lvl="1"/>
                <a:r>
                  <a:rPr lang="en-US" dirty="0">
                    <a:solidFill>
                      <a:schemeClr val="tx1"/>
                    </a:solidFill>
                  </a:rPr>
                  <a:t>Go to the IS equation, plug in all the zeroes you can, and add the policy target </a:t>
                </a:r>
                <a14:m>
                  <m:oMath xmlns:m="http://schemas.openxmlformats.org/officeDocument/2006/math">
                    <m:r>
                      <m:rPr>
                        <m:nor/>
                      </m:rPr>
                      <a:rPr lang="en-US" dirty="0">
                        <a:solidFill>
                          <a:schemeClr val="tx1"/>
                        </a:solidFill>
                      </a:rPr>
                      <m:t>Δ</m:t>
                    </m:r>
                    <m:r>
                      <m:rPr>
                        <m:nor/>
                      </m:rPr>
                      <a:rPr lang="en-US">
                        <a:solidFill>
                          <a:schemeClr val="tx1"/>
                        </a:solidFill>
                      </a:rPr>
                      <m:t>Y</m:t>
                    </m:r>
                  </m:oMath>
                </a14:m>
                <a:r>
                  <a:rPr lang="en-US" dirty="0">
                    <a:solidFill>
                      <a:schemeClr val="tx1"/>
                    </a:solidFill>
                  </a:rPr>
                  <a:t> = $4</a:t>
                </a:r>
              </a:p>
            </p:txBody>
          </p:sp>
        </mc:Choice>
        <mc:Fallback xmlns="">
          <p:sp>
            <p:nvSpPr>
              <p:cNvPr id="3" name="Content Placeholder 2">
                <a:extLst>
                  <a:ext uri="{FF2B5EF4-FFF2-40B4-BE49-F238E27FC236}">
                    <a16:creationId xmlns:a16="http://schemas.microsoft.com/office/drawing/2014/main" id="{1F665973-54AE-4AF2-9AF8-B26115842AF8}"/>
                  </a:ext>
                </a:extLst>
              </p:cNvPr>
              <p:cNvSpPr>
                <a:spLocks noGrp="1" noRot="1" noChangeAspect="1" noMove="1" noResize="1" noEditPoints="1" noAdjustHandles="1" noChangeArrowheads="1" noChangeShapeType="1" noTextEdit="1"/>
              </p:cNvSpPr>
              <p:nvPr>
                <p:ph idx="1"/>
              </p:nvPr>
            </p:nvSpPr>
            <p:spPr>
              <a:xfrm>
                <a:off x="457081" y="1299153"/>
                <a:ext cx="11274663" cy="5193716"/>
              </a:xfrm>
              <a:blipFill>
                <a:blip r:embed="rId3"/>
                <a:stretch>
                  <a:fillRect l="-703" t="-1761" r="-6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1D78570-9FAC-43F4-8552-D55E1C7423B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2DBC5B2A-C9E2-4745-BA8C-DE4EDA54A672}"/>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2389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BA0F-2BF7-4271-9392-9555CF749DD9}"/>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DA54B7-2687-4FF3-B83F-E80746DA08FF}"/>
                  </a:ext>
                </a:extLst>
              </p:cNvPr>
              <p:cNvSpPr>
                <a:spLocks noGrp="1"/>
              </p:cNvSpPr>
              <p:nvPr>
                <p:ph idx="1"/>
              </p:nvPr>
            </p:nvSpPr>
            <p:spPr>
              <a:xfrm>
                <a:off x="457081" y="1108371"/>
                <a:ext cx="11274663" cy="5335534"/>
              </a:xfrm>
            </p:spPr>
            <p:txBody>
              <a:bodyPr>
                <a:normAutofit lnSpcReduction="10000"/>
              </a:bodyPr>
              <a:lstStyle/>
              <a:p>
                <a:pPr marL="0" indent="0" algn="ctr">
                  <a:buNone/>
                </a:pPr>
                <a14:m>
                  <m:oMath xmlns:m="http://schemas.openxmlformats.org/officeDocument/2006/math">
                    <m:r>
                      <m:rPr>
                        <m:nor/>
                      </m:rPr>
                      <a:rPr lang="en-US" b="0" i="0" dirty="0" smtClean="0">
                        <a:solidFill>
                          <a:schemeClr val="tx1"/>
                        </a:solidFill>
                      </a:rPr>
                      <m:t>$4</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0</m:t>
                    </m:r>
                    <m:r>
                      <m:rPr>
                        <m:nor/>
                      </m:rPr>
                      <a:rPr lang="en-US">
                        <a:solidFill>
                          <a:schemeClr val="tx1"/>
                        </a:solidFill>
                      </a:rPr>
                      <m:t>+</m:t>
                    </m:r>
                    <m:r>
                      <a:rPr lang="en-US" b="0" i="1" dirty="0" smtClean="0">
                        <a:solidFill>
                          <a:schemeClr val="tx1"/>
                        </a:solidFill>
                        <a:latin typeface="Cambria Math" panose="02040503050406030204" pitchFamily="18" charset="0"/>
                      </a:rPr>
                      <m:t>0</m:t>
                    </m:r>
                    <m:r>
                      <m:rPr>
                        <m:nor/>
                      </m:rPr>
                      <a:rPr lang="en-US">
                        <a:solidFill>
                          <a:schemeClr val="tx1"/>
                        </a:solidFill>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r>
                      <a:rPr lang="en-US" b="0" i="1" dirty="0" smtClean="0">
                        <a:solidFill>
                          <a:schemeClr val="tx1"/>
                        </a:solidFill>
                        <a:latin typeface="Cambria Math" panose="02040503050406030204" pitchFamily="18" charset="0"/>
                      </a:rPr>
                      <m:t>0</m:t>
                    </m:r>
                    <m:r>
                      <m:rPr>
                        <m:nor/>
                      </m:rPr>
                      <a:rPr lang="en-US">
                        <a:solidFill>
                          <a:schemeClr val="tx1"/>
                        </a:solidFill>
                      </a:rPr>
                      <m:t> − </m:t>
                    </m:r>
                    <m:r>
                      <m:rPr>
                        <m:nor/>
                      </m:rPr>
                      <a:rPr lang="en-US">
                        <a:solidFill>
                          <a:schemeClr val="tx1"/>
                        </a:solidFill>
                      </a:rPr>
                      <m:t>MPC</m:t>
                    </m:r>
                    <m:r>
                      <m:rPr>
                        <m:nor/>
                      </m:rPr>
                      <a:rPr lang="en-US">
                        <a:solidFill>
                          <a:schemeClr val="tx1"/>
                        </a:solidFill>
                      </a:rPr>
                      <m:t>∗</m:t>
                    </m:r>
                    <m:r>
                      <a:rPr lang="en-US" b="0" i="1" dirty="0" smtClean="0">
                        <a:solidFill>
                          <a:schemeClr val="tx1"/>
                        </a:solidFill>
                        <a:latin typeface="Cambria Math" panose="02040503050406030204" pitchFamily="18" charset="0"/>
                      </a:rPr>
                      <m:t>0</m:t>
                    </m:r>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b="0" i="0" dirty="0" smtClean="0">
                        <a:solidFill>
                          <a:schemeClr val="tx1"/>
                        </a:solidFill>
                      </a:rPr>
                      <m:t>0</m:t>
                    </m:r>
                  </m:oMath>
                </a14:m>
                <a:endParaRPr lang="en-US" dirty="0">
                  <a:solidFill>
                    <a:schemeClr val="tx1"/>
                  </a:solidFill>
                </a:endParaRPr>
              </a:p>
              <a:p>
                <a:pPr marL="0" indent="0" algn="ctr">
                  <a:buNone/>
                </a:pPr>
                <a:r>
                  <a:rPr lang="en-US" dirty="0">
                    <a:solidFill>
                      <a:schemeClr val="tx1"/>
                    </a:solidFill>
                  </a:rPr>
                  <a:t>$4 = 2.5 * </a:t>
                </a:r>
                <a14:m>
                  <m:oMath xmlns:m="http://schemas.openxmlformats.org/officeDocument/2006/math">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endParaRPr lang="en-US" dirty="0">
                  <a:solidFill>
                    <a:schemeClr val="tx1"/>
                  </a:solidFill>
                </a:endParaRPr>
              </a:p>
              <a:p>
                <a:pPr marL="0" indent="0" algn="ctr">
                  <a:buNone/>
                </a:pPr>
                <a14:m>
                  <m:oMath xmlns:m="http://schemas.openxmlformats.org/officeDocument/2006/math">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 $1.6</a:t>
                </a:r>
              </a:p>
              <a:p>
                <a:r>
                  <a:rPr lang="en-US" dirty="0">
                    <a:solidFill>
                      <a:schemeClr val="tx1"/>
                    </a:solidFill>
                  </a:rPr>
                  <a:t>When one form of autonomous spending drops by $1.6, we close the gap by increasing other autonomous spending by the same exact amount!</a:t>
                </a:r>
              </a:p>
              <a:p>
                <a:r>
                  <a:rPr lang="en-US" dirty="0">
                    <a:solidFill>
                      <a:schemeClr val="tx1"/>
                    </a:solidFill>
                  </a:rPr>
                  <a:t>With taxes, it’s a little messier.</a:t>
                </a:r>
              </a:p>
              <a:p>
                <a:pPr marL="0" indent="0" algn="ctr">
                  <a:buNone/>
                </a:pPr>
                <a14:m>
                  <m:oMath xmlns:m="http://schemas.openxmlformats.org/officeDocument/2006/math">
                    <m:r>
                      <m:rPr>
                        <m:nor/>
                      </m:rPr>
                      <a:rPr lang="en-US" dirty="0">
                        <a:solidFill>
                          <a:schemeClr val="tx1"/>
                        </a:solidFill>
                      </a:rPr>
                      <m:t>$4</m:t>
                    </m:r>
                  </m:oMath>
                </a14:m>
                <a:r>
                  <a:rPr lang="en-US" dirty="0">
                    <a:solidFill>
                      <a:schemeClr val="tx1"/>
                    </a:solidFill>
                  </a:rPr>
                  <a:t>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0</m:t>
                    </m:r>
                    <m:r>
                      <m:rPr>
                        <m:nor/>
                      </m:rPr>
                      <a:rPr lang="en-US">
                        <a:solidFill>
                          <a:schemeClr val="tx1"/>
                        </a:solidFill>
                      </a:rPr>
                      <m:t>+</m:t>
                    </m:r>
                    <m:r>
                      <a:rPr lang="en-US" i="1" dirty="0">
                        <a:solidFill>
                          <a:schemeClr val="tx1"/>
                        </a:solidFill>
                        <a:latin typeface="Cambria Math" panose="02040503050406030204" pitchFamily="18" charset="0"/>
                      </a:rPr>
                      <m:t>0</m:t>
                    </m:r>
                    <m:r>
                      <m:rPr>
                        <m:nor/>
                      </m:rPr>
                      <a:rPr lang="en-US">
                        <a:solidFill>
                          <a:schemeClr val="tx1"/>
                        </a:solidFill>
                      </a:rPr>
                      <m:t>+</m:t>
                    </m:r>
                    <m:r>
                      <m:rPr>
                        <m:nor/>
                      </m:rPr>
                      <a:rPr lang="en-US" b="0" i="0" smtClean="0">
                        <a:solidFill>
                          <a:schemeClr val="tx1"/>
                        </a:solidFill>
                      </a:rPr>
                      <m:t>0</m:t>
                    </m:r>
                    <m:r>
                      <m:rPr>
                        <m:nor/>
                      </m:rPr>
                      <a:rPr lang="en-US">
                        <a:solidFill>
                          <a:schemeClr val="tx1"/>
                        </a:solidFill>
                      </a:rPr>
                      <m:t>+</m:t>
                    </m:r>
                    <m:r>
                      <a:rPr lang="en-US" i="1" dirty="0">
                        <a:solidFill>
                          <a:schemeClr val="tx1"/>
                        </a:solidFill>
                        <a:latin typeface="Cambria Math" panose="02040503050406030204" pitchFamily="18" charset="0"/>
                      </a:rPr>
                      <m:t>0</m:t>
                    </m:r>
                    <m:r>
                      <m:rPr>
                        <m:nor/>
                      </m:rPr>
                      <a:rPr lang="en-US">
                        <a:solidFill>
                          <a:schemeClr val="tx1"/>
                        </a:solidFill>
                      </a:rPr>
                      <m:t> − </m:t>
                    </m:r>
                    <m:r>
                      <m:rPr>
                        <m:nor/>
                      </m:rPr>
                      <a:rPr lang="en-US">
                        <a:solidFill>
                          <a:schemeClr val="tx1"/>
                        </a:solidFill>
                      </a:rPr>
                      <m:t>MPC</m:t>
                    </m:r>
                    <m:r>
                      <m:rPr>
                        <m:nor/>
                      </m:rPr>
                      <a:rPr lang="en-US">
                        <a:solidFill>
                          <a:schemeClr val="tx1"/>
                        </a:solidFill>
                      </a:rPr>
                      <m:t>∗</m:t>
                    </m:r>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dirty="0">
                        <a:solidFill>
                          <a:schemeClr val="tx1"/>
                        </a:solidFill>
                      </a:rPr>
                      <m:t>0</m:t>
                    </m:r>
                  </m:oMath>
                </a14:m>
                <a:endParaRPr lang="en-US" dirty="0">
                  <a:solidFill>
                    <a:schemeClr val="tx1"/>
                  </a:solidFill>
                </a:endParaRPr>
              </a:p>
              <a:p>
                <a:pPr marL="0" indent="0" algn="ctr">
                  <a:buNone/>
                </a:pPr>
                <a:r>
                  <a:rPr lang="en-US" dirty="0">
                    <a:solidFill>
                      <a:schemeClr val="tx1"/>
                    </a:solidFill>
                  </a:rPr>
                  <a:t>$4 = 2.5 * -MPC* </a:t>
                </a:r>
                <a14:m>
                  <m:oMath xmlns:m="http://schemas.openxmlformats.org/officeDocument/2006/math">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T</m:t>
                        </m:r>
                      </m:e>
                    </m:acc>
                  </m:oMath>
                </a14:m>
                <a:endParaRPr lang="en-US" dirty="0">
                  <a:solidFill>
                    <a:schemeClr val="tx1"/>
                  </a:solidFill>
                </a:endParaRPr>
              </a:p>
              <a:p>
                <a:pPr marL="0" indent="0" algn="ctr">
                  <a:buNone/>
                </a:pPr>
                <a14:m>
                  <m:oMath xmlns:m="http://schemas.openxmlformats.org/officeDocument/2006/math">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4</m:t>
                        </m:r>
                      </m:num>
                      <m:den>
                        <m:r>
                          <a:rPr lang="en-US" b="0" i="1" smtClean="0">
                            <a:solidFill>
                              <a:schemeClr val="tx1"/>
                            </a:solidFill>
                            <a:latin typeface="Cambria Math" panose="02040503050406030204" pitchFamily="18" charset="0"/>
                          </a:rPr>
                          <m:t>−2.5∗0.75</m:t>
                        </m:r>
                      </m:den>
                    </m:f>
                  </m:oMath>
                </a14:m>
                <a:r>
                  <a:rPr lang="en-US" dirty="0">
                    <a:solidFill>
                      <a:schemeClr val="tx1"/>
                    </a:solidFill>
                  </a:rPr>
                  <a:t> = </a:t>
                </a:r>
                <a14:m>
                  <m:oMath xmlns:m="http://schemas.openxmlformats.org/officeDocument/2006/math">
                    <m:r>
                      <m:rPr>
                        <m:nor/>
                      </m:rPr>
                      <a:rPr lang="en-US" dirty="0">
                        <a:solidFill>
                          <a:schemeClr val="tx1"/>
                        </a:solidFill>
                      </a:rPr>
                      <m:t>Δ</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61DA54B7-2687-4FF3-B83F-E80746DA08FF}"/>
                  </a:ext>
                </a:extLst>
              </p:cNvPr>
              <p:cNvSpPr>
                <a:spLocks noGrp="1" noRot="1" noChangeAspect="1" noMove="1" noResize="1" noEditPoints="1" noAdjustHandles="1" noChangeArrowheads="1" noChangeShapeType="1" noTextEdit="1"/>
              </p:cNvSpPr>
              <p:nvPr>
                <p:ph idx="1"/>
              </p:nvPr>
            </p:nvSpPr>
            <p:spPr>
              <a:xfrm>
                <a:off x="457081" y="1108371"/>
                <a:ext cx="11274663" cy="5335534"/>
              </a:xfrm>
              <a:blipFill>
                <a:blip r:embed="rId2"/>
                <a:stretch>
                  <a:fillRect l="-703" t="-11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59BBD49-DC8A-4AAC-9CAB-0CC66040C464}"/>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E1B66A1-5727-4922-AB44-F6E28C353EFB}"/>
              </a:ext>
            </a:extLst>
          </p:cNvPr>
          <p:cNvSpPr>
            <a:spLocks noGrp="1"/>
          </p:cNvSpPr>
          <p:nvPr>
            <p:ph type="sldNum" sz="quarter" idx="12"/>
          </p:nvPr>
        </p:nvSpPr>
        <p:spPr/>
        <p:txBody>
          <a:bodyPr/>
          <a:lstStyle/>
          <a:p>
            <a:fld id="{B6F15528-21DE-4FAA-801E-634DDDAF4B2B}" type="slidenum">
              <a:rPr lang="en-US" smtClean="0"/>
              <a:pPr/>
              <a:t>18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078E90-3A24-4559-ABF2-801D25181E02}"/>
                  </a:ext>
                </a:extLst>
              </p:cNvPr>
              <p:cNvSpPr txBox="1"/>
              <p:nvPr/>
            </p:nvSpPr>
            <p:spPr>
              <a:xfrm>
                <a:off x="8071601" y="5601058"/>
                <a:ext cx="2595582" cy="523220"/>
              </a:xfrm>
              <a:prstGeom prst="rect">
                <a:avLst/>
              </a:prstGeom>
              <a:noFill/>
            </p:spPr>
            <p:txBody>
              <a:bodyPr wrap="none" rtlCol="0">
                <a:spAutoFit/>
              </a:bodyPr>
              <a:lstStyle/>
              <a:p>
                <a:r>
                  <a:rPr lang="en-US" sz="2800" dirty="0">
                    <a:cs typeface="Times New Roman" panose="02020603050405020304" pitchFamily="18" charset="0"/>
                    <a:sym typeface="Wingdings" panose="05000000000000000000" pitchFamily="2" charset="2"/>
                  </a:rPr>
                  <a:t>      </a:t>
                </a:r>
                <a14:m>
                  <m:oMath xmlns:m="http://schemas.openxmlformats.org/officeDocument/2006/math">
                    <m:r>
                      <m:rPr>
                        <m:nor/>
                      </m:rPr>
                      <a:rPr lang="en-US" sz="2800" i="0" dirty="0">
                        <a:latin typeface="Times New Roman" panose="02020603050405020304" pitchFamily="18" charset="0"/>
                        <a:cs typeface="Times New Roman" panose="02020603050405020304" pitchFamily="18" charset="0"/>
                      </a:rPr>
                      <m:t>Δ</m:t>
                    </m:r>
                    <m:acc>
                      <m:accPr>
                        <m:chr m:val="̅"/>
                        <m:ctrlPr>
                          <a:rPr lang="en-US" sz="2800" i="1">
                            <a:latin typeface="Cambria Math" panose="02040503050406030204" pitchFamily="18" charset="0"/>
                          </a:rPr>
                        </m:ctrlPr>
                      </m:accPr>
                      <m:e>
                        <m:r>
                          <m:rPr>
                            <m:nor/>
                          </m:rPr>
                          <a:rPr lang="en-US" sz="2800" i="0">
                            <a:latin typeface="Times New Roman" panose="02020603050405020304" pitchFamily="18" charset="0"/>
                            <a:cs typeface="Times New Roman" panose="02020603050405020304" pitchFamily="18" charset="0"/>
                          </a:rPr>
                          <m:t>T</m:t>
                        </m:r>
                      </m:e>
                    </m:acc>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 -2.13</a:t>
                </a:r>
              </a:p>
            </p:txBody>
          </p:sp>
        </mc:Choice>
        <mc:Fallback xmlns="">
          <p:sp>
            <p:nvSpPr>
              <p:cNvPr id="6" name="TextBox 5">
                <a:extLst>
                  <a:ext uri="{FF2B5EF4-FFF2-40B4-BE49-F238E27FC236}">
                    <a16:creationId xmlns:a16="http://schemas.microsoft.com/office/drawing/2014/main" id="{96078E90-3A24-4559-ABF2-801D25181E02}"/>
                  </a:ext>
                </a:extLst>
              </p:cNvPr>
              <p:cNvSpPr txBox="1">
                <a:spLocks noRot="1" noChangeAspect="1" noMove="1" noResize="1" noEditPoints="1" noAdjustHandles="1" noChangeArrowheads="1" noChangeShapeType="1" noTextEdit="1"/>
              </p:cNvSpPr>
              <p:nvPr/>
            </p:nvSpPr>
            <p:spPr>
              <a:xfrm>
                <a:off x="8071601" y="5601058"/>
                <a:ext cx="2595582" cy="523220"/>
              </a:xfrm>
              <a:prstGeom prst="rect">
                <a:avLst/>
              </a:prstGeom>
              <a:blipFill>
                <a:blip r:embed="rId3"/>
                <a:stretch>
                  <a:fillRect l="-4695" t="-15116" r="-3756" b="-3023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4BF42E5-AD0A-0987-CB40-A3F82C027E4D}"/>
                  </a:ext>
                </a:extLst>
              </p14:cNvPr>
              <p14:cNvContentPartPr/>
              <p14:nvPr/>
            </p14:nvContentPartPr>
            <p14:xfrm>
              <a:off x="1103400" y="403200"/>
              <a:ext cx="4764960" cy="1597680"/>
            </p14:xfrm>
          </p:contentPart>
        </mc:Choice>
        <mc:Fallback>
          <p:pic>
            <p:nvPicPr>
              <p:cNvPr id="7" name="Ink 6">
                <a:extLst>
                  <a:ext uri="{FF2B5EF4-FFF2-40B4-BE49-F238E27FC236}">
                    <a16:creationId xmlns:a16="http://schemas.microsoft.com/office/drawing/2014/main" id="{44BF42E5-AD0A-0987-CB40-A3F82C027E4D}"/>
                  </a:ext>
                </a:extLst>
              </p:cNvPr>
              <p:cNvPicPr/>
              <p:nvPr/>
            </p:nvPicPr>
            <p:blipFill>
              <a:blip r:embed="rId5"/>
              <a:stretch>
                <a:fillRect/>
              </a:stretch>
            </p:blipFill>
            <p:spPr>
              <a:xfrm>
                <a:off x="1094040" y="393840"/>
                <a:ext cx="4783680" cy="1616400"/>
              </a:xfrm>
              <a:prstGeom prst="rect">
                <a:avLst/>
              </a:prstGeom>
            </p:spPr>
          </p:pic>
        </mc:Fallback>
      </mc:AlternateContent>
    </p:spTree>
    <p:extLst>
      <p:ext uri="{BB962C8B-B14F-4D97-AF65-F5344CB8AC3E}">
        <p14:creationId xmlns:p14="http://schemas.microsoft.com/office/powerpoint/2010/main" val="21815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8DC-3A57-4135-A7D2-C08FDCBEF3CE}"/>
              </a:ext>
            </a:extLst>
          </p:cNvPr>
          <p:cNvSpPr>
            <a:spLocks noGrp="1"/>
          </p:cNvSpPr>
          <p:nvPr>
            <p:ph type="title"/>
          </p:nvPr>
        </p:nvSpPr>
        <p:spPr/>
        <p:txBody>
          <a:bodyPr/>
          <a:lstStyle/>
          <a:p>
            <a:r>
              <a:rPr lang="en-US" dirty="0"/>
              <a:t>Closing the gap</a:t>
            </a:r>
          </a:p>
        </p:txBody>
      </p:sp>
      <p:sp>
        <p:nvSpPr>
          <p:cNvPr id="3" name="Content Placeholder 2">
            <a:extLst>
              <a:ext uri="{FF2B5EF4-FFF2-40B4-BE49-F238E27FC236}">
                <a16:creationId xmlns:a16="http://schemas.microsoft.com/office/drawing/2014/main" id="{AA9E6FFC-A6E6-4CDD-826C-625452A18EAE}"/>
              </a:ext>
            </a:extLst>
          </p:cNvPr>
          <p:cNvSpPr>
            <a:spLocks noGrp="1"/>
          </p:cNvSpPr>
          <p:nvPr>
            <p:ph idx="1"/>
          </p:nvPr>
        </p:nvSpPr>
        <p:spPr>
          <a:xfrm>
            <a:off x="457082" y="1299153"/>
            <a:ext cx="4827094" cy="5144749"/>
          </a:xfrm>
        </p:spPr>
        <p:txBody>
          <a:bodyPr>
            <a:normAutofit/>
          </a:bodyPr>
          <a:lstStyle/>
          <a:p>
            <a:r>
              <a:rPr lang="en-US" dirty="0">
                <a:solidFill>
                  <a:schemeClr val="tx1"/>
                </a:solidFill>
              </a:rPr>
              <a:t>G and T can both close the output gap.  But they require different sized interventions</a:t>
            </a:r>
          </a:p>
          <a:p>
            <a:pPr marL="625475" lvl="1" indent="-304800"/>
            <a:r>
              <a:rPr lang="en-US" dirty="0">
                <a:solidFill>
                  <a:schemeClr val="tx1"/>
                </a:solidFill>
              </a:rPr>
              <a:t>G is direct spending, and spending = income</a:t>
            </a:r>
          </a:p>
          <a:p>
            <a:pPr marL="625475" lvl="1" indent="-304800"/>
            <a:r>
              <a:rPr lang="en-US" dirty="0">
                <a:solidFill>
                  <a:schemeClr val="tx1"/>
                </a:solidFill>
              </a:rPr>
              <a:t>A cut in T grants households more disposable income.  But some income is spent while some is saved.</a:t>
            </a:r>
          </a:p>
          <a:p>
            <a:pPr marL="974725" lvl="2" indent="-304800"/>
            <a:r>
              <a:rPr lang="en-US" dirty="0">
                <a:solidFill>
                  <a:schemeClr val="tx1"/>
                </a:solidFill>
              </a:rPr>
              <a:t>Only the spent portion, MPC, works as stimulus</a:t>
            </a:r>
          </a:p>
          <a:p>
            <a:pPr marL="0" indent="0">
              <a:buNone/>
            </a:pPr>
            <a:endParaRPr lang="en-US" dirty="0">
              <a:solidFill>
                <a:schemeClr val="tx1"/>
              </a:solidFill>
            </a:endParaRPr>
          </a:p>
        </p:txBody>
      </p:sp>
      <p:sp>
        <p:nvSpPr>
          <p:cNvPr id="4" name="Footer Placeholder 3">
            <a:extLst>
              <a:ext uri="{FF2B5EF4-FFF2-40B4-BE49-F238E27FC236}">
                <a16:creationId xmlns:a16="http://schemas.microsoft.com/office/drawing/2014/main" id="{7ED4540E-2863-4876-8249-9574EFE4D22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95EABA6-F3BC-4C67-94AE-2E8E0E02C6BA}"/>
              </a:ext>
            </a:extLst>
          </p:cNvPr>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Straight Connector 5">
            <a:extLst>
              <a:ext uri="{FF2B5EF4-FFF2-40B4-BE49-F238E27FC236}">
                <a16:creationId xmlns:a16="http://schemas.microsoft.com/office/drawing/2014/main" id="{DBFA25A1-15B2-466E-9AC2-70F161584BE3}"/>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0D895A-DD87-4CDA-8D9C-8D1EA04EFA73}"/>
              </a:ext>
            </a:extLst>
          </p:cNvPr>
          <p:cNvSpPr txBox="1"/>
          <p:nvPr/>
        </p:nvSpPr>
        <p:spPr>
          <a:xfrm>
            <a:off x="11446472" y="58674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8" name="TextBox 7">
            <a:extLst>
              <a:ext uri="{FF2B5EF4-FFF2-40B4-BE49-F238E27FC236}">
                <a16:creationId xmlns:a16="http://schemas.microsoft.com/office/drawing/2014/main" id="{D7A63708-B4F7-40FA-8410-6586929D9197}"/>
              </a:ext>
            </a:extLst>
          </p:cNvPr>
          <p:cNvSpPr txBox="1"/>
          <p:nvPr/>
        </p:nvSpPr>
        <p:spPr>
          <a:xfrm>
            <a:off x="5633351" y="1117479"/>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9" name="Straight Connector 8">
            <a:extLst>
              <a:ext uri="{FF2B5EF4-FFF2-40B4-BE49-F238E27FC236}">
                <a16:creationId xmlns:a16="http://schemas.microsoft.com/office/drawing/2014/main" id="{5DCDF950-AE57-490B-A9E0-B65DC5B66E31}"/>
              </a:ext>
            </a:extLst>
          </p:cNvPr>
          <p:cNvCxnSpPr>
            <a:cxnSpLocks/>
          </p:cNvCxnSpPr>
          <p:nvPr/>
        </p:nvCxnSpPr>
        <p:spPr>
          <a:xfrm>
            <a:off x="5968780" y="4117893"/>
            <a:ext cx="5026698" cy="2612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016D78-3FBB-46F8-9993-630139CD8BE0}"/>
              </a:ext>
            </a:extLst>
          </p:cNvPr>
          <p:cNvSpPr txBox="1"/>
          <p:nvPr/>
        </p:nvSpPr>
        <p:spPr>
          <a:xfrm>
            <a:off x="5097902" y="3908188"/>
            <a:ext cx="8146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58F89A1-BD07-4B3F-BCF0-60122C78205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482FB7-971F-4F3B-88E8-04216F62E378}"/>
              </a:ext>
            </a:extLst>
          </p:cNvPr>
          <p:cNvSpPr txBox="1"/>
          <p:nvPr/>
        </p:nvSpPr>
        <p:spPr>
          <a:xfrm>
            <a:off x="11042685" y="3884415"/>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p>
        </p:txBody>
      </p:sp>
      <p:cxnSp>
        <p:nvCxnSpPr>
          <p:cNvPr id="20" name="Straight Connector 19">
            <a:extLst>
              <a:ext uri="{FF2B5EF4-FFF2-40B4-BE49-F238E27FC236}">
                <a16:creationId xmlns:a16="http://schemas.microsoft.com/office/drawing/2014/main" id="{0535F209-4B89-4D19-AE04-16C92C470F85}"/>
              </a:ext>
            </a:extLst>
          </p:cNvPr>
          <p:cNvCxnSpPr>
            <a:cxnSpLocks/>
          </p:cNvCxnSpPr>
          <p:nvPr/>
        </p:nvCxnSpPr>
        <p:spPr>
          <a:xfrm>
            <a:off x="6726659" y="2123987"/>
            <a:ext cx="4250261" cy="34005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A49A8F-0922-4BDB-A0D9-AEC1376276F1}"/>
              </a:ext>
            </a:extLst>
          </p:cNvPr>
          <p:cNvCxnSpPr>
            <a:cxnSpLocks/>
            <a:endCxn id="22" idx="0"/>
          </p:cNvCxnSpPr>
          <p:nvPr/>
        </p:nvCxnSpPr>
        <p:spPr>
          <a:xfrm>
            <a:off x="9212057" y="4160934"/>
            <a:ext cx="20606"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3323C4-9759-409B-9B59-C2DC227DA359}"/>
              </a:ext>
            </a:extLst>
          </p:cNvPr>
          <p:cNvSpPr txBox="1"/>
          <p:nvPr/>
        </p:nvSpPr>
        <p:spPr>
          <a:xfrm>
            <a:off x="8851789" y="5867400"/>
            <a:ext cx="7617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$15.5</a:t>
            </a:r>
            <a:endParaRPr lang="en-US" sz="2000"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446E47F-6B4C-4120-96BD-A21829B6509A}"/>
              </a:ext>
            </a:extLst>
          </p:cNvPr>
          <p:cNvSpPr txBox="1"/>
          <p:nvPr/>
        </p:nvSpPr>
        <p:spPr>
          <a:xfrm>
            <a:off x="10931275" y="5265063"/>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(r)</a:t>
            </a:r>
          </a:p>
        </p:txBody>
      </p:sp>
      <p:sp>
        <p:nvSpPr>
          <p:cNvPr id="24" name="Oval 23">
            <a:extLst>
              <a:ext uri="{FF2B5EF4-FFF2-40B4-BE49-F238E27FC236}">
                <a16:creationId xmlns:a16="http://schemas.microsoft.com/office/drawing/2014/main" id="{E117AD0F-5926-4F54-BF0D-0248FC203F66}"/>
              </a:ext>
            </a:extLst>
          </p:cNvPr>
          <p:cNvSpPr/>
          <p:nvPr/>
        </p:nvSpPr>
        <p:spPr>
          <a:xfrm>
            <a:off x="9169526" y="4092854"/>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2CB590-D58F-401F-83B0-2DF2804C56F7}"/>
                  </a:ext>
                </a:extLst>
              </p:cNvPr>
              <p:cNvSpPr txBox="1"/>
              <p:nvPr/>
            </p:nvSpPr>
            <p:spPr>
              <a:xfrm>
                <a:off x="8380412" y="5882789"/>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5" name="TextBox 24">
                <a:extLst>
                  <a:ext uri="{FF2B5EF4-FFF2-40B4-BE49-F238E27FC236}">
                    <a16:creationId xmlns:a16="http://schemas.microsoft.com/office/drawing/2014/main" id="{1F2CB590-D58F-401F-83B0-2DF2804C56F7}"/>
                  </a:ext>
                </a:extLst>
              </p:cNvPr>
              <p:cNvSpPr txBox="1">
                <a:spLocks noRot="1" noChangeAspect="1" noMove="1" noResize="1" noEditPoints="1" noAdjustHandles="1" noChangeArrowheads="1" noChangeShapeType="1" noTextEdit="1"/>
              </p:cNvSpPr>
              <p:nvPr/>
            </p:nvSpPr>
            <p:spPr>
              <a:xfrm>
                <a:off x="8380412" y="5882789"/>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151506B6-524D-44AE-9198-AE6F3E76E7B0}"/>
              </a:ext>
            </a:extLst>
          </p:cNvPr>
          <p:cNvCxnSpPr>
            <a:cxnSpLocks/>
          </p:cNvCxnSpPr>
          <p:nvPr/>
        </p:nvCxnSpPr>
        <p:spPr>
          <a:xfrm>
            <a:off x="6387657" y="2902537"/>
            <a:ext cx="3299508" cy="262196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AABED3-2D95-4515-B866-BF4CCB240899}"/>
              </a:ext>
            </a:extLst>
          </p:cNvPr>
          <p:cNvSpPr txBox="1"/>
          <p:nvPr/>
        </p:nvSpPr>
        <p:spPr>
          <a:xfrm>
            <a:off x="9657253" y="5294028"/>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a:t>
            </a:r>
          </a:p>
        </p:txBody>
      </p:sp>
      <p:sp>
        <p:nvSpPr>
          <p:cNvPr id="28" name="Oval 27">
            <a:extLst>
              <a:ext uri="{FF2B5EF4-FFF2-40B4-BE49-F238E27FC236}">
                <a16:creationId xmlns:a16="http://schemas.microsoft.com/office/drawing/2014/main" id="{C6A718DB-5FED-4D21-8D72-EB97C9ABFB14}"/>
              </a:ext>
            </a:extLst>
          </p:cNvPr>
          <p:cNvSpPr/>
          <p:nvPr/>
        </p:nvSpPr>
        <p:spPr>
          <a:xfrm>
            <a:off x="7879771" y="4092853"/>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6254E1-F1A6-4D66-96C4-53628DE0CF70}"/>
              </a:ext>
            </a:extLst>
          </p:cNvPr>
          <p:cNvCxnSpPr>
            <a:cxnSpLocks/>
            <a:endCxn id="30" idx="0"/>
          </p:cNvCxnSpPr>
          <p:nvPr/>
        </p:nvCxnSpPr>
        <p:spPr>
          <a:xfrm>
            <a:off x="7883847" y="4169053"/>
            <a:ext cx="15861"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D37A9-3E6A-4C6E-9D3C-258DD7EA0641}"/>
              </a:ext>
            </a:extLst>
          </p:cNvPr>
          <p:cNvSpPr txBox="1"/>
          <p:nvPr/>
        </p:nvSpPr>
        <p:spPr>
          <a:xfrm>
            <a:off x="7523579" y="5875519"/>
            <a:ext cx="7522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$11.5</a:t>
            </a:r>
            <a:endParaRPr lang="en-US" sz="2000" baseline="-25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B663A4B8-4E6E-47E9-BB2E-E9844EB5F665}"/>
              </a:ext>
            </a:extLst>
          </p:cNvPr>
          <p:cNvCxnSpPr>
            <a:cxnSpLocks/>
          </p:cNvCxnSpPr>
          <p:nvPr/>
        </p:nvCxnSpPr>
        <p:spPr>
          <a:xfrm>
            <a:off x="7926375" y="3949582"/>
            <a:ext cx="949037" cy="9344"/>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7344D4-DEFF-491F-AB5B-F5C7CF5DA5F4}"/>
              </a:ext>
            </a:extLst>
          </p:cNvPr>
          <p:cNvCxnSpPr>
            <a:cxnSpLocks/>
          </p:cNvCxnSpPr>
          <p:nvPr/>
        </p:nvCxnSpPr>
        <p:spPr>
          <a:xfrm flipV="1">
            <a:off x="8415346" y="2499482"/>
            <a:ext cx="1036815" cy="14501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8467124-20AF-49C4-9698-6C5B4458BEC9}"/>
              </a:ext>
            </a:extLst>
          </p:cNvPr>
          <p:cNvSpPr/>
          <p:nvPr/>
        </p:nvSpPr>
        <p:spPr>
          <a:xfrm>
            <a:off x="8655869" y="2027468"/>
            <a:ext cx="1895070" cy="430887"/>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$4 = $1.6 * 2.5</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6CC65E62-FC9F-4EB6-84CC-15029777C0E6}"/>
                  </a:ext>
                </a:extLst>
              </p:cNvPr>
              <p:cNvSpPr/>
              <p:nvPr/>
            </p:nvSpPr>
            <p:spPr>
              <a:xfrm>
                <a:off x="8486329" y="1668646"/>
                <a:ext cx="2683363" cy="461665"/>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ΔY = Δ</a:t>
                </a:r>
                <a14:m>
                  <m:oMath xmlns:m="http://schemas.openxmlformats.org/officeDocument/2006/math">
                    <m:acc>
                      <m:accPr>
                        <m:chr m:val="̅"/>
                        <m:ctrlPr>
                          <a:rPr lang="en-US" sz="2400" i="1">
                            <a:latin typeface="Cambria Math" panose="02040503050406030204" pitchFamily="18" charset="0"/>
                          </a:rPr>
                        </m:ctrlPr>
                      </m:accPr>
                      <m:e>
                        <m:r>
                          <m:rPr>
                            <m:nor/>
                          </m:rPr>
                          <a:rPr lang="en-US" sz="2400">
                            <a:latin typeface="Times New Roman" panose="02020603050405020304" pitchFamily="18" charset="0"/>
                            <a:cs typeface="Times New Roman" panose="02020603050405020304" pitchFamily="18" charset="0"/>
                          </a:rPr>
                          <m:t>G</m:t>
                        </m:r>
                      </m:e>
                    </m:acc>
                  </m:oMath>
                </a14:m>
                <a:r>
                  <a:rPr lang="en-US" sz="2200" dirty="0">
                    <a:latin typeface="Times New Roman" panose="02020603050405020304" pitchFamily="18" charset="0"/>
                    <a:cs typeface="Times New Roman" panose="02020603050405020304" pitchFamily="18" charset="0"/>
                  </a:rPr>
                  <a:t> * multiplier</a:t>
                </a:r>
              </a:p>
            </p:txBody>
          </p:sp>
        </mc:Choice>
        <mc:Fallback xmlns="">
          <p:sp>
            <p:nvSpPr>
              <p:cNvPr id="35" name="Rectangle 34">
                <a:extLst>
                  <a:ext uri="{FF2B5EF4-FFF2-40B4-BE49-F238E27FC236}">
                    <a16:creationId xmlns:a16="http://schemas.microsoft.com/office/drawing/2014/main" id="{6CC65E62-FC9F-4EB6-84CC-15029777C0E6}"/>
                  </a:ext>
                </a:extLst>
              </p:cNvPr>
              <p:cNvSpPr>
                <a:spLocks noRot="1" noChangeAspect="1" noMove="1" noResize="1" noEditPoints="1" noAdjustHandles="1" noChangeArrowheads="1" noChangeShapeType="1" noTextEdit="1"/>
              </p:cNvSpPr>
              <p:nvPr/>
            </p:nvSpPr>
            <p:spPr>
              <a:xfrm>
                <a:off x="8486329" y="1668646"/>
                <a:ext cx="2683363" cy="461665"/>
              </a:xfrm>
              <a:prstGeom prst="rect">
                <a:avLst/>
              </a:prstGeom>
              <a:blipFill>
                <a:blip r:embed="rId4"/>
                <a:stretch>
                  <a:fillRect l="-1364" t="-2667" r="-113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EFBC7407-34BC-4BC4-9D00-A68C14B0F711}"/>
                  </a:ext>
                </a:extLst>
              </p:cNvPr>
              <p:cNvSpPr/>
              <p:nvPr/>
            </p:nvSpPr>
            <p:spPr>
              <a:xfrm>
                <a:off x="8128706" y="885232"/>
                <a:ext cx="3643113" cy="797206"/>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ΔY = (-MPC*Δ</a:t>
                </a:r>
                <a14:m>
                  <m:oMath xmlns:m="http://schemas.openxmlformats.org/officeDocument/2006/math">
                    <m:acc>
                      <m:accPr>
                        <m:chr m:val="̅"/>
                        <m:ctrlPr>
                          <a:rPr lang="en-US" sz="2400" i="1">
                            <a:latin typeface="Cambria Math" panose="02040503050406030204" pitchFamily="18" charset="0"/>
                          </a:rPr>
                        </m:ctrlPr>
                      </m:accPr>
                      <m:e>
                        <m:r>
                          <m:rPr>
                            <m:nor/>
                          </m:rPr>
                          <a:rPr lang="en-US" sz="2400" b="0" i="0" smtClean="0">
                            <a:latin typeface="Times New Roman" panose="02020603050405020304" pitchFamily="18" charset="0"/>
                            <a:cs typeface="Times New Roman" panose="02020603050405020304" pitchFamily="18" charset="0"/>
                          </a:rPr>
                          <m:t>T</m:t>
                        </m:r>
                      </m:e>
                    </m:acc>
                  </m:oMath>
                </a14:m>
                <a:r>
                  <a:rPr lang="en-US" sz="2200" dirty="0">
                    <a:latin typeface="Times New Roman" panose="02020603050405020304" pitchFamily="18" charset="0"/>
                    <a:cs typeface="Times New Roman" panose="02020603050405020304" pitchFamily="18" charset="0"/>
                  </a:rPr>
                  <a:t>) * multiplier</a:t>
                </a:r>
              </a:p>
              <a:p>
                <a:pPr algn="ctr"/>
                <a:r>
                  <a:rPr lang="en-US" sz="2200" dirty="0">
                    <a:latin typeface="Times New Roman" panose="02020603050405020304" pitchFamily="18" charset="0"/>
                    <a:cs typeface="Times New Roman" panose="02020603050405020304" pitchFamily="18" charset="0"/>
                  </a:rPr>
                  <a:t>or</a:t>
                </a:r>
              </a:p>
            </p:txBody>
          </p:sp>
        </mc:Choice>
        <mc:Fallback xmlns="">
          <p:sp>
            <p:nvSpPr>
              <p:cNvPr id="36" name="Rectangle 35">
                <a:extLst>
                  <a:ext uri="{FF2B5EF4-FFF2-40B4-BE49-F238E27FC236}">
                    <a16:creationId xmlns:a16="http://schemas.microsoft.com/office/drawing/2014/main" id="{EFBC7407-34BC-4BC4-9D00-A68C14B0F711}"/>
                  </a:ext>
                </a:extLst>
              </p:cNvPr>
              <p:cNvSpPr>
                <a:spLocks noRot="1" noChangeAspect="1" noMove="1" noResize="1" noEditPoints="1" noAdjustHandles="1" noChangeArrowheads="1" noChangeShapeType="1" noTextEdit="1"/>
              </p:cNvSpPr>
              <p:nvPr/>
            </p:nvSpPr>
            <p:spPr>
              <a:xfrm>
                <a:off x="8128706" y="885232"/>
                <a:ext cx="3643113" cy="797206"/>
              </a:xfrm>
              <a:prstGeom prst="rect">
                <a:avLst/>
              </a:prstGeom>
              <a:blipFill>
                <a:blip r:embed="rId5"/>
                <a:stretch>
                  <a:fillRect l="-1171" t="-2290" r="-1338" b="-15267"/>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BF9D88B7-808C-4904-91C3-38674556855C}"/>
              </a:ext>
            </a:extLst>
          </p:cNvPr>
          <p:cNvSpPr/>
          <p:nvPr/>
        </p:nvSpPr>
        <p:spPr>
          <a:xfrm>
            <a:off x="8197868" y="482603"/>
            <a:ext cx="3049233" cy="430887"/>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$4 = (-0.75*-$2.13) * 2.5</a:t>
            </a:r>
          </a:p>
        </p:txBody>
      </p:sp>
      <p:sp>
        <p:nvSpPr>
          <p:cNvPr id="39" name="TextBox 38">
            <a:extLst>
              <a:ext uri="{FF2B5EF4-FFF2-40B4-BE49-F238E27FC236}">
                <a16:creationId xmlns:a16="http://schemas.microsoft.com/office/drawing/2014/main" id="{9B2D1764-9A90-42FC-84F1-D7EC1829BAE8}"/>
              </a:ext>
            </a:extLst>
          </p:cNvPr>
          <p:cNvSpPr txBox="1"/>
          <p:nvPr/>
        </p:nvSpPr>
        <p:spPr>
          <a:xfrm>
            <a:off x="10895947" y="4711065"/>
            <a:ext cx="814647"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(r)</a:t>
            </a:r>
          </a:p>
          <a:p>
            <a:pPr algn="ctr"/>
            <a:r>
              <a:rPr lang="en-US" sz="2200" dirty="0">
                <a:latin typeface="Times New Roman" panose="02020603050405020304" pitchFamily="18" charset="0"/>
                <a:cs typeface="Times New Roman" panose="02020603050405020304" pitchFamily="18" charset="0"/>
              </a:rPr>
              <a:t>=</a:t>
            </a:r>
          </a:p>
        </p:txBody>
      </p:sp>
      <p:cxnSp>
        <p:nvCxnSpPr>
          <p:cNvPr id="42" name="Straight Connector 41">
            <a:extLst>
              <a:ext uri="{FF2B5EF4-FFF2-40B4-BE49-F238E27FC236}">
                <a16:creationId xmlns:a16="http://schemas.microsoft.com/office/drawing/2014/main" id="{BE5A39C7-3E13-4B27-AD4F-5CCAEF1A9582}"/>
              </a:ext>
            </a:extLst>
          </p:cNvPr>
          <p:cNvCxnSpPr>
            <a:cxnSpLocks/>
          </p:cNvCxnSpPr>
          <p:nvPr/>
        </p:nvCxnSpPr>
        <p:spPr>
          <a:xfrm>
            <a:off x="6359928" y="2875662"/>
            <a:ext cx="3299508" cy="262196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26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48528E-6 -1.85185E-6 L 0.09807 -0.00879 " pathEditMode="relative" rAng="0" ptsTypes="AA">
                                      <p:cBhvr>
                                        <p:cTn id="6" dur="2000" fill="hold"/>
                                        <p:tgtEl>
                                          <p:spTgt spid="26"/>
                                        </p:tgtEl>
                                        <p:attrNameLst>
                                          <p:attrName>ppt_x</p:attrName>
                                          <p:attrName>ppt_y</p:attrName>
                                        </p:attrNameLst>
                                      </p:cBhvr>
                                      <p:rCtr x="4897" y="-440"/>
                                    </p:animMotion>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22A8-B114-44EA-82F1-F79793372A18}"/>
              </a:ext>
            </a:extLst>
          </p:cNvPr>
          <p:cNvSpPr>
            <a:spLocks noGrp="1"/>
          </p:cNvSpPr>
          <p:nvPr>
            <p:ph type="title"/>
          </p:nvPr>
        </p:nvSpPr>
        <p:spPr/>
        <p:txBody>
          <a:bodyPr/>
          <a:lstStyle/>
          <a:p>
            <a:r>
              <a:rPr lang="en-US" dirty="0"/>
              <a:t>Cycles: the self-correcting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11FCDA-3DCC-46CA-A0B0-FC1BA076149A}"/>
                  </a:ext>
                </a:extLst>
              </p:cNvPr>
              <p:cNvSpPr>
                <a:spLocks noGrp="1"/>
              </p:cNvSpPr>
              <p:nvPr>
                <p:ph idx="1"/>
              </p:nvPr>
            </p:nvSpPr>
            <p:spPr/>
            <p:txBody>
              <a:bodyPr/>
              <a:lstStyle/>
              <a:p>
                <a:r>
                  <a:rPr lang="en-US" dirty="0">
                    <a:solidFill>
                      <a:schemeClr val="tx1"/>
                    </a:solidFill>
                  </a:rPr>
                  <a:t>We have our model of short run equilibrium in hand.</a:t>
                </a:r>
              </a:p>
              <a:p>
                <a:pPr lvl="1"/>
                <a:r>
                  <a:rPr lang="en-US" dirty="0">
                    <a:solidFill>
                      <a:schemeClr val="tx1"/>
                    </a:solidFill>
                  </a:rPr>
                  <a:t>That gives output and inflation at any given point in time.</a:t>
                </a:r>
              </a:p>
              <a:p>
                <a:r>
                  <a:rPr lang="en-US" dirty="0">
                    <a:solidFill>
                      <a:schemeClr val="tx1"/>
                    </a:solidFill>
                  </a:rPr>
                  <a:t>Today, we can develop an understanding of why this is a model of cycles: a regular interchange of ups and downs.</a:t>
                </a:r>
              </a:p>
              <a:p>
                <a:endParaRPr lang="en-US" dirty="0">
                  <a:solidFill>
                    <a:schemeClr val="tx1"/>
                  </a:solidFill>
                </a:endParaRPr>
              </a:p>
              <a:p>
                <a:r>
                  <a:rPr lang="en-US" dirty="0">
                    <a:solidFill>
                      <a:schemeClr val="tx1"/>
                    </a:solidFill>
                  </a:rPr>
                  <a:t>Shocks in the short run cause output to wobble around the long run</a:t>
                </a:r>
              </a:p>
              <a:p>
                <a:r>
                  <a:rPr lang="en-US" dirty="0">
                    <a:solidFill>
                      <a:schemeClr val="tx1"/>
                    </a:solidFill>
                  </a:rPr>
                  <a:t>But output also tends to drift upwards over time: macro growth</a:t>
                </a:r>
              </a:p>
              <a:p>
                <a:pPr lvl="1"/>
                <a:r>
                  <a:rPr lang="en-US" dirty="0">
                    <a:solidFill>
                      <a:schemeClr val="tx1"/>
                    </a:solidFill>
                  </a:rPr>
                  <a:t>We will often model long run output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i="0">
                            <a:solidFill>
                              <a:schemeClr val="tx1"/>
                            </a:solidFill>
                          </a:rPr>
                          <m:t>Y</m:t>
                        </m:r>
                      </m:e>
                    </m:acc>
                  </m:oMath>
                </a14:m>
                <a:r>
                  <a:rPr lang="en-US" dirty="0">
                    <a:solidFill>
                      <a:schemeClr val="tx1"/>
                    </a:solidFill>
                  </a:rPr>
                  <a:t> as if it is fixed, for simplicity</a:t>
                </a:r>
              </a:p>
              <a:p>
                <a:pPr lvl="1"/>
                <a:r>
                  <a:rPr lang="en-US" dirty="0">
                    <a:solidFill>
                      <a:schemeClr val="tx1"/>
                    </a:solidFill>
                  </a:rPr>
                  <a:t>But it’s useful to remember that economies tend to grow over time.  In our short run model, that means</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latin typeface="Cambria Math" panose="02040503050406030204" pitchFamily="18" charset="0"/>
                          </a:rPr>
                          <m:t> </m:t>
                        </m:r>
                        <m:r>
                          <m:rPr>
                            <m:nor/>
                          </m:rPr>
                          <a:rPr lang="en-US">
                            <a:solidFill>
                              <a:schemeClr val="tx1"/>
                            </a:solidFill>
                          </a:rPr>
                          <m:t>Y</m:t>
                        </m:r>
                      </m:e>
                    </m:acc>
                  </m:oMath>
                </a14:m>
                <a:r>
                  <a:rPr lang="en-US" dirty="0">
                    <a:solidFill>
                      <a:schemeClr val="tx1"/>
                    </a:solidFill>
                  </a:rPr>
                  <a:t>is shifting outward</a:t>
                </a:r>
              </a:p>
            </p:txBody>
          </p:sp>
        </mc:Choice>
        <mc:Fallback xmlns="">
          <p:sp>
            <p:nvSpPr>
              <p:cNvPr id="3" name="Content Placeholder 2">
                <a:extLst>
                  <a:ext uri="{FF2B5EF4-FFF2-40B4-BE49-F238E27FC236}">
                    <a16:creationId xmlns:a16="http://schemas.microsoft.com/office/drawing/2014/main" id="{0B11FCDA-3DCC-46CA-A0B0-FC1BA076149A}"/>
                  </a:ext>
                </a:extLst>
              </p:cNvPr>
              <p:cNvSpPr>
                <a:spLocks noGrp="1" noRot="1" noChangeAspect="1" noMove="1" noResize="1" noEditPoints="1" noAdjustHandles="1" noChangeArrowheads="1" noChangeShapeType="1" noTextEdit="1"/>
              </p:cNvSpPr>
              <p:nvPr>
                <p:ph idx="1"/>
              </p:nvPr>
            </p:nvSpPr>
            <p:spPr>
              <a:blipFill>
                <a:blip r:embed="rId2"/>
                <a:stretch>
                  <a:fillRect l="-703" t="-1859" r="-1514" b="-260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2B33673-FDB7-44F5-9921-30F0670C324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AE88B16-3AAF-419A-AAE2-B83A29890F94}"/>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604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8D7C-B492-414E-A8CA-EA0756A57A81}"/>
              </a:ext>
            </a:extLst>
          </p:cNvPr>
          <p:cNvSpPr>
            <a:spLocks noGrp="1"/>
          </p:cNvSpPr>
          <p:nvPr>
            <p:ph type="title"/>
          </p:nvPr>
        </p:nvSpPr>
        <p:spPr/>
        <p:txBody>
          <a:bodyPr/>
          <a:lstStyle/>
          <a:p>
            <a:r>
              <a:rPr lang="en-US" dirty="0"/>
              <a:t>Closing the gap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914246-05D4-483F-8340-95ABFF59D250}"/>
                  </a:ext>
                </a:extLst>
              </p:cNvPr>
              <p:cNvSpPr>
                <a:spLocks noGrp="1"/>
              </p:cNvSpPr>
              <p:nvPr>
                <p:ph idx="1"/>
              </p:nvPr>
            </p:nvSpPr>
            <p:spPr/>
            <p:txBody>
              <a:bodyPr/>
              <a:lstStyle/>
              <a:p>
                <a:r>
                  <a:rPr lang="en-US" dirty="0">
                    <a:solidFill>
                      <a:schemeClr val="tx1"/>
                    </a:solidFill>
                  </a:rPr>
                  <a:t>That was discretionary fiscal policy.  Can also use monetary policy</a:t>
                </a:r>
              </a:p>
              <a:p>
                <a:pPr lvl="1"/>
                <a:r>
                  <a:rPr lang="en-US" dirty="0">
                    <a:solidFill>
                      <a:schemeClr val="tx1"/>
                    </a:solidFill>
                  </a:rPr>
                  <a:t>Change r and hold all else equal</a:t>
                </a:r>
              </a:p>
              <a:p>
                <a:pPr lvl="1"/>
                <a:endParaRPr lang="en-US" sz="300" dirty="0">
                  <a:solidFill>
                    <a:schemeClr val="tx1"/>
                  </a:solidFill>
                </a:endParaRPr>
              </a:p>
              <a:p>
                <a:pPr marL="609493" lvl="1" indent="0">
                  <a:buNone/>
                </a:pPr>
                <a14:m>
                  <m:oMath xmlns:m="http://schemas.openxmlformats.org/officeDocument/2006/math">
                    <m:r>
                      <m:rPr>
                        <m:nor/>
                      </m:rPr>
                      <a:rPr lang="en-US" b="0" i="0" dirty="0" smtClean="0">
                        <a:solidFill>
                          <a:schemeClr val="tx1"/>
                        </a:solidFill>
                      </a:rPr>
                      <m:t>$4</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0</m:t>
                    </m:r>
                    <m:r>
                      <m:rPr>
                        <m:nor/>
                      </m:rPr>
                      <a:rPr lang="en-US">
                        <a:solidFill>
                          <a:schemeClr val="tx1"/>
                        </a:solidFill>
                      </a:rPr>
                      <m:t>+</m:t>
                    </m:r>
                    <m:r>
                      <a:rPr lang="en-US" b="0" i="1" dirty="0" smtClean="0">
                        <a:solidFill>
                          <a:schemeClr val="tx1"/>
                        </a:solidFill>
                        <a:latin typeface="Cambria Math" panose="02040503050406030204" pitchFamily="18" charset="0"/>
                      </a:rPr>
                      <m:t>0</m:t>
                    </m:r>
                    <m:r>
                      <m:rPr>
                        <m:nor/>
                      </m:rPr>
                      <a:rPr lang="en-US">
                        <a:solidFill>
                          <a:schemeClr val="tx1"/>
                        </a:solidFill>
                      </a:rPr>
                      <m:t>+</m:t>
                    </m:r>
                    <m:r>
                      <a:rPr lang="en-US" i="1" dirty="0">
                        <a:solidFill>
                          <a:schemeClr val="tx1"/>
                        </a:solidFill>
                        <a:latin typeface="Cambria Math" panose="02040503050406030204" pitchFamily="18" charset="0"/>
                      </a:rPr>
                      <m:t>0</m:t>
                    </m:r>
                    <m:r>
                      <m:rPr>
                        <m:nor/>
                      </m:rPr>
                      <a:rPr lang="en-US">
                        <a:solidFill>
                          <a:schemeClr val="tx1"/>
                        </a:solidFill>
                      </a:rPr>
                      <m:t> +</m:t>
                    </m:r>
                    <m:r>
                      <a:rPr lang="en-US" i="1">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0</m:t>
                    </m:r>
                    <m:r>
                      <m:rPr>
                        <m:nor/>
                      </m:rPr>
                      <a:rPr lang="en-US">
                        <a:solidFill>
                          <a:schemeClr val="tx1"/>
                        </a:solidFill>
                      </a:rPr>
                      <m:t> − </m:t>
                    </m:r>
                    <m:r>
                      <m:rPr>
                        <m:nor/>
                      </m:rPr>
                      <a:rPr lang="en-US">
                        <a:solidFill>
                          <a:schemeClr val="tx1"/>
                        </a:solidFill>
                      </a:rPr>
                      <m:t>MPC</m:t>
                    </m:r>
                    <m:r>
                      <m:rPr>
                        <m:nor/>
                      </m:rPr>
                      <a:rPr lang="en-US">
                        <a:solidFill>
                          <a:schemeClr val="tx1"/>
                        </a:solidFill>
                      </a:rPr>
                      <m:t>∗</m:t>
                    </m:r>
                    <m:r>
                      <a:rPr lang="en-US" i="1" dirty="0">
                        <a:solidFill>
                          <a:schemeClr val="tx1"/>
                        </a:solidFill>
                        <a:latin typeface="Cambria Math" panose="02040503050406030204" pitchFamily="18" charset="0"/>
                      </a:rPr>
                      <m:t>0</m:t>
                    </m:r>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dirty="0">
                        <a:solidFill>
                          <a:schemeClr val="tx1"/>
                        </a:solidFill>
                      </a:rPr>
                      <m:t>Δ</m:t>
                    </m:r>
                    <m:r>
                      <m:rPr>
                        <m:nor/>
                      </m:rPr>
                      <a:rPr lang="en-US" b="0" i="0" smtClean="0">
                        <a:solidFill>
                          <a:schemeClr val="tx1"/>
                        </a:solidFill>
                        <a:latin typeface="Cambria Math" panose="02040503050406030204" pitchFamily="18" charset="0"/>
                      </a:rPr>
                      <m:t>r</m:t>
                    </m:r>
                  </m:oMath>
                </a14:m>
                <a:endParaRPr lang="en-US" dirty="0">
                  <a:solidFill>
                    <a:schemeClr val="tx1"/>
                  </a:solidFill>
                </a:endParaRPr>
              </a:p>
              <a:p>
                <a:pPr marL="609493" lvl="1" indent="0">
                  <a:buNone/>
                </a:pPr>
                <a:endParaRPr lang="en-US" dirty="0">
                  <a:solidFill>
                    <a:schemeClr val="tx1"/>
                  </a:solidFill>
                </a:endParaRPr>
              </a:p>
              <a:p>
                <a:r>
                  <a:rPr lang="en-US" dirty="0">
                    <a:solidFill>
                      <a:schemeClr val="tx1"/>
                    </a:solidFill>
                  </a:rPr>
                  <a:t>Since the simplified version of this equation is Y = 20 - </a:t>
                </a:r>
                <a14:m>
                  <m:oMath xmlns:m="http://schemas.openxmlformats.org/officeDocument/2006/math">
                    <m:r>
                      <a:rPr lang="en-US" i="1">
                        <a:solidFill>
                          <a:schemeClr val="tx1"/>
                        </a:solidFill>
                        <a:latin typeface="Cambria Math" panose="02040503050406030204" pitchFamily="18" charset="0"/>
                      </a:rPr>
                      <m:t>0.75</m:t>
                    </m:r>
                    <m:r>
                      <m:rPr>
                        <m:nor/>
                      </m:rPr>
                      <a:rPr lang="en-US">
                        <a:solidFill>
                          <a:schemeClr val="tx1"/>
                        </a:solidFill>
                      </a:rPr>
                      <m:t>∗</m:t>
                    </m:r>
                    <m:r>
                      <m:rPr>
                        <m:nor/>
                      </m:rPr>
                      <a:rPr lang="en-US">
                        <a:solidFill>
                          <a:schemeClr val="tx1"/>
                        </a:solidFill>
                      </a:rPr>
                      <m:t>r</m:t>
                    </m:r>
                  </m:oMath>
                </a14:m>
                <a:r>
                  <a:rPr lang="en-US" dirty="0">
                    <a:solidFill>
                      <a:schemeClr val="tx1"/>
                    </a:solidFill>
                  </a:rPr>
                  <a:t>, we know</a:t>
                </a:r>
              </a:p>
              <a:p>
                <a:pPr marL="0" indent="0" algn="ctr">
                  <a:buNone/>
                </a:pPr>
                <a:r>
                  <a:rPr lang="en-US" dirty="0">
                    <a:solidFill>
                      <a:schemeClr val="tx1"/>
                    </a:solidFill>
                  </a:rPr>
                  <a:t>-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oMath>
                </a14:m>
                <a:r>
                  <a:rPr lang="en-US" dirty="0">
                    <a:solidFill>
                      <a:schemeClr val="tx1"/>
                    </a:solidFill>
                  </a:rPr>
                  <a:t> = - 0.75</a:t>
                </a:r>
              </a:p>
              <a:p>
                <a:pPr marL="0" indent="0" algn="ctr">
                  <a:buNone/>
                </a:pPr>
                <a:r>
                  <a:rPr lang="en-US" dirty="0">
                    <a:solidFill>
                      <a:schemeClr val="tx1"/>
                    </a:solidFill>
                  </a:rPr>
                  <a:t>so,   $4 = - 0.75 </a:t>
                </a:r>
                <a14:m>
                  <m:oMath xmlns:m="http://schemas.openxmlformats.org/officeDocument/2006/math">
                    <m:r>
                      <m:rPr>
                        <m:nor/>
                      </m:rPr>
                      <a:rPr lang="en-US">
                        <a:solidFill>
                          <a:schemeClr val="tx1"/>
                        </a:solidFill>
                      </a:rPr>
                      <m:t>∗</m:t>
                    </m:r>
                    <m:r>
                      <m:rPr>
                        <m:nor/>
                      </m:rPr>
                      <a:rPr lang="en-US" dirty="0">
                        <a:solidFill>
                          <a:schemeClr val="tx1"/>
                        </a:solidFill>
                      </a:rPr>
                      <m:t>Δ</m:t>
                    </m:r>
                    <m:r>
                      <m:rPr>
                        <m:nor/>
                      </m:rPr>
                      <a:rPr lang="en-US">
                        <a:solidFill>
                          <a:schemeClr val="tx1"/>
                        </a:solidFill>
                        <a:latin typeface="Cambria Math" panose="02040503050406030204" pitchFamily="18" charset="0"/>
                      </a:rPr>
                      <m:t>r</m:t>
                    </m:r>
                  </m:oMath>
                </a14:m>
                <a:endParaRPr lang="en-US" dirty="0">
                  <a:solidFill>
                    <a:schemeClr val="tx1"/>
                  </a:solidFill>
                </a:endParaRPr>
              </a:p>
              <a:p>
                <a:pPr marL="0" indent="0" algn="ctr">
                  <a:buNone/>
                </a:pPr>
                <a14:m>
                  <m:oMath xmlns:m="http://schemas.openxmlformats.org/officeDocument/2006/math">
                    <m:r>
                      <m:rPr>
                        <m:nor/>
                      </m:rPr>
                      <a:rPr lang="en-US" dirty="0">
                        <a:solidFill>
                          <a:schemeClr val="tx1"/>
                        </a:solidFill>
                      </a:rPr>
                      <m:t>Δ</m:t>
                    </m:r>
                    <m:r>
                      <m:rPr>
                        <m:nor/>
                      </m:rPr>
                      <a:rPr lang="en-US">
                        <a:solidFill>
                          <a:schemeClr val="tx1"/>
                        </a:solidFill>
                        <a:latin typeface="Cambria Math" panose="02040503050406030204" pitchFamily="18" charset="0"/>
                      </a:rPr>
                      <m:t>r</m:t>
                    </m:r>
                  </m:oMath>
                </a14:m>
                <a:r>
                  <a:rPr lang="en-US" dirty="0">
                    <a:solidFill>
                      <a:schemeClr val="tx1"/>
                    </a:solidFill>
                  </a:rPr>
                  <a:t> = - 5.33</a:t>
                </a:r>
              </a:p>
              <a:p>
                <a:pPr marL="0" indent="0" algn="ctr">
                  <a:buNone/>
                </a:pPr>
                <a:endParaRPr lang="en-US" dirty="0">
                  <a:solidFill>
                    <a:schemeClr val="tx1"/>
                  </a:solidFill>
                </a:endParaRPr>
              </a:p>
              <a:p>
                <a:pPr marL="609493" lvl="1" indent="0">
                  <a:buNone/>
                </a:pPr>
                <a:endParaRPr lang="en-US" dirty="0">
                  <a:solidFill>
                    <a:schemeClr val="tx1"/>
                  </a:solidFill>
                </a:endParaRPr>
              </a:p>
              <a:p>
                <a:pPr marL="609493" lvl="1"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7914246-05D4-483F-8340-95ABFF59D250}"/>
                  </a:ext>
                </a:extLst>
              </p:cNvPr>
              <p:cNvSpPr>
                <a:spLocks noGrp="1" noRot="1" noChangeAspect="1" noMove="1" noResize="1" noEditPoints="1" noAdjustHandles="1" noChangeArrowheads="1" noChangeShapeType="1" noTextEdit="1"/>
              </p:cNvSpPr>
              <p:nvPr>
                <p:ph idx="1"/>
              </p:nvPr>
            </p:nvSpPr>
            <p:spPr>
              <a:blipFill>
                <a:blip r:embed="rId3"/>
                <a:stretch>
                  <a:fillRect l="-703" t="-1859" b="-198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DA740D1-AE68-4C23-9758-BEBCFEC9611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3487C94A-241F-4302-AC28-083E04F55696}"/>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5602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8DC-3A57-4135-A7D2-C08FDCBEF3CE}"/>
              </a:ext>
            </a:extLst>
          </p:cNvPr>
          <p:cNvSpPr>
            <a:spLocks noGrp="1"/>
          </p:cNvSpPr>
          <p:nvPr>
            <p:ph type="title"/>
          </p:nvPr>
        </p:nvSpPr>
        <p:spPr/>
        <p:txBody>
          <a:bodyPr/>
          <a:lstStyle/>
          <a:p>
            <a:r>
              <a:rPr lang="en-US" dirty="0"/>
              <a:t>Closing the gap</a:t>
            </a:r>
          </a:p>
        </p:txBody>
      </p:sp>
      <p:sp>
        <p:nvSpPr>
          <p:cNvPr id="3" name="Content Placeholder 2">
            <a:extLst>
              <a:ext uri="{FF2B5EF4-FFF2-40B4-BE49-F238E27FC236}">
                <a16:creationId xmlns:a16="http://schemas.microsoft.com/office/drawing/2014/main" id="{AA9E6FFC-A6E6-4CDD-826C-625452A18EAE}"/>
              </a:ext>
            </a:extLst>
          </p:cNvPr>
          <p:cNvSpPr>
            <a:spLocks noGrp="1"/>
          </p:cNvSpPr>
          <p:nvPr>
            <p:ph idx="1"/>
          </p:nvPr>
        </p:nvSpPr>
        <p:spPr>
          <a:xfrm>
            <a:off x="457082" y="1299153"/>
            <a:ext cx="4769994" cy="5144749"/>
          </a:xfrm>
        </p:spPr>
        <p:txBody>
          <a:bodyPr>
            <a:normAutofit/>
          </a:bodyPr>
          <a:lstStyle/>
          <a:p>
            <a:r>
              <a:rPr lang="en-US" dirty="0">
                <a:solidFill>
                  <a:schemeClr val="tx1"/>
                </a:solidFill>
              </a:rPr>
              <a:t>Given the new aggregate spending function IS</a:t>
            </a:r>
            <a:r>
              <a:rPr lang="en-US" baseline="-25000" dirty="0">
                <a:solidFill>
                  <a:schemeClr val="tx1"/>
                </a:solidFill>
              </a:rPr>
              <a:t>2</a:t>
            </a:r>
            <a:r>
              <a:rPr lang="en-US" dirty="0">
                <a:solidFill>
                  <a:schemeClr val="tx1"/>
                </a:solidFill>
              </a:rPr>
              <a:t>(r), if we drop r by 5.33, the economy will be back in the long run</a:t>
            </a:r>
          </a:p>
          <a:p>
            <a:r>
              <a:rPr lang="en-US" dirty="0">
                <a:solidFill>
                  <a:schemeClr val="tx1"/>
                </a:solidFill>
              </a:rPr>
              <a:t>When r changes, the MP curve shifts</a:t>
            </a:r>
          </a:p>
          <a:p>
            <a:r>
              <a:rPr lang="en-US" dirty="0">
                <a:solidFill>
                  <a:schemeClr val="tx1"/>
                </a:solidFill>
              </a:rPr>
              <a:t>Notice that we’re using the interaction of the multiplier and the slopes of the four spending curves here.</a:t>
            </a:r>
          </a:p>
          <a:p>
            <a:pPr marL="0" indent="0">
              <a:buNone/>
            </a:pPr>
            <a:endParaRPr lang="en-US" dirty="0">
              <a:solidFill>
                <a:schemeClr val="tx1"/>
              </a:solidFill>
            </a:endParaRPr>
          </a:p>
        </p:txBody>
      </p:sp>
      <p:sp>
        <p:nvSpPr>
          <p:cNvPr id="4" name="Footer Placeholder 3">
            <a:extLst>
              <a:ext uri="{FF2B5EF4-FFF2-40B4-BE49-F238E27FC236}">
                <a16:creationId xmlns:a16="http://schemas.microsoft.com/office/drawing/2014/main" id="{7ED4540E-2863-4876-8249-9574EFE4D22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95EABA6-F3BC-4C67-94AE-2E8E0E02C6BA}"/>
              </a:ext>
            </a:extLst>
          </p:cNvPr>
          <p:cNvSpPr>
            <a:spLocks noGrp="1"/>
          </p:cNvSpPr>
          <p:nvPr>
            <p:ph type="sldNum" sz="quarter" idx="12"/>
          </p:nvPr>
        </p:nvSpPr>
        <p:spPr/>
        <p:txBody>
          <a:bodyPr/>
          <a:lstStyle/>
          <a:p>
            <a:fld id="{B6F15528-21DE-4FAA-801E-634DDDAF4B2B}" type="slidenum">
              <a:rPr lang="en-US" smtClean="0"/>
              <a:pPr/>
              <a:t>21</a:t>
            </a:fld>
            <a:endParaRPr lang="en-US"/>
          </a:p>
        </p:txBody>
      </p:sp>
      <p:cxnSp>
        <p:nvCxnSpPr>
          <p:cNvPr id="6" name="Straight Connector 5">
            <a:extLst>
              <a:ext uri="{FF2B5EF4-FFF2-40B4-BE49-F238E27FC236}">
                <a16:creationId xmlns:a16="http://schemas.microsoft.com/office/drawing/2014/main" id="{DBFA25A1-15B2-466E-9AC2-70F161584BE3}"/>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0D895A-DD87-4CDA-8D9C-8D1EA04EFA73}"/>
              </a:ext>
            </a:extLst>
          </p:cNvPr>
          <p:cNvSpPr txBox="1"/>
          <p:nvPr/>
        </p:nvSpPr>
        <p:spPr>
          <a:xfrm>
            <a:off x="11446472" y="58674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8" name="TextBox 7">
            <a:extLst>
              <a:ext uri="{FF2B5EF4-FFF2-40B4-BE49-F238E27FC236}">
                <a16:creationId xmlns:a16="http://schemas.microsoft.com/office/drawing/2014/main" id="{D7A63708-B4F7-40FA-8410-6586929D9197}"/>
              </a:ext>
            </a:extLst>
          </p:cNvPr>
          <p:cNvSpPr txBox="1"/>
          <p:nvPr/>
        </p:nvSpPr>
        <p:spPr>
          <a:xfrm>
            <a:off x="5633351" y="1117479"/>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9" name="Straight Connector 8">
            <a:extLst>
              <a:ext uri="{FF2B5EF4-FFF2-40B4-BE49-F238E27FC236}">
                <a16:creationId xmlns:a16="http://schemas.microsoft.com/office/drawing/2014/main" id="{5DCDF950-AE57-490B-A9E0-B65DC5B66E31}"/>
              </a:ext>
            </a:extLst>
          </p:cNvPr>
          <p:cNvCxnSpPr>
            <a:cxnSpLocks/>
          </p:cNvCxnSpPr>
          <p:nvPr/>
        </p:nvCxnSpPr>
        <p:spPr>
          <a:xfrm>
            <a:off x="5968780" y="4117893"/>
            <a:ext cx="5026698" cy="2612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016D78-3FBB-46F8-9993-630139CD8BE0}"/>
              </a:ext>
            </a:extLst>
          </p:cNvPr>
          <p:cNvSpPr txBox="1"/>
          <p:nvPr/>
        </p:nvSpPr>
        <p:spPr>
          <a:xfrm>
            <a:off x="5127365" y="3908188"/>
            <a:ext cx="8146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58F89A1-BD07-4B3F-BCF0-60122C78205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482FB7-971F-4F3B-88E8-04216F62E378}"/>
              </a:ext>
            </a:extLst>
          </p:cNvPr>
          <p:cNvSpPr txBox="1"/>
          <p:nvPr/>
        </p:nvSpPr>
        <p:spPr>
          <a:xfrm>
            <a:off x="11042685" y="3884415"/>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n-US" sz="2200" baseline="-25000" dirty="0">
                <a:latin typeface="Times New Roman" panose="02020603050405020304" pitchFamily="18" charset="0"/>
                <a:cs typeface="Times New Roman" panose="02020603050405020304" pitchFamily="18" charset="0"/>
              </a:rPr>
              <a:t>1</a:t>
            </a:r>
          </a:p>
        </p:txBody>
      </p:sp>
      <p:cxnSp>
        <p:nvCxnSpPr>
          <p:cNvPr id="20" name="Straight Connector 19">
            <a:extLst>
              <a:ext uri="{FF2B5EF4-FFF2-40B4-BE49-F238E27FC236}">
                <a16:creationId xmlns:a16="http://schemas.microsoft.com/office/drawing/2014/main" id="{0535F209-4B89-4D19-AE04-16C92C470F85}"/>
              </a:ext>
            </a:extLst>
          </p:cNvPr>
          <p:cNvCxnSpPr>
            <a:cxnSpLocks/>
          </p:cNvCxnSpPr>
          <p:nvPr/>
        </p:nvCxnSpPr>
        <p:spPr>
          <a:xfrm>
            <a:off x="6726659" y="2123987"/>
            <a:ext cx="4250261" cy="34005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A49A8F-0922-4BDB-A0D9-AEC1376276F1}"/>
              </a:ext>
            </a:extLst>
          </p:cNvPr>
          <p:cNvCxnSpPr>
            <a:cxnSpLocks/>
            <a:endCxn id="22" idx="0"/>
          </p:cNvCxnSpPr>
          <p:nvPr/>
        </p:nvCxnSpPr>
        <p:spPr>
          <a:xfrm>
            <a:off x="9212057" y="4160934"/>
            <a:ext cx="20606"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3323C4-9759-409B-9B59-C2DC227DA359}"/>
              </a:ext>
            </a:extLst>
          </p:cNvPr>
          <p:cNvSpPr txBox="1"/>
          <p:nvPr/>
        </p:nvSpPr>
        <p:spPr>
          <a:xfrm>
            <a:off x="8851789" y="5867400"/>
            <a:ext cx="7617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$15.5</a:t>
            </a:r>
            <a:endParaRPr lang="en-US" sz="2000"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446E47F-6B4C-4120-96BD-A21829B6509A}"/>
              </a:ext>
            </a:extLst>
          </p:cNvPr>
          <p:cNvSpPr txBox="1"/>
          <p:nvPr/>
        </p:nvSpPr>
        <p:spPr>
          <a:xfrm>
            <a:off x="10931275" y="5265063"/>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(r)</a:t>
            </a:r>
          </a:p>
        </p:txBody>
      </p:sp>
      <p:sp>
        <p:nvSpPr>
          <p:cNvPr id="24" name="Oval 23">
            <a:extLst>
              <a:ext uri="{FF2B5EF4-FFF2-40B4-BE49-F238E27FC236}">
                <a16:creationId xmlns:a16="http://schemas.microsoft.com/office/drawing/2014/main" id="{E117AD0F-5926-4F54-BF0D-0248FC203F66}"/>
              </a:ext>
            </a:extLst>
          </p:cNvPr>
          <p:cNvSpPr/>
          <p:nvPr/>
        </p:nvSpPr>
        <p:spPr>
          <a:xfrm>
            <a:off x="9169526" y="4092854"/>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2CB590-D58F-401F-83B0-2DF2804C56F7}"/>
                  </a:ext>
                </a:extLst>
              </p:cNvPr>
              <p:cNvSpPr txBox="1"/>
              <p:nvPr/>
            </p:nvSpPr>
            <p:spPr>
              <a:xfrm>
                <a:off x="8380412" y="5882789"/>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5" name="TextBox 24">
                <a:extLst>
                  <a:ext uri="{FF2B5EF4-FFF2-40B4-BE49-F238E27FC236}">
                    <a16:creationId xmlns:a16="http://schemas.microsoft.com/office/drawing/2014/main" id="{1F2CB590-D58F-401F-83B0-2DF2804C56F7}"/>
                  </a:ext>
                </a:extLst>
              </p:cNvPr>
              <p:cNvSpPr txBox="1">
                <a:spLocks noRot="1" noChangeAspect="1" noMove="1" noResize="1" noEditPoints="1" noAdjustHandles="1" noChangeArrowheads="1" noChangeShapeType="1" noTextEdit="1"/>
              </p:cNvSpPr>
              <p:nvPr/>
            </p:nvSpPr>
            <p:spPr>
              <a:xfrm>
                <a:off x="8380412" y="5882789"/>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151506B6-524D-44AE-9198-AE6F3E76E7B0}"/>
              </a:ext>
            </a:extLst>
          </p:cNvPr>
          <p:cNvCxnSpPr>
            <a:cxnSpLocks/>
          </p:cNvCxnSpPr>
          <p:nvPr/>
        </p:nvCxnSpPr>
        <p:spPr>
          <a:xfrm>
            <a:off x="6387657" y="2902537"/>
            <a:ext cx="3299508" cy="262196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AABED3-2D95-4515-B866-BF4CCB240899}"/>
              </a:ext>
            </a:extLst>
          </p:cNvPr>
          <p:cNvSpPr txBox="1"/>
          <p:nvPr/>
        </p:nvSpPr>
        <p:spPr>
          <a:xfrm>
            <a:off x="9657253" y="5294028"/>
            <a:ext cx="81464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a:t>
            </a:r>
          </a:p>
        </p:txBody>
      </p:sp>
      <p:sp>
        <p:nvSpPr>
          <p:cNvPr id="28" name="Oval 27">
            <a:extLst>
              <a:ext uri="{FF2B5EF4-FFF2-40B4-BE49-F238E27FC236}">
                <a16:creationId xmlns:a16="http://schemas.microsoft.com/office/drawing/2014/main" id="{C6A718DB-5FED-4D21-8D72-EB97C9ABFB14}"/>
              </a:ext>
            </a:extLst>
          </p:cNvPr>
          <p:cNvSpPr/>
          <p:nvPr/>
        </p:nvSpPr>
        <p:spPr>
          <a:xfrm>
            <a:off x="7879771" y="4092853"/>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6254E1-F1A6-4D66-96C4-53628DE0CF70}"/>
              </a:ext>
            </a:extLst>
          </p:cNvPr>
          <p:cNvCxnSpPr>
            <a:cxnSpLocks/>
            <a:endCxn id="30" idx="0"/>
          </p:cNvCxnSpPr>
          <p:nvPr/>
        </p:nvCxnSpPr>
        <p:spPr>
          <a:xfrm>
            <a:off x="7883847" y="4169053"/>
            <a:ext cx="15861" cy="17064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D37A9-3E6A-4C6E-9D3C-258DD7EA0641}"/>
              </a:ext>
            </a:extLst>
          </p:cNvPr>
          <p:cNvSpPr txBox="1"/>
          <p:nvPr/>
        </p:nvSpPr>
        <p:spPr>
          <a:xfrm>
            <a:off x="7523579" y="5875519"/>
            <a:ext cx="7522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$11.5</a:t>
            </a:r>
            <a:endParaRPr lang="en-US" sz="2000" baseline="-25000" dirty="0">
              <a:latin typeface="Times New Roman" panose="02020603050405020304" pitchFamily="18"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0D4BE78B-232D-44B5-A729-7AF552AF50A8}"/>
              </a:ext>
            </a:extLst>
          </p:cNvPr>
          <p:cNvCxnSpPr>
            <a:cxnSpLocks/>
          </p:cNvCxnSpPr>
          <p:nvPr/>
        </p:nvCxnSpPr>
        <p:spPr>
          <a:xfrm>
            <a:off x="5976867" y="5159745"/>
            <a:ext cx="5026698" cy="2612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C5CD4D7-C208-437A-ACAF-6A4165367124}"/>
              </a:ext>
            </a:extLst>
          </p:cNvPr>
          <p:cNvSpPr txBox="1"/>
          <p:nvPr/>
        </p:nvSpPr>
        <p:spPr>
          <a:xfrm>
            <a:off x="11016520" y="4957362"/>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n-US" sz="2200" baseline="-25000" dirty="0">
                <a:latin typeface="Times New Roman" panose="02020603050405020304" pitchFamily="18" charset="0"/>
                <a:cs typeface="Times New Roman" panose="02020603050405020304" pitchFamily="18" charset="0"/>
              </a:rPr>
              <a:t>2</a:t>
            </a:r>
          </a:p>
        </p:txBody>
      </p:sp>
      <p:sp>
        <p:nvSpPr>
          <p:cNvPr id="37" name="TextBox 36">
            <a:extLst>
              <a:ext uri="{FF2B5EF4-FFF2-40B4-BE49-F238E27FC236}">
                <a16:creationId xmlns:a16="http://schemas.microsoft.com/office/drawing/2014/main" id="{B6CE9B32-30D9-4F9E-9442-CCD29AE5A1D9}"/>
              </a:ext>
            </a:extLst>
          </p:cNvPr>
          <p:cNvSpPr txBox="1"/>
          <p:nvPr/>
        </p:nvSpPr>
        <p:spPr>
          <a:xfrm>
            <a:off x="4920418" y="4973174"/>
            <a:ext cx="10977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0.66%</a:t>
            </a:r>
            <a:endParaRPr lang="en-US" baseline="-25000"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C4E64BA6-3F6A-46BB-BEA5-E3DC772B9C93}"/>
              </a:ext>
            </a:extLst>
          </p:cNvPr>
          <p:cNvCxnSpPr>
            <a:cxnSpLocks/>
          </p:cNvCxnSpPr>
          <p:nvPr/>
        </p:nvCxnSpPr>
        <p:spPr>
          <a:xfrm>
            <a:off x="8050198" y="5695950"/>
            <a:ext cx="1017458" cy="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2EA74F-C110-4753-8787-A8DD5EF523F4}"/>
              </a:ext>
            </a:extLst>
          </p:cNvPr>
          <p:cNvCxnSpPr>
            <a:cxnSpLocks/>
          </p:cNvCxnSpPr>
          <p:nvPr/>
        </p:nvCxnSpPr>
        <p:spPr>
          <a:xfrm flipV="1">
            <a:off x="8490216" y="2499482"/>
            <a:ext cx="961945" cy="3188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2EDB9A5-DF66-43D0-8FED-A8BDC8384ADF}"/>
              </a:ext>
            </a:extLst>
          </p:cNvPr>
          <p:cNvSpPr/>
          <p:nvPr/>
        </p:nvSpPr>
        <p:spPr>
          <a:xfrm>
            <a:off x="8002301" y="1594464"/>
            <a:ext cx="2130711" cy="430887"/>
          </a:xfrm>
          <a:prstGeom prst="rect">
            <a:avLst/>
          </a:prstGeom>
        </p:spPr>
        <p:txBody>
          <a:bodyPr wrap="none">
            <a:spAutoFit/>
          </a:bodyPr>
          <a:lstStyle/>
          <a:p>
            <a:pPr algn="ctr"/>
            <a:r>
              <a:rPr lang="en-US" sz="2200" dirty="0">
                <a:latin typeface="Times New Roman" panose="02020603050405020304" pitchFamily="18" charset="0"/>
                <a:cs typeface="Times New Roman" panose="02020603050405020304" pitchFamily="18" charset="0"/>
              </a:rPr>
              <a:t>$4 = 5.33 * -0.75</a:t>
            </a: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55E02C5B-A0FD-47D9-86E7-0B66AEF03BD6}"/>
                  </a:ext>
                </a:extLst>
              </p:cNvPr>
              <p:cNvSpPr/>
              <p:nvPr/>
            </p:nvSpPr>
            <p:spPr>
              <a:xfrm>
                <a:off x="7728796" y="1994573"/>
                <a:ext cx="4073574" cy="453137"/>
              </a:xfrm>
              <a:prstGeom prst="rect">
                <a:avLst/>
              </a:prstGeom>
            </p:spPr>
            <p:txBody>
              <a:bodyPr wrap="square">
                <a:spAutoFit/>
              </a:bodyPr>
              <a:lstStyle/>
              <a:p>
                <a:pPr algn="ctr"/>
                <a:r>
                  <a:rPr lang="en-US" sz="2200" dirty="0">
                    <a:latin typeface="Times New Roman" panose="02020603050405020304" pitchFamily="18" charset="0"/>
                    <a:cs typeface="Times New Roman" panose="02020603050405020304" pitchFamily="18" charset="0"/>
                  </a:rPr>
                  <a:t>ΔY = Δ</a:t>
                </a:r>
                <a14:m>
                  <m:oMath xmlns:m="http://schemas.openxmlformats.org/officeDocument/2006/math">
                    <m:r>
                      <m:rPr>
                        <m:nor/>
                      </m:rPr>
                      <a:rPr lang="en-US" sz="2400" i="0" smtClean="0">
                        <a:latin typeface="Cambria Math" panose="02040503050406030204" pitchFamily="18" charset="0"/>
                      </a:rPr>
                      <m:t>r</m:t>
                    </m:r>
                  </m:oMath>
                </a14:m>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c+d+e+x</a:t>
                </a:r>
                <a:r>
                  <a:rPr lang="en-US" sz="2200" dirty="0">
                    <a:latin typeface="Times New Roman" panose="02020603050405020304" pitchFamily="18" charset="0"/>
                    <a:cs typeface="Times New Roman" panose="02020603050405020304" pitchFamily="18" charset="0"/>
                  </a:rPr>
                  <a:t>)*multiplier</a:t>
                </a:r>
              </a:p>
            </p:txBody>
          </p:sp>
        </mc:Choice>
        <mc:Fallback xmlns="">
          <p:sp>
            <p:nvSpPr>
              <p:cNvPr id="41" name="Rectangle 40">
                <a:extLst>
                  <a:ext uri="{FF2B5EF4-FFF2-40B4-BE49-F238E27FC236}">
                    <a16:creationId xmlns:a16="http://schemas.microsoft.com/office/drawing/2014/main" id="{55E02C5B-A0FD-47D9-86E7-0B66AEF03BD6}"/>
                  </a:ext>
                </a:extLst>
              </p:cNvPr>
              <p:cNvSpPr>
                <a:spLocks noRot="1" noChangeAspect="1" noMove="1" noResize="1" noEditPoints="1" noAdjustHandles="1" noChangeArrowheads="1" noChangeShapeType="1" noTextEdit="1"/>
              </p:cNvSpPr>
              <p:nvPr/>
            </p:nvSpPr>
            <p:spPr>
              <a:xfrm>
                <a:off x="7728796" y="1994573"/>
                <a:ext cx="4073574" cy="453137"/>
              </a:xfrm>
              <a:prstGeom prst="rect">
                <a:avLst/>
              </a:prstGeom>
              <a:blipFill>
                <a:blip r:embed="rId4"/>
                <a:stretch>
                  <a:fillRect t="-4000" b="-26667"/>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63C88DE8-5CC0-4DC2-B3D1-2C3983F5BF3C}"/>
              </a:ext>
            </a:extLst>
          </p:cNvPr>
          <p:cNvCxnSpPr>
            <a:cxnSpLocks/>
          </p:cNvCxnSpPr>
          <p:nvPr/>
        </p:nvCxnSpPr>
        <p:spPr>
          <a:xfrm>
            <a:off x="6094412" y="4230396"/>
            <a:ext cx="0" cy="79189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476B9A9-B902-4FEB-BB40-CD117B87A637}"/>
              </a:ext>
            </a:extLst>
          </p:cNvPr>
          <p:cNvSpPr/>
          <p:nvPr/>
        </p:nvSpPr>
        <p:spPr>
          <a:xfrm>
            <a:off x="9184260" y="5110171"/>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5F5AD44-16D7-B595-12B7-BBFEDBFAC060}"/>
                  </a:ext>
                </a:extLst>
              </p14:cNvPr>
              <p14:cNvContentPartPr/>
              <p14:nvPr/>
            </p14:nvContentPartPr>
            <p14:xfrm>
              <a:off x="6303240" y="3558960"/>
              <a:ext cx="3299040" cy="1720080"/>
            </p14:xfrm>
          </p:contentPart>
        </mc:Choice>
        <mc:Fallback>
          <p:pic>
            <p:nvPicPr>
              <p:cNvPr id="10" name="Ink 9">
                <a:extLst>
                  <a:ext uri="{FF2B5EF4-FFF2-40B4-BE49-F238E27FC236}">
                    <a16:creationId xmlns:a16="http://schemas.microsoft.com/office/drawing/2014/main" id="{A5F5AD44-16D7-B595-12B7-BBFEDBFAC060}"/>
                  </a:ext>
                </a:extLst>
              </p:cNvPr>
              <p:cNvPicPr/>
              <p:nvPr/>
            </p:nvPicPr>
            <p:blipFill>
              <a:blip r:embed="rId6"/>
              <a:stretch>
                <a:fillRect/>
              </a:stretch>
            </p:blipFill>
            <p:spPr>
              <a:xfrm>
                <a:off x="6293880" y="3549600"/>
                <a:ext cx="3317760" cy="1738800"/>
              </a:xfrm>
              <a:prstGeom prst="rect">
                <a:avLst/>
              </a:prstGeom>
            </p:spPr>
          </p:pic>
        </mc:Fallback>
      </mc:AlternateContent>
    </p:spTree>
    <p:extLst>
      <p:ext uri="{BB962C8B-B14F-4D97-AF65-F5344CB8AC3E}">
        <p14:creationId xmlns:p14="http://schemas.microsoft.com/office/powerpoint/2010/main" val="278512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50F1-4AEE-4F57-A3A0-B28D060E97A2}"/>
              </a:ext>
            </a:extLst>
          </p:cNvPr>
          <p:cNvSpPr>
            <a:spLocks noGrp="1"/>
          </p:cNvSpPr>
          <p:nvPr>
            <p:ph type="title"/>
          </p:nvPr>
        </p:nvSpPr>
        <p:spPr/>
        <p:txBody>
          <a:bodyPr/>
          <a:lstStyle/>
          <a:p>
            <a:r>
              <a:rPr lang="en-US" dirty="0"/>
              <a:t>Fiscal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58C88F-CE41-40EF-A433-F24FAB1CA1FD}"/>
                  </a:ext>
                </a:extLst>
              </p:cNvPr>
              <p:cNvSpPr>
                <a:spLocks noGrp="1"/>
              </p:cNvSpPr>
              <p:nvPr>
                <p:ph idx="1"/>
              </p:nvPr>
            </p:nvSpPr>
            <p:spPr>
              <a:xfrm>
                <a:off x="457081" y="1219200"/>
                <a:ext cx="11428531" cy="5509876"/>
              </a:xfrm>
            </p:spPr>
            <p:txBody>
              <a:bodyPr>
                <a:normAutofit/>
              </a:bodyPr>
              <a:lstStyle/>
              <a:p>
                <a:r>
                  <a:rPr lang="en-US" dirty="0">
                    <a:solidFill>
                      <a:schemeClr val="tx1"/>
                    </a:solidFill>
                  </a:rPr>
                  <a:t>That was discretionary policy.</a:t>
                </a:r>
              </a:p>
              <a:p>
                <a:r>
                  <a:rPr lang="en-US" dirty="0">
                    <a:solidFill>
                      <a:schemeClr val="tx1"/>
                    </a:solidFill>
                  </a:rPr>
                  <a:t>We ignored the income tax t, which is an automatic stabilizer.</a:t>
                </a:r>
              </a:p>
              <a:p>
                <a:pPr lvl="1"/>
                <a:r>
                  <a:rPr lang="en-US" dirty="0">
                    <a:solidFill>
                      <a:schemeClr val="tx1"/>
                    </a:solidFill>
                  </a:rPr>
                  <a:t>It appears in the multiplier, which is messy</a:t>
                </a:r>
              </a:p>
              <a:p>
                <a:endParaRPr lang="en-US" sz="1200" dirty="0">
                  <a:solidFill>
                    <a:schemeClr val="tx1"/>
                  </a:solidFill>
                </a:endParaRPr>
              </a:p>
              <a:p>
                <a:r>
                  <a:rPr lang="en-US" dirty="0">
                    <a:solidFill>
                      <a:schemeClr val="tx1"/>
                    </a:solidFill>
                  </a:rPr>
                  <a:t>When we graph IS, we plot (as usual) its INVERSE, with r on the vertical</a:t>
                </a:r>
              </a:p>
              <a:p>
                <a:r>
                  <a:rPr lang="en-US" dirty="0">
                    <a:solidFill>
                      <a:schemeClr val="tx1"/>
                    </a:solidFill>
                  </a:rPr>
                  <a:t>Solving for r, inverse IS </a:t>
                </a:r>
                <a:r>
                  <a:rPr lang="en-US" dirty="0" err="1">
                    <a:solidFill>
                      <a:schemeClr val="tx1"/>
                    </a:solidFill>
                  </a:rPr>
                  <a:t>is</a:t>
                </a:r>
                <a:r>
                  <a:rPr lang="en-US" dirty="0">
                    <a:solidFill>
                      <a:schemeClr val="tx1"/>
                    </a:solidFill>
                  </a:rPr>
                  <a:t>:</a:t>
                </a:r>
              </a:p>
              <a:p>
                <a:endParaRPr lang="en-US" sz="300" dirty="0">
                  <a:solidFill>
                    <a:schemeClr val="tx1"/>
                  </a:solidFill>
                </a:endParaRPr>
              </a:p>
              <a:p>
                <a:pPr marL="0" indent="0" algn="ctr">
                  <a:buNone/>
                </a:pPr>
                <a:r>
                  <a:rPr lang="en-US" dirty="0">
                    <a:solidFill>
                      <a:schemeClr val="tx1"/>
                    </a:solidFill>
                  </a:rPr>
                  <a:t>r = </a:t>
                </a:r>
                <a14:m>
                  <m:oMath xmlns:m="http://schemas.openxmlformats.org/officeDocument/2006/math">
                    <m:f>
                      <m:fPr>
                        <m:ctrlPr>
                          <a:rPr lang="en-US" i="1">
                            <a:solidFill>
                              <a:schemeClr val="tx1"/>
                            </a:solidFill>
                            <a:latin typeface="Cambria Math" panose="02040503050406030204" pitchFamily="18" charset="0"/>
                          </a:rPr>
                        </m:ctrlPr>
                      </m:fPr>
                      <m:num>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num>
                      <m:den>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den>
                    </m:f>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 </m:t>
                        </m:r>
                      </m:num>
                      <m:den>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den>
                    </m:f>
                    <m:r>
                      <m:rPr>
                        <m:nor/>
                      </m:rPr>
                      <a:rPr lang="en-US">
                        <a:solidFill>
                          <a:schemeClr val="tx1"/>
                        </a:solidFill>
                      </a:rPr>
                      <m:t>∗</m:t>
                    </m:r>
                    <m:r>
                      <m:rPr>
                        <m:nor/>
                      </m:rPr>
                      <a:rPr lang="en-US" b="0" i="0" smtClean="0">
                        <a:solidFill>
                          <a:schemeClr val="tx1"/>
                        </a:solidFill>
                      </a:rPr>
                      <m:t>Y</m:t>
                    </m:r>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Which I show because it means as t gets bigger, the slope of IS gets steeper</a:t>
                </a:r>
              </a:p>
              <a:p>
                <a:pPr lvl="1"/>
                <a:r>
                  <a:rPr lang="en-US" dirty="0">
                    <a:solidFill>
                      <a:schemeClr val="tx1"/>
                    </a:solidFill>
                  </a:rPr>
                  <a:t>The lowest income tax is t=0, 0%.  Highest is t=1, 100%</a:t>
                </a:r>
              </a:p>
            </p:txBody>
          </p:sp>
        </mc:Choice>
        <mc:Fallback xmlns="">
          <p:sp>
            <p:nvSpPr>
              <p:cNvPr id="3" name="Content Placeholder 2">
                <a:extLst>
                  <a:ext uri="{FF2B5EF4-FFF2-40B4-BE49-F238E27FC236}">
                    <a16:creationId xmlns:a16="http://schemas.microsoft.com/office/drawing/2014/main" id="{8E58C88F-CE41-40EF-A433-F24FAB1CA1FD}"/>
                  </a:ext>
                </a:extLst>
              </p:cNvPr>
              <p:cNvSpPr>
                <a:spLocks noGrp="1" noRot="1" noChangeAspect="1" noMove="1" noResize="1" noEditPoints="1" noAdjustHandles="1" noChangeArrowheads="1" noChangeShapeType="1" noTextEdit="1"/>
              </p:cNvSpPr>
              <p:nvPr>
                <p:ph idx="1"/>
              </p:nvPr>
            </p:nvSpPr>
            <p:spPr>
              <a:xfrm>
                <a:off x="457081" y="1219200"/>
                <a:ext cx="11428531" cy="5509876"/>
              </a:xfrm>
              <a:blipFill>
                <a:blip r:embed="rId3"/>
                <a:stretch>
                  <a:fillRect l="-693" t="-16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A0A73E3-A9DE-4A7F-BC6D-E0CDA499CFA5}"/>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CAA1274-820F-4FBE-9DBA-2A140C1AF8C8}"/>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12514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4BFE-378F-46C1-9D93-2828C7284DDA}"/>
              </a:ext>
            </a:extLst>
          </p:cNvPr>
          <p:cNvSpPr>
            <a:spLocks noGrp="1"/>
          </p:cNvSpPr>
          <p:nvPr>
            <p:ph type="title"/>
          </p:nvPr>
        </p:nvSpPr>
        <p:spPr/>
        <p:txBody>
          <a:bodyPr/>
          <a:lstStyle/>
          <a:p>
            <a:r>
              <a:rPr lang="en-US" dirty="0"/>
              <a:t>Shocks and gaps</a:t>
            </a:r>
          </a:p>
        </p:txBody>
      </p:sp>
      <p:sp>
        <p:nvSpPr>
          <p:cNvPr id="4" name="Footer Placeholder 3">
            <a:extLst>
              <a:ext uri="{FF2B5EF4-FFF2-40B4-BE49-F238E27FC236}">
                <a16:creationId xmlns:a16="http://schemas.microsoft.com/office/drawing/2014/main" id="{022C3D96-E968-4BFF-9365-FA9F65A0F22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CF3BE07-4CDE-4E49-ACE3-70A6B4F44A77}"/>
              </a:ext>
            </a:extLst>
          </p:cNvPr>
          <p:cNvSpPr>
            <a:spLocks noGrp="1"/>
          </p:cNvSpPr>
          <p:nvPr>
            <p:ph type="sldNum" sz="quarter" idx="12"/>
          </p:nvPr>
        </p:nvSpPr>
        <p:spPr/>
        <p:txBody>
          <a:bodyPr/>
          <a:lstStyle/>
          <a:p>
            <a:fld id="{B6F15528-21DE-4FAA-801E-634DDDAF4B2B}" type="slidenum">
              <a:rPr lang="en-US" smtClean="0"/>
              <a:pPr/>
              <a:t>23</a:t>
            </a:fld>
            <a:endParaRPr lang="en-US"/>
          </a:p>
        </p:txBody>
      </p:sp>
      <p:cxnSp>
        <p:nvCxnSpPr>
          <p:cNvPr id="6" name="Straight Connector 5">
            <a:extLst>
              <a:ext uri="{FF2B5EF4-FFF2-40B4-BE49-F238E27FC236}">
                <a16:creationId xmlns:a16="http://schemas.microsoft.com/office/drawing/2014/main" id="{03829C72-5FDC-457A-AA23-655F2FC04946}"/>
              </a:ext>
            </a:extLst>
          </p:cNvPr>
          <p:cNvCxnSpPr>
            <a:cxnSpLocks/>
          </p:cNvCxnSpPr>
          <p:nvPr/>
        </p:nvCxnSpPr>
        <p:spPr>
          <a:xfrm>
            <a:off x="1101428" y="2277614"/>
            <a:ext cx="0" cy="379606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3C0892-299F-4032-9590-2B83CBD3D282}"/>
              </a:ext>
            </a:extLst>
          </p:cNvPr>
          <p:cNvCxnSpPr>
            <a:cxnSpLocks/>
          </p:cNvCxnSpPr>
          <p:nvPr/>
        </p:nvCxnSpPr>
        <p:spPr>
          <a:xfrm flipV="1">
            <a:off x="1101428" y="6053446"/>
            <a:ext cx="4521174"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AAC727-EB0E-41C3-9769-F1B47D54A4A3}"/>
              </a:ext>
            </a:extLst>
          </p:cNvPr>
          <p:cNvCxnSpPr>
            <a:cxnSpLocks/>
          </p:cNvCxnSpPr>
          <p:nvPr/>
        </p:nvCxnSpPr>
        <p:spPr>
          <a:xfrm flipV="1">
            <a:off x="6511628" y="6053446"/>
            <a:ext cx="4882917"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F96820-021B-41A3-9631-66D546197943}"/>
              </a:ext>
            </a:extLst>
          </p:cNvPr>
          <p:cNvSpPr txBox="1"/>
          <p:nvPr/>
        </p:nvSpPr>
        <p:spPr>
          <a:xfrm>
            <a:off x="4986629" y="6042540"/>
            <a:ext cx="1129989" cy="369332"/>
          </a:xfrm>
          <a:prstGeom prst="rect">
            <a:avLst/>
          </a:prstGeom>
          <a:noFill/>
        </p:spPr>
        <p:txBody>
          <a:bodyPr wrap="none" rtlCol="0">
            <a:spAutoFit/>
          </a:bodyPr>
          <a:lstStyle/>
          <a:p>
            <a:r>
              <a:rPr lang="en-US" dirty="0"/>
              <a:t>output (Y)</a:t>
            </a:r>
          </a:p>
        </p:txBody>
      </p:sp>
      <p:sp>
        <p:nvSpPr>
          <p:cNvPr id="13" name="TextBox 12">
            <a:extLst>
              <a:ext uri="{FF2B5EF4-FFF2-40B4-BE49-F238E27FC236}">
                <a16:creationId xmlns:a16="http://schemas.microsoft.com/office/drawing/2014/main" id="{1D77CB77-07EB-42DB-8310-38D44DE3EEB9}"/>
              </a:ext>
            </a:extLst>
          </p:cNvPr>
          <p:cNvSpPr txBox="1"/>
          <p:nvPr/>
        </p:nvSpPr>
        <p:spPr>
          <a:xfrm>
            <a:off x="836612" y="2092948"/>
            <a:ext cx="264816" cy="369332"/>
          </a:xfrm>
          <a:prstGeom prst="rect">
            <a:avLst/>
          </a:prstGeom>
          <a:noFill/>
        </p:spPr>
        <p:txBody>
          <a:bodyPr wrap="none" rtlCol="0">
            <a:spAutoFit/>
          </a:bodyPr>
          <a:lstStyle/>
          <a:p>
            <a:r>
              <a:rPr lang="en-US" dirty="0"/>
              <a:t>r</a:t>
            </a:r>
          </a:p>
        </p:txBody>
      </p:sp>
      <p:sp>
        <p:nvSpPr>
          <p:cNvPr id="50" name="TextBox 49">
            <a:extLst>
              <a:ext uri="{FF2B5EF4-FFF2-40B4-BE49-F238E27FC236}">
                <a16:creationId xmlns:a16="http://schemas.microsoft.com/office/drawing/2014/main" id="{102AEF85-C59E-4E59-B769-CA82951EF3BA}"/>
              </a:ext>
            </a:extLst>
          </p:cNvPr>
          <p:cNvSpPr txBox="1"/>
          <p:nvPr/>
        </p:nvSpPr>
        <p:spPr>
          <a:xfrm>
            <a:off x="10471959" y="6107668"/>
            <a:ext cx="1129989" cy="369332"/>
          </a:xfrm>
          <a:prstGeom prst="rect">
            <a:avLst/>
          </a:prstGeom>
          <a:noFill/>
        </p:spPr>
        <p:txBody>
          <a:bodyPr wrap="none" rtlCol="0">
            <a:spAutoFit/>
          </a:bodyPr>
          <a:lstStyle/>
          <a:p>
            <a:r>
              <a:rPr lang="en-US" dirty="0"/>
              <a:t>output (Y)</a:t>
            </a:r>
          </a:p>
        </p:txBody>
      </p:sp>
      <p:cxnSp>
        <p:nvCxnSpPr>
          <p:cNvPr id="51" name="Straight Connector 50">
            <a:extLst>
              <a:ext uri="{FF2B5EF4-FFF2-40B4-BE49-F238E27FC236}">
                <a16:creationId xmlns:a16="http://schemas.microsoft.com/office/drawing/2014/main" id="{995EE9E2-075E-470E-A4A7-82D0EF7BF04D}"/>
              </a:ext>
            </a:extLst>
          </p:cNvPr>
          <p:cNvCxnSpPr>
            <a:cxnSpLocks/>
          </p:cNvCxnSpPr>
          <p:nvPr/>
        </p:nvCxnSpPr>
        <p:spPr>
          <a:xfrm>
            <a:off x="6511628" y="2320718"/>
            <a:ext cx="0" cy="37529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403723-03D2-440F-A27F-7C6F0D639346}"/>
              </a:ext>
            </a:extLst>
          </p:cNvPr>
          <p:cNvSpPr txBox="1"/>
          <p:nvPr/>
        </p:nvSpPr>
        <p:spPr>
          <a:xfrm>
            <a:off x="6104905" y="2136052"/>
            <a:ext cx="417167" cy="369332"/>
          </a:xfrm>
          <a:prstGeom prst="rect">
            <a:avLst/>
          </a:prstGeom>
          <a:noFill/>
        </p:spPr>
        <p:txBody>
          <a:bodyPr wrap="square" rtlCol="0">
            <a:spAutoFit/>
          </a:bodyPr>
          <a:lstStyle/>
          <a:p>
            <a:r>
              <a:rPr lang="en-US" dirty="0"/>
              <a:t>r</a:t>
            </a:r>
          </a:p>
        </p:txBody>
      </p:sp>
      <p:cxnSp>
        <p:nvCxnSpPr>
          <p:cNvPr id="56" name="Straight Connector 55">
            <a:extLst>
              <a:ext uri="{FF2B5EF4-FFF2-40B4-BE49-F238E27FC236}">
                <a16:creationId xmlns:a16="http://schemas.microsoft.com/office/drawing/2014/main" id="{4A540249-0D07-43C9-B4BB-6B50ACD1792A}"/>
              </a:ext>
            </a:extLst>
          </p:cNvPr>
          <p:cNvCxnSpPr>
            <a:cxnSpLocks/>
          </p:cNvCxnSpPr>
          <p:nvPr/>
        </p:nvCxnSpPr>
        <p:spPr>
          <a:xfrm>
            <a:off x="1133581" y="4492546"/>
            <a:ext cx="4383134" cy="4497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6E49B26-B5A1-494C-ADC9-3D42DDF057B2}"/>
              </a:ext>
            </a:extLst>
          </p:cNvPr>
          <p:cNvSpPr txBox="1"/>
          <p:nvPr/>
        </p:nvSpPr>
        <p:spPr>
          <a:xfrm>
            <a:off x="5551261" y="4299536"/>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p>
        </p:txBody>
      </p:sp>
      <p:cxnSp>
        <p:nvCxnSpPr>
          <p:cNvPr id="58" name="Straight Connector 57">
            <a:extLst>
              <a:ext uri="{FF2B5EF4-FFF2-40B4-BE49-F238E27FC236}">
                <a16:creationId xmlns:a16="http://schemas.microsoft.com/office/drawing/2014/main" id="{BB9E8CE0-942D-414C-99EB-2CA0AE37BABC}"/>
              </a:ext>
            </a:extLst>
          </p:cNvPr>
          <p:cNvCxnSpPr>
            <a:cxnSpLocks/>
          </p:cNvCxnSpPr>
          <p:nvPr/>
        </p:nvCxnSpPr>
        <p:spPr>
          <a:xfrm>
            <a:off x="1135975" y="2980173"/>
            <a:ext cx="4377524" cy="194483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93FC1C3-3960-4AFC-B531-47B432147D9B}"/>
              </a:ext>
            </a:extLst>
          </p:cNvPr>
          <p:cNvSpPr txBox="1"/>
          <p:nvPr/>
        </p:nvSpPr>
        <p:spPr>
          <a:xfrm>
            <a:off x="2626389" y="2965144"/>
            <a:ext cx="814647"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Flat </a:t>
            </a:r>
          </a:p>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(r)</a:t>
            </a:r>
          </a:p>
        </p:txBody>
      </p:sp>
      <p:sp>
        <p:nvSpPr>
          <p:cNvPr id="79" name="TextBox 78">
            <a:extLst>
              <a:ext uri="{FF2B5EF4-FFF2-40B4-BE49-F238E27FC236}">
                <a16:creationId xmlns:a16="http://schemas.microsoft.com/office/drawing/2014/main" id="{C5355E2B-ECBA-4C37-B12C-73F5E260D294}"/>
              </a:ext>
            </a:extLst>
          </p:cNvPr>
          <p:cNvSpPr txBox="1"/>
          <p:nvPr/>
        </p:nvSpPr>
        <p:spPr>
          <a:xfrm>
            <a:off x="5400490" y="5101997"/>
            <a:ext cx="915457"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Flat</a:t>
            </a:r>
          </a:p>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a:t>
            </a:r>
          </a:p>
        </p:txBody>
      </p:sp>
      <p:cxnSp>
        <p:nvCxnSpPr>
          <p:cNvPr id="80" name="Straight Connector 79">
            <a:extLst>
              <a:ext uri="{FF2B5EF4-FFF2-40B4-BE49-F238E27FC236}">
                <a16:creationId xmlns:a16="http://schemas.microsoft.com/office/drawing/2014/main" id="{658C8F0C-CA74-498A-AC7A-0198CD9513D7}"/>
              </a:ext>
            </a:extLst>
          </p:cNvPr>
          <p:cNvCxnSpPr>
            <a:cxnSpLocks/>
          </p:cNvCxnSpPr>
          <p:nvPr/>
        </p:nvCxnSpPr>
        <p:spPr>
          <a:xfrm>
            <a:off x="1133581" y="3602672"/>
            <a:ext cx="4347766" cy="191450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A8F0B848-3A97-45EA-A084-20027B23C643}"/>
              </a:ext>
            </a:extLst>
          </p:cNvPr>
          <p:cNvSpPr>
            <a:spLocks noGrp="1"/>
          </p:cNvSpPr>
          <p:nvPr>
            <p:ph idx="1"/>
          </p:nvPr>
        </p:nvSpPr>
        <p:spPr>
          <a:xfrm>
            <a:off x="424841" y="1117117"/>
            <a:ext cx="11611627" cy="1196874"/>
          </a:xfrm>
        </p:spPr>
        <p:txBody>
          <a:bodyPr>
            <a:normAutofit/>
          </a:bodyPr>
          <a:lstStyle/>
          <a:p>
            <a:pPr marL="514350" indent="-514350">
              <a:buFont typeface="+mj-lt"/>
              <a:buAutoNum type="arabicPeriod"/>
            </a:pPr>
            <a:r>
              <a:rPr lang="en-US" dirty="0">
                <a:solidFill>
                  <a:schemeClr val="tx1"/>
                </a:solidFill>
              </a:rPr>
              <a:t>A higher t results in a lower level of output (taxes are contractionary!)</a:t>
            </a:r>
          </a:p>
          <a:p>
            <a:pPr marL="514350" indent="-514350">
              <a:buFont typeface="+mj-lt"/>
              <a:buAutoNum type="arabicPeriod"/>
            </a:pPr>
            <a:r>
              <a:rPr lang="en-US" dirty="0">
                <a:solidFill>
                  <a:schemeClr val="tx1"/>
                </a:solidFill>
              </a:rPr>
              <a:t>But a higher t protects us more from a given shock to autonomous spending</a:t>
            </a:r>
          </a:p>
        </p:txBody>
      </p:sp>
      <p:cxnSp>
        <p:nvCxnSpPr>
          <p:cNvPr id="82" name="Straight Arrow Connector 81">
            <a:extLst>
              <a:ext uri="{FF2B5EF4-FFF2-40B4-BE49-F238E27FC236}">
                <a16:creationId xmlns:a16="http://schemas.microsoft.com/office/drawing/2014/main" id="{E4D0BE6C-2CC5-4C5A-89A8-205FDF62C602}"/>
              </a:ext>
            </a:extLst>
          </p:cNvPr>
          <p:cNvCxnSpPr>
            <a:cxnSpLocks/>
          </p:cNvCxnSpPr>
          <p:nvPr/>
        </p:nvCxnSpPr>
        <p:spPr>
          <a:xfrm>
            <a:off x="939298" y="3021024"/>
            <a:ext cx="0" cy="47214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D6C22BC-E188-465B-9174-1D4C99E6F562}"/>
              </a:ext>
            </a:extLst>
          </p:cNvPr>
          <p:cNvSpPr txBox="1"/>
          <p:nvPr/>
        </p:nvSpPr>
        <p:spPr>
          <a:xfrm>
            <a:off x="3864400" y="2693433"/>
            <a:ext cx="161454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t=0.1, flat IS</a:t>
            </a:r>
          </a:p>
        </p:txBody>
      </p:sp>
      <p:sp>
        <p:nvSpPr>
          <p:cNvPr id="84" name="TextBox 83">
            <a:extLst>
              <a:ext uri="{FF2B5EF4-FFF2-40B4-BE49-F238E27FC236}">
                <a16:creationId xmlns:a16="http://schemas.microsoft.com/office/drawing/2014/main" id="{639360B9-E9F7-4934-87C9-8B5B2AC732A7}"/>
              </a:ext>
            </a:extLst>
          </p:cNvPr>
          <p:cNvSpPr txBox="1"/>
          <p:nvPr/>
        </p:nvSpPr>
        <p:spPr>
          <a:xfrm>
            <a:off x="8533183" y="2531977"/>
            <a:ext cx="181652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t=0.7, steep IS</a:t>
            </a:r>
          </a:p>
        </p:txBody>
      </p:sp>
      <p:sp>
        <p:nvSpPr>
          <p:cNvPr id="85" name="TextBox 84">
            <a:extLst>
              <a:ext uri="{FF2B5EF4-FFF2-40B4-BE49-F238E27FC236}">
                <a16:creationId xmlns:a16="http://schemas.microsoft.com/office/drawing/2014/main" id="{0E8521E3-E1A1-472D-97FE-E511A2784B8F}"/>
              </a:ext>
            </a:extLst>
          </p:cNvPr>
          <p:cNvSpPr txBox="1"/>
          <p:nvPr/>
        </p:nvSpPr>
        <p:spPr>
          <a:xfrm>
            <a:off x="481308" y="2972380"/>
            <a:ext cx="42030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-1</a:t>
            </a:r>
          </a:p>
        </p:txBody>
      </p:sp>
      <p:cxnSp>
        <p:nvCxnSpPr>
          <p:cNvPr id="86" name="Straight Connector 85">
            <a:extLst>
              <a:ext uri="{FF2B5EF4-FFF2-40B4-BE49-F238E27FC236}">
                <a16:creationId xmlns:a16="http://schemas.microsoft.com/office/drawing/2014/main" id="{AB712D86-48AE-4FB4-B794-825EF2449560}"/>
              </a:ext>
            </a:extLst>
          </p:cNvPr>
          <p:cNvCxnSpPr>
            <a:cxnSpLocks/>
          </p:cNvCxnSpPr>
          <p:nvPr/>
        </p:nvCxnSpPr>
        <p:spPr>
          <a:xfrm>
            <a:off x="6531098" y="4463940"/>
            <a:ext cx="4383134" cy="4497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DAB855F-6A2C-4075-9D4E-304D1A582378}"/>
              </a:ext>
            </a:extLst>
          </p:cNvPr>
          <p:cNvSpPr txBox="1"/>
          <p:nvPr/>
        </p:nvSpPr>
        <p:spPr>
          <a:xfrm>
            <a:off x="10948778" y="4270930"/>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p>
        </p:txBody>
      </p:sp>
      <p:cxnSp>
        <p:nvCxnSpPr>
          <p:cNvPr id="88" name="Straight Connector 87">
            <a:extLst>
              <a:ext uri="{FF2B5EF4-FFF2-40B4-BE49-F238E27FC236}">
                <a16:creationId xmlns:a16="http://schemas.microsoft.com/office/drawing/2014/main" id="{5C8BB1ED-746B-41D0-B230-AED8A4D40149}"/>
              </a:ext>
            </a:extLst>
          </p:cNvPr>
          <p:cNvCxnSpPr>
            <a:cxnSpLocks/>
          </p:cNvCxnSpPr>
          <p:nvPr/>
        </p:nvCxnSpPr>
        <p:spPr>
          <a:xfrm>
            <a:off x="6533492" y="2951567"/>
            <a:ext cx="1756266" cy="231826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96A6310-182A-422F-A2E9-D37E3E0F040A}"/>
              </a:ext>
            </a:extLst>
          </p:cNvPr>
          <p:cNvSpPr txBox="1"/>
          <p:nvPr/>
        </p:nvSpPr>
        <p:spPr>
          <a:xfrm>
            <a:off x="8209923" y="4496128"/>
            <a:ext cx="95250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Steep  </a:t>
            </a:r>
          </a:p>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(r)</a:t>
            </a:r>
          </a:p>
        </p:txBody>
      </p:sp>
      <p:sp>
        <p:nvSpPr>
          <p:cNvPr id="90" name="TextBox 89">
            <a:extLst>
              <a:ext uri="{FF2B5EF4-FFF2-40B4-BE49-F238E27FC236}">
                <a16:creationId xmlns:a16="http://schemas.microsoft.com/office/drawing/2014/main" id="{76CF2D36-04B5-4A34-8CF1-8C1469F3C8E8}"/>
              </a:ext>
            </a:extLst>
          </p:cNvPr>
          <p:cNvSpPr txBox="1"/>
          <p:nvPr/>
        </p:nvSpPr>
        <p:spPr>
          <a:xfrm>
            <a:off x="8252352" y="5334000"/>
            <a:ext cx="814647"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Steep</a:t>
            </a:r>
          </a:p>
          <a:p>
            <a:r>
              <a:rPr lang="en-US" sz="2200" dirty="0">
                <a:latin typeface="Times New Roman" panose="02020603050405020304" pitchFamily="18" charset="0"/>
                <a:cs typeface="Times New Roman" panose="02020603050405020304" pitchFamily="18" charset="0"/>
              </a:rPr>
              <a:t>IS</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a:t>
            </a:r>
          </a:p>
        </p:txBody>
      </p:sp>
      <p:cxnSp>
        <p:nvCxnSpPr>
          <p:cNvPr id="91" name="Straight Connector 90">
            <a:extLst>
              <a:ext uri="{FF2B5EF4-FFF2-40B4-BE49-F238E27FC236}">
                <a16:creationId xmlns:a16="http://schemas.microsoft.com/office/drawing/2014/main" id="{F1C926D4-9680-454A-832B-0E46A8A08EFA}"/>
              </a:ext>
            </a:extLst>
          </p:cNvPr>
          <p:cNvCxnSpPr>
            <a:cxnSpLocks/>
          </p:cNvCxnSpPr>
          <p:nvPr/>
        </p:nvCxnSpPr>
        <p:spPr>
          <a:xfrm>
            <a:off x="6531098" y="3574066"/>
            <a:ext cx="1730549" cy="234289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D0A160D-BF49-45B3-8741-80DC52E55067}"/>
              </a:ext>
            </a:extLst>
          </p:cNvPr>
          <p:cNvCxnSpPr>
            <a:cxnSpLocks/>
          </p:cNvCxnSpPr>
          <p:nvPr/>
        </p:nvCxnSpPr>
        <p:spPr>
          <a:xfrm>
            <a:off x="6336815" y="2992418"/>
            <a:ext cx="0" cy="47214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7D53A71-7E5F-4AF5-940A-5E601FE87F9D}"/>
              </a:ext>
            </a:extLst>
          </p:cNvPr>
          <p:cNvSpPr txBox="1"/>
          <p:nvPr/>
        </p:nvSpPr>
        <p:spPr>
          <a:xfrm>
            <a:off x="5878825" y="2943774"/>
            <a:ext cx="42030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-1</a:t>
            </a:r>
          </a:p>
        </p:txBody>
      </p:sp>
      <p:cxnSp>
        <p:nvCxnSpPr>
          <p:cNvPr id="94" name="Straight Connector 93">
            <a:extLst>
              <a:ext uri="{FF2B5EF4-FFF2-40B4-BE49-F238E27FC236}">
                <a16:creationId xmlns:a16="http://schemas.microsoft.com/office/drawing/2014/main" id="{3482E84D-B196-4BB2-951C-65015AA42F82}"/>
              </a:ext>
            </a:extLst>
          </p:cNvPr>
          <p:cNvCxnSpPr>
            <a:cxnSpLocks/>
          </p:cNvCxnSpPr>
          <p:nvPr/>
        </p:nvCxnSpPr>
        <p:spPr>
          <a:xfrm>
            <a:off x="4623763" y="4507221"/>
            <a:ext cx="0" cy="1542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9FE354-F5BD-473C-84CA-3A32FDBF8E72}"/>
              </a:ext>
            </a:extLst>
          </p:cNvPr>
          <p:cNvCxnSpPr>
            <a:cxnSpLocks/>
          </p:cNvCxnSpPr>
          <p:nvPr/>
        </p:nvCxnSpPr>
        <p:spPr>
          <a:xfrm>
            <a:off x="3198812" y="4559925"/>
            <a:ext cx="0" cy="1542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488EE1F-9166-4DB6-8F75-31840A38A19A}"/>
              </a:ext>
            </a:extLst>
          </p:cNvPr>
          <p:cNvCxnSpPr>
            <a:cxnSpLocks/>
          </p:cNvCxnSpPr>
          <p:nvPr/>
        </p:nvCxnSpPr>
        <p:spPr>
          <a:xfrm>
            <a:off x="7667895" y="4537524"/>
            <a:ext cx="0" cy="1542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7056039-5FD7-4049-9A63-832878C8AF1A}"/>
              </a:ext>
            </a:extLst>
          </p:cNvPr>
          <p:cNvCxnSpPr>
            <a:cxnSpLocks/>
          </p:cNvCxnSpPr>
          <p:nvPr/>
        </p:nvCxnSpPr>
        <p:spPr>
          <a:xfrm>
            <a:off x="7201317" y="4459662"/>
            <a:ext cx="0" cy="1542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2C00B41-9D4D-4033-BFAE-AD199EC3F683}"/>
              </a:ext>
            </a:extLst>
          </p:cNvPr>
          <p:cNvCxnSpPr>
            <a:cxnSpLocks/>
          </p:cNvCxnSpPr>
          <p:nvPr/>
        </p:nvCxnSpPr>
        <p:spPr>
          <a:xfrm flipH="1">
            <a:off x="3307464" y="5896621"/>
            <a:ext cx="1173368" cy="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528D492E-DE0D-4ACE-8716-C7A792F08480}"/>
              </a:ext>
            </a:extLst>
          </p:cNvPr>
          <p:cNvSpPr txBox="1"/>
          <p:nvPr/>
        </p:nvSpPr>
        <p:spPr>
          <a:xfrm>
            <a:off x="3411308" y="6009381"/>
            <a:ext cx="104509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big </a:t>
            </a:r>
            <a:r>
              <a:rPr lang="el-GR" sz="2200" dirty="0">
                <a:latin typeface="Times New Roman" panose="02020603050405020304" pitchFamily="18" charset="0"/>
                <a:cs typeface="Times New Roman" panose="02020603050405020304" pitchFamily="18" charset="0"/>
              </a:rPr>
              <a:t>Δ</a:t>
            </a:r>
            <a:r>
              <a:rPr lang="en-US" sz="2200" dirty="0">
                <a:latin typeface="Times New Roman" panose="02020603050405020304" pitchFamily="18" charset="0"/>
                <a:cs typeface="Times New Roman" panose="02020603050405020304" pitchFamily="18" charset="0"/>
              </a:rPr>
              <a:t>Y </a:t>
            </a:r>
          </a:p>
        </p:txBody>
      </p:sp>
      <p:cxnSp>
        <p:nvCxnSpPr>
          <p:cNvPr id="100" name="Straight Arrow Connector 99">
            <a:extLst>
              <a:ext uri="{FF2B5EF4-FFF2-40B4-BE49-F238E27FC236}">
                <a16:creationId xmlns:a16="http://schemas.microsoft.com/office/drawing/2014/main" id="{93AC30DB-3D28-4E5F-A418-13395A4D841A}"/>
              </a:ext>
            </a:extLst>
          </p:cNvPr>
          <p:cNvCxnSpPr>
            <a:cxnSpLocks/>
          </p:cNvCxnSpPr>
          <p:nvPr/>
        </p:nvCxnSpPr>
        <p:spPr>
          <a:xfrm flipH="1" flipV="1">
            <a:off x="7240812" y="5895214"/>
            <a:ext cx="351114" cy="12291"/>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7B5BFCBA-E17F-419D-A290-75F3EC0223F4}"/>
              </a:ext>
            </a:extLst>
          </p:cNvPr>
          <p:cNvSpPr txBox="1"/>
          <p:nvPr/>
        </p:nvSpPr>
        <p:spPr>
          <a:xfrm>
            <a:off x="6641708" y="5247748"/>
            <a:ext cx="1085554"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smaller </a:t>
            </a:r>
          </a:p>
          <a:p>
            <a:r>
              <a:rPr lang="el-GR" sz="2200" dirty="0">
                <a:latin typeface="Times New Roman" panose="02020603050405020304" pitchFamily="18" charset="0"/>
                <a:cs typeface="Times New Roman" panose="02020603050405020304" pitchFamily="18" charset="0"/>
              </a:rPr>
              <a:t>Δ</a:t>
            </a:r>
            <a:r>
              <a:rPr lang="en-US" sz="2200" dirty="0">
                <a:latin typeface="Times New Roman" panose="02020603050405020304" pitchFamily="18" charset="0"/>
                <a:cs typeface="Times New Roman" panose="02020603050405020304" pitchFamily="18" charset="0"/>
              </a:rPr>
              <a:t>Y </a:t>
            </a:r>
          </a:p>
        </p:txBody>
      </p:sp>
      <p:sp>
        <p:nvSpPr>
          <p:cNvPr id="40" name="TextBox 39">
            <a:extLst>
              <a:ext uri="{FF2B5EF4-FFF2-40B4-BE49-F238E27FC236}">
                <a16:creationId xmlns:a16="http://schemas.microsoft.com/office/drawing/2014/main" id="{2D36D5B0-B496-4B70-9E82-4C6025B1265A}"/>
              </a:ext>
            </a:extLst>
          </p:cNvPr>
          <p:cNvSpPr txBox="1"/>
          <p:nvPr/>
        </p:nvSpPr>
        <p:spPr>
          <a:xfrm>
            <a:off x="204387" y="2717095"/>
            <a:ext cx="954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15%</a:t>
            </a:r>
            <a:endParaRPr lang="en-US"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DD4A339-A2E5-4A5B-A5C9-1A2D1CC0F0E2}"/>
              </a:ext>
            </a:extLst>
          </p:cNvPr>
          <p:cNvSpPr txBox="1"/>
          <p:nvPr/>
        </p:nvSpPr>
        <p:spPr>
          <a:xfrm>
            <a:off x="5936863" y="2673734"/>
            <a:ext cx="6406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a:t>
            </a:r>
            <a:endParaRPr lang="en-US" baseline="-25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5B439A8-334B-4BC7-A832-205D1447E11D}"/>
              </a:ext>
            </a:extLst>
          </p:cNvPr>
          <p:cNvSpPr txBox="1"/>
          <p:nvPr/>
        </p:nvSpPr>
        <p:spPr>
          <a:xfrm>
            <a:off x="298413" y="4284334"/>
            <a:ext cx="954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30939AE-1756-4708-9968-2F2BAD1FCEC8}"/>
              </a:ext>
            </a:extLst>
          </p:cNvPr>
          <p:cNvSpPr txBox="1"/>
          <p:nvPr/>
        </p:nvSpPr>
        <p:spPr>
          <a:xfrm>
            <a:off x="6103766" y="4278732"/>
            <a:ext cx="524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a:t>
            </a:r>
            <a:endParaRPr lang="en-US" baseline="-25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55D4FC7-1AF7-454E-AE93-F1CE4C2C602C}"/>
              </a:ext>
            </a:extLst>
          </p:cNvPr>
          <p:cNvSpPr txBox="1"/>
          <p:nvPr/>
        </p:nvSpPr>
        <p:spPr>
          <a:xfrm>
            <a:off x="4406408" y="6060008"/>
            <a:ext cx="954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$30</a:t>
            </a:r>
            <a:endParaRPr lang="en-US" baseline="-250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481BF6F-6374-484A-9B21-1ED996DF7C5A}"/>
              </a:ext>
            </a:extLst>
          </p:cNvPr>
          <p:cNvSpPr txBox="1"/>
          <p:nvPr/>
        </p:nvSpPr>
        <p:spPr>
          <a:xfrm>
            <a:off x="7424719" y="6057709"/>
            <a:ext cx="954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a:t>
            </a:r>
            <a:endParaRPr 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4" grpId="0"/>
      <p:bldP spid="85" grpId="0"/>
      <p:bldP spid="87" grpId="0"/>
      <p:bldP spid="89" grpId="0"/>
      <p:bldP spid="90" grpId="0"/>
      <p:bldP spid="93" grpId="0"/>
      <p:bldP spid="99" grpId="0"/>
      <p:bldP spid="101" grpId="0"/>
      <p:bldP spid="41" grpId="0"/>
      <p:bldP spid="43"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E9AD-F4D9-4E2D-9A4E-405AF1074AE2}"/>
              </a:ext>
            </a:extLst>
          </p:cNvPr>
          <p:cNvSpPr>
            <a:spLocks noGrp="1"/>
          </p:cNvSpPr>
          <p:nvPr>
            <p:ph type="title"/>
          </p:nvPr>
        </p:nvSpPr>
        <p:spPr/>
        <p:txBody>
          <a:bodyPr/>
          <a:lstStyle/>
          <a:p>
            <a:r>
              <a:rPr lang="en-US" dirty="0"/>
              <a:t>Fiscal policy</a:t>
            </a:r>
          </a:p>
        </p:txBody>
      </p:sp>
      <p:sp>
        <p:nvSpPr>
          <p:cNvPr id="3" name="Content Placeholder 2">
            <a:extLst>
              <a:ext uri="{FF2B5EF4-FFF2-40B4-BE49-F238E27FC236}">
                <a16:creationId xmlns:a16="http://schemas.microsoft.com/office/drawing/2014/main" id="{CC8A3DC7-7D2A-4DEE-B4B8-CBB0D4F7B94D}"/>
              </a:ext>
            </a:extLst>
          </p:cNvPr>
          <p:cNvSpPr>
            <a:spLocks noGrp="1"/>
          </p:cNvSpPr>
          <p:nvPr>
            <p:ph idx="1"/>
          </p:nvPr>
        </p:nvSpPr>
        <p:spPr>
          <a:xfrm>
            <a:off x="457081" y="1299153"/>
            <a:ext cx="11274663" cy="5144751"/>
          </a:xfrm>
        </p:spPr>
        <p:txBody>
          <a:bodyPr/>
          <a:lstStyle/>
          <a:p>
            <a:r>
              <a:rPr lang="en-US" dirty="0">
                <a:solidFill>
                  <a:schemeClr val="tx1"/>
                </a:solidFill>
              </a:rPr>
              <a:t>Automatic stabilizers protect us from the slings and arrows of the business cycle.</a:t>
            </a:r>
          </a:p>
          <a:p>
            <a:pPr lvl="1"/>
            <a:r>
              <a:rPr lang="en-US" dirty="0">
                <a:solidFill>
                  <a:schemeClr val="tx1"/>
                </a:solidFill>
              </a:rPr>
              <a:t>For any given autonomous shock, our experience of it will be smaller, the more automatic stabilizers we have in place</a:t>
            </a:r>
          </a:p>
          <a:p>
            <a:pPr lvl="1"/>
            <a:r>
              <a:rPr lang="en-US" dirty="0">
                <a:solidFill>
                  <a:schemeClr val="tx1"/>
                </a:solidFill>
              </a:rPr>
              <a:t>When the economy takes a spending hit, the income tax automatically takes less from us that it would have otherwise.</a:t>
            </a:r>
          </a:p>
          <a:p>
            <a:pPr lvl="2"/>
            <a:r>
              <a:rPr lang="en-US" dirty="0">
                <a:solidFill>
                  <a:schemeClr val="tx1"/>
                </a:solidFill>
              </a:rPr>
              <a:t>It smooths out the business cycle, without any discretionary response required.</a:t>
            </a:r>
          </a:p>
          <a:p>
            <a:pPr lvl="2"/>
            <a:r>
              <a:rPr lang="en-US" dirty="0">
                <a:solidFill>
                  <a:schemeClr val="tx1"/>
                </a:solidFill>
              </a:rPr>
              <a:t>The unemployment insurance system did the same thing in the COVID crisis</a:t>
            </a:r>
          </a:p>
          <a:p>
            <a:pPr lvl="1"/>
            <a:r>
              <a:rPr lang="en-US" dirty="0">
                <a:solidFill>
                  <a:schemeClr val="tx1"/>
                </a:solidFill>
              </a:rPr>
              <a:t>Automatic stabilizers are fast and effective countercyclical tools!</a:t>
            </a:r>
          </a:p>
        </p:txBody>
      </p:sp>
      <p:sp>
        <p:nvSpPr>
          <p:cNvPr id="4" name="Footer Placeholder 3">
            <a:extLst>
              <a:ext uri="{FF2B5EF4-FFF2-40B4-BE49-F238E27FC236}">
                <a16:creationId xmlns:a16="http://schemas.microsoft.com/office/drawing/2014/main" id="{AE776CD7-B12E-4639-B2C4-062905A653F7}"/>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6D89C86-C446-42A9-A9A9-794ED91578F2}"/>
              </a:ext>
            </a:extLst>
          </p:cNvPr>
          <p:cNvSpPr>
            <a:spLocks noGrp="1"/>
          </p:cNvSpPr>
          <p:nvPr>
            <p:ph type="sldNum" sz="quarter" idx="12"/>
          </p:nvPr>
        </p:nvSpPr>
        <p:spPr/>
        <p:txBody>
          <a:bodyPr/>
          <a:lstStyle/>
          <a:p>
            <a:fld id="{B6F15528-21DE-4FAA-801E-634DDDAF4B2B}" type="slidenum">
              <a:rPr lang="en-US" smtClean="0"/>
              <a:pPr/>
              <a:t>24</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55B5D27-4F03-A2E5-DC5E-AC21508F74E2}"/>
                  </a:ext>
                </a:extLst>
              </p14:cNvPr>
              <p14:cNvContentPartPr/>
              <p14:nvPr/>
            </p14:nvContentPartPr>
            <p14:xfrm>
              <a:off x="1575360" y="6491520"/>
              <a:ext cx="11880" cy="10080"/>
            </p14:xfrm>
          </p:contentPart>
        </mc:Choice>
        <mc:Fallback>
          <p:pic>
            <p:nvPicPr>
              <p:cNvPr id="6" name="Ink 5">
                <a:extLst>
                  <a:ext uri="{FF2B5EF4-FFF2-40B4-BE49-F238E27FC236}">
                    <a16:creationId xmlns:a16="http://schemas.microsoft.com/office/drawing/2014/main" id="{F55B5D27-4F03-A2E5-DC5E-AC21508F74E2}"/>
                  </a:ext>
                </a:extLst>
              </p:cNvPr>
              <p:cNvPicPr/>
              <p:nvPr/>
            </p:nvPicPr>
            <p:blipFill>
              <a:blip r:embed="rId3"/>
              <a:stretch>
                <a:fillRect/>
              </a:stretch>
            </p:blipFill>
            <p:spPr>
              <a:xfrm>
                <a:off x="1566000" y="6482160"/>
                <a:ext cx="30600" cy="28800"/>
              </a:xfrm>
              <a:prstGeom prst="rect">
                <a:avLst/>
              </a:prstGeom>
            </p:spPr>
          </p:pic>
        </mc:Fallback>
      </mc:AlternateContent>
    </p:spTree>
    <p:extLst>
      <p:ext uri="{BB962C8B-B14F-4D97-AF65-F5344CB8AC3E}">
        <p14:creationId xmlns:p14="http://schemas.microsoft.com/office/powerpoint/2010/main" val="17887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76B4-5247-46FE-BFE6-3C9FC5600A85}"/>
              </a:ext>
            </a:extLst>
          </p:cNvPr>
          <p:cNvSpPr>
            <a:spLocks noGrp="1"/>
          </p:cNvSpPr>
          <p:nvPr>
            <p:ph type="title"/>
          </p:nvPr>
        </p:nvSpPr>
        <p:spPr/>
        <p:txBody>
          <a:bodyPr/>
          <a:lstStyle/>
          <a:p>
            <a:r>
              <a:rPr lang="en-US" dirty="0"/>
              <a:t>Fiscal policy</a:t>
            </a:r>
          </a:p>
        </p:txBody>
      </p:sp>
      <p:sp>
        <p:nvSpPr>
          <p:cNvPr id="3" name="Content Placeholder 2">
            <a:extLst>
              <a:ext uri="{FF2B5EF4-FFF2-40B4-BE49-F238E27FC236}">
                <a16:creationId xmlns:a16="http://schemas.microsoft.com/office/drawing/2014/main" id="{040AC01A-1FAC-495B-8D7B-841E5A1AC5B0}"/>
              </a:ext>
            </a:extLst>
          </p:cNvPr>
          <p:cNvSpPr>
            <a:spLocks noGrp="1"/>
          </p:cNvSpPr>
          <p:nvPr>
            <p:ph idx="1"/>
          </p:nvPr>
        </p:nvSpPr>
        <p:spPr/>
        <p:txBody>
          <a:bodyPr/>
          <a:lstStyle/>
          <a:p>
            <a:r>
              <a:rPr lang="en-US" dirty="0">
                <a:solidFill>
                  <a:schemeClr val="tx1"/>
                </a:solidFill>
              </a:rPr>
              <a:t>Finally, we held inflation constant in all this.  What if prices are not sticky</a:t>
            </a:r>
          </a:p>
          <a:p>
            <a:pPr lvl="1"/>
            <a:r>
              <a:rPr lang="en-US" dirty="0">
                <a:solidFill>
                  <a:schemeClr val="tx1"/>
                </a:solidFill>
              </a:rPr>
              <a:t>That is, what if, when we shift spending, we also change inflation? </a:t>
            </a:r>
          </a:p>
          <a:p>
            <a:pPr lvl="1"/>
            <a:endParaRPr lang="en-US" dirty="0">
              <a:solidFill>
                <a:schemeClr val="tx1"/>
              </a:solidFill>
            </a:endParaRPr>
          </a:p>
          <a:p>
            <a:r>
              <a:rPr lang="en-US" dirty="0">
                <a:solidFill>
                  <a:schemeClr val="tx1"/>
                </a:solidFill>
              </a:rPr>
              <a:t>Remember that when we shift either MP or IS, we shift AD.</a:t>
            </a:r>
          </a:p>
          <a:p>
            <a:r>
              <a:rPr lang="en-US" dirty="0">
                <a:solidFill>
                  <a:schemeClr val="tx1"/>
                </a:solidFill>
              </a:rPr>
              <a:t>If the shocks to the economy are on the demand side (shocks to aggregate expenditure), then all the previous advice remains</a:t>
            </a:r>
          </a:p>
          <a:p>
            <a:pPr lvl="1"/>
            <a:r>
              <a:rPr lang="en-US" dirty="0">
                <a:solidFill>
                  <a:schemeClr val="tx1"/>
                </a:solidFill>
              </a:rPr>
              <a:t>Expenditure shocks shift AD.</a:t>
            </a:r>
          </a:p>
          <a:p>
            <a:pPr lvl="1"/>
            <a:r>
              <a:rPr lang="en-US" dirty="0">
                <a:solidFill>
                  <a:schemeClr val="tx1"/>
                </a:solidFill>
              </a:rPr>
              <a:t>Fiscal and monetary policy shift AD.</a:t>
            </a:r>
          </a:p>
          <a:p>
            <a:pPr lvl="1"/>
            <a:r>
              <a:rPr lang="en-US" dirty="0">
                <a:solidFill>
                  <a:schemeClr val="tx1"/>
                </a:solidFill>
                <a:cs typeface="Calibri"/>
              </a:rPr>
              <a:t>So, when AD moves away from SRAS=LRAS, just put it back!</a:t>
            </a:r>
            <a:endParaRPr lang="en-US" dirty="0">
              <a:solidFill>
                <a:schemeClr val="tx1"/>
              </a:solidFill>
            </a:endParaRPr>
          </a:p>
          <a:p>
            <a:pPr marL="609493" lvl="1" indent="0">
              <a:buNone/>
            </a:pPr>
            <a:endParaRPr lang="en-US" dirty="0">
              <a:solidFill>
                <a:schemeClr val="tx1"/>
              </a:solidFill>
            </a:endParaRPr>
          </a:p>
        </p:txBody>
      </p:sp>
      <p:sp>
        <p:nvSpPr>
          <p:cNvPr id="4" name="Footer Placeholder 3">
            <a:extLst>
              <a:ext uri="{FF2B5EF4-FFF2-40B4-BE49-F238E27FC236}">
                <a16:creationId xmlns:a16="http://schemas.microsoft.com/office/drawing/2014/main" id="{18CACAEE-6DE2-4CB0-A76E-00247E9770B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C02B673A-A769-4F5F-82C2-B0E767A90316}"/>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0829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4BFE-378F-46C1-9D93-2828C7284DDA}"/>
              </a:ext>
            </a:extLst>
          </p:cNvPr>
          <p:cNvSpPr>
            <a:spLocks noGrp="1"/>
          </p:cNvSpPr>
          <p:nvPr>
            <p:ph type="title"/>
          </p:nvPr>
        </p:nvSpPr>
        <p:spPr/>
        <p:txBody>
          <a:bodyPr/>
          <a:lstStyle/>
          <a:p>
            <a:r>
              <a:rPr lang="en-US" dirty="0"/>
              <a:t>Fiscal policy</a:t>
            </a:r>
          </a:p>
        </p:txBody>
      </p:sp>
      <p:sp>
        <p:nvSpPr>
          <p:cNvPr id="4" name="Footer Placeholder 3">
            <a:extLst>
              <a:ext uri="{FF2B5EF4-FFF2-40B4-BE49-F238E27FC236}">
                <a16:creationId xmlns:a16="http://schemas.microsoft.com/office/drawing/2014/main" id="{022C3D96-E968-4BFF-9365-FA9F65A0F22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CF3BE07-4CDE-4E49-ACE3-70A6B4F44A77}"/>
              </a:ext>
            </a:extLst>
          </p:cNvPr>
          <p:cNvSpPr>
            <a:spLocks noGrp="1"/>
          </p:cNvSpPr>
          <p:nvPr>
            <p:ph type="sldNum" sz="quarter" idx="12"/>
          </p:nvPr>
        </p:nvSpPr>
        <p:spPr/>
        <p:txBody>
          <a:bodyPr/>
          <a:lstStyle/>
          <a:p>
            <a:fld id="{B6F15528-21DE-4FAA-801E-634DDDAF4B2B}" type="slidenum">
              <a:rPr lang="en-US" smtClean="0"/>
              <a:pPr/>
              <a:t>26</a:t>
            </a:fld>
            <a:endParaRPr lang="en-US"/>
          </a:p>
        </p:txBody>
      </p:sp>
      <p:cxnSp>
        <p:nvCxnSpPr>
          <p:cNvPr id="6" name="Straight Connector 5">
            <a:extLst>
              <a:ext uri="{FF2B5EF4-FFF2-40B4-BE49-F238E27FC236}">
                <a16:creationId xmlns:a16="http://schemas.microsoft.com/office/drawing/2014/main" id="{03829C72-5FDC-457A-AA23-655F2FC04946}"/>
              </a:ext>
            </a:extLst>
          </p:cNvPr>
          <p:cNvCxnSpPr>
            <a:cxnSpLocks/>
          </p:cNvCxnSpPr>
          <p:nvPr/>
        </p:nvCxnSpPr>
        <p:spPr>
          <a:xfrm>
            <a:off x="914162" y="1451615"/>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3C0892-299F-4032-9590-2B83CBD3D282}"/>
              </a:ext>
            </a:extLst>
          </p:cNvPr>
          <p:cNvCxnSpPr/>
          <p:nvPr/>
        </p:nvCxnSpPr>
        <p:spPr>
          <a:xfrm>
            <a:off x="914162" y="5651001"/>
            <a:ext cx="52818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CADB63-4E9B-4520-B4D8-36847F07D8D9}"/>
              </a:ext>
            </a:extLst>
          </p:cNvPr>
          <p:cNvSpPr txBox="1"/>
          <p:nvPr/>
        </p:nvSpPr>
        <p:spPr>
          <a:xfrm>
            <a:off x="2911914" y="6045711"/>
            <a:ext cx="1961755" cy="369332"/>
          </a:xfrm>
          <a:prstGeom prst="rect">
            <a:avLst/>
          </a:prstGeom>
          <a:noFill/>
        </p:spPr>
        <p:txBody>
          <a:bodyPr wrap="none" rtlCol="0">
            <a:spAutoFit/>
          </a:bodyPr>
          <a:lstStyle/>
          <a:p>
            <a:r>
              <a:rPr lang="en-US" dirty="0"/>
              <a:t>negative AD shock</a:t>
            </a:r>
          </a:p>
        </p:txBody>
      </p:sp>
      <p:cxnSp>
        <p:nvCxnSpPr>
          <p:cNvPr id="10" name="Straight Connector 9">
            <a:extLst>
              <a:ext uri="{FF2B5EF4-FFF2-40B4-BE49-F238E27FC236}">
                <a16:creationId xmlns:a16="http://schemas.microsoft.com/office/drawing/2014/main" id="{41AAC727-EB0E-41C3-9769-F1B47D54A4A3}"/>
              </a:ext>
            </a:extLst>
          </p:cNvPr>
          <p:cNvCxnSpPr>
            <a:cxnSpLocks/>
          </p:cNvCxnSpPr>
          <p:nvPr/>
        </p:nvCxnSpPr>
        <p:spPr>
          <a:xfrm flipV="1">
            <a:off x="6594924" y="5651001"/>
            <a:ext cx="5373005"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51334F-E1FC-4521-B524-3C3FEB2F47BE}"/>
              </a:ext>
            </a:extLst>
          </p:cNvPr>
          <p:cNvSpPr txBox="1"/>
          <p:nvPr/>
        </p:nvSpPr>
        <p:spPr>
          <a:xfrm>
            <a:off x="7855621" y="6021487"/>
            <a:ext cx="1897635" cy="369332"/>
          </a:xfrm>
          <a:prstGeom prst="rect">
            <a:avLst/>
          </a:prstGeom>
          <a:noFill/>
        </p:spPr>
        <p:txBody>
          <a:bodyPr wrap="none" rtlCol="0">
            <a:spAutoFit/>
          </a:bodyPr>
          <a:lstStyle/>
          <a:p>
            <a:r>
              <a:rPr lang="en-US" dirty="0"/>
              <a:t>positive AD shock</a:t>
            </a:r>
          </a:p>
        </p:txBody>
      </p:sp>
      <p:sp>
        <p:nvSpPr>
          <p:cNvPr id="12" name="TextBox 11">
            <a:extLst>
              <a:ext uri="{FF2B5EF4-FFF2-40B4-BE49-F238E27FC236}">
                <a16:creationId xmlns:a16="http://schemas.microsoft.com/office/drawing/2014/main" id="{A4F96820-021B-41A3-9631-66D546197943}"/>
              </a:ext>
            </a:extLst>
          </p:cNvPr>
          <p:cNvSpPr txBox="1"/>
          <p:nvPr/>
        </p:nvSpPr>
        <p:spPr>
          <a:xfrm>
            <a:off x="5180252" y="5651001"/>
            <a:ext cx="1129989" cy="369332"/>
          </a:xfrm>
          <a:prstGeom prst="rect">
            <a:avLst/>
          </a:prstGeom>
          <a:noFill/>
        </p:spPr>
        <p:txBody>
          <a:bodyPr wrap="none" rtlCol="0">
            <a:spAutoFit/>
          </a:bodyPr>
          <a:lstStyle/>
          <a:p>
            <a:r>
              <a:rPr lang="en-US" dirty="0"/>
              <a:t>output (Y)</a:t>
            </a:r>
          </a:p>
        </p:txBody>
      </p:sp>
      <p:sp>
        <p:nvSpPr>
          <p:cNvPr id="13" name="TextBox 12">
            <a:extLst>
              <a:ext uri="{FF2B5EF4-FFF2-40B4-BE49-F238E27FC236}">
                <a16:creationId xmlns:a16="http://schemas.microsoft.com/office/drawing/2014/main" id="{1D77CB77-07EB-42DB-8310-38D44DE3EEB9}"/>
              </a:ext>
            </a:extLst>
          </p:cNvPr>
          <p:cNvSpPr txBox="1"/>
          <p:nvPr/>
        </p:nvSpPr>
        <p:spPr>
          <a:xfrm>
            <a:off x="61772" y="1066800"/>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16" name="Straight Connector 15">
            <a:extLst>
              <a:ext uri="{FF2B5EF4-FFF2-40B4-BE49-F238E27FC236}">
                <a16:creationId xmlns:a16="http://schemas.microsoft.com/office/drawing/2014/main" id="{23418161-CB24-4416-B151-79C12B4E682C}"/>
              </a:ext>
            </a:extLst>
          </p:cNvPr>
          <p:cNvCxnSpPr>
            <a:cxnSpLocks/>
          </p:cNvCxnSpPr>
          <p:nvPr/>
        </p:nvCxnSpPr>
        <p:spPr>
          <a:xfrm flipV="1">
            <a:off x="4062942" y="1836310"/>
            <a:ext cx="0" cy="381469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86176A-2D4B-4768-ACEE-65120491027B}"/>
              </a:ext>
            </a:extLst>
          </p:cNvPr>
          <p:cNvCxnSpPr>
            <a:cxnSpLocks/>
          </p:cNvCxnSpPr>
          <p:nvPr/>
        </p:nvCxnSpPr>
        <p:spPr>
          <a:xfrm flipV="1">
            <a:off x="1336223" y="2719332"/>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595282-B584-4B49-91E1-C8B0758E7C5A}"/>
              </a:ext>
            </a:extLst>
          </p:cNvPr>
          <p:cNvCxnSpPr>
            <a:cxnSpLocks/>
          </p:cNvCxnSpPr>
          <p:nvPr/>
        </p:nvCxnSpPr>
        <p:spPr>
          <a:xfrm>
            <a:off x="1828324" y="1836310"/>
            <a:ext cx="3511178" cy="267175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5EBB72-1429-418E-AD6B-E174DA2196FE}"/>
              </a:ext>
            </a:extLst>
          </p:cNvPr>
          <p:cNvCxnSpPr>
            <a:cxnSpLocks/>
          </p:cNvCxnSpPr>
          <p:nvPr/>
        </p:nvCxnSpPr>
        <p:spPr>
          <a:xfrm>
            <a:off x="1240875" y="2728810"/>
            <a:ext cx="3540438" cy="250743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F84EF8-60D0-4D4C-9B35-01C2EBE2C5A1}"/>
              </a:ext>
            </a:extLst>
          </p:cNvPr>
          <p:cNvSpPr txBox="1"/>
          <p:nvPr/>
        </p:nvSpPr>
        <p:spPr>
          <a:xfrm>
            <a:off x="5371815" y="4508060"/>
            <a:ext cx="498855" cy="338554"/>
          </a:xfrm>
          <a:prstGeom prst="rect">
            <a:avLst/>
          </a:prstGeom>
          <a:noFill/>
        </p:spPr>
        <p:txBody>
          <a:bodyPr wrap="none" rtlCol="0">
            <a:spAutoFit/>
          </a:bodyPr>
          <a:lstStyle/>
          <a:p>
            <a:r>
              <a:rPr lang="en-US" sz="1600" dirty="0"/>
              <a:t>AD</a:t>
            </a:r>
            <a:r>
              <a:rPr lang="en-US" sz="1600" baseline="-25000" dirty="0"/>
              <a:t>1</a:t>
            </a:r>
          </a:p>
        </p:txBody>
      </p:sp>
      <p:sp>
        <p:nvSpPr>
          <p:cNvPr id="21" name="TextBox 20">
            <a:extLst>
              <a:ext uri="{FF2B5EF4-FFF2-40B4-BE49-F238E27FC236}">
                <a16:creationId xmlns:a16="http://schemas.microsoft.com/office/drawing/2014/main" id="{648A73BA-B5F7-45C6-AB1E-3AC8F4261086}"/>
              </a:ext>
            </a:extLst>
          </p:cNvPr>
          <p:cNvSpPr txBox="1"/>
          <p:nvPr/>
        </p:nvSpPr>
        <p:spPr>
          <a:xfrm>
            <a:off x="4824617" y="5130984"/>
            <a:ext cx="498855" cy="338554"/>
          </a:xfrm>
          <a:prstGeom prst="rect">
            <a:avLst/>
          </a:prstGeom>
          <a:noFill/>
        </p:spPr>
        <p:txBody>
          <a:bodyPr wrap="none" rtlCol="0">
            <a:spAutoFit/>
          </a:bodyPr>
          <a:lstStyle/>
          <a:p>
            <a:r>
              <a:rPr lang="en-US" sz="1600" dirty="0"/>
              <a:t>AD</a:t>
            </a:r>
            <a:r>
              <a:rPr lang="en-US" sz="1600" baseline="-25000" dirty="0"/>
              <a:t>2</a:t>
            </a:r>
          </a:p>
        </p:txBody>
      </p:sp>
      <p:sp>
        <p:nvSpPr>
          <p:cNvPr id="22" name="TextBox 21">
            <a:extLst>
              <a:ext uri="{FF2B5EF4-FFF2-40B4-BE49-F238E27FC236}">
                <a16:creationId xmlns:a16="http://schemas.microsoft.com/office/drawing/2014/main" id="{B2023932-0034-4FA6-BBFE-E8106E1CE99A}"/>
              </a:ext>
            </a:extLst>
          </p:cNvPr>
          <p:cNvSpPr txBox="1"/>
          <p:nvPr/>
        </p:nvSpPr>
        <p:spPr>
          <a:xfrm>
            <a:off x="4930596" y="2401442"/>
            <a:ext cx="604653" cy="338554"/>
          </a:xfrm>
          <a:prstGeom prst="rect">
            <a:avLst/>
          </a:prstGeom>
          <a:noFill/>
        </p:spPr>
        <p:txBody>
          <a:bodyPr wrap="none" rtlCol="0">
            <a:spAutoFit/>
          </a:bodyPr>
          <a:lstStyle/>
          <a:p>
            <a:r>
              <a:rPr lang="en-US" sz="1600" dirty="0"/>
              <a:t>SRAS</a:t>
            </a:r>
            <a:endParaRPr lang="en-US" sz="1600" baseline="-25000" dirty="0"/>
          </a:p>
        </p:txBody>
      </p:sp>
      <p:sp>
        <p:nvSpPr>
          <p:cNvPr id="23" name="TextBox 22">
            <a:extLst>
              <a:ext uri="{FF2B5EF4-FFF2-40B4-BE49-F238E27FC236}">
                <a16:creationId xmlns:a16="http://schemas.microsoft.com/office/drawing/2014/main" id="{89BB5A36-219C-43CF-A27E-8A8A48BD7131}"/>
              </a:ext>
            </a:extLst>
          </p:cNvPr>
          <p:cNvSpPr txBox="1"/>
          <p:nvPr/>
        </p:nvSpPr>
        <p:spPr>
          <a:xfrm>
            <a:off x="3764623" y="145161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24" name="Straight Connector 23">
            <a:extLst>
              <a:ext uri="{FF2B5EF4-FFF2-40B4-BE49-F238E27FC236}">
                <a16:creationId xmlns:a16="http://schemas.microsoft.com/office/drawing/2014/main" id="{310EF5BB-18C3-402A-9AC3-11BE33CB4393}"/>
              </a:ext>
            </a:extLst>
          </p:cNvPr>
          <p:cNvCxnSpPr>
            <a:cxnSpLocks/>
          </p:cNvCxnSpPr>
          <p:nvPr/>
        </p:nvCxnSpPr>
        <p:spPr>
          <a:xfrm flipV="1">
            <a:off x="8804439" y="1790169"/>
            <a:ext cx="17443" cy="386083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0543FC0-400B-4453-8A83-168FC67D50F9}"/>
              </a:ext>
            </a:extLst>
          </p:cNvPr>
          <p:cNvSpPr txBox="1"/>
          <p:nvPr/>
        </p:nvSpPr>
        <p:spPr>
          <a:xfrm>
            <a:off x="8431763" y="135468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31" name="Straight Arrow Connector 30">
            <a:extLst>
              <a:ext uri="{FF2B5EF4-FFF2-40B4-BE49-F238E27FC236}">
                <a16:creationId xmlns:a16="http://schemas.microsoft.com/office/drawing/2014/main" id="{21238927-64A1-4911-B812-6AD0D77DE318}"/>
              </a:ext>
            </a:extLst>
          </p:cNvPr>
          <p:cNvCxnSpPr/>
          <p:nvPr/>
        </p:nvCxnSpPr>
        <p:spPr>
          <a:xfrm flipH="1">
            <a:off x="2131982" y="2666175"/>
            <a:ext cx="619379" cy="463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3BDD527-B39A-4620-B732-0B28FB3C3E03}"/>
                  </a:ext>
                </a:extLst>
              </p:cNvPr>
              <p:cNvSpPr txBox="1"/>
              <p:nvPr/>
            </p:nvSpPr>
            <p:spPr>
              <a:xfrm>
                <a:off x="3994980" y="5671229"/>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E3BDD527-B39A-4620-B732-0B28FB3C3E03}"/>
                  </a:ext>
                </a:extLst>
              </p:cNvPr>
              <p:cNvSpPr txBox="1">
                <a:spLocks noRot="1" noChangeAspect="1" noMove="1" noResize="1" noEditPoints="1" noAdjustHandles="1" noChangeArrowheads="1" noChangeShapeType="1" noTextEdit="1"/>
              </p:cNvSpPr>
              <p:nvPr/>
            </p:nvSpPr>
            <p:spPr>
              <a:xfrm>
                <a:off x="3994980" y="5671229"/>
                <a:ext cx="240450" cy="276999"/>
              </a:xfrm>
              <a:prstGeom prst="rect">
                <a:avLst/>
              </a:prstGeom>
              <a:blipFill>
                <a:blip r:embed="rId3"/>
                <a:stretch>
                  <a:fillRect l="-20000" t="-2174" r="-22500" b="-8696"/>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102AEF85-C59E-4E59-B769-CA82951EF3BA}"/>
              </a:ext>
            </a:extLst>
          </p:cNvPr>
          <p:cNvSpPr txBox="1"/>
          <p:nvPr/>
        </p:nvSpPr>
        <p:spPr>
          <a:xfrm>
            <a:off x="11045343" y="5705223"/>
            <a:ext cx="1129989" cy="369332"/>
          </a:xfrm>
          <a:prstGeom prst="rect">
            <a:avLst/>
          </a:prstGeom>
          <a:noFill/>
        </p:spPr>
        <p:txBody>
          <a:bodyPr wrap="none" rtlCol="0">
            <a:spAutoFit/>
          </a:bodyPr>
          <a:lstStyle/>
          <a:p>
            <a:r>
              <a:rPr lang="en-US" dirty="0"/>
              <a:t>output (Y)</a:t>
            </a:r>
          </a:p>
        </p:txBody>
      </p:sp>
      <p:cxnSp>
        <p:nvCxnSpPr>
          <p:cNvPr id="51" name="Straight Connector 50">
            <a:extLst>
              <a:ext uri="{FF2B5EF4-FFF2-40B4-BE49-F238E27FC236}">
                <a16:creationId xmlns:a16="http://schemas.microsoft.com/office/drawing/2014/main" id="{995EE9E2-075E-470E-A4A7-82D0EF7BF04D}"/>
              </a:ext>
            </a:extLst>
          </p:cNvPr>
          <p:cNvCxnSpPr>
            <a:cxnSpLocks/>
          </p:cNvCxnSpPr>
          <p:nvPr/>
        </p:nvCxnSpPr>
        <p:spPr>
          <a:xfrm>
            <a:off x="6594924" y="1497534"/>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403723-03D2-440F-A27F-7C6F0D639346}"/>
              </a:ext>
            </a:extLst>
          </p:cNvPr>
          <p:cNvSpPr txBox="1"/>
          <p:nvPr/>
        </p:nvSpPr>
        <p:spPr>
          <a:xfrm>
            <a:off x="5742534" y="1112719"/>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53" name="Straight Connector 52">
            <a:extLst>
              <a:ext uri="{FF2B5EF4-FFF2-40B4-BE49-F238E27FC236}">
                <a16:creationId xmlns:a16="http://schemas.microsoft.com/office/drawing/2014/main" id="{DDF2B0DF-0A0C-43E6-B549-3E70C0D7BD9F}"/>
              </a:ext>
            </a:extLst>
          </p:cNvPr>
          <p:cNvCxnSpPr>
            <a:cxnSpLocks/>
          </p:cNvCxnSpPr>
          <p:nvPr/>
        </p:nvCxnSpPr>
        <p:spPr>
          <a:xfrm flipV="1">
            <a:off x="7016985" y="2765251"/>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B4698F-BDEC-432E-B434-2688BF47D42C}"/>
              </a:ext>
            </a:extLst>
          </p:cNvPr>
          <p:cNvCxnSpPr>
            <a:cxnSpLocks/>
          </p:cNvCxnSpPr>
          <p:nvPr/>
        </p:nvCxnSpPr>
        <p:spPr>
          <a:xfrm>
            <a:off x="7509086" y="1882229"/>
            <a:ext cx="3511178" cy="267175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CB9F86-6764-4775-95C1-6464987BD8FD}"/>
              </a:ext>
            </a:extLst>
          </p:cNvPr>
          <p:cNvCxnSpPr>
            <a:cxnSpLocks/>
          </p:cNvCxnSpPr>
          <p:nvPr/>
        </p:nvCxnSpPr>
        <p:spPr>
          <a:xfrm>
            <a:off x="6921637" y="2774729"/>
            <a:ext cx="3540438" cy="250743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AD131D-6DED-4C60-B259-33E8D1D7B182}"/>
              </a:ext>
            </a:extLst>
          </p:cNvPr>
          <p:cNvSpPr txBox="1"/>
          <p:nvPr/>
        </p:nvSpPr>
        <p:spPr>
          <a:xfrm>
            <a:off x="10449095" y="5129483"/>
            <a:ext cx="498855" cy="338554"/>
          </a:xfrm>
          <a:prstGeom prst="rect">
            <a:avLst/>
          </a:prstGeom>
          <a:noFill/>
        </p:spPr>
        <p:txBody>
          <a:bodyPr wrap="none" rtlCol="0">
            <a:spAutoFit/>
          </a:bodyPr>
          <a:lstStyle/>
          <a:p>
            <a:r>
              <a:rPr lang="en-US" sz="1600" dirty="0"/>
              <a:t>AD</a:t>
            </a:r>
            <a:r>
              <a:rPr lang="en-US" sz="1600" baseline="-25000" dirty="0"/>
              <a:t>1</a:t>
            </a:r>
          </a:p>
        </p:txBody>
      </p:sp>
      <p:sp>
        <p:nvSpPr>
          <p:cNvPr id="57" name="TextBox 56">
            <a:extLst>
              <a:ext uri="{FF2B5EF4-FFF2-40B4-BE49-F238E27FC236}">
                <a16:creationId xmlns:a16="http://schemas.microsoft.com/office/drawing/2014/main" id="{2E544D51-BF20-44BD-A7E9-5D635C578FFB}"/>
              </a:ext>
            </a:extLst>
          </p:cNvPr>
          <p:cNvSpPr txBox="1"/>
          <p:nvPr/>
        </p:nvSpPr>
        <p:spPr>
          <a:xfrm>
            <a:off x="11025235" y="4407662"/>
            <a:ext cx="498855" cy="338554"/>
          </a:xfrm>
          <a:prstGeom prst="rect">
            <a:avLst/>
          </a:prstGeom>
          <a:noFill/>
        </p:spPr>
        <p:txBody>
          <a:bodyPr wrap="none" rtlCol="0">
            <a:spAutoFit/>
          </a:bodyPr>
          <a:lstStyle/>
          <a:p>
            <a:r>
              <a:rPr lang="en-US" sz="1600" dirty="0"/>
              <a:t>AD</a:t>
            </a:r>
            <a:r>
              <a:rPr lang="en-US" sz="1600" baseline="-25000" dirty="0"/>
              <a:t>2</a:t>
            </a:r>
          </a:p>
        </p:txBody>
      </p:sp>
      <p:sp>
        <p:nvSpPr>
          <p:cNvPr id="58" name="TextBox 57">
            <a:extLst>
              <a:ext uri="{FF2B5EF4-FFF2-40B4-BE49-F238E27FC236}">
                <a16:creationId xmlns:a16="http://schemas.microsoft.com/office/drawing/2014/main" id="{8CBE7D4C-A3F6-4913-9EEE-4AD1CCD8638E}"/>
              </a:ext>
            </a:extLst>
          </p:cNvPr>
          <p:cNvSpPr txBox="1"/>
          <p:nvPr/>
        </p:nvSpPr>
        <p:spPr>
          <a:xfrm>
            <a:off x="10611358" y="2447361"/>
            <a:ext cx="604653" cy="338554"/>
          </a:xfrm>
          <a:prstGeom prst="rect">
            <a:avLst/>
          </a:prstGeom>
          <a:noFill/>
        </p:spPr>
        <p:txBody>
          <a:bodyPr wrap="none" rtlCol="0">
            <a:spAutoFit/>
          </a:bodyPr>
          <a:lstStyle/>
          <a:p>
            <a:r>
              <a:rPr lang="en-US" sz="1600" dirty="0"/>
              <a:t>SRAS</a:t>
            </a:r>
            <a:endParaRPr lang="en-US" sz="1600" baseline="-25000"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435A4F-3CB3-4637-A5CA-FDDC26CB6959}"/>
                  </a:ext>
                </a:extLst>
              </p:cNvPr>
              <p:cNvSpPr txBox="1"/>
              <p:nvPr/>
            </p:nvSpPr>
            <p:spPr>
              <a:xfrm>
                <a:off x="8730082" y="5717395"/>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55435A4F-3CB3-4637-A5CA-FDDC26CB6959}"/>
                  </a:ext>
                </a:extLst>
              </p:cNvPr>
              <p:cNvSpPr txBox="1">
                <a:spLocks noRot="1" noChangeAspect="1" noMove="1" noResize="1" noEditPoints="1" noAdjustHandles="1" noChangeArrowheads="1" noChangeShapeType="1" noTextEdit="1"/>
              </p:cNvSpPr>
              <p:nvPr/>
            </p:nvSpPr>
            <p:spPr>
              <a:xfrm>
                <a:off x="8730082" y="5717395"/>
                <a:ext cx="240450" cy="276999"/>
              </a:xfrm>
              <a:prstGeom prst="rect">
                <a:avLst/>
              </a:prstGeom>
              <a:blipFill>
                <a:blip r:embed="rId4"/>
                <a:stretch>
                  <a:fillRect l="-20000" t="-4444" r="-22500" b="-8889"/>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D16192B6-20A5-4873-9667-E7A8809AF593}"/>
              </a:ext>
            </a:extLst>
          </p:cNvPr>
          <p:cNvCxnSpPr>
            <a:cxnSpLocks/>
          </p:cNvCxnSpPr>
          <p:nvPr/>
        </p:nvCxnSpPr>
        <p:spPr>
          <a:xfrm>
            <a:off x="1828324" y="1832885"/>
            <a:ext cx="3526818" cy="268386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042ABBA-C186-4367-9C1B-F79678C4F4A2}"/>
              </a:ext>
            </a:extLst>
          </p:cNvPr>
          <p:cNvSpPr txBox="1"/>
          <p:nvPr/>
        </p:nvSpPr>
        <p:spPr>
          <a:xfrm>
            <a:off x="5398446" y="4114800"/>
            <a:ext cx="498855" cy="338554"/>
          </a:xfrm>
          <a:prstGeom prst="rect">
            <a:avLst/>
          </a:prstGeom>
          <a:noFill/>
          <a:ln>
            <a:noFill/>
          </a:ln>
        </p:spPr>
        <p:txBody>
          <a:bodyPr wrap="square" rtlCol="0">
            <a:spAutoFit/>
          </a:bodyPr>
          <a:lstStyle/>
          <a:p>
            <a:r>
              <a:rPr lang="en-US" sz="1600" dirty="0"/>
              <a:t>AD</a:t>
            </a:r>
            <a:r>
              <a:rPr lang="en-US" sz="1600" baseline="-25000" dirty="0"/>
              <a:t>3</a:t>
            </a:r>
          </a:p>
        </p:txBody>
      </p:sp>
      <p:cxnSp>
        <p:nvCxnSpPr>
          <p:cNvPr id="62" name="Straight Arrow Connector 61">
            <a:extLst>
              <a:ext uri="{FF2B5EF4-FFF2-40B4-BE49-F238E27FC236}">
                <a16:creationId xmlns:a16="http://schemas.microsoft.com/office/drawing/2014/main" id="{1452155B-992C-4E13-A3E4-8A58500E6869}"/>
              </a:ext>
            </a:extLst>
          </p:cNvPr>
          <p:cNvCxnSpPr>
            <a:cxnSpLocks/>
            <a:stCxn id="65" idx="1"/>
          </p:cNvCxnSpPr>
          <p:nvPr/>
        </p:nvCxnSpPr>
        <p:spPr>
          <a:xfrm flipV="1">
            <a:off x="2416033" y="2862127"/>
            <a:ext cx="558654" cy="4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D8C06BD-3556-4A82-BA3A-BCCF15224DA1}"/>
                  </a:ext>
                </a:extLst>
              </p:cNvPr>
              <p:cNvSpPr txBox="1"/>
              <p:nvPr/>
            </p:nvSpPr>
            <p:spPr>
              <a:xfrm>
                <a:off x="2416033" y="3133173"/>
                <a:ext cx="787395" cy="369332"/>
              </a:xfrm>
              <a:prstGeom prst="rect">
                <a:avLst/>
              </a:prstGeom>
              <a:noFill/>
            </p:spPr>
            <p:txBody>
              <a:bodyPr wrap="none" rtlCol="0">
                <a:spAutoFit/>
              </a:bodyPr>
              <a:lstStyle/>
              <a:p>
                <a:r>
                  <a:rPr lang="en-US" dirty="0">
                    <a:latin typeface="Calibri"/>
                  </a:rPr>
                  <a:t>∆</a:t>
                </a:r>
                <a:r>
                  <a:rPr lang="en-US" dirty="0"/>
                  <a:t> </a:t>
                </a:r>
                <a14:m>
                  <m:oMath xmlns:m="http://schemas.openxmlformats.org/officeDocument/2006/math">
                    <m:acc>
                      <m:accPr>
                        <m:chr m:val="̅"/>
                        <m:ctrlPr>
                          <a:rPr lang="en-US" i="1">
                            <a:latin typeface="Cambria Math" panose="02040503050406030204" pitchFamily="18" charset="0"/>
                          </a:rPr>
                        </m:ctrlPr>
                      </m:accPr>
                      <m:e>
                        <m:r>
                          <m:rPr>
                            <m:nor/>
                          </m:rPr>
                          <a:rPr lang="en-US" b="0" i="0" smtClean="0">
                            <a:latin typeface="Cambria Math" panose="02040503050406030204" pitchFamily="18" charset="0"/>
                          </a:rPr>
                          <m:t>G</m:t>
                        </m:r>
                      </m:e>
                    </m:acc>
                    <m:r>
                      <a:rPr lang="en-US" i="1">
                        <a:latin typeface="Cambria Math" panose="02040503050406030204" pitchFamily="18" charset="0"/>
                      </a:rPr>
                      <m:t> </m:t>
                    </m:r>
                  </m:oMath>
                </a14:m>
                <a:r>
                  <a:rPr lang="en-US" dirty="0">
                    <a:latin typeface="Calibri"/>
                  </a:rPr>
                  <a:t>&gt;0</a:t>
                </a:r>
                <a:endParaRPr lang="en-US" dirty="0"/>
              </a:p>
            </p:txBody>
          </p:sp>
        </mc:Choice>
        <mc:Fallback xmlns="">
          <p:sp>
            <p:nvSpPr>
              <p:cNvPr id="65" name="TextBox 64">
                <a:extLst>
                  <a:ext uri="{FF2B5EF4-FFF2-40B4-BE49-F238E27FC236}">
                    <a16:creationId xmlns:a16="http://schemas.microsoft.com/office/drawing/2014/main" id="{CD8C06BD-3556-4A82-BA3A-BCCF15224DA1}"/>
                  </a:ext>
                </a:extLst>
              </p:cNvPr>
              <p:cNvSpPr txBox="1">
                <a:spLocks noRot="1" noChangeAspect="1" noMove="1" noResize="1" noEditPoints="1" noAdjustHandles="1" noChangeArrowheads="1" noChangeShapeType="1" noTextEdit="1"/>
              </p:cNvSpPr>
              <p:nvPr/>
            </p:nvSpPr>
            <p:spPr>
              <a:xfrm>
                <a:off x="2416033" y="3133173"/>
                <a:ext cx="787395" cy="369332"/>
              </a:xfrm>
              <a:prstGeom prst="rect">
                <a:avLst/>
              </a:prstGeom>
              <a:blipFill>
                <a:blip r:embed="rId5"/>
                <a:stretch>
                  <a:fillRect l="-6202" t="-8197" r="-6977" b="-26230"/>
                </a:stretch>
              </a:blipFill>
            </p:spPr>
            <p:txBody>
              <a:bodyPr/>
              <a:lstStyle/>
              <a:p>
                <a:r>
                  <a:rPr lang="en-US">
                    <a:noFill/>
                  </a:rPr>
                  <a:t> </a:t>
                </a:r>
              </a:p>
            </p:txBody>
          </p:sp>
        </mc:Fallback>
      </mc:AlternateContent>
      <p:cxnSp>
        <p:nvCxnSpPr>
          <p:cNvPr id="68" name="Straight Connector 67">
            <a:extLst>
              <a:ext uri="{FF2B5EF4-FFF2-40B4-BE49-F238E27FC236}">
                <a16:creationId xmlns:a16="http://schemas.microsoft.com/office/drawing/2014/main" id="{EA4708C9-BC75-49C2-B549-3D1AE9CC0651}"/>
              </a:ext>
            </a:extLst>
          </p:cNvPr>
          <p:cNvCxnSpPr>
            <a:cxnSpLocks/>
          </p:cNvCxnSpPr>
          <p:nvPr/>
        </p:nvCxnSpPr>
        <p:spPr>
          <a:xfrm>
            <a:off x="6916666" y="2765251"/>
            <a:ext cx="3527458" cy="250792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7E7BB9D-C5F4-4FC8-84D8-04C165F39622}"/>
              </a:ext>
            </a:extLst>
          </p:cNvPr>
          <p:cNvSpPr txBox="1"/>
          <p:nvPr/>
        </p:nvSpPr>
        <p:spPr>
          <a:xfrm>
            <a:off x="9980612" y="5147846"/>
            <a:ext cx="498855" cy="338554"/>
          </a:xfrm>
          <a:prstGeom prst="rect">
            <a:avLst/>
          </a:prstGeom>
          <a:noFill/>
        </p:spPr>
        <p:txBody>
          <a:bodyPr wrap="none" rtlCol="0">
            <a:spAutoFit/>
          </a:bodyPr>
          <a:lstStyle/>
          <a:p>
            <a:r>
              <a:rPr lang="en-US" sz="1600" dirty="0"/>
              <a:t>AD</a:t>
            </a:r>
            <a:r>
              <a:rPr lang="en-US" sz="1600" baseline="-25000" dirty="0"/>
              <a:t>3</a:t>
            </a:r>
          </a:p>
        </p:txBody>
      </p:sp>
      <p:cxnSp>
        <p:nvCxnSpPr>
          <p:cNvPr id="78" name="Straight Arrow Connector 77">
            <a:extLst>
              <a:ext uri="{FF2B5EF4-FFF2-40B4-BE49-F238E27FC236}">
                <a16:creationId xmlns:a16="http://schemas.microsoft.com/office/drawing/2014/main" id="{C8F4BB85-D0E4-49B6-90A5-EF9702E00668}"/>
              </a:ext>
            </a:extLst>
          </p:cNvPr>
          <p:cNvCxnSpPr/>
          <p:nvPr/>
        </p:nvCxnSpPr>
        <p:spPr>
          <a:xfrm flipH="1">
            <a:off x="7601927" y="2571128"/>
            <a:ext cx="619379" cy="463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EB4834E-9455-440B-96A1-A2F989D14785}"/>
              </a:ext>
            </a:extLst>
          </p:cNvPr>
          <p:cNvCxnSpPr>
            <a:cxnSpLocks/>
          </p:cNvCxnSpPr>
          <p:nvPr/>
        </p:nvCxnSpPr>
        <p:spPr>
          <a:xfrm flipV="1">
            <a:off x="7434693" y="2394765"/>
            <a:ext cx="558654" cy="4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D15BB61-F17E-4F9B-88A3-4783E7909635}"/>
                  </a:ext>
                </a:extLst>
              </p:cNvPr>
              <p:cNvSpPr txBox="1"/>
              <p:nvPr/>
            </p:nvSpPr>
            <p:spPr>
              <a:xfrm>
                <a:off x="7805088" y="2880037"/>
                <a:ext cx="689869" cy="369332"/>
              </a:xfrm>
              <a:prstGeom prst="rect">
                <a:avLst/>
              </a:prstGeom>
              <a:noFill/>
            </p:spPr>
            <p:txBody>
              <a:bodyPr wrap="none" rtlCol="0">
                <a:spAutoFit/>
              </a:bodyPr>
              <a:lstStyle/>
              <a:p>
                <a:r>
                  <a:rPr lang="en-US" dirty="0">
                    <a:latin typeface="Calibri"/>
                  </a:rPr>
                  <a:t>∆</a:t>
                </a:r>
                <a14:m>
                  <m:oMath xmlns:m="http://schemas.openxmlformats.org/officeDocument/2006/math">
                    <m:acc>
                      <m:accPr>
                        <m:chr m:val="̅"/>
                        <m:ctrlPr>
                          <a:rPr lang="en-US" i="1" smtClean="0">
                            <a:latin typeface="Cambria Math" panose="02040503050406030204" pitchFamily="18" charset="0"/>
                          </a:rPr>
                        </m:ctrlPr>
                      </m:accPr>
                      <m:e>
                        <m:r>
                          <m:rPr>
                            <m:nor/>
                          </m:rPr>
                          <a:rPr lang="en-US" b="0" i="0" smtClean="0">
                            <a:latin typeface="Cambria Math" panose="02040503050406030204" pitchFamily="18" charset="0"/>
                          </a:rPr>
                          <m:t>T</m:t>
                        </m:r>
                      </m:e>
                    </m:acc>
                  </m:oMath>
                </a14:m>
                <a:r>
                  <a:rPr lang="en-US" dirty="0">
                    <a:latin typeface="Calibri"/>
                  </a:rPr>
                  <a:t>&gt;0</a:t>
                </a:r>
                <a:endParaRPr lang="en-US" dirty="0"/>
              </a:p>
            </p:txBody>
          </p:sp>
        </mc:Choice>
        <mc:Fallback xmlns="">
          <p:sp>
            <p:nvSpPr>
              <p:cNvPr id="84" name="TextBox 83">
                <a:extLst>
                  <a:ext uri="{FF2B5EF4-FFF2-40B4-BE49-F238E27FC236}">
                    <a16:creationId xmlns:a16="http://schemas.microsoft.com/office/drawing/2014/main" id="{3D15BB61-F17E-4F9B-88A3-4783E7909635}"/>
                  </a:ext>
                </a:extLst>
              </p:cNvPr>
              <p:cNvSpPr txBox="1">
                <a:spLocks noRot="1" noChangeAspect="1" noMove="1" noResize="1" noEditPoints="1" noAdjustHandles="1" noChangeArrowheads="1" noChangeShapeType="1" noTextEdit="1"/>
              </p:cNvSpPr>
              <p:nvPr/>
            </p:nvSpPr>
            <p:spPr>
              <a:xfrm>
                <a:off x="7805088" y="2880037"/>
                <a:ext cx="689869" cy="369332"/>
              </a:xfrm>
              <a:prstGeom prst="rect">
                <a:avLst/>
              </a:prstGeom>
              <a:blipFill>
                <a:blip r:embed="rId6"/>
                <a:stretch>
                  <a:fillRect l="-7018" t="-8197" r="-8772" b="-24590"/>
                </a:stretch>
              </a:blipFill>
            </p:spPr>
            <p:txBody>
              <a:bodyPr/>
              <a:lstStyle/>
              <a:p>
                <a:r>
                  <a:rPr lang="en-US">
                    <a:noFill/>
                  </a:rPr>
                  <a:t> </a:t>
                </a:r>
              </a:p>
            </p:txBody>
          </p:sp>
        </mc:Fallback>
      </mc:AlternateContent>
    </p:spTree>
    <p:extLst>
      <p:ext uri="{BB962C8B-B14F-4D97-AF65-F5344CB8AC3E}">
        <p14:creationId xmlns:p14="http://schemas.microsoft.com/office/powerpoint/2010/main" val="49854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21" grpId="0"/>
      <p:bldP spid="57" grpId="0"/>
      <p:bldP spid="61" grpId="0"/>
      <p:bldP spid="65" grpId="0"/>
      <p:bldP spid="74" grpId="0"/>
      <p:bldP spid="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A7DC-722E-45B4-9F0C-123D420BF92A}"/>
              </a:ext>
            </a:extLst>
          </p:cNvPr>
          <p:cNvSpPr>
            <a:spLocks noGrp="1"/>
          </p:cNvSpPr>
          <p:nvPr>
            <p:ph type="title"/>
          </p:nvPr>
        </p:nvSpPr>
        <p:spPr/>
        <p:txBody>
          <a:bodyPr/>
          <a:lstStyle/>
          <a:p>
            <a:r>
              <a:rPr lang="en-US" dirty="0"/>
              <a:t>Fiscal policy</a:t>
            </a:r>
          </a:p>
        </p:txBody>
      </p:sp>
      <p:sp>
        <p:nvSpPr>
          <p:cNvPr id="3" name="Content Placeholder 2">
            <a:extLst>
              <a:ext uri="{FF2B5EF4-FFF2-40B4-BE49-F238E27FC236}">
                <a16:creationId xmlns:a16="http://schemas.microsoft.com/office/drawing/2014/main" id="{275A1812-EC6A-4E5C-97FA-EE7119186C94}"/>
              </a:ext>
            </a:extLst>
          </p:cNvPr>
          <p:cNvSpPr>
            <a:spLocks noGrp="1"/>
          </p:cNvSpPr>
          <p:nvPr>
            <p:ph idx="1"/>
          </p:nvPr>
        </p:nvSpPr>
        <p:spPr>
          <a:xfrm>
            <a:off x="457081" y="1299153"/>
            <a:ext cx="11274663" cy="5144751"/>
          </a:xfrm>
        </p:spPr>
        <p:txBody>
          <a:bodyPr>
            <a:normAutofit/>
          </a:bodyPr>
          <a:lstStyle/>
          <a:p>
            <a:r>
              <a:rPr lang="en-US" dirty="0">
                <a:solidFill>
                  <a:schemeClr val="tx1"/>
                </a:solidFill>
              </a:rPr>
              <a:t>If the shock is a supply-side shock, however, the choice is harder.  There are trade-offs</a:t>
            </a:r>
          </a:p>
          <a:p>
            <a:pPr lvl="1"/>
            <a:r>
              <a:rPr lang="en-US" dirty="0">
                <a:solidFill>
                  <a:schemeClr val="tx1"/>
                </a:solidFill>
              </a:rPr>
              <a:t>When SRAS shifts, and then we move AD around, we will put the economy in a NEW long run</a:t>
            </a:r>
          </a:p>
          <a:p>
            <a:pPr lvl="2"/>
            <a:r>
              <a:rPr lang="en-US" dirty="0">
                <a:solidFill>
                  <a:schemeClr val="tx1"/>
                </a:solidFill>
              </a:rPr>
              <a:t>Same output as before, but a different rate of inflation</a:t>
            </a:r>
          </a:p>
          <a:p>
            <a:pPr lvl="2"/>
            <a:endParaRPr lang="en-US" dirty="0">
              <a:solidFill>
                <a:schemeClr val="tx1"/>
              </a:solidFill>
            </a:endParaRPr>
          </a:p>
          <a:p>
            <a:pPr marL="303213" indent="-303213"/>
            <a:r>
              <a:rPr lang="en-US" dirty="0">
                <a:solidFill>
                  <a:schemeClr val="tx1"/>
                </a:solidFill>
                <a:cs typeface="Calibri"/>
              </a:rPr>
              <a:t>Suppose there’s a negative SRAS shock.  Growth slows, inflation rises.  How do you correct that?</a:t>
            </a:r>
          </a:p>
          <a:p>
            <a:pPr marL="935145" lvl="1" indent="-303213"/>
            <a:r>
              <a:rPr lang="en-US" dirty="0">
                <a:solidFill>
                  <a:schemeClr val="tx1"/>
                </a:solidFill>
                <a:cs typeface="Calibri"/>
              </a:rPr>
              <a:t>“Correct” that by shifting AD out, causing even more inflation</a:t>
            </a:r>
          </a:p>
          <a:p>
            <a:pPr marL="935145" lvl="1" indent="-303213"/>
            <a:r>
              <a:rPr lang="en-US" dirty="0">
                <a:solidFill>
                  <a:schemeClr val="tx1"/>
                </a:solidFill>
                <a:cs typeface="Calibri"/>
              </a:rPr>
              <a:t>It’s not clear that the economy is better off in this situation (see: the 1970s)</a:t>
            </a:r>
          </a:p>
        </p:txBody>
      </p:sp>
      <p:sp>
        <p:nvSpPr>
          <p:cNvPr id="4" name="Footer Placeholder 3">
            <a:extLst>
              <a:ext uri="{FF2B5EF4-FFF2-40B4-BE49-F238E27FC236}">
                <a16:creationId xmlns:a16="http://schemas.microsoft.com/office/drawing/2014/main" id="{36033269-8AB1-4B40-91F0-2D51AAEF177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C855318-0C84-49F1-8DB9-066D2CB30661}"/>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72356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4BFE-378F-46C1-9D93-2828C7284DDA}"/>
              </a:ext>
            </a:extLst>
          </p:cNvPr>
          <p:cNvSpPr>
            <a:spLocks noGrp="1"/>
          </p:cNvSpPr>
          <p:nvPr>
            <p:ph type="title"/>
          </p:nvPr>
        </p:nvSpPr>
        <p:spPr/>
        <p:txBody>
          <a:bodyPr/>
          <a:lstStyle/>
          <a:p>
            <a:r>
              <a:rPr lang="en-US" dirty="0"/>
              <a:t>Fiscal policy</a:t>
            </a:r>
          </a:p>
        </p:txBody>
      </p:sp>
      <p:sp>
        <p:nvSpPr>
          <p:cNvPr id="4" name="Footer Placeholder 3">
            <a:extLst>
              <a:ext uri="{FF2B5EF4-FFF2-40B4-BE49-F238E27FC236}">
                <a16:creationId xmlns:a16="http://schemas.microsoft.com/office/drawing/2014/main" id="{022C3D96-E968-4BFF-9365-FA9F65A0F22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CF3BE07-4CDE-4E49-ACE3-70A6B4F44A77}"/>
              </a:ext>
            </a:extLst>
          </p:cNvPr>
          <p:cNvSpPr>
            <a:spLocks noGrp="1"/>
          </p:cNvSpPr>
          <p:nvPr>
            <p:ph type="sldNum" sz="quarter" idx="12"/>
          </p:nvPr>
        </p:nvSpPr>
        <p:spPr/>
        <p:txBody>
          <a:bodyPr/>
          <a:lstStyle/>
          <a:p>
            <a:fld id="{B6F15528-21DE-4FAA-801E-634DDDAF4B2B}" type="slidenum">
              <a:rPr lang="en-US" smtClean="0"/>
              <a:pPr/>
              <a:t>28</a:t>
            </a:fld>
            <a:endParaRPr lang="en-US"/>
          </a:p>
        </p:txBody>
      </p:sp>
      <p:cxnSp>
        <p:nvCxnSpPr>
          <p:cNvPr id="6" name="Straight Connector 5">
            <a:extLst>
              <a:ext uri="{FF2B5EF4-FFF2-40B4-BE49-F238E27FC236}">
                <a16:creationId xmlns:a16="http://schemas.microsoft.com/office/drawing/2014/main" id="{03829C72-5FDC-457A-AA23-655F2FC04946}"/>
              </a:ext>
            </a:extLst>
          </p:cNvPr>
          <p:cNvCxnSpPr>
            <a:cxnSpLocks/>
          </p:cNvCxnSpPr>
          <p:nvPr/>
        </p:nvCxnSpPr>
        <p:spPr>
          <a:xfrm>
            <a:off x="914162" y="1451615"/>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3C0892-299F-4032-9590-2B83CBD3D282}"/>
              </a:ext>
            </a:extLst>
          </p:cNvPr>
          <p:cNvCxnSpPr/>
          <p:nvPr/>
        </p:nvCxnSpPr>
        <p:spPr>
          <a:xfrm>
            <a:off x="914162" y="5651001"/>
            <a:ext cx="52818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CADB63-4E9B-4520-B4D8-36847F07D8D9}"/>
              </a:ext>
            </a:extLst>
          </p:cNvPr>
          <p:cNvSpPr txBox="1"/>
          <p:nvPr/>
        </p:nvSpPr>
        <p:spPr>
          <a:xfrm>
            <a:off x="2911914" y="6045711"/>
            <a:ext cx="2093202" cy="369332"/>
          </a:xfrm>
          <a:prstGeom prst="rect">
            <a:avLst/>
          </a:prstGeom>
          <a:noFill/>
        </p:spPr>
        <p:txBody>
          <a:bodyPr wrap="none" rtlCol="0">
            <a:spAutoFit/>
          </a:bodyPr>
          <a:lstStyle/>
          <a:p>
            <a:r>
              <a:rPr lang="en-US" dirty="0"/>
              <a:t>negative SRAS shock</a:t>
            </a:r>
          </a:p>
        </p:txBody>
      </p:sp>
      <p:cxnSp>
        <p:nvCxnSpPr>
          <p:cNvPr id="10" name="Straight Connector 9">
            <a:extLst>
              <a:ext uri="{FF2B5EF4-FFF2-40B4-BE49-F238E27FC236}">
                <a16:creationId xmlns:a16="http://schemas.microsoft.com/office/drawing/2014/main" id="{41AAC727-EB0E-41C3-9769-F1B47D54A4A3}"/>
              </a:ext>
            </a:extLst>
          </p:cNvPr>
          <p:cNvCxnSpPr>
            <a:cxnSpLocks/>
          </p:cNvCxnSpPr>
          <p:nvPr/>
        </p:nvCxnSpPr>
        <p:spPr>
          <a:xfrm flipV="1">
            <a:off x="6594924" y="5651001"/>
            <a:ext cx="5373005"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51334F-E1FC-4521-B524-3C3FEB2F47BE}"/>
              </a:ext>
            </a:extLst>
          </p:cNvPr>
          <p:cNvSpPr txBox="1"/>
          <p:nvPr/>
        </p:nvSpPr>
        <p:spPr>
          <a:xfrm>
            <a:off x="7855621" y="6021487"/>
            <a:ext cx="2091598" cy="369332"/>
          </a:xfrm>
          <a:prstGeom prst="rect">
            <a:avLst/>
          </a:prstGeom>
          <a:noFill/>
        </p:spPr>
        <p:txBody>
          <a:bodyPr wrap="none" rtlCol="0">
            <a:spAutoFit/>
          </a:bodyPr>
          <a:lstStyle/>
          <a:p>
            <a:r>
              <a:rPr lang="en-US" dirty="0"/>
              <a:t>positive SRAS shock</a:t>
            </a:r>
          </a:p>
        </p:txBody>
      </p:sp>
      <p:sp>
        <p:nvSpPr>
          <p:cNvPr id="12" name="TextBox 11">
            <a:extLst>
              <a:ext uri="{FF2B5EF4-FFF2-40B4-BE49-F238E27FC236}">
                <a16:creationId xmlns:a16="http://schemas.microsoft.com/office/drawing/2014/main" id="{A4F96820-021B-41A3-9631-66D546197943}"/>
              </a:ext>
            </a:extLst>
          </p:cNvPr>
          <p:cNvSpPr txBox="1"/>
          <p:nvPr/>
        </p:nvSpPr>
        <p:spPr>
          <a:xfrm>
            <a:off x="5180252" y="5651001"/>
            <a:ext cx="1129989" cy="369332"/>
          </a:xfrm>
          <a:prstGeom prst="rect">
            <a:avLst/>
          </a:prstGeom>
          <a:noFill/>
        </p:spPr>
        <p:txBody>
          <a:bodyPr wrap="none" rtlCol="0">
            <a:spAutoFit/>
          </a:bodyPr>
          <a:lstStyle/>
          <a:p>
            <a:r>
              <a:rPr lang="en-US" dirty="0"/>
              <a:t>output (Y)</a:t>
            </a:r>
          </a:p>
        </p:txBody>
      </p:sp>
      <p:sp>
        <p:nvSpPr>
          <p:cNvPr id="13" name="TextBox 12">
            <a:extLst>
              <a:ext uri="{FF2B5EF4-FFF2-40B4-BE49-F238E27FC236}">
                <a16:creationId xmlns:a16="http://schemas.microsoft.com/office/drawing/2014/main" id="{1D77CB77-07EB-42DB-8310-38D44DE3EEB9}"/>
              </a:ext>
            </a:extLst>
          </p:cNvPr>
          <p:cNvSpPr txBox="1"/>
          <p:nvPr/>
        </p:nvSpPr>
        <p:spPr>
          <a:xfrm>
            <a:off x="61772" y="1066800"/>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16" name="Straight Connector 15">
            <a:extLst>
              <a:ext uri="{FF2B5EF4-FFF2-40B4-BE49-F238E27FC236}">
                <a16:creationId xmlns:a16="http://schemas.microsoft.com/office/drawing/2014/main" id="{23418161-CB24-4416-B151-79C12B4E682C}"/>
              </a:ext>
            </a:extLst>
          </p:cNvPr>
          <p:cNvCxnSpPr>
            <a:cxnSpLocks/>
          </p:cNvCxnSpPr>
          <p:nvPr/>
        </p:nvCxnSpPr>
        <p:spPr>
          <a:xfrm flipV="1">
            <a:off x="4062942" y="1836310"/>
            <a:ext cx="0" cy="381469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86176A-2D4B-4768-ACEE-65120491027B}"/>
              </a:ext>
            </a:extLst>
          </p:cNvPr>
          <p:cNvCxnSpPr>
            <a:cxnSpLocks/>
          </p:cNvCxnSpPr>
          <p:nvPr/>
        </p:nvCxnSpPr>
        <p:spPr>
          <a:xfrm flipV="1">
            <a:off x="1336223" y="2719332"/>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595282-B584-4B49-91E1-C8B0758E7C5A}"/>
              </a:ext>
            </a:extLst>
          </p:cNvPr>
          <p:cNvCxnSpPr>
            <a:cxnSpLocks/>
          </p:cNvCxnSpPr>
          <p:nvPr/>
        </p:nvCxnSpPr>
        <p:spPr>
          <a:xfrm>
            <a:off x="1828324" y="1836310"/>
            <a:ext cx="3511178" cy="267175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5EBB72-1429-418E-AD6B-E174DA2196FE}"/>
              </a:ext>
            </a:extLst>
          </p:cNvPr>
          <p:cNvCxnSpPr>
            <a:cxnSpLocks/>
          </p:cNvCxnSpPr>
          <p:nvPr/>
        </p:nvCxnSpPr>
        <p:spPr>
          <a:xfrm flipV="1">
            <a:off x="1240875" y="1882229"/>
            <a:ext cx="3329537" cy="215637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F84EF8-60D0-4D4C-9B35-01C2EBE2C5A1}"/>
              </a:ext>
            </a:extLst>
          </p:cNvPr>
          <p:cNvSpPr txBox="1"/>
          <p:nvPr/>
        </p:nvSpPr>
        <p:spPr>
          <a:xfrm>
            <a:off x="5371815" y="4508060"/>
            <a:ext cx="498855" cy="338554"/>
          </a:xfrm>
          <a:prstGeom prst="rect">
            <a:avLst/>
          </a:prstGeom>
          <a:noFill/>
        </p:spPr>
        <p:txBody>
          <a:bodyPr wrap="none" rtlCol="0">
            <a:spAutoFit/>
          </a:bodyPr>
          <a:lstStyle/>
          <a:p>
            <a:r>
              <a:rPr lang="en-US" sz="1600" dirty="0"/>
              <a:t>AD</a:t>
            </a:r>
            <a:r>
              <a:rPr lang="en-US" sz="1600" baseline="-25000" dirty="0"/>
              <a:t>1</a:t>
            </a:r>
          </a:p>
        </p:txBody>
      </p:sp>
      <p:sp>
        <p:nvSpPr>
          <p:cNvPr id="21" name="TextBox 20">
            <a:extLst>
              <a:ext uri="{FF2B5EF4-FFF2-40B4-BE49-F238E27FC236}">
                <a16:creationId xmlns:a16="http://schemas.microsoft.com/office/drawing/2014/main" id="{648A73BA-B5F7-45C6-AB1E-3AC8F4261086}"/>
              </a:ext>
            </a:extLst>
          </p:cNvPr>
          <p:cNvSpPr txBox="1"/>
          <p:nvPr/>
        </p:nvSpPr>
        <p:spPr>
          <a:xfrm>
            <a:off x="4537769" y="1626006"/>
            <a:ext cx="673582" cy="338554"/>
          </a:xfrm>
          <a:prstGeom prst="rect">
            <a:avLst/>
          </a:prstGeom>
          <a:noFill/>
        </p:spPr>
        <p:txBody>
          <a:bodyPr wrap="none" rtlCol="0">
            <a:spAutoFit/>
          </a:bodyPr>
          <a:lstStyle/>
          <a:p>
            <a:r>
              <a:rPr lang="en-US" sz="1600" dirty="0"/>
              <a:t>SRAS</a:t>
            </a:r>
            <a:r>
              <a:rPr lang="en-US" sz="1600" baseline="-25000" dirty="0"/>
              <a:t>2</a:t>
            </a:r>
          </a:p>
        </p:txBody>
      </p:sp>
      <p:sp>
        <p:nvSpPr>
          <p:cNvPr id="22" name="TextBox 21">
            <a:extLst>
              <a:ext uri="{FF2B5EF4-FFF2-40B4-BE49-F238E27FC236}">
                <a16:creationId xmlns:a16="http://schemas.microsoft.com/office/drawing/2014/main" id="{B2023932-0034-4FA6-BBFE-E8106E1CE99A}"/>
              </a:ext>
            </a:extLst>
          </p:cNvPr>
          <p:cNvSpPr txBox="1"/>
          <p:nvPr/>
        </p:nvSpPr>
        <p:spPr>
          <a:xfrm>
            <a:off x="4930596" y="2401442"/>
            <a:ext cx="673582" cy="338554"/>
          </a:xfrm>
          <a:prstGeom prst="rect">
            <a:avLst/>
          </a:prstGeom>
          <a:noFill/>
        </p:spPr>
        <p:txBody>
          <a:bodyPr wrap="none" rtlCol="0">
            <a:spAutoFit/>
          </a:bodyPr>
          <a:lstStyle/>
          <a:p>
            <a:r>
              <a:rPr lang="en-US" sz="1600" dirty="0"/>
              <a:t>SRAS</a:t>
            </a:r>
            <a:r>
              <a:rPr lang="en-US" sz="1600" baseline="-25000" dirty="0"/>
              <a:t>1</a:t>
            </a:r>
          </a:p>
        </p:txBody>
      </p:sp>
      <p:sp>
        <p:nvSpPr>
          <p:cNvPr id="23" name="TextBox 22">
            <a:extLst>
              <a:ext uri="{FF2B5EF4-FFF2-40B4-BE49-F238E27FC236}">
                <a16:creationId xmlns:a16="http://schemas.microsoft.com/office/drawing/2014/main" id="{89BB5A36-219C-43CF-A27E-8A8A48BD7131}"/>
              </a:ext>
            </a:extLst>
          </p:cNvPr>
          <p:cNvSpPr txBox="1"/>
          <p:nvPr/>
        </p:nvSpPr>
        <p:spPr>
          <a:xfrm>
            <a:off x="3764623" y="145161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24" name="Straight Connector 23">
            <a:extLst>
              <a:ext uri="{FF2B5EF4-FFF2-40B4-BE49-F238E27FC236}">
                <a16:creationId xmlns:a16="http://schemas.microsoft.com/office/drawing/2014/main" id="{310EF5BB-18C3-402A-9AC3-11BE33CB4393}"/>
              </a:ext>
            </a:extLst>
          </p:cNvPr>
          <p:cNvCxnSpPr>
            <a:cxnSpLocks/>
          </p:cNvCxnSpPr>
          <p:nvPr/>
        </p:nvCxnSpPr>
        <p:spPr>
          <a:xfrm flipV="1">
            <a:off x="8804439" y="1790169"/>
            <a:ext cx="17443" cy="386083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0543FC0-400B-4453-8A83-168FC67D50F9}"/>
              </a:ext>
            </a:extLst>
          </p:cNvPr>
          <p:cNvSpPr txBox="1"/>
          <p:nvPr/>
        </p:nvSpPr>
        <p:spPr>
          <a:xfrm>
            <a:off x="8431763" y="135468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31" name="Straight Arrow Connector 30">
            <a:extLst>
              <a:ext uri="{FF2B5EF4-FFF2-40B4-BE49-F238E27FC236}">
                <a16:creationId xmlns:a16="http://schemas.microsoft.com/office/drawing/2014/main" id="{21238927-64A1-4911-B812-6AD0D77DE318}"/>
              </a:ext>
            </a:extLst>
          </p:cNvPr>
          <p:cNvCxnSpPr>
            <a:cxnSpLocks/>
          </p:cNvCxnSpPr>
          <p:nvPr/>
        </p:nvCxnSpPr>
        <p:spPr>
          <a:xfrm flipH="1" flipV="1">
            <a:off x="1750904" y="3858043"/>
            <a:ext cx="546832" cy="504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3BDD527-B39A-4620-B732-0B28FB3C3E03}"/>
                  </a:ext>
                </a:extLst>
              </p:cNvPr>
              <p:cNvSpPr txBox="1"/>
              <p:nvPr/>
            </p:nvSpPr>
            <p:spPr>
              <a:xfrm>
                <a:off x="3994980" y="5671229"/>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E3BDD527-B39A-4620-B732-0B28FB3C3E03}"/>
                  </a:ext>
                </a:extLst>
              </p:cNvPr>
              <p:cNvSpPr txBox="1">
                <a:spLocks noRot="1" noChangeAspect="1" noMove="1" noResize="1" noEditPoints="1" noAdjustHandles="1" noChangeArrowheads="1" noChangeShapeType="1" noTextEdit="1"/>
              </p:cNvSpPr>
              <p:nvPr/>
            </p:nvSpPr>
            <p:spPr>
              <a:xfrm>
                <a:off x="3994980" y="5671229"/>
                <a:ext cx="240450" cy="276999"/>
              </a:xfrm>
              <a:prstGeom prst="rect">
                <a:avLst/>
              </a:prstGeom>
              <a:blipFill>
                <a:blip r:embed="rId3"/>
                <a:stretch>
                  <a:fillRect l="-20000" t="-2174" r="-22500" b="-8696"/>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102AEF85-C59E-4E59-B769-CA82951EF3BA}"/>
              </a:ext>
            </a:extLst>
          </p:cNvPr>
          <p:cNvSpPr txBox="1"/>
          <p:nvPr/>
        </p:nvSpPr>
        <p:spPr>
          <a:xfrm>
            <a:off x="11045343" y="5705223"/>
            <a:ext cx="1129989" cy="369332"/>
          </a:xfrm>
          <a:prstGeom prst="rect">
            <a:avLst/>
          </a:prstGeom>
          <a:noFill/>
        </p:spPr>
        <p:txBody>
          <a:bodyPr wrap="none" rtlCol="0">
            <a:spAutoFit/>
          </a:bodyPr>
          <a:lstStyle/>
          <a:p>
            <a:r>
              <a:rPr lang="en-US" dirty="0"/>
              <a:t>output (Y)</a:t>
            </a:r>
          </a:p>
        </p:txBody>
      </p:sp>
      <p:cxnSp>
        <p:nvCxnSpPr>
          <p:cNvPr id="51" name="Straight Connector 50">
            <a:extLst>
              <a:ext uri="{FF2B5EF4-FFF2-40B4-BE49-F238E27FC236}">
                <a16:creationId xmlns:a16="http://schemas.microsoft.com/office/drawing/2014/main" id="{995EE9E2-075E-470E-A4A7-82D0EF7BF04D}"/>
              </a:ext>
            </a:extLst>
          </p:cNvPr>
          <p:cNvCxnSpPr>
            <a:cxnSpLocks/>
          </p:cNvCxnSpPr>
          <p:nvPr/>
        </p:nvCxnSpPr>
        <p:spPr>
          <a:xfrm>
            <a:off x="6594924" y="1497534"/>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403723-03D2-440F-A27F-7C6F0D639346}"/>
              </a:ext>
            </a:extLst>
          </p:cNvPr>
          <p:cNvSpPr txBox="1"/>
          <p:nvPr/>
        </p:nvSpPr>
        <p:spPr>
          <a:xfrm>
            <a:off x="5742534" y="1112719"/>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53" name="Straight Connector 52">
            <a:extLst>
              <a:ext uri="{FF2B5EF4-FFF2-40B4-BE49-F238E27FC236}">
                <a16:creationId xmlns:a16="http://schemas.microsoft.com/office/drawing/2014/main" id="{DDF2B0DF-0A0C-43E6-B549-3E70C0D7BD9F}"/>
              </a:ext>
            </a:extLst>
          </p:cNvPr>
          <p:cNvCxnSpPr>
            <a:cxnSpLocks/>
          </p:cNvCxnSpPr>
          <p:nvPr/>
        </p:nvCxnSpPr>
        <p:spPr>
          <a:xfrm flipV="1">
            <a:off x="6834059" y="1719669"/>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B4698F-BDEC-432E-B434-2688BF47D42C}"/>
              </a:ext>
            </a:extLst>
          </p:cNvPr>
          <p:cNvCxnSpPr>
            <a:cxnSpLocks/>
          </p:cNvCxnSpPr>
          <p:nvPr/>
        </p:nvCxnSpPr>
        <p:spPr>
          <a:xfrm flipV="1">
            <a:off x="7714020" y="2893193"/>
            <a:ext cx="3560643" cy="220817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CB9F86-6764-4775-95C1-6464987BD8FD}"/>
              </a:ext>
            </a:extLst>
          </p:cNvPr>
          <p:cNvCxnSpPr>
            <a:cxnSpLocks/>
          </p:cNvCxnSpPr>
          <p:nvPr/>
        </p:nvCxnSpPr>
        <p:spPr>
          <a:xfrm>
            <a:off x="7393654" y="1920188"/>
            <a:ext cx="3540438" cy="250743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AD131D-6DED-4C60-B259-33E8D1D7B182}"/>
              </a:ext>
            </a:extLst>
          </p:cNvPr>
          <p:cNvSpPr txBox="1"/>
          <p:nvPr/>
        </p:nvSpPr>
        <p:spPr>
          <a:xfrm>
            <a:off x="11102366" y="4247522"/>
            <a:ext cx="498855" cy="338554"/>
          </a:xfrm>
          <a:prstGeom prst="rect">
            <a:avLst/>
          </a:prstGeom>
          <a:noFill/>
        </p:spPr>
        <p:txBody>
          <a:bodyPr wrap="none" rtlCol="0">
            <a:spAutoFit/>
          </a:bodyPr>
          <a:lstStyle/>
          <a:p>
            <a:r>
              <a:rPr lang="en-US" sz="1600" dirty="0"/>
              <a:t>AD</a:t>
            </a:r>
            <a:r>
              <a:rPr lang="en-US" sz="1600" baseline="-25000" dirty="0"/>
              <a:t>1</a:t>
            </a:r>
          </a:p>
        </p:txBody>
      </p:sp>
      <p:sp>
        <p:nvSpPr>
          <p:cNvPr id="57" name="TextBox 56">
            <a:extLst>
              <a:ext uri="{FF2B5EF4-FFF2-40B4-BE49-F238E27FC236}">
                <a16:creationId xmlns:a16="http://schemas.microsoft.com/office/drawing/2014/main" id="{2E544D51-BF20-44BD-A7E9-5D635C578FFB}"/>
              </a:ext>
            </a:extLst>
          </p:cNvPr>
          <p:cNvSpPr txBox="1"/>
          <p:nvPr/>
        </p:nvSpPr>
        <p:spPr>
          <a:xfrm>
            <a:off x="11254198" y="2806779"/>
            <a:ext cx="673582" cy="338554"/>
          </a:xfrm>
          <a:prstGeom prst="rect">
            <a:avLst/>
          </a:prstGeom>
          <a:noFill/>
        </p:spPr>
        <p:txBody>
          <a:bodyPr wrap="none" rtlCol="0">
            <a:spAutoFit/>
          </a:bodyPr>
          <a:lstStyle/>
          <a:p>
            <a:r>
              <a:rPr lang="en-US" sz="1600" dirty="0"/>
              <a:t>SRAS</a:t>
            </a:r>
            <a:r>
              <a:rPr lang="en-US" sz="1600" baseline="-25000" dirty="0"/>
              <a:t>2</a:t>
            </a:r>
          </a:p>
        </p:txBody>
      </p:sp>
      <p:sp>
        <p:nvSpPr>
          <p:cNvPr id="58" name="TextBox 57">
            <a:extLst>
              <a:ext uri="{FF2B5EF4-FFF2-40B4-BE49-F238E27FC236}">
                <a16:creationId xmlns:a16="http://schemas.microsoft.com/office/drawing/2014/main" id="{8CBE7D4C-A3F6-4913-9EEE-4AD1CCD8638E}"/>
              </a:ext>
            </a:extLst>
          </p:cNvPr>
          <p:cNvSpPr txBox="1"/>
          <p:nvPr/>
        </p:nvSpPr>
        <p:spPr>
          <a:xfrm>
            <a:off x="10708552" y="1581554"/>
            <a:ext cx="673582" cy="338554"/>
          </a:xfrm>
          <a:prstGeom prst="rect">
            <a:avLst/>
          </a:prstGeom>
          <a:noFill/>
        </p:spPr>
        <p:txBody>
          <a:bodyPr wrap="none" rtlCol="0">
            <a:spAutoFit/>
          </a:bodyPr>
          <a:lstStyle/>
          <a:p>
            <a:r>
              <a:rPr lang="en-US" sz="1600" dirty="0"/>
              <a:t>SRAS</a:t>
            </a:r>
            <a:r>
              <a:rPr lang="en-US" sz="1600" baseline="-25000" dirty="0"/>
              <a:t>1</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435A4F-3CB3-4637-A5CA-FDDC26CB6959}"/>
                  </a:ext>
                </a:extLst>
              </p:cNvPr>
              <p:cNvSpPr txBox="1"/>
              <p:nvPr/>
            </p:nvSpPr>
            <p:spPr>
              <a:xfrm>
                <a:off x="8730082" y="5717395"/>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55435A4F-3CB3-4637-A5CA-FDDC26CB6959}"/>
                  </a:ext>
                </a:extLst>
              </p:cNvPr>
              <p:cNvSpPr txBox="1">
                <a:spLocks noRot="1" noChangeAspect="1" noMove="1" noResize="1" noEditPoints="1" noAdjustHandles="1" noChangeArrowheads="1" noChangeShapeType="1" noTextEdit="1"/>
              </p:cNvSpPr>
              <p:nvPr/>
            </p:nvSpPr>
            <p:spPr>
              <a:xfrm>
                <a:off x="8730082" y="5717395"/>
                <a:ext cx="240450" cy="276999"/>
              </a:xfrm>
              <a:prstGeom prst="rect">
                <a:avLst/>
              </a:prstGeom>
              <a:blipFill>
                <a:blip r:embed="rId4"/>
                <a:stretch>
                  <a:fillRect l="-20000" t="-4444" r="-22500" b="-8889"/>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1452155B-992C-4E13-A3E4-8A58500E6869}"/>
              </a:ext>
            </a:extLst>
          </p:cNvPr>
          <p:cNvCxnSpPr>
            <a:cxnSpLocks/>
          </p:cNvCxnSpPr>
          <p:nvPr/>
        </p:nvCxnSpPr>
        <p:spPr>
          <a:xfrm>
            <a:off x="9888262" y="2401442"/>
            <a:ext cx="736711" cy="696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64FA018-CF24-4F34-8D1A-AC0CD9DED39B}"/>
              </a:ext>
            </a:extLst>
          </p:cNvPr>
          <p:cNvCxnSpPr/>
          <p:nvPr/>
        </p:nvCxnSpPr>
        <p:spPr>
          <a:xfrm flipH="1">
            <a:off x="958656" y="2823411"/>
            <a:ext cx="210058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9ADDE97-9C7A-463A-8E09-3A68B9511C6B}"/>
              </a:ext>
            </a:extLst>
          </p:cNvPr>
          <p:cNvCxnSpPr/>
          <p:nvPr/>
        </p:nvCxnSpPr>
        <p:spPr>
          <a:xfrm flipH="1">
            <a:off x="958656" y="3525759"/>
            <a:ext cx="30472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1DCD218-A12A-4726-AB65-CADCCCF84034}"/>
              </a:ext>
            </a:extLst>
          </p:cNvPr>
          <p:cNvCxnSpPr/>
          <p:nvPr/>
        </p:nvCxnSpPr>
        <p:spPr>
          <a:xfrm flipH="1">
            <a:off x="6669645" y="2939716"/>
            <a:ext cx="210058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6F7C1F8-CA6C-4CDC-AF20-4092407C6D36}"/>
              </a:ext>
            </a:extLst>
          </p:cNvPr>
          <p:cNvCxnSpPr>
            <a:cxnSpLocks/>
          </p:cNvCxnSpPr>
          <p:nvPr/>
        </p:nvCxnSpPr>
        <p:spPr>
          <a:xfrm flipH="1">
            <a:off x="6594924" y="3714253"/>
            <a:ext cx="3242243" cy="6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344A538-DADC-4B0E-BB68-C76DC8FE9EA5}"/>
              </a:ext>
            </a:extLst>
          </p:cNvPr>
          <p:cNvCxnSpPr/>
          <p:nvPr/>
        </p:nvCxnSpPr>
        <p:spPr>
          <a:xfrm flipH="1">
            <a:off x="954645" y="2186244"/>
            <a:ext cx="30472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A6CD1B7-9209-4A16-8651-467823E6AAE6}"/>
              </a:ext>
            </a:extLst>
          </p:cNvPr>
          <p:cNvCxnSpPr/>
          <p:nvPr/>
        </p:nvCxnSpPr>
        <p:spPr>
          <a:xfrm flipH="1">
            <a:off x="6653603" y="4391526"/>
            <a:ext cx="210058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5CB210EB-5AB3-451A-9EF6-5DE1343BD1AB}"/>
              </a:ext>
            </a:extLst>
          </p:cNvPr>
          <p:cNvSpPr txBox="1"/>
          <p:nvPr/>
        </p:nvSpPr>
        <p:spPr>
          <a:xfrm>
            <a:off x="15543" y="3270750"/>
            <a:ext cx="863376" cy="861774"/>
          </a:xfrm>
          <a:prstGeom prst="rect">
            <a:avLst/>
          </a:prstGeom>
          <a:noFill/>
        </p:spPr>
        <p:txBody>
          <a:bodyPr wrap="square" rtlCol="0">
            <a:spAutoFit/>
          </a:bodyPr>
          <a:lstStyle/>
          <a:p>
            <a:pPr algn="r"/>
            <a:r>
              <a:rPr lang="el-GR" dirty="0"/>
              <a:t>π</a:t>
            </a:r>
            <a:r>
              <a:rPr lang="en-US" baseline="-25000" dirty="0">
                <a:latin typeface="Calibri"/>
              </a:rPr>
              <a:t>LR</a:t>
            </a:r>
            <a:r>
              <a:rPr lang="en-US" dirty="0"/>
              <a:t> </a:t>
            </a:r>
          </a:p>
          <a:p>
            <a:r>
              <a:rPr lang="en-US" sz="1600" dirty="0"/>
              <a:t>if self-</a:t>
            </a:r>
          </a:p>
          <a:p>
            <a:r>
              <a:rPr lang="en-US" sz="1600" dirty="0"/>
              <a:t>correct</a:t>
            </a:r>
          </a:p>
        </p:txBody>
      </p:sp>
      <p:sp>
        <p:nvSpPr>
          <p:cNvPr id="92" name="TextBox 91">
            <a:extLst>
              <a:ext uri="{FF2B5EF4-FFF2-40B4-BE49-F238E27FC236}">
                <a16:creationId xmlns:a16="http://schemas.microsoft.com/office/drawing/2014/main" id="{7C100553-BF4A-4ACC-8A12-99207E3F3320}"/>
              </a:ext>
            </a:extLst>
          </p:cNvPr>
          <p:cNvSpPr txBox="1"/>
          <p:nvPr/>
        </p:nvSpPr>
        <p:spPr>
          <a:xfrm>
            <a:off x="144077" y="1908080"/>
            <a:ext cx="704899" cy="861774"/>
          </a:xfrm>
          <a:prstGeom prst="rect">
            <a:avLst/>
          </a:prstGeom>
          <a:noFill/>
        </p:spPr>
        <p:txBody>
          <a:bodyPr wrap="square" rtlCol="0">
            <a:spAutoFit/>
          </a:bodyPr>
          <a:lstStyle/>
          <a:p>
            <a:pPr algn="r"/>
            <a:r>
              <a:rPr lang="el-GR" dirty="0">
                <a:latin typeface="Calibri"/>
              </a:rPr>
              <a:t>π</a:t>
            </a:r>
            <a:r>
              <a:rPr lang="en-US" baseline="-25000" dirty="0">
                <a:latin typeface="Calibri"/>
              </a:rPr>
              <a:t>LR</a:t>
            </a:r>
            <a:r>
              <a:rPr lang="en-US" dirty="0"/>
              <a:t> </a:t>
            </a:r>
          </a:p>
          <a:p>
            <a:r>
              <a:rPr lang="en-US" sz="1600" dirty="0"/>
              <a:t>if gap-</a:t>
            </a:r>
          </a:p>
          <a:p>
            <a:r>
              <a:rPr lang="en-US" sz="1600" dirty="0"/>
              <a:t>close</a:t>
            </a:r>
          </a:p>
        </p:txBody>
      </p:sp>
      <p:sp>
        <p:nvSpPr>
          <p:cNvPr id="93" name="TextBox 92">
            <a:extLst>
              <a:ext uri="{FF2B5EF4-FFF2-40B4-BE49-F238E27FC236}">
                <a16:creationId xmlns:a16="http://schemas.microsoft.com/office/drawing/2014/main" id="{9C6DF657-778A-4135-8BEF-5AA4FFB76995}"/>
              </a:ext>
            </a:extLst>
          </p:cNvPr>
          <p:cNvSpPr txBox="1"/>
          <p:nvPr/>
        </p:nvSpPr>
        <p:spPr>
          <a:xfrm>
            <a:off x="5742116" y="2484002"/>
            <a:ext cx="863376" cy="861774"/>
          </a:xfrm>
          <a:prstGeom prst="rect">
            <a:avLst/>
          </a:prstGeom>
          <a:noFill/>
        </p:spPr>
        <p:txBody>
          <a:bodyPr wrap="square" rtlCol="0">
            <a:spAutoFit/>
          </a:bodyPr>
          <a:lstStyle/>
          <a:p>
            <a:pPr algn="r"/>
            <a:r>
              <a:rPr lang="el-GR" dirty="0"/>
              <a:t>π</a:t>
            </a:r>
            <a:r>
              <a:rPr lang="en-US" baseline="-25000" dirty="0">
                <a:latin typeface="Calibri"/>
              </a:rPr>
              <a:t>LR</a:t>
            </a:r>
            <a:r>
              <a:rPr lang="en-US" dirty="0"/>
              <a:t> </a:t>
            </a:r>
          </a:p>
          <a:p>
            <a:r>
              <a:rPr lang="en-US" sz="1600" dirty="0"/>
              <a:t>if self-</a:t>
            </a:r>
          </a:p>
          <a:p>
            <a:r>
              <a:rPr lang="en-US" sz="1600" dirty="0"/>
              <a:t>correct</a:t>
            </a:r>
          </a:p>
        </p:txBody>
      </p:sp>
      <p:sp>
        <p:nvSpPr>
          <p:cNvPr id="94" name="TextBox 93">
            <a:extLst>
              <a:ext uri="{FF2B5EF4-FFF2-40B4-BE49-F238E27FC236}">
                <a16:creationId xmlns:a16="http://schemas.microsoft.com/office/drawing/2014/main" id="{3A758BC3-D71D-43E7-AE26-7AFF32CCA65D}"/>
              </a:ext>
            </a:extLst>
          </p:cNvPr>
          <p:cNvSpPr txBox="1"/>
          <p:nvPr/>
        </p:nvSpPr>
        <p:spPr>
          <a:xfrm>
            <a:off x="5931598" y="4019375"/>
            <a:ext cx="704899" cy="861774"/>
          </a:xfrm>
          <a:prstGeom prst="rect">
            <a:avLst/>
          </a:prstGeom>
          <a:noFill/>
        </p:spPr>
        <p:txBody>
          <a:bodyPr wrap="square" rtlCol="0">
            <a:spAutoFit/>
          </a:bodyPr>
          <a:lstStyle/>
          <a:p>
            <a:pPr algn="r"/>
            <a:r>
              <a:rPr lang="el-GR" dirty="0">
                <a:latin typeface="Calibri"/>
              </a:rPr>
              <a:t>π</a:t>
            </a:r>
            <a:r>
              <a:rPr lang="en-US" baseline="-25000" dirty="0">
                <a:latin typeface="Calibri"/>
              </a:rPr>
              <a:t>LR</a:t>
            </a:r>
            <a:r>
              <a:rPr lang="en-US" dirty="0"/>
              <a:t> </a:t>
            </a:r>
          </a:p>
          <a:p>
            <a:r>
              <a:rPr lang="en-US" sz="1600" dirty="0"/>
              <a:t>if gap-</a:t>
            </a:r>
          </a:p>
          <a:p>
            <a:r>
              <a:rPr lang="en-US" sz="1600" dirty="0"/>
              <a:t>close</a:t>
            </a:r>
          </a:p>
        </p:txBody>
      </p:sp>
    </p:spTree>
    <p:extLst>
      <p:ext uri="{BB962C8B-B14F-4D97-AF65-F5344CB8AC3E}">
        <p14:creationId xmlns:p14="http://schemas.microsoft.com/office/powerpoint/2010/main" val="389589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21" grpId="0"/>
      <p:bldP spid="57" grpId="0"/>
      <p:bldP spid="91" grpId="0"/>
      <p:bldP spid="92" grpId="0"/>
      <p:bldP spid="93" grpId="0"/>
      <p:bldP spid="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6F67-4E48-4942-8897-6EE4C5E772B8}"/>
              </a:ext>
            </a:extLst>
          </p:cNvPr>
          <p:cNvSpPr>
            <a:spLocks noGrp="1"/>
          </p:cNvSpPr>
          <p:nvPr>
            <p:ph type="title"/>
          </p:nvPr>
        </p:nvSpPr>
        <p:spPr/>
        <p:txBody>
          <a:bodyPr/>
          <a:lstStyle/>
          <a:p>
            <a:r>
              <a:rPr lang="en-US" dirty="0"/>
              <a:t>Fiscal policy</a:t>
            </a:r>
          </a:p>
        </p:txBody>
      </p:sp>
      <p:sp>
        <p:nvSpPr>
          <p:cNvPr id="3" name="Content Placeholder 2">
            <a:extLst>
              <a:ext uri="{FF2B5EF4-FFF2-40B4-BE49-F238E27FC236}">
                <a16:creationId xmlns:a16="http://schemas.microsoft.com/office/drawing/2014/main" id="{28AF092D-6F69-4E0E-BA72-D554D4E4031B}"/>
              </a:ext>
            </a:extLst>
          </p:cNvPr>
          <p:cNvSpPr>
            <a:spLocks noGrp="1"/>
          </p:cNvSpPr>
          <p:nvPr>
            <p:ph idx="1"/>
          </p:nvPr>
        </p:nvSpPr>
        <p:spPr>
          <a:xfrm>
            <a:off x="457081" y="1299153"/>
            <a:ext cx="11274663" cy="5193716"/>
          </a:xfrm>
        </p:spPr>
        <p:txBody>
          <a:bodyPr/>
          <a:lstStyle/>
          <a:p>
            <a:r>
              <a:rPr lang="en-US" dirty="0">
                <a:solidFill>
                  <a:schemeClr val="tx1"/>
                </a:solidFill>
              </a:rPr>
              <a:t>Context will matter!</a:t>
            </a:r>
          </a:p>
          <a:p>
            <a:pPr lvl="1"/>
            <a:r>
              <a:rPr lang="en-US" dirty="0">
                <a:solidFill>
                  <a:schemeClr val="tx1"/>
                </a:solidFill>
              </a:rPr>
              <a:t>Negative SRAS shock</a:t>
            </a:r>
          </a:p>
          <a:p>
            <a:pPr lvl="2"/>
            <a:r>
              <a:rPr lang="en-US" dirty="0">
                <a:solidFill>
                  <a:schemeClr val="tx1"/>
                </a:solidFill>
              </a:rPr>
              <a:t>Raising inflation from 2% to 4% is no big deal, if it means keeping millions of people out of unemployment and promoting macro stability</a:t>
            </a:r>
          </a:p>
          <a:p>
            <a:pPr lvl="2"/>
            <a:r>
              <a:rPr lang="en-US" dirty="0">
                <a:solidFill>
                  <a:schemeClr val="tx1"/>
                </a:solidFill>
              </a:rPr>
              <a:t>Raising inflation from 8% to 13% is a much harder row to hoe…</a:t>
            </a:r>
          </a:p>
          <a:p>
            <a:pPr lvl="1"/>
            <a:endParaRPr lang="en-US" sz="1200" dirty="0">
              <a:solidFill>
                <a:schemeClr val="tx1"/>
              </a:solidFill>
            </a:endParaRPr>
          </a:p>
          <a:p>
            <a:pPr lvl="1"/>
            <a:r>
              <a:rPr lang="en-US" dirty="0">
                <a:solidFill>
                  <a:schemeClr val="tx1"/>
                </a:solidFill>
              </a:rPr>
              <a:t>Positive SRAS shock</a:t>
            </a:r>
          </a:p>
          <a:p>
            <a:pPr lvl="2"/>
            <a:r>
              <a:rPr lang="en-US" dirty="0">
                <a:solidFill>
                  <a:schemeClr val="tx1"/>
                </a:solidFill>
              </a:rPr>
              <a:t>If we can both smooth consumption and drop inflation from 6% to 3%, that’s excellent</a:t>
            </a:r>
          </a:p>
          <a:p>
            <a:pPr lvl="2"/>
            <a:r>
              <a:rPr lang="en-US" dirty="0">
                <a:solidFill>
                  <a:schemeClr val="tx1"/>
                </a:solidFill>
              </a:rPr>
              <a:t>Dropping inflation into negative values in the name of “gap closing” could be disastrous.</a:t>
            </a:r>
          </a:p>
        </p:txBody>
      </p:sp>
      <p:sp>
        <p:nvSpPr>
          <p:cNvPr id="4" name="Footer Placeholder 3">
            <a:extLst>
              <a:ext uri="{FF2B5EF4-FFF2-40B4-BE49-F238E27FC236}">
                <a16:creationId xmlns:a16="http://schemas.microsoft.com/office/drawing/2014/main" id="{0BE38F13-BC8D-4280-A1A7-7B34E0E2E0B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80838911-0124-4EC3-B975-A9AD7F1AC082}"/>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429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22A8-B114-44EA-82F1-F79793372A18}"/>
              </a:ext>
            </a:extLst>
          </p:cNvPr>
          <p:cNvSpPr>
            <a:spLocks noGrp="1"/>
          </p:cNvSpPr>
          <p:nvPr>
            <p:ph type="title"/>
          </p:nvPr>
        </p:nvSpPr>
        <p:spPr/>
        <p:txBody>
          <a:bodyPr/>
          <a:lstStyle/>
          <a:p>
            <a:r>
              <a:rPr lang="en-US" dirty="0"/>
              <a:t>Cycles: the self-correcting mechanism</a:t>
            </a:r>
          </a:p>
        </p:txBody>
      </p:sp>
      <p:sp>
        <p:nvSpPr>
          <p:cNvPr id="3" name="Content Placeholder 2">
            <a:extLst>
              <a:ext uri="{FF2B5EF4-FFF2-40B4-BE49-F238E27FC236}">
                <a16:creationId xmlns:a16="http://schemas.microsoft.com/office/drawing/2014/main" id="{0B11FCDA-3DCC-46CA-A0B0-FC1BA076149A}"/>
              </a:ext>
            </a:extLst>
          </p:cNvPr>
          <p:cNvSpPr>
            <a:spLocks noGrp="1"/>
          </p:cNvSpPr>
          <p:nvPr>
            <p:ph idx="1"/>
          </p:nvPr>
        </p:nvSpPr>
        <p:spPr>
          <a:xfrm>
            <a:off x="457081" y="1299153"/>
            <a:ext cx="11274663" cy="5101647"/>
          </a:xfrm>
        </p:spPr>
        <p:txBody>
          <a:bodyPr>
            <a:normAutofit/>
          </a:bodyPr>
          <a:lstStyle/>
          <a:p>
            <a:r>
              <a:rPr lang="en-US" dirty="0">
                <a:solidFill>
                  <a:schemeClr val="tx1"/>
                </a:solidFill>
              </a:rPr>
              <a:t>The long run represents an economy where all prices are flexible, and so all markets clear: full resource utilization at their natural rates.</a:t>
            </a:r>
          </a:p>
          <a:p>
            <a:pPr lvl="1"/>
            <a:r>
              <a:rPr lang="en-US" dirty="0">
                <a:solidFill>
                  <a:schemeClr val="tx1"/>
                </a:solidFill>
              </a:rPr>
              <a:t>Think back to the aggregate production function</a:t>
            </a:r>
          </a:p>
          <a:p>
            <a:pPr lvl="1"/>
            <a:endParaRPr lang="en-US" sz="1200" dirty="0">
              <a:solidFill>
                <a:schemeClr val="tx1"/>
              </a:solidFill>
            </a:endParaRPr>
          </a:p>
          <a:p>
            <a:r>
              <a:rPr lang="en-US" dirty="0">
                <a:solidFill>
                  <a:schemeClr val="tx1"/>
                </a:solidFill>
              </a:rPr>
              <a:t>LRAS shifters are things that change supply-side fundamentals</a:t>
            </a:r>
          </a:p>
          <a:p>
            <a:pPr marL="1123843" lvl="1" indent="-514350">
              <a:buFont typeface="+mj-lt"/>
              <a:buAutoNum type="arabicPeriod"/>
            </a:pPr>
            <a:r>
              <a:rPr lang="en-US" dirty="0">
                <a:solidFill>
                  <a:schemeClr val="tx1"/>
                </a:solidFill>
              </a:rPr>
              <a:t>Resource stock: more K, L, and HC to plug into the production </a:t>
            </a:r>
            <a:r>
              <a:rPr lang="en-US" dirty="0" err="1">
                <a:solidFill>
                  <a:schemeClr val="tx1"/>
                </a:solidFill>
              </a:rPr>
              <a:t>fc’n</a:t>
            </a:r>
            <a:endParaRPr lang="en-US" dirty="0">
              <a:solidFill>
                <a:schemeClr val="tx1"/>
              </a:solidFill>
            </a:endParaRPr>
          </a:p>
          <a:p>
            <a:pPr marL="1123843" lvl="1" indent="-514350">
              <a:buFont typeface="+mj-lt"/>
              <a:buAutoNum type="arabicPeriod"/>
            </a:pPr>
            <a:r>
              <a:rPr lang="en-US" dirty="0">
                <a:solidFill>
                  <a:schemeClr val="tx1"/>
                </a:solidFill>
              </a:rPr>
              <a:t>Technology: use the existing stock of resources more effectively</a:t>
            </a:r>
          </a:p>
          <a:p>
            <a:pPr marL="1123843" lvl="1" indent="-514350">
              <a:buFont typeface="+mj-lt"/>
              <a:buAutoNum type="arabicPeriod"/>
            </a:pPr>
            <a:r>
              <a:rPr lang="en-US" u="sng" dirty="0">
                <a:solidFill>
                  <a:schemeClr val="tx1"/>
                </a:solidFill>
              </a:rPr>
              <a:t>Institutional changes</a:t>
            </a:r>
            <a:r>
              <a:rPr lang="en-US" dirty="0">
                <a:solidFill>
                  <a:schemeClr val="tx1"/>
                </a:solidFill>
              </a:rPr>
              <a:t>:  changes in “the way things are done” or “the rules of the game</a:t>
            </a:r>
          </a:p>
          <a:p>
            <a:pPr marL="1347682" lvl="3" indent="-303213">
              <a:spcBef>
                <a:spcPts val="600"/>
              </a:spcBef>
              <a:defRPr/>
            </a:pPr>
            <a:r>
              <a:rPr lang="en-US" dirty="0">
                <a:solidFill>
                  <a:schemeClr val="tx1"/>
                </a:solidFill>
              </a:rPr>
              <a:t>E.g., adopting/abandoning markets.  Erosion or improvement in the rule of law. Changes in class/racial/gender equality in market access</a:t>
            </a:r>
          </a:p>
          <a:p>
            <a:pPr lvl="1"/>
            <a:endParaRPr lang="en-US" dirty="0">
              <a:solidFill>
                <a:schemeClr val="tx1"/>
              </a:solidFill>
            </a:endParaRPr>
          </a:p>
        </p:txBody>
      </p:sp>
      <p:sp>
        <p:nvSpPr>
          <p:cNvPr id="4" name="Footer Placeholder 3">
            <a:extLst>
              <a:ext uri="{FF2B5EF4-FFF2-40B4-BE49-F238E27FC236}">
                <a16:creationId xmlns:a16="http://schemas.microsoft.com/office/drawing/2014/main" id="{42B33673-FDB7-44F5-9921-30F0670C324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AE88B16-3AAF-419A-AAE2-B83A29890F94}"/>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0718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609441" y="2732782"/>
            <a:ext cx="10969943" cy="1231084"/>
          </a:xfrm>
          <a:prstGeom prst="rect">
            <a:avLst/>
          </a:prstGeom>
          <a:noFill/>
          <a:ln w="9525" algn="ctr">
            <a:noFill/>
            <a:miter lim="800000"/>
            <a:headEnd/>
            <a:tailEnd type="none" w="med" len="lg"/>
          </a:ln>
        </p:spPr>
        <p:txBody>
          <a:bodyPr wrap="square">
            <a:spAutoFit/>
          </a:bodyPr>
          <a:lstStyle/>
          <a:p>
            <a:pPr marL="1588" indent="-1588" algn="ctr">
              <a:buNone/>
            </a:pPr>
            <a:r>
              <a:rPr lang="en-US" sz="4400" b="1" dirty="0"/>
              <a:t>Next:</a:t>
            </a:r>
            <a:br>
              <a:rPr lang="en-US" sz="3600" dirty="0"/>
            </a:br>
            <a:r>
              <a:rPr lang="en-US" sz="3600"/>
              <a:t>The Philips Curve</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extLst>
      <p:ext uri="{BB962C8B-B14F-4D97-AF65-F5344CB8AC3E}">
        <p14:creationId xmlns:p14="http://schemas.microsoft.com/office/powerpoint/2010/main" val="262723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2BB2-1D24-426D-825F-2108BFF724B1}"/>
              </a:ext>
            </a:extLst>
          </p:cNvPr>
          <p:cNvSpPr>
            <a:spLocks noGrp="1"/>
          </p:cNvSpPr>
          <p:nvPr>
            <p:ph type="title"/>
          </p:nvPr>
        </p:nvSpPr>
        <p:spPr/>
        <p:txBody>
          <a:bodyPr/>
          <a:lstStyle/>
          <a:p>
            <a:r>
              <a:rPr lang="en-US" dirty="0"/>
              <a:t>Cycles: the self-correcting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E86A5C-8EA2-4670-BCC4-DE4E15FDBC11}"/>
                  </a:ext>
                </a:extLst>
              </p:cNvPr>
              <p:cNvSpPr>
                <a:spLocks noGrp="1"/>
              </p:cNvSpPr>
              <p:nvPr>
                <p:ph idx="1"/>
              </p:nvPr>
            </p:nvSpPr>
            <p:spPr>
              <a:xfrm>
                <a:off x="457081" y="1299153"/>
                <a:ext cx="11428531" cy="5144751"/>
              </a:xfrm>
            </p:spPr>
            <p:txBody>
              <a:bodyPr>
                <a:normAutofit/>
              </a:bodyPr>
              <a:lstStyle/>
              <a:p>
                <a:r>
                  <a:rPr lang="en-US" dirty="0">
                    <a:solidFill>
                      <a:schemeClr val="tx1"/>
                    </a:solidFill>
                  </a:rPr>
                  <a:t>If the economy is in the long run with a growth rate of g, we expect long run output to rise according to </a:t>
                </a:r>
                <a14:m>
                  <m:oMath xmlns:m="http://schemas.openxmlformats.org/officeDocument/2006/math">
                    <m:acc>
                      <m:accPr>
                        <m:chr m:val="̅"/>
                        <m:ctrlPr>
                          <a:rPr lang="en-US" sz="2600" i="1">
                            <a:solidFill>
                              <a:schemeClr val="tx1"/>
                            </a:solidFill>
                            <a:latin typeface="Cambria Math" panose="02040503050406030204" pitchFamily="18" charset="0"/>
                          </a:rPr>
                        </m:ctrlPr>
                      </m:accPr>
                      <m:e>
                        <m:sSub>
                          <m:sSubPr>
                            <m:ctrlPr>
                              <a:rPr lang="en-US" sz="2600" i="1" smtClean="0">
                                <a:solidFill>
                                  <a:schemeClr val="tx1"/>
                                </a:solidFill>
                                <a:latin typeface="Cambria Math" panose="02040503050406030204" pitchFamily="18" charset="0"/>
                              </a:rPr>
                            </m:ctrlPr>
                          </m:sSubPr>
                          <m:e>
                            <m:r>
                              <m:rPr>
                                <m:nor/>
                              </m:rPr>
                              <a:rPr lang="en-US" sz="2600" i="0">
                                <a:solidFill>
                                  <a:schemeClr val="tx1"/>
                                </a:solidFill>
                              </a:rPr>
                              <m:t>Y</m:t>
                            </m:r>
                          </m:e>
                          <m:sub>
                            <m:r>
                              <m:rPr>
                                <m:nor/>
                              </m:rPr>
                              <a:rPr lang="en-US" sz="2600" b="0" i="0" smtClean="0">
                                <a:solidFill>
                                  <a:schemeClr val="tx1"/>
                                </a:solidFill>
                              </a:rPr>
                              <m:t>t</m:t>
                            </m:r>
                            <m:r>
                              <m:rPr>
                                <m:nor/>
                              </m:rPr>
                              <a:rPr lang="en-US" sz="2600" b="0" i="0" smtClean="0">
                                <a:solidFill>
                                  <a:schemeClr val="tx1"/>
                                </a:solidFill>
                              </a:rPr>
                              <m:t>+1</m:t>
                            </m:r>
                          </m:sub>
                        </m:sSub>
                      </m:e>
                    </m:acc>
                    <m:r>
                      <m:rPr>
                        <m:nor/>
                      </m:rPr>
                      <a:rPr lang="en-US" sz="2600" b="0" i="0" smtClean="0">
                        <a:solidFill>
                          <a:schemeClr val="tx1"/>
                        </a:solidFill>
                      </a:rPr>
                      <m:t> =</m:t>
                    </m:r>
                    <m:acc>
                      <m:accPr>
                        <m:chr m:val="̅"/>
                        <m:ctrlPr>
                          <a:rPr lang="en-US" sz="2600" i="1">
                            <a:solidFill>
                              <a:schemeClr val="tx1"/>
                            </a:solidFill>
                            <a:latin typeface="Cambria Math" panose="02040503050406030204" pitchFamily="18" charset="0"/>
                          </a:rPr>
                        </m:ctrlPr>
                      </m:accPr>
                      <m:e>
                        <m:sSub>
                          <m:sSubPr>
                            <m:ctrlPr>
                              <a:rPr lang="en-US" sz="2600" i="1">
                                <a:solidFill>
                                  <a:schemeClr val="tx1"/>
                                </a:solidFill>
                                <a:latin typeface="Cambria Math" panose="02040503050406030204" pitchFamily="18" charset="0"/>
                              </a:rPr>
                            </m:ctrlPr>
                          </m:sSubPr>
                          <m:e>
                            <m:r>
                              <m:rPr>
                                <m:nor/>
                              </m:rPr>
                              <a:rPr lang="en-US" sz="2600" b="0" i="0" smtClean="0">
                                <a:solidFill>
                                  <a:schemeClr val="tx1"/>
                                </a:solidFill>
                              </a:rPr>
                              <m:t> </m:t>
                            </m:r>
                            <m:r>
                              <m:rPr>
                                <m:nor/>
                              </m:rPr>
                              <a:rPr lang="en-US" sz="2600">
                                <a:solidFill>
                                  <a:schemeClr val="tx1"/>
                                </a:solidFill>
                              </a:rPr>
                              <m:t>Y</m:t>
                            </m:r>
                          </m:e>
                          <m:sub>
                            <m:r>
                              <m:rPr>
                                <m:nor/>
                              </m:rPr>
                              <a:rPr lang="en-US" sz="2600" smtClean="0">
                                <a:solidFill>
                                  <a:schemeClr val="tx1"/>
                                </a:solidFill>
                              </a:rPr>
                              <m:t>t</m:t>
                            </m:r>
                          </m:sub>
                        </m:sSub>
                      </m:e>
                    </m:acc>
                    <m:r>
                      <m:rPr>
                        <m:nor/>
                      </m:rPr>
                      <a:rPr lang="en-US" sz="2600" i="0" smtClean="0">
                        <a:solidFill>
                          <a:schemeClr val="tx1"/>
                        </a:solidFill>
                      </a:rPr>
                      <m:t> </m:t>
                    </m:r>
                    <m:r>
                      <m:rPr>
                        <m:nor/>
                      </m:rPr>
                      <a:rPr lang="en-US" sz="2600" b="0" i="0" smtClean="0">
                        <a:solidFill>
                          <a:schemeClr val="tx1"/>
                        </a:solidFill>
                      </a:rPr>
                      <m:t>(1+</m:t>
                    </m:r>
                    <m:r>
                      <m:rPr>
                        <m:nor/>
                      </m:rPr>
                      <a:rPr lang="en-US" sz="2600" b="0" i="0" smtClean="0">
                        <a:solidFill>
                          <a:schemeClr val="tx1"/>
                        </a:solidFill>
                      </a:rPr>
                      <m:t>g</m:t>
                    </m:r>
                    <m:r>
                      <m:rPr>
                        <m:nor/>
                      </m:rPr>
                      <a:rPr lang="en-US" sz="2600" b="0" i="0" smtClean="0">
                        <a:solidFill>
                          <a:schemeClr val="tx1"/>
                        </a:solidFill>
                      </a:rPr>
                      <m:t>)</m:t>
                    </m:r>
                  </m:oMath>
                </a14:m>
                <a:endParaRPr lang="en-US" sz="2600" dirty="0">
                  <a:solidFill>
                    <a:schemeClr val="tx1"/>
                  </a:solidFill>
                </a:endParaRPr>
              </a:p>
              <a:p>
                <a:endParaRPr lang="en-US" sz="1200" dirty="0">
                  <a:solidFill>
                    <a:schemeClr val="tx1"/>
                  </a:solidFill>
                </a:endParaRPr>
              </a:p>
              <a:p>
                <a:r>
                  <a:rPr lang="en-US" dirty="0">
                    <a:solidFill>
                      <a:schemeClr val="tx1"/>
                    </a:solidFill>
                  </a:rPr>
                  <a:t>We have all the facts in place we need to model a true business cycle.</a:t>
                </a:r>
              </a:p>
              <a:p>
                <a:pPr>
                  <a:buClrTx/>
                </a:pPr>
                <a:r>
                  <a:rPr lang="en-US" dirty="0">
                    <a:solidFill>
                      <a:schemeClr val="tx1"/>
                    </a:solidFill>
                  </a:rPr>
                  <a:t>Our theory of fluctuations describes the path of the economy, </a:t>
                </a:r>
                <a:r>
                  <a:rPr lang="en-US" i="1" dirty="0">
                    <a:solidFill>
                      <a:schemeClr val="tx1"/>
                    </a:solidFill>
                  </a:rPr>
                  <a:t>absent government intervention</a:t>
                </a:r>
              </a:p>
              <a:p>
                <a:pPr lvl="1">
                  <a:buClrTx/>
                </a:pPr>
                <a:r>
                  <a:rPr lang="en-US" dirty="0">
                    <a:solidFill>
                      <a:schemeClr val="tx1"/>
                    </a:solidFill>
                  </a:rPr>
                  <a:t>Can view this as the “natural” path of an economy</a:t>
                </a:r>
              </a:p>
              <a:p>
                <a:pPr lvl="1">
                  <a:buClrTx/>
                </a:pPr>
                <a:r>
                  <a:rPr lang="en-US" dirty="0">
                    <a:solidFill>
                      <a:schemeClr val="tx1"/>
                    </a:solidFill>
                  </a:rPr>
                  <a:t>I prefer to think of it as reflecting a government that has chosen the path of </a:t>
                </a:r>
                <a:r>
                  <a:rPr lang="en-US" u="sng" dirty="0">
                    <a:solidFill>
                      <a:schemeClr val="tx1"/>
                    </a:solidFill>
                  </a:rPr>
                  <a:t>non-interventionism  </a:t>
                </a:r>
                <a:r>
                  <a:rPr lang="en-US" dirty="0">
                    <a:solidFill>
                      <a:schemeClr val="tx1"/>
                    </a:solidFill>
                  </a:rPr>
                  <a:t>It is always a policy option to DO NOTHING.</a:t>
                </a:r>
              </a:p>
              <a:p>
                <a:pPr lvl="2">
                  <a:buClrTx/>
                </a:pPr>
                <a:r>
                  <a:rPr lang="en-US" dirty="0">
                    <a:solidFill>
                      <a:schemeClr val="tx1"/>
                    </a:solidFill>
                  </a:rPr>
                  <a:t>Doing nothing is a choice!  If we want to say “doing something” works, we must know how much better it is than doing nothing.</a:t>
                </a:r>
              </a:p>
            </p:txBody>
          </p:sp>
        </mc:Choice>
        <mc:Fallback xmlns="">
          <p:sp>
            <p:nvSpPr>
              <p:cNvPr id="3" name="Content Placeholder 2">
                <a:extLst>
                  <a:ext uri="{FF2B5EF4-FFF2-40B4-BE49-F238E27FC236}">
                    <a16:creationId xmlns:a16="http://schemas.microsoft.com/office/drawing/2014/main" id="{5EE86A5C-8EA2-4670-BCC4-DE4E15FDBC11}"/>
                  </a:ext>
                </a:extLst>
              </p:cNvPr>
              <p:cNvSpPr>
                <a:spLocks noGrp="1" noRot="1" noChangeAspect="1" noMove="1" noResize="1" noEditPoints="1" noAdjustHandles="1" noChangeArrowheads="1" noChangeShapeType="1" noTextEdit="1"/>
              </p:cNvSpPr>
              <p:nvPr>
                <p:ph idx="1"/>
              </p:nvPr>
            </p:nvSpPr>
            <p:spPr>
              <a:xfrm>
                <a:off x="457081" y="1299153"/>
                <a:ext cx="11428531" cy="5144751"/>
              </a:xfrm>
              <a:blipFill>
                <a:blip r:embed="rId3"/>
                <a:stretch>
                  <a:fillRect l="-693" t="-1777" r="-15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7F84C2-CFCF-4749-AC73-63139CBC8CA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F87BE59-69AA-41FC-887D-C78F667A3801}"/>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40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Cycles: the self-correcting mechanism</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2" y="1299153"/>
            <a:ext cx="4862738" cy="5144749"/>
          </a:xfrm>
        </p:spPr>
        <p:txBody>
          <a:bodyPr/>
          <a:lstStyle/>
          <a:p>
            <a:r>
              <a:rPr lang="en-US" dirty="0">
                <a:solidFill>
                  <a:schemeClr val="tx1"/>
                </a:solidFill>
              </a:rPr>
              <a:t>Consider an economy initially in the long run, which then experiences a positive AD shock</a:t>
            </a:r>
          </a:p>
          <a:p>
            <a:r>
              <a:rPr lang="en-US" dirty="0">
                <a:solidFill>
                  <a:schemeClr val="tx1"/>
                </a:solidFill>
              </a:rPr>
              <a:t>Output demanded is now higher than can be produced at the natural rate of unemployment</a:t>
            </a:r>
          </a:p>
          <a:p>
            <a:r>
              <a:rPr lang="en-US" dirty="0">
                <a:solidFill>
                  <a:schemeClr val="tx1"/>
                </a:solidFill>
              </a:rPr>
              <a:t>Prices are now rising faster than when wage contracts were created </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5</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5942014" y="2417411"/>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286472" y="1986524"/>
            <a:ext cx="9845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r>
              <a:rPr lang="en-US" sz="2200" baseline="-25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27A9EA04-C70C-4A25-8BF4-E2115BA8E0B3}"/>
              </a:ext>
            </a:extLst>
          </p:cNvPr>
          <p:cNvCxnSpPr>
            <a:cxnSpLocks/>
          </p:cNvCxnSpPr>
          <p:nvPr/>
        </p:nvCxnSpPr>
        <p:spPr>
          <a:xfrm>
            <a:off x="6460057" y="2590800"/>
            <a:ext cx="3932918" cy="295768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0362087" y="5395962"/>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07C8A1EF-8F1A-4557-9D97-FD668068C1B3}"/>
              </a:ext>
            </a:extLst>
          </p:cNvPr>
          <p:cNvSpPr txBox="1"/>
          <p:nvPr/>
        </p:nvSpPr>
        <p:spPr>
          <a:xfrm>
            <a:off x="5103812" y="3837443"/>
            <a:ext cx="1013248"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4%</a:t>
            </a:r>
            <a:endParaRPr lang="en-US" baseline="-250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79E01B-E7F4-441E-BC40-7E042F50DC85}"/>
              </a:ext>
            </a:extLst>
          </p:cNvPr>
          <p:cNvCxnSpPr>
            <a:cxnSpLocks/>
          </p:cNvCxnSpPr>
          <p:nvPr/>
        </p:nvCxnSpPr>
        <p:spPr>
          <a:xfrm>
            <a:off x="5968780" y="4029903"/>
            <a:ext cx="24116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11B49-16ED-4D7C-A863-A5ED416207A7}"/>
              </a:ext>
            </a:extLst>
          </p:cNvPr>
          <p:cNvSpPr txBox="1"/>
          <p:nvPr/>
        </p:nvSpPr>
        <p:spPr>
          <a:xfrm>
            <a:off x="7974678" y="5867400"/>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$30</a:t>
            </a:r>
            <a:endParaRPr lang="en-US" sz="2200" baseline="-25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BA06A56-23A3-4186-9700-C006727A25C5}"/>
              </a:ext>
            </a:extLst>
          </p:cNvPr>
          <p:cNvCxnSpPr>
            <a:cxnSpLocks/>
          </p:cNvCxnSpPr>
          <p:nvPr/>
        </p:nvCxnSpPr>
        <p:spPr>
          <a:xfrm flipV="1">
            <a:off x="8380414" y="1632457"/>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FDB858-8332-4A93-A632-B362BDC4809E}"/>
              </a:ext>
            </a:extLst>
          </p:cNvPr>
          <p:cNvSpPr txBox="1"/>
          <p:nvPr/>
        </p:nvSpPr>
        <p:spPr>
          <a:xfrm>
            <a:off x="7915036" y="1196969"/>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741D2D-BE1A-4B5A-BA27-9A5B60F1D51D}"/>
                  </a:ext>
                </a:extLst>
              </p:cNvPr>
              <p:cNvSpPr txBox="1"/>
              <p:nvPr/>
            </p:nvSpPr>
            <p:spPr>
              <a:xfrm>
                <a:off x="7520506" y="5907981"/>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2" name="TextBox 21">
                <a:extLst>
                  <a:ext uri="{FF2B5EF4-FFF2-40B4-BE49-F238E27FC236}">
                    <a16:creationId xmlns:a16="http://schemas.microsoft.com/office/drawing/2014/main" id="{D6741D2D-BE1A-4B5A-BA27-9A5B60F1D51D}"/>
                  </a:ext>
                </a:extLst>
              </p:cNvPr>
              <p:cNvSpPr txBox="1">
                <a:spLocks noRot="1" noChangeAspect="1" noMove="1" noResize="1" noEditPoints="1" noAdjustHandles="1" noChangeArrowheads="1" noChangeShapeType="1" noTextEdit="1"/>
              </p:cNvSpPr>
              <p:nvPr/>
            </p:nvSpPr>
            <p:spPr>
              <a:xfrm>
                <a:off x="7520506" y="5907981"/>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8F1F9651-D2BB-4AEC-BD13-B0E13B06DD87}"/>
              </a:ext>
            </a:extLst>
          </p:cNvPr>
          <p:cNvCxnSpPr>
            <a:cxnSpLocks/>
          </p:cNvCxnSpPr>
          <p:nvPr/>
        </p:nvCxnSpPr>
        <p:spPr>
          <a:xfrm>
            <a:off x="7120159" y="1491368"/>
            <a:ext cx="4232053" cy="332809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C02DD3-B4E0-4785-8072-10264DBA6819}"/>
              </a:ext>
            </a:extLst>
          </p:cNvPr>
          <p:cNvSpPr txBox="1"/>
          <p:nvPr/>
        </p:nvSpPr>
        <p:spPr>
          <a:xfrm>
            <a:off x="11269711" y="4771570"/>
            <a:ext cx="777603"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2</a:t>
            </a:r>
          </a:p>
        </p:txBody>
      </p:sp>
      <p:sp>
        <p:nvSpPr>
          <p:cNvPr id="31" name="TextBox 30">
            <a:extLst>
              <a:ext uri="{FF2B5EF4-FFF2-40B4-BE49-F238E27FC236}">
                <a16:creationId xmlns:a16="http://schemas.microsoft.com/office/drawing/2014/main" id="{F6BA91E5-9EC2-4361-A1A6-E9B929EEC79D}"/>
              </a:ext>
            </a:extLst>
          </p:cNvPr>
          <p:cNvSpPr txBox="1"/>
          <p:nvPr/>
        </p:nvSpPr>
        <p:spPr>
          <a:xfrm>
            <a:off x="5103812" y="3076580"/>
            <a:ext cx="885111"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6%</a:t>
            </a:r>
            <a:endParaRPr lang="en-US" baseline="-25000"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7E2F95F5-3A96-421F-A02D-8EF3D75427C0}"/>
              </a:ext>
            </a:extLst>
          </p:cNvPr>
          <p:cNvCxnSpPr>
            <a:cxnSpLocks/>
          </p:cNvCxnSpPr>
          <p:nvPr/>
        </p:nvCxnSpPr>
        <p:spPr>
          <a:xfrm>
            <a:off x="5993479" y="3269040"/>
            <a:ext cx="345373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105FAD-99B3-452C-BF9E-92C8E4392811}"/>
              </a:ext>
            </a:extLst>
          </p:cNvPr>
          <p:cNvCxnSpPr>
            <a:cxnSpLocks/>
          </p:cNvCxnSpPr>
          <p:nvPr/>
        </p:nvCxnSpPr>
        <p:spPr>
          <a:xfrm flipV="1">
            <a:off x="9395747" y="3340473"/>
            <a:ext cx="0" cy="2526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FDB9E5-CAF0-47D8-806F-3208BF6F539D}"/>
              </a:ext>
            </a:extLst>
          </p:cNvPr>
          <p:cNvSpPr txBox="1"/>
          <p:nvPr/>
        </p:nvSpPr>
        <p:spPr>
          <a:xfrm>
            <a:off x="9070046" y="5867400"/>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$36</a:t>
            </a:r>
            <a:endParaRPr lang="en-US" sz="2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61D5E4B6-FDDF-3FE3-9B38-D76C71CA2BA7}"/>
                  </a:ext>
                </a:extLst>
              </p14:cNvPr>
              <p14:cNvContentPartPr/>
              <p14:nvPr/>
            </p14:nvContentPartPr>
            <p14:xfrm>
              <a:off x="8225640" y="1675080"/>
              <a:ext cx="1284120" cy="2469600"/>
            </p14:xfrm>
          </p:contentPart>
        </mc:Choice>
        <mc:Fallback>
          <p:pic>
            <p:nvPicPr>
              <p:cNvPr id="9" name="Ink 8">
                <a:extLst>
                  <a:ext uri="{FF2B5EF4-FFF2-40B4-BE49-F238E27FC236}">
                    <a16:creationId xmlns:a16="http://schemas.microsoft.com/office/drawing/2014/main" id="{61D5E4B6-FDDF-3FE3-9B38-D76C71CA2BA7}"/>
                  </a:ext>
                </a:extLst>
              </p:cNvPr>
              <p:cNvPicPr/>
              <p:nvPr/>
            </p:nvPicPr>
            <p:blipFill>
              <a:blip r:embed="rId5"/>
              <a:stretch>
                <a:fillRect/>
              </a:stretch>
            </p:blipFill>
            <p:spPr>
              <a:xfrm>
                <a:off x="8216280" y="1665720"/>
                <a:ext cx="1302840" cy="2488320"/>
              </a:xfrm>
              <a:prstGeom prst="rect">
                <a:avLst/>
              </a:prstGeom>
            </p:spPr>
          </p:pic>
        </mc:Fallback>
      </mc:AlternateContent>
    </p:spTree>
    <p:extLst>
      <p:ext uri="{BB962C8B-B14F-4D97-AF65-F5344CB8AC3E}">
        <p14:creationId xmlns:p14="http://schemas.microsoft.com/office/powerpoint/2010/main" val="141519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5076-A1FC-45B0-A2B9-E4E02FD58341}"/>
              </a:ext>
            </a:extLst>
          </p:cNvPr>
          <p:cNvSpPr>
            <a:spLocks noGrp="1"/>
          </p:cNvSpPr>
          <p:nvPr>
            <p:ph type="title"/>
          </p:nvPr>
        </p:nvSpPr>
        <p:spPr/>
        <p:txBody>
          <a:bodyPr/>
          <a:lstStyle/>
          <a:p>
            <a:r>
              <a:rPr lang="en-US" dirty="0"/>
              <a:t>Cycles: the self-correcting mechanism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582DF5-7BAA-4CB0-A14B-B1DBC53F615E}"/>
                  </a:ext>
                </a:extLst>
              </p:cNvPr>
              <p:cNvSpPr>
                <a:spLocks noGrp="1"/>
              </p:cNvSpPr>
              <p:nvPr>
                <p:ph idx="1"/>
              </p:nvPr>
            </p:nvSpPr>
            <p:spPr>
              <a:xfrm>
                <a:off x="457081" y="1299153"/>
                <a:ext cx="11579390" cy="4921539"/>
              </a:xfrm>
            </p:spPr>
            <p:txBody>
              <a:bodyPr>
                <a:normAutofit/>
              </a:bodyPr>
              <a:lstStyle/>
              <a:p>
                <a:pPr>
                  <a:spcBef>
                    <a:spcPts val="1200"/>
                  </a:spcBef>
                  <a:buClrTx/>
                </a:pPr>
                <a:r>
                  <a:rPr lang="en-US" dirty="0">
                    <a:solidFill>
                      <a:schemeClr val="tx1"/>
                    </a:solidFill>
                  </a:rPr>
                  <a:t>In the next period (one period after the AD shift)</a:t>
                </a:r>
              </a:p>
              <a:p>
                <a:pPr marL="1023938" lvl="2" indent="-430213">
                  <a:spcBef>
                    <a:spcPts val="1200"/>
                  </a:spcBef>
                  <a:buClrTx/>
                  <a:buFont typeface="+mj-lt"/>
                  <a:buAutoNum type="arabicPeriod"/>
                </a:pPr>
                <a:r>
                  <a:rPr lang="en-US" dirty="0">
                    <a:solidFill>
                      <a:schemeClr val="tx1"/>
                    </a:solidFill>
                  </a:rPr>
                  <a:t>More workers are needed to generate higher output</a:t>
                </a:r>
              </a:p>
              <a:p>
                <a:pPr marL="1023938" lvl="2" indent="-430213">
                  <a:spcBef>
                    <a:spcPts val="1200"/>
                  </a:spcBef>
                  <a:buClrTx/>
                  <a:buFont typeface="+mj-lt"/>
                  <a:buAutoNum type="arabicPeriod"/>
                </a:pPr>
                <a:r>
                  <a:rPr lang="en-US" dirty="0">
                    <a:solidFill>
                      <a:schemeClr val="tx1"/>
                    </a:solidFill>
                  </a:rPr>
                  <a:t>More time &amp; effort from current workers is needed</a:t>
                </a:r>
              </a:p>
              <a:p>
                <a:pPr marL="1023938" lvl="2" indent="-430213">
                  <a:spcBef>
                    <a:spcPts val="1200"/>
                  </a:spcBef>
                  <a:buClrTx/>
                  <a:buFont typeface="+mj-lt"/>
                  <a:buAutoNum type="arabicPeriod"/>
                </a:pPr>
                <a:r>
                  <a:rPr lang="en-US" dirty="0">
                    <a:solidFill>
                      <a:schemeClr val="tx1"/>
                    </a:solidFill>
                  </a:rPr>
                  <a:t>Because prices are higher than expected, real wages will fall.</a:t>
                </a:r>
              </a:p>
              <a:p>
                <a:pPr marL="1660419" lvl="3" indent="-457200">
                  <a:spcBef>
                    <a:spcPts val="1200"/>
                  </a:spcBef>
                  <a:buClrTx/>
                </a:pPr>
                <a:r>
                  <a:rPr lang="en-US" dirty="0">
                    <a:solidFill>
                      <a:schemeClr val="tx1"/>
                    </a:solidFill>
                  </a:rPr>
                  <a:t>Remember that real w = nominal w</a:t>
                </a:r>
                <a14:m>
                  <m:oMath xmlns:m="http://schemas.openxmlformats.org/officeDocument/2006/math">
                    <m:r>
                      <a:rPr lang="en-US" b="0" i="0"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100</m:t>
                        </m:r>
                      </m:num>
                      <m:den>
                        <m:r>
                          <a:rPr lang="en-US" b="0" i="1" smtClean="0">
                            <a:solidFill>
                              <a:schemeClr val="tx1"/>
                            </a:solidFill>
                            <a:latin typeface="Cambria Math" panose="02040503050406030204" pitchFamily="18" charset="0"/>
                          </a:rPr>
                          <m:t>𝑃</m:t>
                        </m:r>
                      </m:den>
                    </m:f>
                  </m:oMath>
                </a14:m>
                <a:endParaRPr lang="en-US" dirty="0">
                  <a:solidFill>
                    <a:schemeClr val="tx1"/>
                  </a:solidFill>
                </a:endParaRPr>
              </a:p>
              <a:p>
                <a:pPr marL="914400" lvl="2" indent="-395288">
                  <a:spcBef>
                    <a:spcPts val="1200"/>
                  </a:spcBef>
                  <a:buClrTx/>
                </a:pPr>
                <a:r>
                  <a:rPr lang="en-US" dirty="0">
                    <a:solidFill>
                      <a:schemeClr val="tx1"/>
                    </a:solidFill>
                  </a:rPr>
                  <a:t>For all these reasons, workers bid up nominal wages.  </a:t>
                </a:r>
              </a:p>
              <a:p>
                <a:pPr marL="1523894" lvl="3" indent="-395288">
                  <a:spcBef>
                    <a:spcPts val="1200"/>
                  </a:spcBef>
                  <a:buClrTx/>
                </a:pPr>
                <a:r>
                  <a:rPr lang="en-US" dirty="0">
                    <a:solidFill>
                      <a:schemeClr val="tx1"/>
                    </a:solidFill>
                  </a:rPr>
                  <a:t>Additional labor is hard to come by, and that scarcity drives its price up.</a:t>
                </a:r>
              </a:p>
              <a:p>
                <a:pPr marL="304907" lvl="1" indent="-395288">
                  <a:spcBef>
                    <a:spcPts val="1200"/>
                  </a:spcBef>
                  <a:buClrTx/>
                </a:pPr>
                <a:r>
                  <a:rPr lang="en-US" dirty="0">
                    <a:solidFill>
                      <a:schemeClr val="tx1"/>
                    </a:solidFill>
                  </a:rPr>
                  <a:t>Resource prices are an SRAS shifter.  Higher resource prices means SRAS ↓</a:t>
                </a:r>
                <a:endParaRPr lang="en-US" dirty="0"/>
              </a:p>
            </p:txBody>
          </p:sp>
        </mc:Choice>
        <mc:Fallback xmlns="">
          <p:sp>
            <p:nvSpPr>
              <p:cNvPr id="3" name="Content Placeholder 2">
                <a:extLst>
                  <a:ext uri="{FF2B5EF4-FFF2-40B4-BE49-F238E27FC236}">
                    <a16:creationId xmlns:a16="http://schemas.microsoft.com/office/drawing/2014/main" id="{98582DF5-7BAA-4CB0-A14B-B1DBC53F615E}"/>
                  </a:ext>
                </a:extLst>
              </p:cNvPr>
              <p:cNvSpPr>
                <a:spLocks noGrp="1" noRot="1" noChangeAspect="1" noMove="1" noResize="1" noEditPoints="1" noAdjustHandles="1" noChangeArrowheads="1" noChangeShapeType="1" noTextEdit="1"/>
              </p:cNvSpPr>
              <p:nvPr>
                <p:ph idx="1"/>
              </p:nvPr>
            </p:nvSpPr>
            <p:spPr>
              <a:xfrm>
                <a:off x="457081" y="1299153"/>
                <a:ext cx="11579390" cy="4921539"/>
              </a:xfrm>
              <a:blipFill>
                <a:blip r:embed="rId2"/>
                <a:stretch>
                  <a:fillRect l="-685" t="-1859" r="-737" b="-8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DE22F36-6F33-4CC8-9B22-54914603B52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03E0884-F2E2-4480-93A8-EDD0EE2D205C}"/>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53252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Cycles: the self-correcting mechanism</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2" y="1299153"/>
            <a:ext cx="4815270" cy="5144749"/>
          </a:xfrm>
        </p:spPr>
        <p:txBody>
          <a:bodyPr/>
          <a:lstStyle/>
          <a:p>
            <a:r>
              <a:rPr lang="en-US" dirty="0">
                <a:solidFill>
                  <a:schemeClr val="tx1"/>
                </a:solidFill>
              </a:rPr>
              <a:t>For this shift, inflation rises even higher!</a:t>
            </a:r>
          </a:p>
          <a:p>
            <a:r>
              <a:rPr lang="en-US" dirty="0">
                <a:solidFill>
                  <a:schemeClr val="tx1"/>
                </a:solidFill>
              </a:rPr>
              <a:t>The demand for labor remains higher than “natural”</a:t>
            </a:r>
          </a:p>
          <a:p>
            <a:r>
              <a:rPr lang="en-US" dirty="0">
                <a:solidFill>
                  <a:schemeClr val="tx1"/>
                </a:solidFill>
              </a:rPr>
              <a:t>Wages will continue to rise</a:t>
            </a:r>
          </a:p>
          <a:p>
            <a:endParaRPr lang="en-US" sz="300" dirty="0">
              <a:solidFill>
                <a:schemeClr val="tx1"/>
              </a:solidFill>
            </a:endParaRPr>
          </a:p>
          <a:p>
            <a:r>
              <a:rPr lang="en-US" dirty="0">
                <a:solidFill>
                  <a:schemeClr val="tx1"/>
                </a:solidFill>
              </a:rPr>
              <a:t>The process will only stop when inflation stops rising.</a:t>
            </a:r>
          </a:p>
          <a:p>
            <a:pPr marL="682625" lvl="1" indent="-303213"/>
            <a:r>
              <a:rPr lang="en-US" dirty="0">
                <a:solidFill>
                  <a:schemeClr val="tx1"/>
                </a:solidFill>
              </a:rPr>
              <a:t>LR equilibrium is set by AD = LRAS</a:t>
            </a:r>
          </a:p>
          <a:p>
            <a:pPr marL="682625" lvl="1" indent="-303213"/>
            <a:r>
              <a:rPr lang="en-US" dirty="0">
                <a:solidFill>
                  <a:schemeClr val="tx1"/>
                </a:solidFill>
              </a:rPr>
              <a:t>That gives the new </a:t>
            </a:r>
            <a:r>
              <a:rPr lang="el-GR" dirty="0">
                <a:solidFill>
                  <a:schemeClr val="tx1"/>
                </a:solidFill>
              </a:rPr>
              <a:t>π</a:t>
            </a:r>
            <a:r>
              <a:rPr lang="en-US" baseline="-25000" dirty="0">
                <a:solidFill>
                  <a:schemeClr val="tx1"/>
                </a:solidFill>
              </a:rPr>
              <a:t>LR</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7</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5942014" y="2417411"/>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286472" y="1986524"/>
            <a:ext cx="9845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r>
              <a:rPr lang="en-US" sz="2200" baseline="-25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27A9EA04-C70C-4A25-8BF4-E2115BA8E0B3}"/>
              </a:ext>
            </a:extLst>
          </p:cNvPr>
          <p:cNvCxnSpPr>
            <a:cxnSpLocks/>
          </p:cNvCxnSpPr>
          <p:nvPr/>
        </p:nvCxnSpPr>
        <p:spPr>
          <a:xfrm>
            <a:off x="6460057" y="2590800"/>
            <a:ext cx="3932918" cy="295768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0362087" y="5395962"/>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07C8A1EF-8F1A-4557-9D97-FD668068C1B3}"/>
              </a:ext>
            </a:extLst>
          </p:cNvPr>
          <p:cNvSpPr txBox="1"/>
          <p:nvPr/>
        </p:nvSpPr>
        <p:spPr>
          <a:xfrm>
            <a:off x="5103812" y="2610315"/>
            <a:ext cx="1013248"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8%</a:t>
            </a:r>
            <a:endParaRPr lang="en-US" baseline="-250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79E01B-E7F4-441E-BC40-7E042F50DC85}"/>
              </a:ext>
            </a:extLst>
          </p:cNvPr>
          <p:cNvCxnSpPr>
            <a:cxnSpLocks/>
          </p:cNvCxnSpPr>
          <p:nvPr/>
        </p:nvCxnSpPr>
        <p:spPr>
          <a:xfrm>
            <a:off x="5968780" y="2802775"/>
            <a:ext cx="279263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11B49-16ED-4D7C-A863-A5ED416207A7}"/>
              </a:ext>
            </a:extLst>
          </p:cNvPr>
          <p:cNvSpPr txBox="1"/>
          <p:nvPr/>
        </p:nvSpPr>
        <p:spPr>
          <a:xfrm>
            <a:off x="7974678" y="5867400"/>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$30</a:t>
            </a:r>
            <a:endParaRPr lang="en-US" sz="2200" baseline="-25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BA06A56-23A3-4186-9700-C006727A25C5}"/>
              </a:ext>
            </a:extLst>
          </p:cNvPr>
          <p:cNvCxnSpPr>
            <a:cxnSpLocks/>
          </p:cNvCxnSpPr>
          <p:nvPr/>
        </p:nvCxnSpPr>
        <p:spPr>
          <a:xfrm flipV="1">
            <a:off x="8380414" y="1632457"/>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FDB858-8332-4A93-A632-B362BDC4809E}"/>
              </a:ext>
            </a:extLst>
          </p:cNvPr>
          <p:cNvSpPr txBox="1"/>
          <p:nvPr/>
        </p:nvSpPr>
        <p:spPr>
          <a:xfrm>
            <a:off x="7915036" y="1196969"/>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741D2D-BE1A-4B5A-BA27-9A5B60F1D51D}"/>
                  </a:ext>
                </a:extLst>
              </p:cNvPr>
              <p:cNvSpPr txBox="1"/>
              <p:nvPr/>
            </p:nvSpPr>
            <p:spPr>
              <a:xfrm>
                <a:off x="7520506" y="5907981"/>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2" name="TextBox 21">
                <a:extLst>
                  <a:ext uri="{FF2B5EF4-FFF2-40B4-BE49-F238E27FC236}">
                    <a16:creationId xmlns:a16="http://schemas.microsoft.com/office/drawing/2014/main" id="{D6741D2D-BE1A-4B5A-BA27-9A5B60F1D51D}"/>
                  </a:ext>
                </a:extLst>
              </p:cNvPr>
              <p:cNvSpPr txBox="1">
                <a:spLocks noRot="1" noChangeAspect="1" noMove="1" noResize="1" noEditPoints="1" noAdjustHandles="1" noChangeArrowheads="1" noChangeShapeType="1" noTextEdit="1"/>
              </p:cNvSpPr>
              <p:nvPr/>
            </p:nvSpPr>
            <p:spPr>
              <a:xfrm>
                <a:off x="7520506" y="5907981"/>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8F1F9651-D2BB-4AEC-BD13-B0E13B06DD87}"/>
              </a:ext>
            </a:extLst>
          </p:cNvPr>
          <p:cNvCxnSpPr>
            <a:cxnSpLocks/>
          </p:cNvCxnSpPr>
          <p:nvPr/>
        </p:nvCxnSpPr>
        <p:spPr>
          <a:xfrm>
            <a:off x="7120159" y="1491368"/>
            <a:ext cx="4232053" cy="332809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C02DD3-B4E0-4785-8072-10264DBA6819}"/>
              </a:ext>
            </a:extLst>
          </p:cNvPr>
          <p:cNvSpPr txBox="1"/>
          <p:nvPr/>
        </p:nvSpPr>
        <p:spPr>
          <a:xfrm>
            <a:off x="11269711" y="4771570"/>
            <a:ext cx="777603"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2</a:t>
            </a:r>
          </a:p>
        </p:txBody>
      </p:sp>
      <p:sp>
        <p:nvSpPr>
          <p:cNvPr id="31" name="TextBox 30">
            <a:extLst>
              <a:ext uri="{FF2B5EF4-FFF2-40B4-BE49-F238E27FC236}">
                <a16:creationId xmlns:a16="http://schemas.microsoft.com/office/drawing/2014/main" id="{F6BA91E5-9EC2-4361-A1A6-E9B929EEC79D}"/>
              </a:ext>
            </a:extLst>
          </p:cNvPr>
          <p:cNvSpPr txBox="1"/>
          <p:nvPr/>
        </p:nvSpPr>
        <p:spPr>
          <a:xfrm>
            <a:off x="5103812" y="3076580"/>
            <a:ext cx="885111"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6%</a:t>
            </a:r>
            <a:endParaRPr lang="en-US" baseline="-25000"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7E2F95F5-3A96-421F-A02D-8EF3D75427C0}"/>
              </a:ext>
            </a:extLst>
          </p:cNvPr>
          <p:cNvCxnSpPr>
            <a:cxnSpLocks/>
          </p:cNvCxnSpPr>
          <p:nvPr/>
        </p:nvCxnSpPr>
        <p:spPr>
          <a:xfrm>
            <a:off x="5993479" y="3269040"/>
            <a:ext cx="345373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105FAD-99B3-452C-BF9E-92C8E4392811}"/>
              </a:ext>
            </a:extLst>
          </p:cNvPr>
          <p:cNvCxnSpPr>
            <a:cxnSpLocks/>
          </p:cNvCxnSpPr>
          <p:nvPr/>
        </p:nvCxnSpPr>
        <p:spPr>
          <a:xfrm flipV="1">
            <a:off x="9395747" y="3340473"/>
            <a:ext cx="0" cy="25269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FDB9E5-CAF0-47D8-806F-3208BF6F539D}"/>
              </a:ext>
            </a:extLst>
          </p:cNvPr>
          <p:cNvSpPr txBox="1"/>
          <p:nvPr/>
        </p:nvSpPr>
        <p:spPr>
          <a:xfrm>
            <a:off x="9070046" y="5867400"/>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$36</a:t>
            </a:r>
            <a:endParaRPr lang="en-US" sz="2200" baseline="-25000" dirty="0">
              <a:latin typeface="Times New Roman" panose="02020603050405020304" pitchFamily="18" charset="0"/>
              <a:cs typeface="Times New Roman" panose="02020603050405020304" pitchFamily="18" charset="0"/>
            </a:endParaRPr>
          </a:p>
        </p:txBody>
      </p:sp>
      <p:cxnSp>
        <p:nvCxnSpPr>
          <p:cNvPr id="28" name="Straight Connector 27">
            <a:extLst>
              <a:ext uri="{FF2B5EF4-FFF2-40B4-BE49-F238E27FC236}">
                <a16:creationId xmlns:a16="http://schemas.microsoft.com/office/drawing/2014/main" id="{923F6F46-E5AB-40B7-9F4A-3ECD598AA370}"/>
              </a:ext>
            </a:extLst>
          </p:cNvPr>
          <p:cNvCxnSpPr>
            <a:cxnSpLocks/>
          </p:cNvCxnSpPr>
          <p:nvPr/>
        </p:nvCxnSpPr>
        <p:spPr>
          <a:xfrm flipV="1">
            <a:off x="6064117" y="1434730"/>
            <a:ext cx="4632594" cy="33528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AEFB1F-B054-4BB0-A0D7-BD219071496B}"/>
              </a:ext>
            </a:extLst>
          </p:cNvPr>
          <p:cNvSpPr txBox="1"/>
          <p:nvPr/>
        </p:nvSpPr>
        <p:spPr>
          <a:xfrm>
            <a:off x="10408575" y="1003843"/>
            <a:ext cx="9845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r>
              <a:rPr lang="en-US" sz="2200" baseline="-25000" dirty="0">
                <a:latin typeface="Times New Roman" panose="02020603050405020304" pitchFamily="18" charset="0"/>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704EA496-F8CB-4B4F-A1A4-41178660D423}"/>
              </a:ext>
            </a:extLst>
          </p:cNvPr>
          <p:cNvCxnSpPr>
            <a:cxnSpLocks/>
          </p:cNvCxnSpPr>
          <p:nvPr/>
        </p:nvCxnSpPr>
        <p:spPr>
          <a:xfrm flipV="1">
            <a:off x="8789307" y="2794981"/>
            <a:ext cx="0" cy="30318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9C12CD9-5D3F-4573-8BF8-8EEFB25060E6}"/>
              </a:ext>
            </a:extLst>
          </p:cNvPr>
          <p:cNvSpPr txBox="1"/>
          <p:nvPr/>
        </p:nvSpPr>
        <p:spPr>
          <a:xfrm>
            <a:off x="8485661" y="5883125"/>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$32</a:t>
            </a:r>
            <a:endParaRPr lang="en-US" sz="22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8F9D15E-05F0-4B9A-8AF8-77F45D24EC41}"/>
              </a:ext>
            </a:extLst>
          </p:cNvPr>
          <p:cNvSpPr txBox="1"/>
          <p:nvPr/>
        </p:nvSpPr>
        <p:spPr>
          <a:xfrm>
            <a:off x="4856390" y="2260737"/>
            <a:ext cx="1108270"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10%</a:t>
            </a:r>
            <a:endParaRPr lang="en-US" baseline="-25000"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2FA26899-432C-4BDC-87EF-90131DFC306E}"/>
              </a:ext>
            </a:extLst>
          </p:cNvPr>
          <p:cNvCxnSpPr>
            <a:cxnSpLocks/>
          </p:cNvCxnSpPr>
          <p:nvPr/>
        </p:nvCxnSpPr>
        <p:spPr>
          <a:xfrm>
            <a:off x="5968780" y="2453197"/>
            <a:ext cx="24116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F6DB230-B022-4E8F-BF73-E08E6D6D3466}"/>
              </a:ext>
            </a:extLst>
          </p:cNvPr>
          <p:cNvCxnSpPr>
            <a:cxnSpLocks/>
          </p:cNvCxnSpPr>
          <p:nvPr/>
        </p:nvCxnSpPr>
        <p:spPr>
          <a:xfrm flipV="1">
            <a:off x="6323012" y="2846883"/>
            <a:ext cx="0" cy="422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87E100-0A42-4210-8FDB-0B1FE34C66FE}"/>
              </a:ext>
            </a:extLst>
          </p:cNvPr>
          <p:cNvCxnSpPr>
            <a:cxnSpLocks/>
          </p:cNvCxnSpPr>
          <p:nvPr/>
        </p:nvCxnSpPr>
        <p:spPr>
          <a:xfrm flipH="1">
            <a:off x="8825240" y="5737229"/>
            <a:ext cx="4896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45BFAAD-D6C2-443D-C106-6409DC924381}"/>
                  </a:ext>
                </a:extLst>
              </p14:cNvPr>
              <p14:cNvContentPartPr/>
              <p14:nvPr/>
            </p14:nvContentPartPr>
            <p14:xfrm>
              <a:off x="726120" y="2275920"/>
              <a:ext cx="9161640" cy="3333240"/>
            </p14:xfrm>
          </p:contentPart>
        </mc:Choice>
        <mc:Fallback>
          <p:pic>
            <p:nvPicPr>
              <p:cNvPr id="9" name="Ink 8">
                <a:extLst>
                  <a:ext uri="{FF2B5EF4-FFF2-40B4-BE49-F238E27FC236}">
                    <a16:creationId xmlns:a16="http://schemas.microsoft.com/office/drawing/2014/main" id="{845BFAAD-D6C2-443D-C106-6409DC924381}"/>
                  </a:ext>
                </a:extLst>
              </p:cNvPr>
              <p:cNvPicPr/>
              <p:nvPr/>
            </p:nvPicPr>
            <p:blipFill>
              <a:blip r:embed="rId5"/>
              <a:stretch>
                <a:fillRect/>
              </a:stretch>
            </p:blipFill>
            <p:spPr>
              <a:xfrm>
                <a:off x="716760" y="2266560"/>
                <a:ext cx="9180360" cy="3351960"/>
              </a:xfrm>
              <a:prstGeom prst="rect">
                <a:avLst/>
              </a:prstGeom>
            </p:spPr>
          </p:pic>
        </mc:Fallback>
      </mc:AlternateContent>
    </p:spTree>
    <p:extLst>
      <p:ext uri="{BB962C8B-B14F-4D97-AF65-F5344CB8AC3E}">
        <p14:creationId xmlns:p14="http://schemas.microsoft.com/office/powerpoint/2010/main" val="20064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Cycles: the self-correcting mechanism</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2" y="1299153"/>
            <a:ext cx="4815270" cy="5144749"/>
          </a:xfrm>
        </p:spPr>
        <p:txBody>
          <a:bodyPr>
            <a:normAutofit/>
          </a:bodyPr>
          <a:lstStyle/>
          <a:p>
            <a:r>
              <a:rPr lang="en-US" dirty="0">
                <a:solidFill>
                  <a:schemeClr val="tx1"/>
                </a:solidFill>
              </a:rPr>
              <a:t>Given the positive AD shock, SRAS will continue to shift inward until </a:t>
            </a:r>
            <a:r>
              <a:rPr lang="el-GR" dirty="0">
                <a:solidFill>
                  <a:schemeClr val="tx1"/>
                </a:solidFill>
              </a:rPr>
              <a:t>π </a:t>
            </a:r>
            <a:r>
              <a:rPr lang="en-US" dirty="0">
                <a:solidFill>
                  <a:schemeClr val="tx1"/>
                </a:solidFill>
              </a:rPr>
              <a:t>= </a:t>
            </a:r>
            <a:r>
              <a:rPr lang="el-GR" dirty="0">
                <a:solidFill>
                  <a:schemeClr val="tx1"/>
                </a:solidFill>
              </a:rPr>
              <a:t>π</a:t>
            </a:r>
            <a:r>
              <a:rPr lang="en-US" baseline="-25000" dirty="0">
                <a:solidFill>
                  <a:schemeClr val="tx1"/>
                </a:solidFill>
              </a:rPr>
              <a:t>LR</a:t>
            </a:r>
          </a:p>
          <a:p>
            <a:pPr marL="627063" lvl="1" indent="-303213"/>
            <a:r>
              <a:rPr lang="en-US" dirty="0">
                <a:solidFill>
                  <a:schemeClr val="tx1"/>
                </a:solidFill>
              </a:rPr>
              <a:t>At that point, there is no excess demand for labor</a:t>
            </a:r>
          </a:p>
          <a:p>
            <a:pPr marL="627063" lvl="1" indent="-303213"/>
            <a:r>
              <a:rPr lang="en-US" dirty="0">
                <a:solidFill>
                  <a:schemeClr val="tx1"/>
                </a:solidFill>
              </a:rPr>
              <a:t>Inflation is stable and predictable; wage contracts don’t need to be re-negotiated </a:t>
            </a:r>
          </a:p>
          <a:p>
            <a:pPr marL="303213" indent="-303213"/>
            <a:r>
              <a:rPr lang="en-US" dirty="0">
                <a:solidFill>
                  <a:schemeClr val="tx1"/>
                </a:solidFill>
              </a:rPr>
              <a:t>The economy will remain at this new equilibrium, where SR=LR (absent more shocks)</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8</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5942014" y="2417411"/>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286472" y="1986524"/>
            <a:ext cx="9845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r>
              <a:rPr lang="en-US" sz="2200" baseline="-25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27A9EA04-C70C-4A25-8BF4-E2115BA8E0B3}"/>
              </a:ext>
            </a:extLst>
          </p:cNvPr>
          <p:cNvCxnSpPr>
            <a:cxnSpLocks/>
          </p:cNvCxnSpPr>
          <p:nvPr/>
        </p:nvCxnSpPr>
        <p:spPr>
          <a:xfrm>
            <a:off x="6460057" y="2590800"/>
            <a:ext cx="3932918" cy="295768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0362087" y="5395962"/>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23E11B49-16ED-4D7C-A863-A5ED416207A7}"/>
              </a:ext>
            </a:extLst>
          </p:cNvPr>
          <p:cNvSpPr txBox="1"/>
          <p:nvPr/>
        </p:nvSpPr>
        <p:spPr>
          <a:xfrm>
            <a:off x="7974678" y="5867400"/>
            <a:ext cx="78673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$30</a:t>
            </a:r>
            <a:endParaRPr lang="en-US" sz="2200" baseline="-25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BA06A56-23A3-4186-9700-C006727A25C5}"/>
              </a:ext>
            </a:extLst>
          </p:cNvPr>
          <p:cNvCxnSpPr>
            <a:cxnSpLocks/>
          </p:cNvCxnSpPr>
          <p:nvPr/>
        </p:nvCxnSpPr>
        <p:spPr>
          <a:xfrm flipV="1">
            <a:off x="8380414" y="1632457"/>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FDB858-8332-4A93-A632-B362BDC4809E}"/>
              </a:ext>
            </a:extLst>
          </p:cNvPr>
          <p:cNvSpPr txBox="1"/>
          <p:nvPr/>
        </p:nvSpPr>
        <p:spPr>
          <a:xfrm>
            <a:off x="7915036" y="1196969"/>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741D2D-BE1A-4B5A-BA27-9A5B60F1D51D}"/>
                  </a:ext>
                </a:extLst>
              </p:cNvPr>
              <p:cNvSpPr txBox="1"/>
              <p:nvPr/>
            </p:nvSpPr>
            <p:spPr>
              <a:xfrm>
                <a:off x="7520506" y="5907981"/>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2" name="TextBox 21">
                <a:extLst>
                  <a:ext uri="{FF2B5EF4-FFF2-40B4-BE49-F238E27FC236}">
                    <a16:creationId xmlns:a16="http://schemas.microsoft.com/office/drawing/2014/main" id="{D6741D2D-BE1A-4B5A-BA27-9A5B60F1D51D}"/>
                  </a:ext>
                </a:extLst>
              </p:cNvPr>
              <p:cNvSpPr txBox="1">
                <a:spLocks noRot="1" noChangeAspect="1" noMove="1" noResize="1" noEditPoints="1" noAdjustHandles="1" noChangeArrowheads="1" noChangeShapeType="1" noTextEdit="1"/>
              </p:cNvSpPr>
              <p:nvPr/>
            </p:nvSpPr>
            <p:spPr>
              <a:xfrm>
                <a:off x="7520506" y="5907981"/>
                <a:ext cx="575286" cy="338554"/>
              </a:xfrm>
              <a:prstGeom prst="rect">
                <a:avLst/>
              </a:prstGeom>
              <a:blipFill>
                <a:blip r:embed="rId3"/>
                <a:stretch>
                  <a:fillRect l="-10638" r="-10638" b="-5357"/>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8F1F9651-D2BB-4AEC-BD13-B0E13B06DD87}"/>
              </a:ext>
            </a:extLst>
          </p:cNvPr>
          <p:cNvCxnSpPr>
            <a:cxnSpLocks/>
          </p:cNvCxnSpPr>
          <p:nvPr/>
        </p:nvCxnSpPr>
        <p:spPr>
          <a:xfrm>
            <a:off x="7120159" y="1491368"/>
            <a:ext cx="4232053" cy="332809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C02DD3-B4E0-4785-8072-10264DBA6819}"/>
              </a:ext>
            </a:extLst>
          </p:cNvPr>
          <p:cNvSpPr txBox="1"/>
          <p:nvPr/>
        </p:nvSpPr>
        <p:spPr>
          <a:xfrm>
            <a:off x="11269711" y="4771570"/>
            <a:ext cx="777603"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2</a:t>
            </a:r>
          </a:p>
        </p:txBody>
      </p:sp>
      <p:cxnSp>
        <p:nvCxnSpPr>
          <p:cNvPr id="28" name="Straight Connector 27">
            <a:extLst>
              <a:ext uri="{FF2B5EF4-FFF2-40B4-BE49-F238E27FC236}">
                <a16:creationId xmlns:a16="http://schemas.microsoft.com/office/drawing/2014/main" id="{923F6F46-E5AB-40B7-9F4A-3ECD598AA370}"/>
              </a:ext>
            </a:extLst>
          </p:cNvPr>
          <p:cNvCxnSpPr>
            <a:cxnSpLocks/>
          </p:cNvCxnSpPr>
          <p:nvPr/>
        </p:nvCxnSpPr>
        <p:spPr>
          <a:xfrm flipV="1">
            <a:off x="6146160" y="1394179"/>
            <a:ext cx="3710620" cy="2627930"/>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AEFB1F-B054-4BB0-A0D7-BD219071496B}"/>
              </a:ext>
            </a:extLst>
          </p:cNvPr>
          <p:cNvSpPr txBox="1"/>
          <p:nvPr/>
        </p:nvSpPr>
        <p:spPr>
          <a:xfrm>
            <a:off x="9605364" y="979134"/>
            <a:ext cx="98456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r>
              <a:rPr lang="en-US" sz="2200" baseline="-250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8F9D15E-05F0-4B9A-8AF8-77F45D24EC41}"/>
              </a:ext>
            </a:extLst>
          </p:cNvPr>
          <p:cNvSpPr txBox="1"/>
          <p:nvPr/>
        </p:nvSpPr>
        <p:spPr>
          <a:xfrm>
            <a:off x="4856390" y="2260737"/>
            <a:ext cx="1108270"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10%</a:t>
            </a:r>
            <a:endParaRPr lang="en-US" baseline="-25000"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2FA26899-432C-4BDC-87EF-90131DFC306E}"/>
              </a:ext>
            </a:extLst>
          </p:cNvPr>
          <p:cNvCxnSpPr>
            <a:cxnSpLocks/>
          </p:cNvCxnSpPr>
          <p:nvPr/>
        </p:nvCxnSpPr>
        <p:spPr>
          <a:xfrm>
            <a:off x="5968780" y="2453197"/>
            <a:ext cx="24116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58B90B-AFC4-41B1-AAFD-177EF6348BEE}"/>
              </a:ext>
            </a:extLst>
          </p:cNvPr>
          <p:cNvSpPr txBox="1"/>
          <p:nvPr/>
        </p:nvSpPr>
        <p:spPr>
          <a:xfrm>
            <a:off x="5103812" y="3837443"/>
            <a:ext cx="1013248"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4%</a:t>
            </a:r>
            <a:endParaRPr lang="en-US" baseline="-25000"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FFA23467-DD9F-41FF-A46D-9110D11E722F}"/>
              </a:ext>
            </a:extLst>
          </p:cNvPr>
          <p:cNvCxnSpPr>
            <a:cxnSpLocks/>
          </p:cNvCxnSpPr>
          <p:nvPr/>
        </p:nvCxnSpPr>
        <p:spPr>
          <a:xfrm>
            <a:off x="5968780" y="4029903"/>
            <a:ext cx="24116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23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 the self-correcting mechanism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080" y="1219200"/>
                <a:ext cx="11427023" cy="5224704"/>
              </a:xfrm>
            </p:spPr>
            <p:txBody>
              <a:bodyPr>
                <a:normAutofit/>
              </a:bodyPr>
              <a:lstStyle/>
              <a:p>
                <a:pPr>
                  <a:buClrTx/>
                </a:pPr>
                <a:r>
                  <a:rPr lang="en-US" dirty="0">
                    <a:solidFill>
                      <a:schemeClr val="tx1"/>
                    </a:solidFill>
                  </a:rPr>
                  <a:t>When a negative shock drives output below the LR, unemployment rises, labor is in less demand, and inflation falls.</a:t>
                </a:r>
              </a:p>
              <a:p>
                <a:pPr lvl="1">
                  <a:buClrTx/>
                </a:pPr>
                <a:r>
                  <a:rPr lang="en-US" dirty="0">
                    <a:solidFill>
                      <a:schemeClr val="tx1"/>
                    </a:solidFill>
                  </a:rPr>
                  <a:t>Puts downward pressure on wages.</a:t>
                </a:r>
              </a:p>
              <a:p>
                <a:pPr lvl="1">
                  <a:buClrTx/>
                </a:pPr>
                <a:r>
                  <a:rPr lang="en-US" dirty="0">
                    <a:solidFill>
                      <a:schemeClr val="tx1"/>
                    </a:solidFill>
                  </a:rPr>
                  <a:t>Lower input costs means more firm profitability!  SRAS expands outwards, back to </a:t>
                </a:r>
                <a14:m>
                  <m:oMath xmlns:m="http://schemas.openxmlformats.org/officeDocument/2006/math">
                    <m:acc>
                      <m:accPr>
                        <m:chr m:val="̅"/>
                        <m:ctrlPr>
                          <a:rPr lang="en-US" i="1">
                            <a:latin typeface="Cambria Math" panose="02040503050406030204" pitchFamily="18" charset="0"/>
                          </a:rPr>
                        </m:ctrlPr>
                      </m:accPr>
                      <m:e>
                        <m:r>
                          <m:rPr>
                            <m:sty m:val="p"/>
                          </m:rPr>
                          <a:rPr lang="en-US">
                            <a:solidFill>
                              <a:schemeClr val="tx1"/>
                            </a:solidFill>
                            <a:latin typeface="Cambria Math" panose="02040503050406030204" pitchFamily="18" charset="0"/>
                          </a:rPr>
                          <m:t>Y</m:t>
                        </m:r>
                      </m:e>
                    </m:acc>
                  </m:oMath>
                </a14:m>
                <a:endParaRPr lang="en-US" sz="1200" dirty="0">
                  <a:solidFill>
                    <a:schemeClr val="tx1"/>
                  </a:solidFill>
                </a:endParaRPr>
              </a:p>
              <a:p>
                <a:pPr>
                  <a:buClrTx/>
                </a:pPr>
                <a:r>
                  <a:rPr lang="en-US" dirty="0">
                    <a:solidFill>
                      <a:schemeClr val="tx1"/>
                    </a:solidFill>
                  </a:rPr>
                  <a:t>What do we learn?</a:t>
                </a:r>
              </a:p>
              <a:p>
                <a:pPr marL="787400" lvl="1" indent="-392113">
                  <a:buClrTx/>
                  <a:buFont typeface="+mj-lt"/>
                  <a:buAutoNum type="arabicPeriod"/>
                </a:pPr>
                <a:r>
                  <a:rPr lang="en-US" dirty="0">
                    <a:solidFill>
                      <a:schemeClr val="tx1"/>
                    </a:solidFill>
                  </a:rPr>
                  <a:t>The business cycle is natural, in the sense that “ups” come automatically after “downs”, and vice-versa.  This is the </a:t>
                </a:r>
                <a:r>
                  <a:rPr lang="en-US" u="sng" dirty="0">
                    <a:solidFill>
                      <a:schemeClr val="tx1"/>
                    </a:solidFill>
                  </a:rPr>
                  <a:t>self-correcting mechanism!</a:t>
                </a:r>
              </a:p>
              <a:p>
                <a:pPr marL="1396894" lvl="3" indent="-392113">
                  <a:buClrTx/>
                </a:pPr>
                <a:r>
                  <a:rPr lang="en-US" dirty="0">
                    <a:solidFill>
                      <a:schemeClr val="tx1"/>
                    </a:solidFill>
                  </a:rPr>
                  <a:t>Again, shocks are shocks.  The initial shift is unpredictable</a:t>
                </a:r>
              </a:p>
              <a:p>
                <a:pPr marL="787400" lvl="1" indent="-392113">
                  <a:buClrTx/>
                  <a:buFont typeface="+mj-lt"/>
                  <a:buAutoNum type="arabicPeriod"/>
                </a:pPr>
                <a:r>
                  <a:rPr lang="en-US" dirty="0">
                    <a:solidFill>
                      <a:schemeClr val="tx1"/>
                    </a:solidFill>
                  </a:rPr>
                  <a:t>If we don’t respond, the economy will recover! </a:t>
                </a:r>
              </a:p>
              <a:p>
                <a:pPr marL="1461980" lvl="2" indent="-457200">
                  <a:buClrTx/>
                </a:pPr>
                <a:r>
                  <a:rPr lang="en-US" dirty="0">
                    <a:solidFill>
                      <a:schemeClr val="tx1"/>
                    </a:solidFill>
                  </a:rPr>
                  <a:t>The length of time it takes to recover is less clear.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080" y="1219200"/>
                <a:ext cx="11427023" cy="5224704"/>
              </a:xfrm>
              <a:blipFill>
                <a:blip r:embed="rId3"/>
                <a:stretch>
                  <a:fillRect l="-694" t="-1750" r="-85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extLst>
      <p:ext uri="{BB962C8B-B14F-4D97-AF65-F5344CB8AC3E}">
        <p14:creationId xmlns:p14="http://schemas.microsoft.com/office/powerpoint/2010/main" val="161207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higan ec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 Economics" id="{F765B7BC-671E-3049-9AF7-1A80247AA21C}" vid="{C6295870-11D9-564A-A360-D931098B9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Michigan econ</Template>
  <TotalTime>5584</TotalTime>
  <Words>3819</Words>
  <Application>Microsoft Office PowerPoint</Application>
  <PresentationFormat>Custom</PresentationFormat>
  <Paragraphs>484</Paragraphs>
  <Slides>30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Times New Roman</vt:lpstr>
      <vt:lpstr>Michigan econ</vt:lpstr>
      <vt:lpstr>Lecture 21: Countercyclical policy</vt:lpstr>
      <vt:lpstr>Cycles: the self-correcting mechanism</vt:lpstr>
      <vt:lpstr>Cycles: the self-correcting mechanism</vt:lpstr>
      <vt:lpstr>Cycles: the self-correcting mechanism</vt:lpstr>
      <vt:lpstr>Cycles: the self-correcting mechanism</vt:lpstr>
      <vt:lpstr>Cycles: the self-correcting mechanism</vt:lpstr>
      <vt:lpstr>Cycles: the self-correcting mechanism</vt:lpstr>
      <vt:lpstr>Cycles: the self-correcting mechanism</vt:lpstr>
      <vt:lpstr>Cycles: the self-correcting mechanism</vt:lpstr>
      <vt:lpstr>Cycles</vt:lpstr>
      <vt:lpstr>Closing the gap</vt:lpstr>
      <vt:lpstr>Closing the gap</vt:lpstr>
      <vt:lpstr>Closing the gap</vt:lpstr>
      <vt:lpstr>Closing the gap</vt:lpstr>
      <vt:lpstr>Closing the gap</vt:lpstr>
      <vt:lpstr>Closing the gap</vt:lpstr>
      <vt:lpstr>Closing the gap</vt:lpstr>
      <vt:lpstr>Closing the gap</vt:lpstr>
      <vt:lpstr>Closing the gap</vt:lpstr>
      <vt:lpstr>Closing the gap</vt:lpstr>
      <vt:lpstr>Closing the gap</vt:lpstr>
      <vt:lpstr>Fiscal policy</vt:lpstr>
      <vt:lpstr>Shocks and gaps</vt:lpstr>
      <vt:lpstr>Fiscal policy</vt:lpstr>
      <vt:lpstr>Fiscal policy</vt:lpstr>
      <vt:lpstr>Fiscal policy</vt:lpstr>
      <vt:lpstr>Fiscal policy</vt:lpstr>
      <vt:lpstr>Fiscal policy</vt:lpstr>
      <vt:lpstr>Fiscal policy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adamstev</dc:creator>
  <cp:lastModifiedBy>Stevenson, Adam</cp:lastModifiedBy>
  <cp:revision>978</cp:revision>
  <cp:lastPrinted>2013-02-22T13:48:22Z</cp:lastPrinted>
  <dcterms:created xsi:type="dcterms:W3CDTF">2006-08-16T00:00:00Z</dcterms:created>
  <dcterms:modified xsi:type="dcterms:W3CDTF">2022-11-17T16:20:18Z</dcterms:modified>
</cp:coreProperties>
</file>