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3.xml" ContentType="application/inkml+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28" r:id="rId1"/>
  </p:sldMasterIdLst>
  <p:notesMasterIdLst>
    <p:notesMasterId r:id="rId30"/>
  </p:notesMasterIdLst>
  <p:sldIdLst>
    <p:sldId id="452" r:id="rId2"/>
    <p:sldId id="453" r:id="rId3"/>
    <p:sldId id="463" r:id="rId4"/>
    <p:sldId id="464" r:id="rId5"/>
    <p:sldId id="465" r:id="rId6"/>
    <p:sldId id="407" r:id="rId7"/>
    <p:sldId id="461" r:id="rId8"/>
    <p:sldId id="462" r:id="rId9"/>
    <p:sldId id="300" r:id="rId10"/>
    <p:sldId id="466" r:id="rId11"/>
    <p:sldId id="467" r:id="rId12"/>
    <p:sldId id="468" r:id="rId13"/>
    <p:sldId id="454" r:id="rId14"/>
    <p:sldId id="469" r:id="rId15"/>
    <p:sldId id="470" r:id="rId16"/>
    <p:sldId id="471" r:id="rId17"/>
    <p:sldId id="472" r:id="rId18"/>
    <p:sldId id="473" r:id="rId19"/>
    <p:sldId id="474" r:id="rId20"/>
    <p:sldId id="477" r:id="rId21"/>
    <p:sldId id="478" r:id="rId22"/>
    <p:sldId id="475" r:id="rId23"/>
    <p:sldId id="479" r:id="rId24"/>
    <p:sldId id="480" r:id="rId25"/>
    <p:sldId id="481" r:id="rId26"/>
    <p:sldId id="482" r:id="rId27"/>
    <p:sldId id="483" r:id="rId28"/>
    <p:sldId id="431" r:id="rId29"/>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5AC"/>
    <a:srgbClr val="00B4AB"/>
    <a:srgbClr val="62C0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1" autoAdjust="0"/>
    <p:restoredTop sz="82514" autoAdjust="0"/>
  </p:normalViewPr>
  <p:slideViewPr>
    <p:cSldViewPr>
      <p:cViewPr varScale="1">
        <p:scale>
          <a:sx n="34" d="100"/>
          <a:sy n="34" d="100"/>
        </p:scale>
        <p:origin x="69" y="339"/>
      </p:cViewPr>
      <p:guideLst>
        <p:guide orient="horz" pos="2160"/>
        <p:guide pos="2880"/>
        <p:guide pos="3839"/>
      </p:guideLst>
    </p:cSldViewPr>
  </p:slideViewPr>
  <p:outlineViewPr>
    <p:cViewPr>
      <p:scale>
        <a:sx n="33" d="100"/>
        <a:sy n="33" d="100"/>
      </p:scale>
      <p:origin x="54" y="81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29T15:44:06.599"/>
    </inkml:context>
    <inkml:brush xml:id="br0">
      <inkml:brushProperty name="width" value="0.05292" units="cm"/>
      <inkml:brushProperty name="height" value="0.05292" units="cm"/>
      <inkml:brushProperty name="color" value="#0070C0"/>
    </inkml:brush>
  </inkml:definitions>
  <inkml:trace contextRef="#ctx0" brushRef="#br0">26419 5675 2960 0,'-4'32'29'0,"1"1"-7"0,-12 1-2 0,-1-7-6 15,-6-1-8-15,-5-8 5 0,-2-7-7 0,-2-10-2 16,-5-8 6-16,4-11-9 16,-4-4-2-16,7-5 3 15,7 0-8-15,11 5 6 16,11 3 0-16,11 8-2 16,5 5 3-16,15 4-1 15,3 4 2-15,10 4 2 16,6-1-2-16,-1 2 0 15,2 1-2-15,-1-1-2 16,-3 2 0-16,-3 0-17 16,-3 2-49-16,-5 1-157 15,1 6-421-15</inkml:trace>
  <inkml:trace contextRef="#ctx0" brushRef="#br0" timeOffset="736.21">26081 5308 1074 0,'0'-9'151'0,"0"9"70"0,0 0 26 16,2 0 28-16,34-8-155 15,-7 17 2-15,3 11-5 16,8 6-38-16,-4 6 36 15,2 4 7-15,-2 6-42 16,-3 1 5-16,-8 2-15 16,-1 3-16-16,-10-5-12 15,-5-1-8-15,-3-3-5 16,-6-1-7-16,-11 2-11 0,-2 0-3 16,-7-4 1-16,-5 0 5 15,-8-10 1-15,3-7-4 16,-8-13 0-16,2-6-8 15,1-13-2-15,6-1-1 16,6-4-2-16,7-2 2 0,6 2 0 16,5-4 5-16,9 2 2 15,7 2-6-15,7 5 2 16,7 6-5-16,6 3 0 16,-2 4 2-16,14 6-3 15,-3-1 4-15,10 4-1 16,-3 0-2-16,2 2-1 15,0 4-5-15,-4 1-4 0,-2 4-38 16,-10-4-150-16,-4 2-299 16</inkml:trace>
  <inkml:trace contextRef="#ctx0" brushRef="#br0" timeOffset="129357.36">24521 567 154 0,'-5'-15'302'0,"5"-3"-108"0,-2 0 156 0,2-2-165 0,16 0-24 16,-14 2 10-16,2 0-80 0,-1 0 0 0,-14 2-16 15,13 3 8-15,-2 0-7 0,0 6 4 0,4-2-7 16,-4 0-11-16,0 4-18 0,5 1 1 0,-1-1-6 16,0 5 1-16,-4 0-21 0,0 0 5 0,0 0-10 15,0 0 8-15,-2 14-3 0,5-1-4 0,8 5 0 16,-11 4-8-16,2 8 5 0,0 8-2 0,-4 6 1 0,2 5-4 15,0 1-3-15,4 6 0 16,-4 4-1-16,-4 9 0 0,0-1 2 0,-6 3 3 16,11 5-2-16,-10 0 3 0,6 9-5 0,-3-2 2 15,1 0-3-15,1-3-1 0,2-8 2 0,2-1-2 16,-1-2 1-16,1-6-3 0,0-2 5 0,0 1-1 16,-4-1 2-16,-1 3-4 0,1 1-2 0,2-2 2 15,-5-5-1-15,7-2 4 0,0-7-5 0,-2-4 3 0,4-5-3 16,-2-2 4-16,4 3 2 0,-8-3-4 0,11-1 4 0,-9 1-6 15,1-6 5-15,-3 3-4 0,-7-5 5 0,7 3-4 0,-3-4 2 16,0-2 1-16,3 2 0 0,-3-2-1 0,-4 2 1 0,8 0-2 16,-5-4 1-16,1 0-2 0,0-3 0 0,0-2 0 15,1-2-1-15,-1-2 5 16,3 1-6-16,-1-1 4 0,0-3-4 0,3 1 3 16,0-5 2-16,-2 2-1 0,4-2 2 0,0-2-3 0,-1 1-2 15,1-1 3-15,1-2-1 0,3 1 5 0,-4 1-5 16,0-2-3-16,-4 1 0 0,4 1 3 15,-1-3-3-15,-7 1 3 0,8 2-3 0,0 0-1 16,0 1 1-16,0-3-1 0,-9 1 1 0,6 1-1 0,3 0-2 16,-2-3 0-16,15-1-2 0,-10-1-15 0,-3-2-159 15,0 0-7-15,0 0-69 0,0 0-149 0</inkml:trace>
  <inkml:trace contextRef="#ctx0" brushRef="#br0" timeOffset="129991.82">24496 3285 783 0,'-6'0'191'0,"-3"0"-8"0,2-1-15 0,4 1 10 0,3 0-23 0,0 0-40 16,0 0 3-16,0 0-15 0,-4 0-5 0,2 0-37 15,0 0 3-15,1 0-14 0,-1 0-9 0,0 0-8 16,0 0-4-16,2 0-1 0,-2 0-10 0,-1 0-5 16,1 0 1-16,0 0-3 0,0 0-4 0,2 0-1 15,0 0-1-15,0 0 0 0,0 0-1 0,0-2 0 16,0 0 3-16,15-16-2 0,-3 18-1 0,1-2 2 0,-2 0-3 16,2 0 3-16,1-5-6 0,0 4 0 0,8-3 0 15,-2 1 0-15,4-1 2 0,6-1-4 0,-1 3 2 16,6-1-2-1,-5 3 5-15,1-1-6 0,0-1 2 0,3 2-4 0,-1 2 11 0,6 0-5 16,-3 0-1-16,13 4-2 0,-4-4-6 0,10 3 10 16,-3-1-2-16,-3 0 5 0,0 3-8 0,-8-3 3 15,3 0-3-15,3 0 3 0,3 0-3 0,3 1 4 16,4 1-1-16,5-4 2 0,1 2-1 0,6-2-1 16,9-2 2-16,-4 0-2 0,5-2-1 0,-10 4-3 15,-2 0 1-15,-4 0 0 0,-3 2 9 0,5 0-7 0,5 0 4 0,8 3-5 0,5 1 4 0,9 1-3 16,-3 0-2-16,-8-1 1 0,-1 1 0 0,-12-4 4 15,5 1 0-15,4 3 2 0,6-1-3 0,8 3 0 16,6 0 0-16,1-2-1 0,0 2-1 0,-12-2 4 16,-3 1 0-16,-1 2 2 0,5-1-4 15,6 1 0-15,9-1-5 0,6 0 4 0,-7-4-4 16,-5 0 2-16,-13 3 6 0,-5-3-4 0,3 6 8 16,4-6-5-16,4 3-1 0,8-3 0 15,-1-3 4-15,-7 3 96 0,-6 3-42 16,-16-1 49-16,-4 0-101 0,-3-2-2 0,-3-1 1 0,5-4 1 0,-1 4 17 0,1-4 45 15,-3 0-19-15,-3 3 19 0,-3-1-64 0,-8-2-1 0,-9-2-2 16,-5 2 0-16,-6 0-2 16,1 4 1-16,-8 0 5 0,-8-6-3 0,5 2-4 15,-8-2-14-15,0 0-15 0,-7 0-5 0,0-1-90 16,-5-5-97-16,1 5-22 0,4-1-45 0,-10 2-259 0</inkml:trace>
  <inkml:trace contextRef="#ctx0" brushRef="#br0" timeOffset="130855.76">25237 878 983 0,'-13'-4'137'0,"1"-1"-39"0,-1-1 6 0,6-1-13 0,-1 2 23 0,3 1-42 16,1-1 9-16,-8 5-23 0,12 0-11 0,0 0-12 15,0 0-7-15,0 0 0 0,7-2-18 0,2 4-10 16,4-1 1-16,-6 10-3 0,9-2 4 0,10 8 0 15,6 3 4-15,13 7-3 0,4 3 3 0,9 7 3 16,1 2-1-16,10 10 1 0,3 4-3 0,-1 6 2 16,-1 1 3-16,1 3-2 0,-11 1-1 0,6 1 2 15,7 0-3-15,1-2 4 0,14 1-2 0,3-8 94 0,-3 0-30 0,1 0 44 0,-8 0-80 16,-9 5-22-16,-8-1 0 0,-6 0-7 0,5-1 1 0,7-3-2 16,6-3 7-16,7-6-1 0,0-2 26 0,-8-1-16 15,-1-1-1-15,-15-1-6 0,-3-6-6 0,-10 0-10 31,-3-4 4-31,-11-1-5 0,6 4 7 0,-3-5-4 0,6 5 4 0,1 4-5 0,-2-4 4 0,1 5-3 16,-1-6-1-16,-2-1 0 16,-2-3-10-16,-2-6-198 0,-3-2-10 0,0-6-99 15,-4-4-330-15</inkml:trace>
  <inkml:trace contextRef="#ctx0" brushRef="#br0" timeOffset="131197.38">28410 3128 1615 0,'-5'7'255'0,"-4"-1"-160"0,-2-5 24 0,2-1-76 0,4-5-5 0,5-2-11 16,0-4 2-16,3-4-8 0,6-3-14 0,6-11-6 16,-3-1-1-16,7-12 0 0,0-5 7 0,3-11-6 15,2-9 6-15,1 2-6 0,-2 2 3 0,3 9-7 16,-3 10 3-16,1 10-4 0,-8 5 5 0,-2 5 4 16,-3 10-4-16,-2 1 3 0,2 6-2 0,-4 5 1 0,4 4 3 15,4 9-3-15,-4-2-1 0,1 9-2 0,-3 0-1 16,4 0-1-16,-2 9 0 0,1 6-4 0,-6 1 1 15,3 8-1-15,-4-4 1 0,4 7-54 0,-5 0-22 0,0-3-23 16,-3-1-160-16,1-4-320 0</inkml:trace>
  <inkml:trace contextRef="#ctx0" brushRef="#br0" timeOffset="131364.51">28586 3001 1818 0,'-13'-5'269'0,"2"-2"-147"0,6-2-11 0,-2 0-33 0,7 1-13 0,0 1-41 15,3 5-5-15,5 0-10 0,-1 1-8 0,5-1-2 16,1 2 1-16,9-2-4 0,-4 2-3 0,5-2 4 16,3 0-5-16,6-3-10 0,-1-4-141 0,-4-2-118 15,2-2-58-15,-4-3-38 0,2-2-415 0</inkml:trace>
  <inkml:trace contextRef="#ctx0" brushRef="#br0" timeOffset="131470.12">29043 2634 1193 0,'0'6'160'0,"0"-1"-85"15,-5 2-11-15,5 8-13 0,0 1 0 0,5 11-26 16,0 0-1-16,3 2-8 0,-8 0-9 0,2-2-2 0,-2 4-4 0,-2-2 2 0,2 0-8 16,-4 0-129-16,8-4-30 0,-12-1-69 0,10-4-395 0</inkml:trace>
  <inkml:trace contextRef="#ctx0" brushRef="#br0" timeOffset="131752.41">29009 2811 1120 0,'5'-19'172'0,"-5"-1"22"0,0 2 49 0,-2-2-136 0,4 2 2 0,0 5-39 16,3 0 5-16,6 8-19 0,0-2-21 0,-2 1-22 15,0-3-1-15,2 5-7 0,3-1-6 0,1 0-1 16,1 1 1-16,-1 0-1 0,3 4 1 0,2 0 1 16,-1 0 1-16,-2 0 0 0,-1 2 3 0,-3 0-3 0,-6 3 2 15,0 3 0-15,-1-7 13 0,3 9 16 0,-4-3-7 16,4 0 9-16,-4 6-10 0,-1-3 1 0,1 5-1 0,-3-2 0 15,0 3-8-15,0-2-4 0,0 3-1 16,-1-1-2-16,-1 0-4 0,0 4-2 0,0-4 2 0,-3 4-3 16,1 0 0-1,-2 0 0-15,-5-2-3 0,-1 2 1 0,1 0-9 0,-2 0-64 16,-2-2-14-16,2 0-28 0,-5-2-127 0,1 1-381 0</inkml:trace>
  <inkml:trace contextRef="#ctx0" brushRef="#br0" timeOffset="132379.32">25477 2719 1865 0,'-20'22'76'0,"-5"-4"62"0,5 2-68 0,4-6 35 0,1 1-10 15,1-3 9-15,7 1-58 0,1-6-10 0,5-1-6 16,1-6-1-16,0 0-24 0,21 3 4 0,-10-4-3 0,4-5 5 16,1-3 13-16,9-4 25 0,0-6-7 0,12-5 7 15,6-1-38-15,4-11-8 0,9-1 2 0,4-4-1 16,1-1 9-16,6-5-5 0,-7-4-2 0,-1-8-2 16,4-12-3-16,10-5 4 0,10-5 5 0,7-6-4 15,6-2-5-15,-2 1 5 0,-7 8-6 0,-10 8 7 0,-10 1-7 0,0 1 0 16,4-6 0-16,-3-2 1 0,10 2-1 0,5 2-2 15,-1 3 2-15,2 4 0 0,-8 8 3 0,-11 8 2 16,-3 4-5-16,-13 5 3 0,-2-1-7 0,-2 0 0 16,-2 5 3-16,1 0-1 0,-1 7 5 0,-1 4-3 15,-6 5 0-15,0 6 0 0,-7 7-3 16,-8 5-11-16,-1 1-31 0,-2 4 5 0,-1 5-110 16,-3 3-39-16,1 2-4 0,-3 5-17 0,-1 2-59 15,2 6-239-15</inkml:trace>
  <inkml:trace contextRef="#ctx0" brushRef="#br0" timeOffset="132738.96">28611 521 1210 0,'-11'4'64'16,"-3"2"128"-16,-1-1-182 0,-3 2 73 0,2 2-17 0,0 2 31 15,-2 0-49-15,1 3 5 0,1-3-5 0,2 0 6 16,1-2-10-16,2 0-31 0,-1-2 0 0,4 1-11 16,-1-1 0-16,6-2-2 0,3 1 1 0,0-1-1 15,10-1-4-15,-2-1 3 0,6 3 4 0,-1-3 0 16,3 5 21-16,6-1 15 0,-4 2 6 0,5 0 3 15,-5 0 18-15,-1 2 9 0,-3 2-10 0,-5-1 6 0,-2 3-33 16,-3-1-19-16,3 4 0 0,-5 0-7 0,-2 0-10 16,-2 2-1-16,-3 2-1 0,-2 0 1 0,-1-1 6 15,1-1-11-15,-2-5-9 0,4 3-10 0,-4-4-96 0,-2-1-111 16,2-4-41-16,-4-5-44 0,8-1-334 0</inkml:trace>
  <inkml:trace contextRef="#ctx0" brushRef="#br0" timeOffset="132923.07">28814 543 1013 0,'3'15'154'0,"-3"-3"-27"0,0 5 41 16,6 1-131-16,-6 2 32 0,5-1-13 0,2 5 7 16,-5 3-19-16,2 0-35 0,-1 2-8 0,1 0 4 0,3 2-5 15,-1 0 9-15,-1-1-13 0,-5-4-15 0,0-5-5 16,0-1-86-16,4-3-64 0,-3-5-36 0</inkml:trace>
  <inkml:trace contextRef="#ctx0" brushRef="#br0" timeOffset="133385.78">28824 487 1497 0,'11'-25'63'0,"2"-1"36"0,5 5-25 0,11 3 31 16,-9 5-35-16,5 6 1 0,-7 3-10 0,-2 6 6 0,4 0-24 0,2 3-19 15,-2-1 0-15,-8 1-6 0,3 4-7 0,-1 2-7 16,-8 4 6-16,6-1-6 0,-4 2 17 0,-8 1-3 16,5 3 3-16,-5-1-2 0,-2 5 3 0,2-1 11 15,-3-1-2-15,-3 2 5 0,-1-1-6 0,0-3-11 16,-2 2-1-16,-4-4-4 0,10-2-7 0,-8 0 1 16,5-1-3-16,3-4 2 0,1 1-5 0,2-4-6 0,2 1 4 15,3 0-4-15,-1 0 7 0,1-2-6 0,4-2 1 16,4 3-6-16,-1-5-19 0,-1 3-86 0,2-1 4 0,-6-1-35 15,2-1-35-15,2 3-32 0,-2-3-10 0,4 5-4 0,-11 1-9 0,7-2 110 16,-2 6 7-16,0 1 41 0,0-1 74 0,-9-1 17 16,2-1 18-16,-12-4 5 0,6-1 99 15,6 3 23-15,-5-5 3 0,5-4 0 16,0 1-22-16,0-1-5 0,0 0-7 0,0-1-1 0,-4-25-32 16,4 8-36-16,2 2 0 0,5-6-14 0,2 0-20 0,0-3-4 15,2-6-1-15,-2-1 1 0,2-6 18 0,4 0 11 16,-1 0-1-16,4-2 3 15,2 0-4-15,0 6-31 0,-4 3 1 0,2 9-11 0,-3 6-1 16,-1 5-2-16,1 6 0 0,-5 5-3 0,0 2-10 0,-3 7 2 16,2 5-2-16,-4 4 2 0,1 6-5 0,-3 7-3 15,1 1 3-15,-4 1-8 0,0-1-41 0,-4-1-63 16,4 0-16-16,-2 0-15 0,1-1-74 0,-1-1-97 16,0-2-17-16</inkml:trace>
  <inkml:trace contextRef="#ctx0" brushRef="#br0" timeOffset="133741.79">29358 898 611 0,'-2'-17'246'0,"0"-1"-64"0,2 0-18 0,2-2-6 0,3 2-15 0,6-2-22 16,0 0-6-16,5 2-12 0,2-2-56 0,4 1-27 16,1-1 4-16,4 2-10 0,1 1 4 0,0 5-4 15,0-1-2-15,-1 2 2 0,-6-2 1 0,-3 1-3 16,2-1 5-16,-9 2-6 0,4 0-7 0,-3 1 3 16,1-1-2-16,-4 0 4 0,2 0 6 0,-2 0 2 15,-4 2-7-15,1 0 4 0,-6 2-8 0,2 0 5 16,-2-1 3-16,-2 3-2 0,2 5 4 0,0 0-6 15,0 0 7-15,0 0-6 0,-2-2 3 0,2 0-10 16,-38-12-1-16,25 14-1 0,4 4-1 16,2-1 10-16,3 3-1 0,3 1 3 15,-1 2-4-15,2 2-4 0,2 0-2 0,-1 3 2 0,12-1-3 16,-6 1 12-16,6 2 4 0,7 1 4 0,-2 1 17 0,2 2 1 16,-2-2-4-16,4 0 3 0,-8 0-5 0,-3-4 1 15,1 5 2-15,1-3-1 0,2 0 3 0,1 0-17 0,-2-1 3 16,-6-1-8-16,-5 1 0 0,8-1-3 0,-7 2-2 15,-3-3 0-15,7 3-3 0,-8 1-7 0,1-1 5 0,3 0-5 16,-6 2 2-16,-7 0 0 0,-7-1-6 0,-9 6 2 16,5-5-11-16,0 2-60 0,-4 4-2 0,3 3-25 15,-8 4-57-15,-15 5-123 0,8 4-73 0</inkml:trace>
  <inkml:trace contextRef="#ctx0" brushRef="#br0" timeOffset="134183.43">30458 3524 1800 0,'-3'2'271'0,"3"-2"-147"16,0 0-19-16,0 0-28 0,0 0-10 0,0 0-41 0,0 0 6 0,14 0-19 0,-7 5-7 16,4 6-7-16,0 0-1 0,-2-2-1 0,0 0 5 15,4 0-6-15,1 2 0 0,-1-4-14 0,3-1-103 0,-2-1-156 16,3-5-43-16,1-4-60 0,0 1-379 0</inkml:trace>
  <inkml:trace contextRef="#ctx0" brushRef="#br0" timeOffset="134318.32">30793 3430 1416 0,'-10'18'183'0,"0"0"-62"0,-1 2-9 0,-9 4-13 0,5 5-23 0,-6 5-15 15,8 4-3-15,-5 3-1 0,4 1-4 0,-3 2-30 16,-1-1 1-16,7-3-12 0,1-2-10 15,1-4 0-15,-2-3-9 0,0-2 5 0,-5 0-23 16,5-4-100-16,-2 0-8 0,-3-5-47 0,5-2-149 0</inkml:trace>
  <inkml:trace contextRef="#ctx0" brushRef="#br0" timeOffset="135025.92">23520 525 1760 0,'-5'2'113'0,"-3"0"-35"0,5 0 1 0,3 3-6 16,0-1 23-16,0 3-58 0,-2 0 2 0,0 4-21 0,2 3-6 0,0 3-8 15,0-1-3-15,0 2-1 0,0 2-1 0,0 0-1 16,2 2 0-16,0 1 0 0,1-1-6 0,-1-1 2 16,4-1-10-16,-3-5-5 0,3-3-112 0,1-4-130 0,-4-7-42 15</inkml:trace>
  <inkml:trace contextRef="#ctx0" brushRef="#br0" timeOffset="135168.6">23753 429 1419 0,'-2'11'68'0,"-5"4"73"0,3 3-72 0,4 3-15 0,2 5 1 0,5 3-11 16,-5-2-32-16,4 0-8 0,-4 0 0 0,5-3-2 15,-4-1 1-15,6-1-6 0,-1 1-8 0,-5-3-12 16,4-2-119-16,1-1-188 0,-1-7-124 0</inkml:trace>
  <inkml:trace contextRef="#ctx0" brushRef="#br0" timeOffset="135585.09">23112 644 1523 0,'-6'-3'73'0,"4"-1"83"0,2-1-56 0,2-4 4 0,11 0 0 0,5-6-7 16,7-1-29-16,15-6 9 0,7-1-4 0,14-4-1 0,-1-1-51 15,5 1-12-15,-7 2-6 0,1 3 1 0,-8 1 1 16,-4 3 1-16,4-1-2 0,1 7 0 0,4 3-10 0,-5-2 4 15,1 4 2-15,-8-1 0 0,1 5 7 0,-2-1-112 16,-5 1-13-16,0 3-46 0,-7 0-133 16</inkml:trace>
  <inkml:trace contextRef="#ctx0" brushRef="#br0" timeOffset="138926.21">26679 554 530 0,'-2'0'123'0,"-3"-5"74"0,-2 1 28 0,10 0-46 0,-3 4-34 0,0 0-32 16,-11-5-12-16,8 5-4 0,1 2-39 0,0 1-14 16,0 1 0-16,-7 1-7 0,4 1-9 0,5 1-16 15,-2 4 5-15,2 2-10 0,0 1 2 0,0 2-6 16,-7 2 4-16,1 2-4 0,-1 2 3 0,4 3-1 15,-3 4-3-15,6 6 1 0,-7-1 3 0,0 4 7 16,5 2-3-16,-7 0 2 0,3 3-11 0,1 4 5 16,-2 0-1-16,0 2 4 0,3 0 0 0,0-2 3 0,3 0 4 0,-1 3-2 15,-4 1 1-15,1 0-8 0,3-1 0 0,2 3-1 16,-5-3 10-16,3-1 5 0,-2-3-5 0,2-5 4 16,1 1-6-16,-5-4 0 0,4 5 6 0,-1 1-5 0,1 1 7 15,0 2-1-15,2-4-1 0,-2 2 0 0,-1-1-4 16,-1-3-1-16,2 1-3 0,2-4 2 0,0-2 0 0,0-5-1 15,0-2 1-15,0-2-2 0,0 0-8 0,-1 0 2 16,1 2-3-16,0 4 2 0,0-1-4 16,0-5 2-16,-2 6 3 0,2-2-2 0,0-2 1 0,-2 3 0 15,-2-1-2-15,3 0 2 0,1 0-2 0,0 1 6 16,0-3-6-16,0-2 5 0,0-3-7 0,0-1 0 16,-2-1 6-16,4-2-4 0,-2 0-3 0,0-4 4 15,0 4-2-15,0-2 3 0,-2 0-6 16,0-2 3-16,2 1-6 0,-2-3 4 0,2-1-10 15,0-1-66-15,2-3-7 0,0 0-30 0,1-3-104 0,3-6-191 16</inkml:trace>
  <inkml:trace contextRef="#ctx0" brushRef="#br0" timeOffset="139551.48">26141 245 726 0,'7'-9'58'0,"0"-2"87"0,-7 2-37 0,0 2 13 0,2-4-3 0,1 0 0 15,-1 5-36-15,-2-6 10 0,0 5-4 0,0 1 4 16,0 6-21-16,0 0-11 15,0 0-7-15,0 0 1 0,0 0-5 0,0 0-4 0,0 0 5 0,-7-4-6 0,7 12 0 0,-2 3-24 16,-3-4 6-16,5 9-12 0,-2 0 3 0,-3 4-1 16,3 9-3-16,0-7 1 0,0 1-7 0,4 1 0 0,0-6 0 15,0 4 0-15,5-2-1 0,-5-4-3 0,8 0-3 16,1-3 1-16,-5-6 0 0,6-1-3 16,-1-3 2-16,0-3-3 0,5 0 2 0,-1 0-2 15,-1-5-14-15,-1-1-1 0,0-1-71 0,1-4-53 16,-1 0-9-16,1 0-19 15,1 2-87-15,-5-1-186 0</inkml:trace>
  <inkml:trace contextRef="#ctx0" brushRef="#br0" timeOffset="139710.85">26426 198 416 0,'0'0'60'0,"0"0"167"0,0 0 31 0,0 2-81 0,0-1 1 0,-14 35-63 15,14-19-1-15,-6-3-24 0,4 3-28 0,1-3-14 16,-1 0-4-16,0 3-5 0,0 3-23 0,2 0-8 15,-2-2-3-15,-1 0-1 0,3-2-7 0,3 2-2 16,-3-2-9-16,2 2-4 0,2-3-81 0,-2-2-120 16,1-3-36-16</inkml:trace>
  <inkml:trace contextRef="#ctx0" brushRef="#br0" timeOffset="140011">26366 198 1035 0,'-3'-8'215'0,"1"-4"-78"0,4 1 3 0,5 2-24 0,6-2-1 0,1 2-46 16,2 2-2-16,4-2-13 0,2 5-3 0,2 2-16 15,-1 0-2-15,-1 6-5 0,1 0-11 0,-3-2-2 16,2-1 1-16,-4 5-2 0,-2-3-2 0,0 6 1 16,-1 0 1-16,-4-3 0 0,-6 1 4 0,-3-1-2 15,1 3-2-15,-3 3 1 0,0-1-3 0,0 2 0 16,-5-1-2-16,-2 1-1 0,5 3-9 0,-5-3 7 15,0 0-3-15,-6-2 4 0,4 1-6 0,0 1 1 0,-4-2-2 16,4 5 1-16,2-5 2 0,0 2-8 0,1-3 7 16,-1-1-7-16,5 2 2 15,4 0 1-15,3 2-7 0,3-1 5 0,4 3-5 0,1-2 2 16,5 1 0-16,0 1 0 0,2-3-4 0,4-3-58 0,-1-2-8 0,6-1-25 16,-2-1-88-16,-5-1-107 0,1-2-33 0</inkml:trace>
  <inkml:trace contextRef="#ctx0" brushRef="#br0" timeOffset="140241.5">26927 585 619 0,'-8'2'188'0,"1"-1"13"15,0 1-16-15,7-2 11 0,0 0-60 0,-9-7-26 16,5 0-10-16,-5 0-4 0,9-4-30 0,4-2-15 16,1 0-1-16,-1-5-5 0,-4 2-3 0,5-2-8 15,-5 0 2-15,4-2-4 0,1 0 11 0,-1 4-14 0,9-2 2 16,-8 3-8-16,2 1-13 0,1 3-2 0,1 2-4 15,-6 3 2-15,8 5-7 0,-2 1 2 0,-2 3 0 16,6 6 2-16,-8-2-2 16,1 4-1-16,-3 2 2 0,1 3-2 0,0 1-12 0,3 4-53 15,-5 1-4-15,3 0-22 0,-5-2-62 0,2-1-120 16,-2 0-64-16</inkml:trace>
  <inkml:trace contextRef="#ctx0" brushRef="#br0" timeOffset="140387.62">26910 550 673 0,'-7'0'436'0,"7"0"-290"0,0 0-25 0,0 0-57 0,0 0 12 0,7-16-50 15,8 13-2-15,-4-3-17 0,9 1-20 0,-2-1 13 16,2-1-24-16,3-2 6 0,4 0-138 0,-3 0-212 16</inkml:trace>
  <inkml:trace contextRef="#ctx0" brushRef="#br0" timeOffset="140619.67">27348 304 391 0,'-4'-1'89'0,"1"-1"162"0,-5 0-110 0,1 2-32 0,4 2-2 15,-5 3-8-15,3-1-10 0,1 3-14 0,-3 0-2 0,3 4-6 16,3 0-21-16,1 2-12 0,0-4 2 0,1 2-3 16,10 1 11-16,-5-1 6 0,5 2-4 0,-2-2 5 15,1 1-6-15,1-1 14 0,-5 0-2 0,3 2 5 16,-4-3-10-16,4 1-1 0,-2 4-4 0,1-4 1 15,-7 0-20-15,1-1-8 0,2 1-1 0,1 0-3 32,-1 0-3-32,-2 3-6 0,-2-1 1 0,-6 0-4 15,3-2-4-15,-1-1-2 0,0-1 0 0,3 1-3 0,-7-1-30 16,1 0-83-16,-4 0-9 0,-7-4-30 0,4 4-91 16,1 0-372-16</inkml:trace>
  <inkml:trace contextRef="#ctx0" brushRef="#br0" timeOffset="143742.23">25119 1659 115 0,'-9'-2'204'0,"2"-1"-72"0,0 1 109 0,1 0-93 0,5-5-20 16,1 3 8-16,-2-3-60 0,-2 2-1 0,-3-1-10 16,5-1-3-16,2 3-11 0,0 4 1 0,0 0-5 15,0 0 3-15,0-1-16 0,0-1 5 0,0 0-10 16,0 0-7-16,0 0-2 0,2 1-2 0,-2 1 1 15,2 0-1-15,0 0-2 0,25 0-3 0,-16 7 2 0,-4 2 3 16,0 3-2-16,8 5 4 0,1 1-4 0,0 2 2 0,11 5 2 16,-2 4-3-16,8 2 4 0,0 7 2 0,3-2-1 15,2 7 4-15,1 4-5 0,-4 0-12 0,6 2 10 16,3-2-8-16,1-2 8 0,4 2-5 0,-4-5-2 16,5-2 1-16,3-2-2 0,-1-4 2 0,-1-1 0 15,5 3 0-15,-16-5-1 0,5 5-7 16,-2-2 1-16,-8-3 0 0,8 2 1 0,-12-3 2 0,-4 1 3 15,-2 0-3-15,-9-2 3 0,6-2-3 0,0 0 19 16,-6-5-2-16,2-1 7 0,0 1-4 0,2 0-7 16,-4-4 2-16,-1 0-5 0,-3-2-4 0,-1-3 1 15,0-2-3-15,4 0 1 0,-5-2-8 0,3 0 0 0,-6-2 3 0,4 0 0 0,0-1 6 0,-7-3 2 16,3 3-1-16,-2-5 1 0,-3 3-1 0,3-2-7 16,3 2 2-16,-7-4-3 0,-1 0 6 0,0 0-6 15,0 0 2-15,0 0-4 0,0 0 1 0,0 0-2 16,0 0 0-16,0 0-1 0,0 0 2 0,0 0-2 15,0 0 2-15,0 0-3 0,0 0-2 0,0 0-1 16,0 0-1-16,0 0-1 0,0 0-1 0,0 0-12 16,0 0-4-16,0 0-7 0,0 0-44 0,0 0-44 15,0 0-14-15,2 0-14 0,0 0-84 0,0 0-204 0</inkml:trace>
  <inkml:trace contextRef="#ctx0" brushRef="#br0" timeOffset="144296.75">26936 2873 957 0,'-11'0'150'0,"11"0"-6"0,0 0 28 0,-18 2-75 0,18-2 12 16,0 0-31-16,-6 2-2 0,21 1-14 0,-15 3-31 0,0 1-4 15,3 0-1-15,-6 0-2 0,3 2-12 0,2 2-3 16,-1 2-5-16,5-1 3 0,-4 3-7 0,0-1 2 16,1 1 1-16,-1 1 0 0,0-1 1 0,-2-3-5 15,3 1 1-15,-6 0-3 0,3-1-16 0,0-1-93 16,0-2-13-16,9-2-38 0,-7-1-143 0</inkml:trace>
  <inkml:trace contextRef="#ctx0" brushRef="#br0" timeOffset="144791.43">26874 2802 873 0,'0'0'72'0,"-9"0"148"0,0-3-127 0,9 3 33 16,0 0-13-16,0 0 11 0,0 0-66 0,0 0-17 15,0 0-4-15,22-17-3 0,-15 16-17 0,-1-3-2 16,3 0-7-16,-13-3 2 0,8 4-11 0,6-1 6 15,-8-1 0-15,-4 1 3 0,2-3-2 0,4 3 0 16,0 0 9-16,10 3-3 0,-12-1 15 0,3 2-4 16,-5 0 0-16,0 0 0 0,0 0 8 0,0 0-6 15,0 0 2-15,0 0-4 0,0 0-5 0,0 0-9 0,0 0-3 0,0 0-1 0,0 0-5 16,0 0 0-16,0 0 0 0,0-2 2 0,0 0-1 16,0 0-2-16,0 1-2 0,0-1-1 0,2 0 2 0,-2 0 3 15,2 0 0-15,0 1 1 0,0-1 2 16,-1 0-7-16,1 0 5 0,2-2-5 0,-2 1 2 15,-2-1 1-15,1 1 1 0,1-1 2 0,2 2-2 0,-2 0 2 16,3 1-8-16,-3-1 6 0,2 0 1 0,41-5-4 16,-38 21 6-16,-3-1-6 0,1 5 6 0,2 0 4 15,-1 4 0-15,3 3 0 0,-2 2-4 0,0 2 2 0,-1 0-3 16,-5 0 4-16,5-2-2 0,-4 2-4 16,1-2 2-16,1-1-3 0,-1-1-5 0,3-5-16 15,-3 0-17-15,3-4-4 0,-3-2-93 0,1-1-103 16,0-2-33-16,-2-4-50 0,-1-1-360 0</inkml:trace>
  <inkml:trace contextRef="#ctx0" brushRef="#br0" timeOffset="144969.26">26945 2989 1265 0,'0'0'70'0,"0"0"113"0,0 0-149 15,0 0 14-15,0 0-10 0,0 0 8 0,2 0-36 16,-1 0-2-16,36 9-4 0,-23-9 3 0,-3 0-7 0,7-2-53 16,-4 0-21-16,3-3-26 0,-1-1-182 0</inkml:trace>
  <inkml:trace contextRef="#ctx0" brushRef="#br0" timeOffset="145122.22">27191 2866 962 0,'0'5'88'0,"3"6"25"0,1-2-17 0,-1 5 17 0,5 3-57 0,-3-1-13 16,0 6-9-16,-1-1 0 0,0 1-20 0,-2 0-9 15,3 0 1-15,-3-3-3 0,1 1 0 0,1-2-17 16,-2 1-30-16,3-1-5 0,-3-4-165 0</inkml:trace>
  <inkml:trace contextRef="#ctx0" brushRef="#br0" timeOffset="145341.7">27272 2846 1136 0,'0'0'69'0,"0"0"143"0,0 0-180 0,16-4 64 0,-5 4-24 16,0 4 32-16,2-2-59 0,-3 3 1 0,3 0-2 0,3 1-1 15,-3 1-22-15,-2 0 0 0,0-1-1 0,-4 3 2 16,-2 2 1-16,-1 0 0 0,-2 3 1 0,-1-1-1 15,1 3-8-15,-2 2-5 0,-3 0 1 0,-1 0-2 16,-7-2-6-16,6 1-28 0,-6-3-27 0,-2 1-8 16,8-1-161-16,-8-5-439 0</inkml:trace>
  <inkml:trace contextRef="#ctx0" brushRef="#br0" timeOffset="145486.17">27440 2848 1856 0,'0'0'68'0,"0"0"36"16,7-11-75-16,4 3-2 0,4 1-5 0,10-2 1 0,-7-2-21 0,5 1-15 0,-1-3-22 0,-6-2-6 15,10 1-123-15,-3-4-260 0</inkml:trace>
  <inkml:trace contextRef="#ctx0" brushRef="#br0" timeOffset="147554.09">25560 1990 408 0,'-1'0'92'0,"-7"0"60"0,5 0 24 0,3 0-34 0,0 0-18 0,0 0-46 15,0 0 3-15,0 0-18 0,0 0-13 0,0 0-6 16,0 0-2-16,0-2-3 0,0 1-13 0,0-1-16 16,0 0 5-16,2 0-6 0,-1 0 18 0,1 1 12 15,2-1-4-15,-2-2 8 0,-2 1 0 0,1-1 1 16,1 0 3-16,34-52-3 0,-36 56-7 0,13-18 0 16,-6 5-5-16,2-1 2 0,0-4-21 0,2 3 1 15,2-1-3-15,-2 2 2 0,-1 3-8 0,1-4-2 16,2 3-1-16,1-3 0 0,-5 3 2 0,4 1 2 15,-4-4 0-15,-5 4 0 0,7 1-7 0,-6-1 3 16,4 5 1 0,2-1 2-16,-6 0-1 0,1-2-1 0,1 2 0 0,-5-3 0 15,3 0 3-15,4 4-3 0,-7-3-2 0,3 2 1 0,1 1 4 16,-2 1-2-16,1-2-2 0,-5 3 1 0,5-3-9 0,-3 2 8 16,-2 3-2-16,0-4 5 0,0 6-1 0,0 0-4 15,0 0 3-15,2 0-3 0,0 0 0 0,-2 0 1 16,2 0 0-16,-1-2 0 0,1 2 6 15,-2-1-5-15,0 1 1 0,0 0-1 0,0-2 9 16,0 2-4-16,0 0-3 0,0 0 1 0,0 0-4 0,0 0 5 16,0 0 1-16,0 0 0 0,0 0-5 0,0 0-2 15,-2 0 4-15,2 0-3 0,-1 0 1 0,-1 0 8 16,-25-2-9-16,14 2 7 0,6 2-9 0,0-2 1 16,-2 0 3-16,1 0 0 0,1 0 7 0,-2 0-11 15,4 0 2-15,-10-2-4 0,10 2 3 0,-1-2-3 16,3 0-1-16,3 2-1 0,0 0 5 0,0 0-2 15,0 0-3-15,0 0-1 0,0 0-9 0,0 0 8 0,0 0-1 16,0 0 3-16,0-1 0 0,2 1-4 16,-1-2 2-16,35-13-3 0,-17 15 3 0,0 2 4 0,1 2 0 15,0 1 2-15,-2-1-1 0,0 3-2 0,-1-2 1 0,-1 3 0 16,-2-3 4-16,-1 4 4 0,1-2-2 0,6 2 2 16,-11 4 0-16,-1-4-5 0,-7 2 4 0,1-2-4 15,2 2 4-15,-1-2 3 0,3 2-1 0,-4-4 0 16,-1 0-13-16,1 4 1 0,-2 0-35 0,2 0 6 15,-4 2-156-15,2-3-276 0</inkml:trace>
  <inkml:trace contextRef="#ctx0" brushRef="#br0" timeOffset="157370.62">26605 1882 1046 0,'-7'-2'92'0,"7"2"26"0,0 0 21 0,0 0-23 0,0-2-19 0,0 0-26 16,0 0 0-16,0 1-10 0,-16-41-15 0,12 35-12 15,-2-4-2-15,1 6-5 0,1-3-23 0,-1 1 5 16,0 0-4-16,-3 1 7 0,-1 5 6 0,2-1 4 16,-2-2-2-16,2 2 1 0,-6 2-11 0,4 4 7 15,2 3-6-15,-8 2 5 0,5 2-11 0,-1 4-4 16,4 1 4-16,-2 0-4 0,3 0 3 0,6 1-4 15,0-1 0-15,2 2-2 0,7 0 2 0,4 0 1 16,6-3-1-16,-2-1 0 0,4-3 4 0,3 0-2 0,-1-6 7 16,6 3-4-16,-2-8 17 0,2-2-4 0,-2 0 5 15,-1-5-3-15,3 1 8 0,-11-3-3 0,2 0 2 16,0 2-2-16,-11-2 6 0,3-2-3 0,-3 0 3 0,-2 0-2 16,-1-1-3-16,-6 1-1 0,0 0-5 0,-9-2 2 15,7 4-8-15,0 0-1 0,-7 0-2 0,-3 0 0 16,-5 0-4-16,-4-2-4 0,-7 4 3 0,3 5-4 15,-4-3-2-15,-3 1 0 0,1 4-3 0,-2 0 2 16,5 4-3-16,0-1-11 0,7 3 8 0,1 1-6 16,2 4 14-16,7 3-3 0,0 1-3 0,2 3-1 15,9-2-1-15,0 2 1 0,4 2 0 0,8-4 0 0,1 4 0 16,3-5 4-16,2-4 0 0,2 0 0 0,4-2 1 16,1-4 4-16,6-1 3 0,-4-3 2 0,-2-1 10 0,4-1-1 31,-4-5 1-31,-1 1-2 0,-2-1-2 0,-4-3-3 0,2 0 6 15,-6 0-3-15,-5-2 7 0,-2-1 1 0,-5 1-5 0,3 0 3 0,1 4-11 0,-6-4 4 16,-4 2 1-16,-1 2 1 0,-1-2-4 0,-3 3-6 16,0 1 2-16,-7-1-2 0,-2 3-3 0,-2 1-1 15,-9 2 0-15,8 0 0 0,-7 3 1 0,1 3-2 16,0-1-4-16,0 1 2 0,5 3-5 0,6 0 1 0,5 4 4 16,2-1-4-16,6 1-3 0,3 0 6 0,5-4-7 15,-1 0 7-15,8 0-5 0,1-2 1 0,1-4 4 0,10-1-3 16,-4-2 3-16,3-3 8 0,-6-6 4 0,1 0 2 31,0-4 8-31,-4 0-7 0,2 1 0 0,-10-5-2 0,1 3 6 0,-3-2-2 0,-4 1 1 0,9-1-2 16,-11 0-5-16,0 1 0 0,-7 1-3 0,-4 3 4 15,-3 4 2-15,-2-1-8 0,0 3 1 0,-11 1-4 16,6-3 0-16,-6 5 1 0,0 0 0 0,2 2 1 16,1 2-4-16,1 2-5 0,3 1 6 0,6 2-4 15,2 1 4-15,6 3-9 0,1 1 4 0,4 3-4 16,3 1 10-16,7-3-8 0,0 1-1 0,6-3 0 15,1 0 9-15,4-4-2 0,0 0 0 0,4-5 0 0,-2 2-1 16,0-4 7-16,-2 0 4 0,-2 2-1 0,0-2-5 16,-3 0-2-16,0-2-3 0,1-2 3 0,-5 4-5 0,-2-4-122 15,-7 4-6-15,0 0-51 0,0 0-117 0,2 0-276 16</inkml:trace>
</inkml:ink>
</file>

<file path=ppt/ink/ink2.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29T15:47:34.008"/>
    </inkml:context>
    <inkml:brush xml:id="br0">
      <inkml:brushProperty name="width" value="0.05292" units="cm"/>
      <inkml:brushProperty name="height" value="0.05292" units="cm"/>
      <inkml:brushProperty name="color" value="#0070C0"/>
    </inkml:brush>
  </inkml:definitions>
  <inkml:trace contextRef="#ctx0" brushRef="#br0">22296 3159 1380 0,'-30'27'19'0,"1"2"-52"0,2-2-27 0,3-2-26 16,6 1-10-16,-2 4 60 0,6-3-6 0,5 2 19 16,-4-5-62-16,-23-22-23 0,27 19-7 0,5-3 7 15,-3 1 55-15,-2-3 14 0,2 2-12 0,-2-2-6 16,2 0-162-16</inkml:trace>
  <inkml:trace contextRef="#ctx0" brushRef="#br0" timeOffset="26728.81">10500 16848 1267 0,'-3'11'103'0,"1"-2"2"0,-2-2 8 0,4-7-56 0,0 0-23 0,0 0-8 16,0 0 4-16,4 11-8 0,1-11 9 0,1-2 14 15,3-7 8-15,2-6 0 0,1-3 16 0,-1-9-8 16,0-2-5-16,-2-5 0 0,4-4-13 0,-1-2-16 16,3 2-1-16,-3 2-7 0,3 1-12 0,-4 8-6 15,-2 4 7-15,-2 7-4 0,-2 3 27 0,-1 7 3 16,5 3-10-16,-4 5 5 0,6 3-25 0,-5 2-3 0,3 2 1 15,-2 2-2-15,-2 2-4 0,4 3 6 0,-1-3-3 16,1-1 1-16,3-1-2 0,1-2 1 0,0-3 4 16,-3-4-2-16,7-2 5 0,-3-6-3 0,1-1 0 15,1-2 0-15,-2-4 6 16,3 1-6 0,-3-1-2-16,2 0-1 0,-1 6 2 0,-1 2 8 0,1 1-4 0,-1 4 2 0,-1 4-9 0,3 8 2 0,2 3-1 15,6 8 0-15,3 4 1 0,-4 4-7 0,6 2 6 16,-4-4-5-16,4 1 6 0,0-2 4 0,0-1-5 15,-9-6 4-15,11-1-7 0,0-5 7 0,-1-4 0 0,3-4 3 16,-12-7-11 0,7-2 18-16,-7-5-2 0,5-4 10 0,-1-4 0 0,-5-3-7 15,1-2 2-15,3 1-4 0,-4 0-5 0,-4 3-4 16,0 2 0-16,-1 1 0 0,-3 4 5 0,-1 2-3 16,0 1-2-16,2 6 0 0,-2 0 3 0,-20 6-4 15,27 1 1-15,5 4-3 0,1 2-4 0,-3 6-2 16,5 1 4-16,3 4-1 0,1-1 7 0,-1 1-5 0,4 1 2 0,-4-1-3 0,1-3 4 0,-4-3-1 15,1-7-2-15,-4-3 2 0,8-8 0 0,0-6 1 16,1-3-1-16,1-5 1 0,-2-4 4 0,1-8-5 16,-1-5 3-16,0 1-4 0,-4 1 5 0,-2 2-3 15,2 3-1-15,-7 4-1 0,3 4-1 16,-6 3 0-16,1 4 1 0,-4 4 0 0,2 3 2 16,1 2-4-16,4 2 0 0,-3 3-2 0,2 4-1 0,4 4 3 15,3 1 2-15,2 1-1 0,0 3 0 0,2 2 1 16,-1-2-2-16,-3 0 1 0,4 0-6 0,0-3 9 15,0-3-5-15,3-3 6 0,0 0-6 0,1-7 8 16,-3-2-5-16,8-3 5 0,-4-6-9 0,-2-6 6 16,1-5 2-16,3-5 0 0,-6-2-4 0,2 0-2 15,-3 1-1-15,-4 5 0 0,0 1 9 0,-1 3-10 16,-10 7 7-16,8 2-7 0,-8 5 6 0,2 3 0 16,0 0-3-16,-2 7 0 0,2 4-5 0,4 3 6 0,0 4-3 0,1 4 2 15,-1 3-9-15,3 2 9 0,8 6 0 0,5-4 1 16,0 2-1-16,3-2 5 15,-1-4-4-15,1 0 3 0,3-3-9 0,1-6 5 16,-2-1 0-16,4-8 4 0,-1-5-4 0,-5-2 3 16,2-6-5-16,-5-8 3 0,4-6 2 0,-4-9-2 0,-7-9 5 0,-1 0-5 15,-1 0 3-15,0 6-4 0,2 1 0 0,-2 5 0 0,0 7 3 0,-2 4-4 16,-4 2 1-16,3 8-3 0,1 0 0 0,2 5 3 16,-2 5-3-16,4 4 3 0,-3 6-4 0,7 1 1 15,3 4 2-15,2 0 0 0,-1 1 1 0,3 1 4 16,-1 2-3-16,-1-5 5 0,0 0-4 0,0-3-2 15,-2-5-2-15,-4-2 1 0,8-4 0 0,-3-5 0 16,10-2 2-16,5-9-1 0,-3-1 0 0,0-12 0 16,1-3 3-16,-1-5-1 0,3 1 1 0,-4-2-2 0,-1 3 0 31,-4 4 0-31,-7 1 2 0,0 5-3 0,-2 4-3 0,-1 5 1 16,-3 2 0-16,3 5 0 0,-5 2 2 0,7 4-1 15,0 7 0-15,5 0 1 0,3 4 1 0,-1 3 2 16,-1 1-1-16,4-1-2 0,2 2 0 0,1 0-2 0,3 0 2 15,-4-2 1-15,-1-1-1 0,3-3 2 0,-6-2-2 0,-3-3 5 16,-4-5-2-16,-8-2 2 0,16-2-9 16,2-5 7-16,1-1-3 0,5-4 5 0,-8-1-6 15,-1-2 0-15,4 1 1 0,-2 0-1 0,0 1-3 0,-2 2 4 0,-7 2-4 16,5 4 5-16,-5 3 5 0,4 2-7 0,-8 3 5 0,0 5-5 16,2-1 0-16,2 2 0 0,4-2 1 0,3 2 0 15,7 0 0-15,1 0 4 16,-1 2-4-16,8-2 5 0,-2 0-5 0,-2-3 1 0,-2-5-2 0,-3-4 1 15,-3-4-2-15,-2-4 5 0,-3-2-1 0,-5-1 2 0,-4-3-4 16,1-1-4-16,1 0 4 0,-6 4-3 0,7-1 6 0,1 6-2 16,-4 0 0-16,2 4 3 0,-2-1 31 0,4 3-11 15,-1 1 4-15,6 2-11 0,2 0-12 0,2 2 0 32,2 1-1-32,-6 1 0 0,2 1-4 0,1 1 0 0,-8-1-1 15,-4 1 1-15,4-3 0 0,0 3 1 0,5-3 0 16,13 1 0-16,-9-2-7 0,2-1 7 0,-2-1 1 15,-4-1 3-15,1-1-1 0,-1 0-3 0,-3-2-1 16,1 1 1-16,-3-1 3 0,0 1-4 0,2 3 2 0,-7 0-2 16,1 1 4-16,4 5-3 0,-4 1 2 0,1 0-3 15,-1 2 2-15,2 2-4 0,4-2 3 0,1 0-3 16,5 0 2-16,-5-3 0 0,-1-3-4 0,0-1 5 16,1-2 2-16,-5-2-3 0,-1-1 3 0,-6-3-7 15,-6 1-44-15,-1-4-147 0,-8-2-38 0,1 0-49 0,-4 2-245 16</inkml:trace>
  <inkml:trace contextRef="#ctx0" brushRef="#br0" timeOffset="28429.9">13150 15639 216 0,'-4'-3'150'0,"4"3"-6"0,0 0 65 0,0 0 31 0,0-2-44 15,0 0-25-15,0 0-51 0,0 1-4 0,0-1 0 16,0 0-9-16,-2 0 0 0,0 0-3 0,1 0 2 16,-1 1-11-16,0-3-12 0,2 2-1 0,-2-1-5 15,-1 1-17-15,1 0-21 0,0 0-2 0,-32-25-6 16,25 36-9-16,-4 0-9 0,2 2 2 0,-1 3-5 0,-3 3-5 16,1 6-4-16,-1-1-1 0,-5 3 0 0,6 2 0 0,3-1-7 15,2 3 2-15,7 0-3 0,-2 0 6 16,-6-4 0-16,8 2 1 0,2-2 0 15,-2 2-1-15,6-3 1 16,-1-2 1-16,3-2 0 0,1 0 3 0,2-4 0 0,5-2 1 0,1 3-1 0,1-8 4 0,4-2-1 16,-2 0 4-16,6-3-1 0,-3-3 6 0,3-1 0 0,1 0 2 31,-1-9-1-31,-3 4-3 0,6-6 10 0,-5 0-3 0,3-5 8 16,2-2 14-16,-7-4-4 0,4 1-1 0,-8 2-3 0,0-2-5 15,-3 1-8-15,-4 0 2 0,-4 0-6 0,1 0-2 0,3 2-5 16,-9 2 5-16,0 1-5 15,-2-1 3-15,-9 2-1 0,8-3-4 0,-8 3 2 0,0-2-4 0,-3-1-5 0,-5-1 2 0,1 2-4 16,-3 0-7-16,1 1-53 0,2 2-8 0,-2 3-20 16,5 1-73-16,3 1-124 0,3 3-42 0</inkml:trace>
  <inkml:trace contextRef="#ctx0" brushRef="#br0" timeOffset="28613.94">13591 15851 1218 0,'-9'13'170'0,"3"-2"264"0,-5-1 179 0,1-2-538 0,4-1-60 15,4 0-5-15,-1-1-6 0,1-3 2 0,2-3-7 16,0 0-9-16,0 0-2 0,0 0-7 0,0 0-52 16,0 0-152-16,0 0-34 0,0 0-75 0,22-5-443 0</inkml:trace>
  <inkml:trace contextRef="#ctx0" brushRef="#br0" timeOffset="28841.03">13741 15659 2241 0,'-2'9'62'0,"-4"2"-33"0,8 2 4 0,2-1-12 0,1 5 12 0,4-1 1 16,2 2-4-16,4 2 1 0,-1-2-6 0,4 2-12 0,-3 2 5 15,1-2-6-15,-2 1 8 0,1 1 10 0,-1 0 1 0,-8-1 2 32,5 3-2-32,-6-4-10 0,2 3-1 0,-3 3-4 15,-1-3-10-15,-1 3-1 0,0-3-3 0,-2-7 2 0,-2 1-4 0,-1-3-41 16,-1 1-20-16,2 1-13 0,-5 0-117 0,2-5-190 16,-1 0-138-16</inkml:trace>
  <inkml:trace contextRef="#ctx0" brushRef="#br0" timeOffset="29068.09">13656 15656 1668 0,'18'3'264'0,"-18"-3"-183"0,0 0 44 0,2 0-85 0,25-5 39 0,-2 3-13 16,-3 0-6-16,10 2-2 0,-1-2-10 0,2-1-14 15,6-1 0-15,1-1-7 0,2-2-12 0,1 1-6 16,-1-3-1-16,-3 0-1 0,-4 0 1 0,-1-4-7 15,0 2-1-15,-8-1-1 0,6-1 3 0,-7 0 0 16,1 4-2-16,-1 0-1 0,-5 2-23 0,-2 5-166 0,2-3-20 16,-9-1-85-16,9 6-396 0</inkml:trace>
</inkml:ink>
</file>

<file path=ppt/ink/ink3.xml><?xml version="1.0" encoding="utf-8"?>
<inkml:ink xmlns:inkml="http://www.w3.org/2003/InkML">
  <inkml:definitions>
    <inkml:context xml:id="ctx0">
      <inkml:inkSource xml:id="inkSrc0">
        <inkml:traceFormat>
          <inkml:channel name="X" type="integer" max="30159" units="cm"/>
          <inkml:channel name="Y" type="integer" max="18849" units="cm"/>
          <inkml:channel name="F" type="integer" max="4095" units="dev"/>
          <inkml:channel name="T" type="integer" max="2.14748E9" units="dev"/>
        </inkml:traceFormat>
        <inkml:channelProperties>
          <inkml:channelProperty channel="X" name="resolution" value="999.96686" units="1/cm"/>
          <inkml:channelProperty channel="Y" name="resolution" value="999.94696" units="1/cm"/>
          <inkml:channelProperty channel="F" name="resolution" value="0" units="1/dev"/>
          <inkml:channelProperty channel="T" name="resolution" value="1" units="1/dev"/>
        </inkml:channelProperties>
      </inkml:inkSource>
      <inkml:timestamp xml:id="ts0" timeString="2022-11-29T16:17:53.152"/>
    </inkml:context>
    <inkml:brush xml:id="br0">
      <inkml:brushProperty name="width" value="0.05292" units="cm"/>
      <inkml:brushProperty name="height" value="0.05292" units="cm"/>
      <inkml:brushProperty name="color" value="#0070C0"/>
    </inkml:brush>
    <inkml:context xml:id="ctx1">
      <inkml:inkSource xml:id="inkSrc2">
        <inkml:traceFormat>
          <inkml:channel name="X" type="integer" max="12064" units="cm"/>
          <inkml:channel name="Y" type="integer" max="754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2-11-29T16:19:49.382"/>
    </inkml:context>
  </inkml:definitions>
  <inkml:trace contextRef="#ctx0" brushRef="#br0">25157 10656 3348 0,'-39'-18'75'0,"-21"2"-57"16,0 3-10-16,-3 4-8 15,9 11-12-15,5 23-19 16,7 13-2-16,15 25-4 15,4 8 6-15,19 3 11 16,4-1 8-16,22-12 17 16,9-8 7-16,10-21 15 0,10-8 6 15,10-23-1-15,4-11 2 16,11-19-9-16,-9-9-8 0,-20-11 0 16,-9 0-4-16,-29 2 7 15,-9 3-2-15,-16 7-1 16,-17 4 4-16,-28 2-11 15,-10 8-2-15,-12 14-8 16,2 5-11-16,14 26-9 16,7 10-3-16,19 23-6 15,10 11 4-15,17 7 0 16,14 1 3-16,21-11 4 16,12-7 1-16,17-21 22 15,7-12 6-15,9-19 20 0,8-11 3 16,1-26 3-16,-5-7 2 15,-10-16-5-15,-17-7-6 16,-19-6-4-16,-12 2-6 16,-19 8-2-16,-7 4 0 15,-35 17-4-15,-13 4-4 16,-24 16-9-16,-8 11-6 16,9 17-13-16,9 18-8 15,23 28-3-15,14 12 0 16,17 17 1-16,15 2 6 15,25-11 11-15,11-11 3 16,18-19 12-16,10-16 9 16,14-26 12-16,10-10 3 0,4-28 1 15,0-9-1-15,-14-24-4 16,-14-11-3-16,-22-9-1 16,-12 2-5-16,-26 15-2 15,-14 8 2-15,-30 15-3 16,-16 6 1-16,-27 12-5 15,-11 7-5-15,1 22-7 16,13 9-7-16,28 33-8 16,12 15-6-16,23 30-8 15,10 11 5-15,25 1 12 16,14-6 7-16,15-23 15 16,10-17 5-16,14-24 15 15,4-13 2-15,8-29 4 16,4-10-3-16,-10-28-7 15,-8-10-1 1,-24-15-3-16,-13-6-2 0,-23 3-1 0,-4 8 0 16,-27 13-2-16,-20 13-1 15,-27 12-5-15,-12 10-3 16,1 21-7-16,11 7-5 16,29 32-8-16,15 15-4 15,21 22 0-15,11 4 7 16,20-4 7-16,10-9 8 15,12-25 10-15,5-11 4 16,3-24 8-16,1-8-1 16,0-22 0-16,-6-10-3 0,-13-15-5 15,-3-5 2-15,-20-1-6 16,-14 7 2-16,-19 10-2 16,-19 4-2-16,-13 19-4 15,-4 10-5-15,10 21-9 16,10 12-4-16,22 24-3 15,14 8 4-15,19 7 8 16,12-3 3 0,14-23 7-16,5-13 0 15,4-24 2-15,1-8 3 16,-10-20-1-16,-6-6 0 16,-19-9 1-16,-7 0-3 15,-13 6 3-15,-5 3-2 16,-7 9-4-16,-4 6 1 0,4 7-7 15,2 9 1-15,10 11-5 16,8 11 0-16,8 7 4 0,3-4 2 16,1-7 4-16,-2-7 3 15,-1-11 1-15,-2-6 0 16,-7-6-2-16,-3-3 0 16,-1 1-3-16,0-2-2 15,-1 3 0-15,-1 0 0 16,-2 4-1-16,-3 4 1 15,-2-1 0-15,-2 5 1 16,2 1 0-16,0 1-1 16,-4-1 0-16,1 0 0 15,3-1-1-15,9 1 3 16,-2 0-2-16,0 0-3 16,0 0 0-16,0 0-6 15,1 0-16-15,-5 0-11 0,-48 23-51 16,54-21-91-16</inkml:trace>
  <inkml:trace contextRef="#ctx0" brushRef="#br0" timeOffset="103409.87">25148 6820 1167 0,'-20'0'214'0,"-5"-6"-88"0,0 1 117 0,-4-2-128 15,9 5-20-15,0 2 15 0,2 0-71 0,0 0 1 16,2 2-12-16,3-1 21 0,-23-10-21 0,29 15 0 0,1 1-9 16,3-3-19-16,-3 5-6 0,6-2-3 0,6 2-1 15,1 2 2-15,2 0 8 0,4-4 1 0,3-2 3 16,2 1 6-16,0-6 7 0,2 0 2 0,2-2 0 15,-1-7-1-15,-3-4 7 0,0-3-1 0,-3-2 2 16,-1-2-2-16,-3-5 8 0,0-2-3 0,-6-2 6 16,-1 1-3-16,-4-2-10 0,-5 4 2 15,3 3-5-15,-2 7 0 0,-1-2-1 16,-6-1-4-16,2 3 1 0,-7-4-3 0,-4 9-5 0,-4-3 1 0,-3 8-2 0,2-1-6 0,-8 2-4 16,4 5-2-16,2 0-2 0,0 7-9 0,-2 4 1 0,6 9-6 31,3 0 5-31,2 3-9 0,3 6 4 0,3-2 2 0,1 11 0 15,7-5 9-15,2 3 6 0,2 2-1 0,2-7 3 16,7-2 7-16,2-6 0 0,5-3 5 0,6-7-2 16,-2-4 11-16,5-7 4 0,-3-2 1 0,3-6 0 0,1-5 0 15,-3-1-9-15,-1-5 3 0,-2-2-4 0,-4-1 7 0,-3-4 1 16,-4 1 1-16,-6 6-1 0,1-1-4 0,-4 6 1 16,-2-1-5-16,2 0 4 0,-5 4-7 0,-1-5 1 15,-3 1-1-15,-5 2 0 0,1 6-6 0,-3-1 2 16,1 5-5-16,-6 1 1 0,3-2-13 0,5 5-2 15,-2-1-2-15,8 7-1 0,-2 2-11 0,6 5 9 16,1 4-1-16,4-2 5 0,-1 6 5 0,3-4 2 16,3-2 4-16,0-2-2 0,1-3 8 0,-1-6 6 0,4 0-2 15,0-5 5-15,-2-2 11 0,5-7-5 0,-3 0 4 0,0-1-6 0,1-6 2 16,-8 1-10-16,0-1 5 0,-3-4-6 0,1 1 2 0,-2-1-4 16,-2 2 0-16,-5 2 0 0,-2 1 4 0,4 0-9 15,-8 6 3-15,2 0-5 0,0 1 1 0,1 8-14 16,1-4-1-16,3 4-4 0,4 7-12 0,-3 4 9 31,5 3-1-31,5 4 4 0,-3 0 0 0,5 7 11 0,1 2-3 16,1 0 6-16,1-2 1 0,3-2 5 0,0-1 3 0,1-6 1 15,-1-4-4-15,-4-6 12 0,2-3-1 0,0-3 10 16,-1-4 21-16,3-7-6 0,0-2 2 0,-2-5-4 16,-1-2-5-16,-4-4 16 0,-3-3-5 0,5-2 7 0,-14-2-13 15,1 0-17-15,-4 5 0 0,-9 3-5 0,7-1-2 16,-5 11-1-16,1-5-4 0,1 5 1 0,-6 4-10 0,2 1 5 15,-4 4-3-15,6 2 2 0,5 4-21 0,4 1-15 16,3 3 5-16,4 12-5 0,2 3 14 0,5 6 14 16,4 2-3-16,3-2 6 0,1 1 5 15,-1-4 0-15,-1-1 5 0,1-9-4 0,-1 1 6 0,3-8 16 16,-1-6 0-16,-2-4 8 0,3-9 11 0,-7-2-2 16,2-3 1-16,3-5-3 0,-12 1 0 0,-2-5-4 15,-2-1-6-15,0-2 1 0,-7-2-13 0,-2 0-8 0,-7 5 3 0,-5 4-5 0,3 0-1 0,-4 4-5 16,-1 2 3-16,-7-4-3 0,3 5 6 0,0 4-11 15,2-2-3-15,5 9-4 0,8 4-8 0,1 3-14 32,6 10 7-32,5 5-9 0,4 2 14 0,3 6 7 0,6 10 1 15,9 9 3-15,-2-3 4 0,5 3 7 0,-1-4-3 0,3-7 4 16,4-1 3-16,-2-8-3 0,-5-7 7 0,2-9-5 16,-6-2 13-16,3-7 10 0,3-2-3 0,-8-8 4 15,8-4-5-15,-8-5 3 0,-3-4 1 0,1-5 1 0,-12-3 5 0,-2-3-9 16,2 1-1-16,-1 0-2 0,-2 1-9 0,-7 3-5 15,-2-2-2-15,-1 1 0 0,-7 9 2 0,-4 0-3 16,-2 5 1-16,-19 3-2 0,9-5-7 0,-4 3 5 16,-7-1-3-16,-4-1 3 0,4 8-6 0,8 5-11 15,9 8-2-15,6 6-1 0,6 3-5 0,3-1 1 16,4 10 4-16,3 3-1 0,5 0 7 0,6 11 4 16,1-2 3-16,8 4 0 0,0 2 4 0,3-4 4 15,4-6-1-15,-1-3 4 0,6-5 1 0,-3-10 0 16,2-1 4-16,2-8 0 15,1-5 11-15,-5-2-8 0,4-5-1 0,-3-7-1 0,-6-4 4 16,2-4-7-16,-8-2 6 0,-3-3-7 0,4 0 3 0,-11 2 2 16,-2-6-4-16,0 7 4 0,-2-1-11 0,-5 3 3 0,3-1-1 0,2 3 2 0,-5 4 1 0,0 3-7 31,-4 2 1-31,2-1-4 0,2 4 4 0,3-1 1 16,4 7 0-16,-5 1 0 0,1-1-2 0,2 0 1 0,2 2 1 0,0 0 0 15,0 0 0-15,-2 0 1 0,1 0-4 0,1 0 4 16,-2 0-1-16,-2 0 0 0,2 0 2 0,1 0-2 15,-1 0 5-15,-33 16-3 0,26-12 0 0,-7-2 0 0,9 3 4 0,-2-5-2 16,-2 2 2-16,4 0-3 0,-6-2-3 0,4 5 2 16,2 2-2-16,-6 1 3 0,4-5-3 0,2 1 1 15,0-2-1-15,3 1 0 0,-3 1 1 0,2 0-1 16,-1-4 1-16,1 1-1 0,1-1 3 0,-1 0 6 16,3 0 0-16,2 0 2 0,0 0 3 0,0 0-5 15,-4 0 0-15,2 0-2 0,1 0-7 0,-1 0 5 16,0-1-4-16,0-1 3 15,2 0-4-15,-2 0 0 0,-3 0 0 0,1 1-2 0,1-1-4 16,1 0 6-16,-3 0-3 0,1 0 3 16,2 0-14-16,0 1-22 0,2-1-9 0,-2 2-8 15,-1-2-54-15,1 2-64 0,-5-16-30 0,23 16-27 0,-3 2-227 0</inkml:trace>
  <inkml:trace contextRef="#ctx1" brushRef="#br0">32700 10960 0,'0'0'0,"0"0"0,77 14 0,-23-1 16,9 1-1,-9-5-15</inkml:trace>
  <inkml:trace contextRef="#ctx0" brushRef="#br0" timeOffset="118384.99">24926 6579 262 0,'-4'-3'465'0,"4"3"-186"0,0 0 230 0,0 0-474 0,0 0-3 16,0 0-16-16,0-2 54 0,0 0-7 0,0 0 21 16,0 0-10-16,-1 0-17 0,-1 1 4 0,0-1-8 15,0-2-8-15,0 1-13 0,1-1 4 0,1 0-5 0,-4 1 14 0,2-1-10 16,0 2-1-16,1 1-3 0,-3-3-2 0,-50-41 6 15,41 39-7-15,-1 4 5 0,-1 2-13 0,1-3 7 16,-3 3 4-16,-1-2-3 0,0 2-8 0,-2 0-7 16,-3 0-2-16,-1 2 0 0,3 1 0 0,-1-3-5 15,4 2 2-15,-2 4-3 0,-2-1 5 0,-7 1 0 0,2 1-1 16,4 2 0-16,-1 0-1 0,3-4-4 0,-6 8 3 16,-1-4-2-16,3 0 3 0,-9 2-2 0,9-6 0 0,1 4 0 15,-12-1-3-15,7-3 4 0,-4 4-3 0,-1-2 4 16,0 6 0-1,-1 3 0-15,1-1-1 0,-6 1 1 0,6-3 1 16,-4 3 0-16,4 0 0 0,-2 0-1 0,-2 4-1 0,-4-2 3 16,6 2-4-16,-4 2 3 0,15 0-2 0,-2-1-6 0,-4 1 8 0,4-2-7 0,-6 0 7 0,1 0-4 31,-4 0 0-31,3-2 0 0,-3 0-1 0,-2 0 7 0,5 0-5 16,1-2 5-16,-1 3-8 0,5-5 3 0,0 4-4 0,-1-2 3 15,1-1-2-15,2-1-1 0,1 1 2 0,3-1-3 16,-3 4-1-16,5-5 1 0,-2 1-1 0,10 3 1 15,-6-3 4-15,-4 4-5 0,-5-1 0 0,3-1-3 16,5-2 3-16,2 1 0 16,3 3 0-16,-2 0 0 0,1-5-2 0,-7 5 2 0,3-6 0 0,2 6 0 0,-4 2 0 0,4 0 0 15,1 4 0-15,-7-4 0 0,6 5 4 0,-3 0-3 16,0-1-1-16,1-1 0 0,-1 4-4 0,2-1 5 0,-4-1 4 16,0 0-1-16,2 1-6 0,2-5 6 0,0 3-6 15,0-1 7-15,4-1-5 0,-3 0 0 0,-1-2 0 0,0 2-1 31,2-3-4-31,-2 3 4 0,2 2 3 0,1-3 0 16,1 1 6-16,-2-4-6 0,-3 4-2 0,3 0-1 0,0-1-2 16,1 3-2-16,6-4 5 0,0 0-3 0,-1-4 9 0,2-4-5 15,-6 8 3-15,-1-3-4 0,5 8 2 16,1 2 0-16,-2-5 0 0,5 9 0 0,-3-2 0 0,2 5 0 16,3-2 2-16,-6-3-2 0,2 2-4 0,-1-2 1 15,2 2 1-15,0-2 3 0,1 0 5 0,-1-4-8 0,7 0 0 0,0 1-2 16,-7-3 0-16,2-1 2 0,-6 0-2 0,7 1 3 0,4-1 3 0,-2-6-5 15,2 6 1-15,-3-6-2 0,3 0 6 0,-6 4-4 16,6-7 0-16,9 1-2 0,-3 3-2 16,5 1 5-16,-6-4 0 0,-5 3 2 0,0-10-5 15,-2 2 3-15,2 0-1 0,-5 5 3 0,10 8-7 0,1 2 7 16,-5 3-3-16,3-4 4 0,-4 4-4 0,0-3-2 16,4-1 4-16,-8 3-3 0,8-3 4 0,-4 2 0 15,1 1-5-15,8-4 2 0,-9-3 0 0,11 1-2 0,-2-2 4 31,6-1-3-31,-8-3 2 0,2 2 0 0,2-1-1 16,-6-2 0-16,6-1-5 0,4 1 4 0,-6 1-1 0,1-1 2 16,9 0 0-16,-7 1 0 0,1 1-1 0,0-1 0 15,-1-1-1-15,6 1 0 0,-2-1 2 0,8 0 0 0,-8 1 1 16,1 2 1-16,2-1-2 0,-2-1 0 0,-1 1 3 0,4-6-2 16,-6 5 2-16,6-3-3 0,-2 2-4 0,2 3 6 15,-2-5-2-15,4 0 4 0,0 0-7 0,-1-6 3 16,3 6-1-16,-6-2 1 0,5-2-4 15,6 2 7-15,-11-3-6 0,2-3 5 0,2 8-9 0,-8 0 7 16,10 2 0-16,-10-3 1 0,10 3 5 0,-8-4-6 0,-5 2 0 0,5 7-3 16,-3-9 3-16,1 4 0 0,3-2 3 0,2-1-3 15,-2 7-1-15,-1-3 0 0,2-1 0 0,-9-2 1 16,7-2 6-16,4 5-8 0,-5-1 4 0,3 1-5 0,0 1 6 16,3-2 1-16,-2-3-5 0,0-1 1 0,5 2-7 0,-4-2 8 15,3 2 2-15,-5 0 1 0,2 2-3 0,2-2 0 16,1 1-1-1,1-1-1-15,1 2-5 0,-5-2 4 16,4-1-2-16,6 3 4 0,-6-2 9 0,3 3-8 0,-2-1 0 16,-7 0-2-16,11-1-5 0,-13 3 7 0,6-1 1 0,2 1 1 15,-4 1-2-15,-1-1 0 0,-4 1-1 0,10-4 0 16,-5 3 0-16,4-2-1 0,-1-1 1 0,-7 3 0 16,8-3 6-16,-2-1-4 0,-3-5 6 0,3 5-6 0,0-4 0 15,-4 2 0-15,2 0-2 0,0-4 2 0,-4 3 3 0,0-5 3 16,-1 3-4-16,3-1 3 0,0 0-4 0,2-1 2 15,-6-2 4-15,4-2-2 0,-3 0 9 0,-1 9-9 16,2-5 2-16,-3-4-5 0,1 3 6 0,-1-8-8 16,-6 8 5-16,6-1-5 0,-2-5 4 0,-8-3 1 15,-3 6-1-15,0 0 1 0,2 0 4 0,0 0 5 16,0 0 4-16,1-2 1 0,14-23 19 0,-24 14-21 0,3-2 4 0,2 1-11 16,-5-3-3-16,-2-5 1 0,-4 4 0 0,-1-6 2 15,-4-1-3-15,-4-6-6 16,-5-4 0-16,-4-1-2 0,-1-2 2 0,-3-2-1 0,1 0 2 0,-2 0-2 0,5 2-2 0,4 3 3 15,7 2-5-15,0 6 4 0,6 2-2 0,-1 3 0 16,1 2 0-16,5 7-2 0,-2-4 2 0,7 12-5 16,4 3 4-16,0 0-5 15,0 0-4-15,0 0 1 0,0 0-4 0,0 0 3 16,-14 5-3-16,19 6-1 0,8 7 4 0,-4-2-2 16,2 10 2-16,1 4 5 0,1 3-4 0,14 7 5 15,-5-2-2-15,1 3 8 0,3 3 0 0,-6 1 3 0,3 0-4 16,-5 2 2-16,2-3 0 0,2-1 0 0,-6-7 0 0,2-3 6 15,-2-2-2-15,1-6 2 0,-5 2-9 16,1-5 8-16,-2 3-2 0,-8-3 6 0,3 5 0 0,-6 4 7 16,0-4-2-16,0 0 2 0,-2-2-6 0,-3 0 7 15,-3-1 1-15,-3-2 2 0,-1-1 2 0,-3-2-3 16,1-1-3-16,-2-4 0 0,-1-3-15 0,-6 0 7 16,5-4-3-16,-13-2 3 0,6-1-8 0,-8-4-5 15,-3-2-1-15,-9-3-3 0,0-4-12 0,-2-6-8 16,3-1-2-16,10-4-3 15,-9-2-19-15,-1 1-18 0,3-1-4 0,-1 4-5 0,6 3-21 16,7-1-34-16,0 5-8 0,7 2-11 0,3 2-55 16,2 3-64-16,1-1-39 0,5 1-47 0,0-1-476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5C02344-9C2A-4629-A981-F046EFABFFBC}" type="datetimeFigureOut">
              <a:rPr lang="en-US" smtClean="0"/>
              <a:pPr/>
              <a:t>11/29/2022</a:t>
            </a:fld>
            <a:endParaRPr lang="en-US"/>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E62507B2-E6DC-4A4F-98A1-C182337D9587}" type="slidenum">
              <a:rPr lang="en-US" smtClean="0"/>
              <a:pPr/>
              <a:t>‹#›</a:t>
            </a:fld>
            <a:endParaRPr lang="en-US"/>
          </a:p>
        </p:txBody>
      </p:sp>
    </p:spTree>
    <p:extLst>
      <p:ext uri="{BB962C8B-B14F-4D97-AF65-F5344CB8AC3E}">
        <p14:creationId xmlns:p14="http://schemas.microsoft.com/office/powerpoint/2010/main" val="276638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nneapolisfed.org/about-us/our-history/history-of-central-bank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ewyorkfed.org/research/policy/rstar"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newyorkfed.org/research/policy/rstar"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radingeconomics.com/china/cash-reserve-rati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federalreserve.gov/monetarypolicy/mainstreetlending.ht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cnbc.com/2020/04/09/federal-reserve-unveils-details-of-its-much-anticipated-main-street-lending-program.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nneapolisfed.org/about-us/our-history/~/link.aspx?_id=D4E7C727A0C74045BDE157879FD0B3DF&amp;_z=z"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nber.org/papers/w23189.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ederalreserve.gov/monetarypolicy/files/FOMC_LongerRunGoals.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https://www.minneapolisfed.org/about-us/our-history/history-of-central-banking</a:t>
            </a:r>
            <a:endParaRPr lang="en-US" dirty="0"/>
          </a:p>
          <a:p>
            <a:pPr lvl="0"/>
            <a:endParaRPr lang="en-US" baseline="0" dirty="0"/>
          </a:p>
          <a:p>
            <a:pPr lvl="0"/>
            <a:r>
              <a:rPr lang="en-US" baseline="0" dirty="0"/>
              <a:t>Commercial Banks are distinct from Investment Banks, which engage in riskier practices with the money of large investors (think Goldman Sachs), though the legal distinction largely broke down in the late 1990s. </a:t>
            </a:r>
          </a:p>
          <a:p>
            <a:pPr lvl="0"/>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idea of having non-elected appointees is that they are answerable to the democratic “will of the people” via the appointment process, but once appointed, they are more like bureaucrats.  That is. Not subject to the changing winds of popular opinion, political expediency, etc.  They are legally obligated to do what’s best for the nation in the long term, not for their particular constituency, and not just until the next election cycle.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3</a:t>
            </a:fld>
            <a:endParaRPr lang="en-US"/>
          </a:p>
        </p:txBody>
      </p:sp>
    </p:spTree>
    <p:extLst>
      <p:ext uri="{BB962C8B-B14F-4D97-AF65-F5344CB8AC3E}">
        <p14:creationId xmlns:p14="http://schemas.microsoft.com/office/powerpoint/2010/main" val="1424869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neutral rate of interest is sometimes called the “natural” rate, as it coincides with the natural rate of unemployment as being the long run.</a:t>
            </a:r>
          </a:p>
          <a:p>
            <a:endParaRPr lang="en-US" dirty="0"/>
          </a:p>
          <a:p>
            <a:r>
              <a:rPr lang="en-US" dirty="0"/>
              <a:t>Remember from lecture 18 that real interest rate = risk-free rate + risk premium.  We can alternately write, then, that real interest rate = </a:t>
            </a:r>
            <a:r>
              <a:rPr lang="en-US" dirty="0" err="1"/>
              <a:t>ffr</a:t>
            </a:r>
            <a:r>
              <a:rPr lang="en-US" dirty="0"/>
              <a:t> + </a:t>
            </a:r>
            <a:r>
              <a:rPr lang="en-US"/>
              <a:t>risk premium</a:t>
            </a:r>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14</a:t>
            </a:fld>
            <a:endParaRPr lang="en-US"/>
          </a:p>
        </p:txBody>
      </p:sp>
    </p:spTree>
    <p:extLst>
      <p:ext uri="{BB962C8B-B14F-4D97-AF65-F5344CB8AC3E}">
        <p14:creationId xmlns:p14="http://schemas.microsoft.com/office/powerpoint/2010/main" val="268396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22 calls this the “Fed rule-of-thumb””.  Anyone who has ever done macro in the last 20 years has heard of the Taylor Rule, so I’m going to call it that. </a:t>
            </a:r>
          </a:p>
          <a:p>
            <a:endParaRPr lang="en-US" dirty="0"/>
          </a:p>
          <a:p>
            <a:r>
              <a:rPr lang="en-US" dirty="0"/>
              <a:t>We’ve seen this Taylor rule already!  This is the MP(</a:t>
            </a:r>
            <a:r>
              <a:rPr lang="el-GR" dirty="0"/>
              <a:t>π</a:t>
            </a:r>
            <a:r>
              <a:rPr lang="en-US" dirty="0"/>
              <a:t>) curve.  Remember that MP(</a:t>
            </a:r>
            <a:r>
              <a:rPr lang="el-GR" dirty="0"/>
              <a:t>π</a:t>
            </a:r>
            <a:r>
              <a:rPr lang="en-US" dirty="0"/>
              <a:t>) tells us “how should interest rates rise as inflation rises”?  That is very literally this.</a:t>
            </a:r>
          </a:p>
        </p:txBody>
      </p:sp>
      <p:sp>
        <p:nvSpPr>
          <p:cNvPr id="4" name="Slide Number Placeholder 3"/>
          <p:cNvSpPr>
            <a:spLocks noGrp="1"/>
          </p:cNvSpPr>
          <p:nvPr>
            <p:ph type="sldNum" sz="quarter" idx="5"/>
          </p:nvPr>
        </p:nvSpPr>
        <p:spPr/>
        <p:txBody>
          <a:bodyPr/>
          <a:lstStyle/>
          <a:p>
            <a:fld id="{E62507B2-E6DC-4A4F-98A1-C182337D9587}" type="slidenum">
              <a:rPr lang="en-US" smtClean="0"/>
              <a:pPr/>
              <a:t>15</a:t>
            </a:fld>
            <a:endParaRPr lang="en-US"/>
          </a:p>
        </p:txBody>
      </p:sp>
    </p:spTree>
    <p:extLst>
      <p:ext uri="{BB962C8B-B14F-4D97-AF65-F5344CB8AC3E}">
        <p14:creationId xmlns:p14="http://schemas.microsoft.com/office/powerpoint/2010/main" val="2361178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interest is nominal minus inflation” is the Fisher equation.  </a:t>
            </a:r>
          </a:p>
          <a:p>
            <a:endParaRPr lang="en-US" dirty="0"/>
          </a:p>
          <a:p>
            <a:r>
              <a:rPr lang="en-US" dirty="0"/>
              <a:t>“Real interest = neutral real interest rate in the long run” is just the definition of the neutral rate.</a:t>
            </a:r>
          </a:p>
        </p:txBody>
      </p:sp>
      <p:sp>
        <p:nvSpPr>
          <p:cNvPr id="4" name="Slide Number Placeholder 3"/>
          <p:cNvSpPr>
            <a:spLocks noGrp="1"/>
          </p:cNvSpPr>
          <p:nvPr>
            <p:ph type="sldNum" sz="quarter" idx="5"/>
          </p:nvPr>
        </p:nvSpPr>
        <p:spPr/>
        <p:txBody>
          <a:bodyPr/>
          <a:lstStyle/>
          <a:p>
            <a:fld id="{E62507B2-E6DC-4A4F-98A1-C182337D9587}" type="slidenum">
              <a:rPr lang="en-US" smtClean="0"/>
              <a:pPr/>
              <a:t>16</a:t>
            </a:fld>
            <a:endParaRPr lang="en-US"/>
          </a:p>
        </p:txBody>
      </p:sp>
    </p:spTree>
    <p:extLst>
      <p:ext uri="{BB962C8B-B14F-4D97-AF65-F5344CB8AC3E}">
        <p14:creationId xmlns:p14="http://schemas.microsoft.com/office/powerpoint/2010/main" val="269401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NY Fed estimation of the neutral rate or r*:  </a:t>
                </a:r>
                <a:r>
                  <a:rPr lang="en-US" dirty="0">
                    <a:hlinkClick r:id="rId3"/>
                  </a:rPr>
                  <a:t>https://www.newyorkfed.org/research/policy/rstar</a:t>
                </a:r>
                <a:endParaRPr lang="en-US" dirty="0"/>
              </a:p>
              <a:p>
                <a:endParaRPr lang="en-US" dirty="0"/>
              </a:p>
              <a:p>
                <a:r>
                  <a:rPr lang="en-US" dirty="0"/>
                  <a:t>When the neutral rate is 0.5, the Taylor Rule says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ffr = 0.5+ </a:t>
                </a:r>
                <a14:m>
                  <m:oMath xmlns:m="http://schemas.openxmlformats.org/officeDocument/2006/math">
                    <m:f>
                      <m:fPr>
                        <m:ctrlPr>
                          <a:rPr lang="en-US" i="1">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 </m:t>
                    </m:r>
                  </m:oMath>
                </a14:m>
                <a:r>
                  <a:rPr lang="el-GR" dirty="0">
                    <a:solidFill>
                      <a:schemeClr val="tx1"/>
                    </a:solidFill>
                  </a:rPr>
                  <a:t>π</a:t>
                </a:r>
                <a:r>
                  <a:rPr lang="en-US" dirty="0">
                    <a:solidFill>
                      <a:schemeClr val="tx1"/>
                    </a:solidFill>
                  </a:rPr>
                  <a:t> + OG – 1   </a:t>
                </a:r>
                <a:r>
                  <a:rPr lang="en-US" dirty="0">
                    <a:solidFill>
                      <a:schemeClr val="tx1"/>
                    </a:solidFill>
                    <a:sym typeface="Wingdings" panose="05000000000000000000" pitchFamily="2" charset="2"/>
                  </a:rPr>
                  <a:t>  </a:t>
                </a:r>
                <a:r>
                  <a:rPr lang="en-US" dirty="0">
                    <a:solidFill>
                      <a:schemeClr val="tx1"/>
                    </a:solidFill>
                  </a:rPr>
                  <a:t>ffr =  </a:t>
                </a:r>
                <a14:m>
                  <m:oMath xmlns:m="http://schemas.openxmlformats.org/officeDocument/2006/math">
                    <m:f>
                      <m:fPr>
                        <m:ctrlPr>
                          <a:rPr lang="en-US" i="1">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 </m:t>
                    </m:r>
                  </m:oMath>
                </a14:m>
                <a:r>
                  <a:rPr lang="el-GR" dirty="0">
                    <a:solidFill>
                      <a:schemeClr val="tx1"/>
                    </a:solidFill>
                  </a:rPr>
                  <a:t>π</a:t>
                </a:r>
                <a:r>
                  <a:rPr lang="en-US" dirty="0">
                    <a:solidFill>
                      <a:schemeClr val="tx1"/>
                    </a:solidFill>
                  </a:rPr>
                  <a:t> + OG – 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r>
                  <a:rPr lang="en-US" dirty="0"/>
                  <a:t>When the neutral rate is 2.5, the Taylor Rule says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ffr = 2.5+ </a:t>
                </a:r>
                <a14:m>
                  <m:oMath xmlns:m="http://schemas.openxmlformats.org/officeDocument/2006/math">
                    <m:f>
                      <m:fPr>
                        <m:ctrlPr>
                          <a:rPr lang="en-US" i="1">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 </m:t>
                    </m:r>
                  </m:oMath>
                </a14:m>
                <a:r>
                  <a:rPr lang="el-GR" dirty="0">
                    <a:solidFill>
                      <a:schemeClr val="tx1"/>
                    </a:solidFill>
                  </a:rPr>
                  <a:t>π</a:t>
                </a:r>
                <a:r>
                  <a:rPr lang="en-US" dirty="0">
                    <a:solidFill>
                      <a:schemeClr val="tx1"/>
                    </a:solidFill>
                  </a:rPr>
                  <a:t> + OG – 1   </a:t>
                </a:r>
                <a:r>
                  <a:rPr lang="en-US" dirty="0">
                    <a:solidFill>
                      <a:schemeClr val="tx1"/>
                    </a:solidFill>
                    <a:sym typeface="Wingdings" panose="05000000000000000000" pitchFamily="2" charset="2"/>
                  </a:rPr>
                  <a:t>  </a:t>
                </a:r>
                <a:r>
                  <a:rPr lang="en-US" dirty="0">
                    <a:solidFill>
                      <a:schemeClr val="tx1"/>
                    </a:solidFill>
                  </a:rPr>
                  <a:t>ffr =  </a:t>
                </a:r>
                <a14:m>
                  <m:oMath xmlns:m="http://schemas.openxmlformats.org/officeDocument/2006/math">
                    <m:f>
                      <m:fPr>
                        <m:ctrlPr>
                          <a:rPr lang="en-US" i="1">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 </m:t>
                    </m:r>
                  </m:oMath>
                </a14:m>
                <a:r>
                  <a:rPr lang="el-GR" dirty="0">
                    <a:solidFill>
                      <a:schemeClr val="tx1"/>
                    </a:solidFill>
                  </a:rPr>
                  <a:t>π</a:t>
                </a:r>
                <a:r>
                  <a:rPr lang="en-US" dirty="0">
                    <a:solidFill>
                      <a:schemeClr val="tx1"/>
                    </a:solidFill>
                  </a:rPr>
                  <a:t> + OG +1.5</a:t>
                </a:r>
              </a:p>
              <a:p>
                <a:endParaRPr lang="en-US" dirty="0"/>
              </a:p>
            </p:txBody>
          </p:sp>
        </mc:Choice>
        <mc:Fallback xmlns="">
          <p:sp>
            <p:nvSpPr>
              <p:cNvPr id="3" name="Notes Placeholder 2"/>
              <p:cNvSpPr>
                <a:spLocks noGrp="1"/>
              </p:cNvSpPr>
              <p:nvPr>
                <p:ph type="body" idx="1"/>
              </p:nvPr>
            </p:nvSpPr>
            <p:spPr/>
            <p:txBody>
              <a:bodyPr/>
              <a:lstStyle/>
              <a:p>
                <a:r>
                  <a:rPr lang="en-US" dirty="0"/>
                  <a:t>NY Fed estimation of the neutral rate or r*:  </a:t>
                </a:r>
                <a:r>
                  <a:rPr lang="en-US" dirty="0">
                    <a:hlinkClick r:id="rId4"/>
                  </a:rPr>
                  <a:t>https://www.newyorkfed.org/research/policy/rstar</a:t>
                </a:r>
                <a:endParaRPr lang="en-US" dirty="0"/>
              </a:p>
              <a:p>
                <a:endParaRPr lang="en-US" dirty="0"/>
              </a:p>
              <a:p>
                <a:r>
                  <a:rPr lang="en-US" dirty="0"/>
                  <a:t>When the neutral rate is 0.5, the Taylor Rule says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ffr = 0.5+ </a:t>
                </a:r>
                <a:r>
                  <a:rPr lang="en-US" b="0" i="0" dirty="0">
                    <a:solidFill>
                      <a:schemeClr val="tx1"/>
                    </a:solidFill>
                    <a:latin typeface="Cambria Math" panose="02040503050406030204" pitchFamily="18" charset="0"/>
                  </a:rPr>
                  <a:t>3</a:t>
                </a:r>
                <a:r>
                  <a:rPr lang="en-US" b="0" i="0">
                    <a:solidFill>
                      <a:schemeClr val="tx1"/>
                    </a:solidFill>
                    <a:latin typeface="Cambria Math" panose="02040503050406030204" pitchFamily="18" charset="0"/>
                  </a:rPr>
                  <a:t>/2 </a:t>
                </a:r>
                <a:r>
                  <a:rPr lang="en-US" i="0">
                    <a:solidFill>
                      <a:schemeClr val="tx1"/>
                    </a:solidFill>
                    <a:latin typeface="Cambria Math" panose="02040503050406030204" pitchFamily="18" charset="0"/>
                  </a:rPr>
                  <a:t> </a:t>
                </a:r>
                <a:r>
                  <a:rPr lang="el-GR" dirty="0">
                    <a:solidFill>
                      <a:schemeClr val="tx1"/>
                    </a:solidFill>
                  </a:rPr>
                  <a:t>π</a:t>
                </a:r>
                <a:r>
                  <a:rPr lang="en-US" dirty="0">
                    <a:solidFill>
                      <a:schemeClr val="tx1"/>
                    </a:solidFill>
                  </a:rPr>
                  <a:t> + OG – 1   </a:t>
                </a:r>
                <a:r>
                  <a:rPr lang="en-US" dirty="0">
                    <a:solidFill>
                      <a:schemeClr val="tx1"/>
                    </a:solidFill>
                    <a:sym typeface="Wingdings" panose="05000000000000000000" pitchFamily="2" charset="2"/>
                  </a:rPr>
                  <a:t>  </a:t>
                </a:r>
                <a:r>
                  <a:rPr lang="en-US" dirty="0">
                    <a:solidFill>
                      <a:schemeClr val="tx1"/>
                    </a:solidFill>
                  </a:rPr>
                  <a:t>ffr =  </a:t>
                </a:r>
                <a:r>
                  <a:rPr lang="en-US" b="0" i="0" dirty="0">
                    <a:solidFill>
                      <a:schemeClr val="tx1"/>
                    </a:solidFill>
                    <a:latin typeface="Cambria Math" panose="02040503050406030204" pitchFamily="18" charset="0"/>
                  </a:rPr>
                  <a:t>3</a:t>
                </a:r>
                <a:r>
                  <a:rPr lang="en-US" b="0" i="0">
                    <a:solidFill>
                      <a:schemeClr val="tx1"/>
                    </a:solidFill>
                    <a:latin typeface="Cambria Math" panose="02040503050406030204" pitchFamily="18" charset="0"/>
                  </a:rPr>
                  <a:t>/2 </a:t>
                </a:r>
                <a:r>
                  <a:rPr lang="en-US" i="0">
                    <a:solidFill>
                      <a:schemeClr val="tx1"/>
                    </a:solidFill>
                    <a:latin typeface="Cambria Math" panose="02040503050406030204" pitchFamily="18" charset="0"/>
                  </a:rPr>
                  <a:t> </a:t>
                </a:r>
                <a:r>
                  <a:rPr lang="el-GR" dirty="0">
                    <a:solidFill>
                      <a:schemeClr val="tx1"/>
                    </a:solidFill>
                  </a:rPr>
                  <a:t>π</a:t>
                </a:r>
                <a:r>
                  <a:rPr lang="en-US" dirty="0">
                    <a:solidFill>
                      <a:schemeClr val="tx1"/>
                    </a:solidFill>
                  </a:rPr>
                  <a:t> + OG – 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r>
                  <a:rPr lang="en-US" dirty="0"/>
                  <a:t>When the neutral rate is 2.5, the Taylor Rule says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ffr = 2.5+ </a:t>
                </a:r>
                <a:r>
                  <a:rPr lang="en-US" b="0" i="0" dirty="0">
                    <a:solidFill>
                      <a:schemeClr val="tx1"/>
                    </a:solidFill>
                    <a:latin typeface="Cambria Math" panose="02040503050406030204" pitchFamily="18" charset="0"/>
                  </a:rPr>
                  <a:t>3</a:t>
                </a:r>
                <a:r>
                  <a:rPr lang="en-US" b="0" i="0">
                    <a:solidFill>
                      <a:schemeClr val="tx1"/>
                    </a:solidFill>
                    <a:latin typeface="Cambria Math" panose="02040503050406030204" pitchFamily="18" charset="0"/>
                  </a:rPr>
                  <a:t>/2 </a:t>
                </a:r>
                <a:r>
                  <a:rPr lang="en-US" i="0">
                    <a:solidFill>
                      <a:schemeClr val="tx1"/>
                    </a:solidFill>
                    <a:latin typeface="Cambria Math" panose="02040503050406030204" pitchFamily="18" charset="0"/>
                  </a:rPr>
                  <a:t> </a:t>
                </a:r>
                <a:r>
                  <a:rPr lang="el-GR" dirty="0">
                    <a:solidFill>
                      <a:schemeClr val="tx1"/>
                    </a:solidFill>
                  </a:rPr>
                  <a:t>π</a:t>
                </a:r>
                <a:r>
                  <a:rPr lang="en-US" dirty="0">
                    <a:solidFill>
                      <a:schemeClr val="tx1"/>
                    </a:solidFill>
                  </a:rPr>
                  <a:t> + OG – 1   </a:t>
                </a:r>
                <a:r>
                  <a:rPr lang="en-US" dirty="0">
                    <a:solidFill>
                      <a:schemeClr val="tx1"/>
                    </a:solidFill>
                    <a:sym typeface="Wingdings" panose="05000000000000000000" pitchFamily="2" charset="2"/>
                  </a:rPr>
                  <a:t>  </a:t>
                </a:r>
                <a:r>
                  <a:rPr lang="en-US" dirty="0">
                    <a:solidFill>
                      <a:schemeClr val="tx1"/>
                    </a:solidFill>
                  </a:rPr>
                  <a:t>ffr =  </a:t>
                </a:r>
                <a:r>
                  <a:rPr lang="en-US" b="0" i="0" dirty="0">
                    <a:solidFill>
                      <a:schemeClr val="tx1"/>
                    </a:solidFill>
                    <a:latin typeface="Cambria Math" panose="02040503050406030204" pitchFamily="18" charset="0"/>
                  </a:rPr>
                  <a:t>3</a:t>
                </a:r>
                <a:r>
                  <a:rPr lang="en-US" b="0" i="0">
                    <a:solidFill>
                      <a:schemeClr val="tx1"/>
                    </a:solidFill>
                    <a:latin typeface="Cambria Math" panose="02040503050406030204" pitchFamily="18" charset="0"/>
                  </a:rPr>
                  <a:t>/2 </a:t>
                </a:r>
                <a:r>
                  <a:rPr lang="en-US" i="0">
                    <a:solidFill>
                      <a:schemeClr val="tx1"/>
                    </a:solidFill>
                    <a:latin typeface="Cambria Math" panose="02040503050406030204" pitchFamily="18" charset="0"/>
                  </a:rPr>
                  <a:t> </a:t>
                </a:r>
                <a:r>
                  <a:rPr lang="el-GR" dirty="0">
                    <a:solidFill>
                      <a:schemeClr val="tx1"/>
                    </a:solidFill>
                  </a:rPr>
                  <a:t>π</a:t>
                </a:r>
                <a:r>
                  <a:rPr lang="en-US" dirty="0">
                    <a:solidFill>
                      <a:schemeClr val="tx1"/>
                    </a:solidFill>
                  </a:rPr>
                  <a:t> + OG +1.5</a:t>
                </a:r>
              </a:p>
              <a:p>
                <a:endParaRPr lang="en-US" dirty="0"/>
              </a:p>
            </p:txBody>
          </p:sp>
        </mc:Fallback>
      </mc:AlternateContent>
      <p:sp>
        <p:nvSpPr>
          <p:cNvPr id="4" name="Slide Number Placeholder 3"/>
          <p:cNvSpPr>
            <a:spLocks noGrp="1"/>
          </p:cNvSpPr>
          <p:nvPr>
            <p:ph type="sldNum" sz="quarter" idx="5"/>
          </p:nvPr>
        </p:nvSpPr>
        <p:spPr/>
        <p:txBody>
          <a:bodyPr/>
          <a:lstStyle/>
          <a:p>
            <a:fld id="{E62507B2-E6DC-4A4F-98A1-C182337D9587}" type="slidenum">
              <a:rPr lang="en-US" smtClean="0"/>
              <a:pPr/>
              <a:t>17</a:t>
            </a:fld>
            <a:endParaRPr lang="en-US"/>
          </a:p>
        </p:txBody>
      </p:sp>
    </p:spTree>
    <p:extLst>
      <p:ext uri="{BB962C8B-B14F-4D97-AF65-F5344CB8AC3E}">
        <p14:creationId xmlns:p14="http://schemas.microsoft.com/office/powerpoint/2010/main" val="2906530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has a 0.5 because the neutral real r is +0.5 and -1/2*</a:t>
            </a:r>
            <a:r>
              <a:rPr lang="el-GR" dirty="0">
                <a:solidFill>
                  <a:schemeClr val="tx1"/>
                </a:solidFill>
              </a:rPr>
              <a:t>π</a:t>
            </a:r>
            <a:r>
              <a:rPr lang="en-US" baseline="-25000" dirty="0">
                <a:solidFill>
                  <a:schemeClr val="tx1"/>
                </a:solidFill>
              </a:rPr>
              <a:t>LR</a:t>
            </a:r>
            <a:r>
              <a:rPr lang="en-US" baseline="0" dirty="0">
                <a:solidFill>
                  <a:schemeClr val="tx1"/>
                </a:solidFill>
              </a:rPr>
              <a:t> = -1.  Add them together and you get -0.5</a:t>
            </a:r>
          </a:p>
          <a:p>
            <a:endParaRPr lang="en-US" baseline="0" dirty="0">
              <a:solidFill>
                <a:schemeClr val="tx1"/>
              </a:solidFill>
            </a:endParaRPr>
          </a:p>
          <a:p>
            <a:r>
              <a:rPr lang="en-US" baseline="0" dirty="0">
                <a:solidFill>
                  <a:schemeClr val="tx1"/>
                </a:solidFill>
              </a:rPr>
              <a:t>The Fed kept </a:t>
            </a:r>
            <a:r>
              <a:rPr lang="en-US" baseline="0" dirty="0" err="1">
                <a:solidFill>
                  <a:schemeClr val="tx1"/>
                </a:solidFill>
              </a:rPr>
              <a:t>ffr</a:t>
            </a:r>
            <a:r>
              <a:rPr lang="en-US" baseline="0" dirty="0">
                <a:solidFill>
                  <a:schemeClr val="tx1"/>
                </a:solidFill>
              </a:rPr>
              <a:t> low in the early 00s, relative to the Taylor Rule.  Many people give this partial blame for the housing bubble (making borrowing too easy).</a:t>
            </a:r>
          </a:p>
          <a:p>
            <a:endParaRPr lang="en-US" baseline="0" dirty="0">
              <a:solidFill>
                <a:schemeClr val="tx1"/>
              </a:solidFill>
            </a:endParaRPr>
          </a:p>
          <a:p>
            <a:r>
              <a:rPr lang="en-US" baseline="0" dirty="0">
                <a:solidFill>
                  <a:schemeClr val="tx1"/>
                </a:solidFill>
              </a:rPr>
              <a:t>Interest rates were much higher than recommended in 2009-2010.  Notice how they hit a floor at zero.  We’ll come back to that.  And even after the </a:t>
            </a:r>
            <a:r>
              <a:rPr lang="en-US" baseline="0" dirty="0" err="1">
                <a:solidFill>
                  <a:schemeClr val="tx1"/>
                </a:solidFill>
              </a:rPr>
              <a:t>ffr</a:t>
            </a:r>
            <a:r>
              <a:rPr lang="en-US" baseline="0" dirty="0">
                <a:solidFill>
                  <a:schemeClr val="tx1"/>
                </a:solidFill>
              </a:rPr>
              <a:t> lifts above zero in 2013, the Fed keeps </a:t>
            </a:r>
            <a:r>
              <a:rPr lang="en-US" baseline="0" dirty="0" err="1">
                <a:solidFill>
                  <a:schemeClr val="tx1"/>
                </a:solidFill>
              </a:rPr>
              <a:t>ffr</a:t>
            </a:r>
            <a:r>
              <a:rPr lang="en-US" baseline="0" dirty="0">
                <a:solidFill>
                  <a:schemeClr val="tx1"/>
                </a:solidFill>
              </a:rPr>
              <a:t> much lower.  They are worried that the Taylor Rule is missing something.  Remember (as we just saw in the last slide) that growth seems to have permanently slowed down in 2009.  The Fed is worried that the Taylor Rule doesn’t reflect that reality – things are worse than the Taylor Rule believes, and so they are stimulating more than it recommends.</a:t>
            </a:r>
            <a:endParaRPr lang="en-US" baseline="0"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18</a:t>
            </a:fld>
            <a:endParaRPr lang="en-US"/>
          </a:p>
        </p:txBody>
      </p:sp>
    </p:spTree>
    <p:extLst>
      <p:ext uri="{BB962C8B-B14F-4D97-AF65-F5344CB8AC3E}">
        <p14:creationId xmlns:p14="http://schemas.microsoft.com/office/powerpoint/2010/main" val="4185155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Market Operations are where the Federal Open Market Committee gets its name</a:t>
            </a:r>
          </a:p>
          <a:p>
            <a:endParaRPr lang="en-US" dirty="0"/>
          </a:p>
          <a:p>
            <a:r>
              <a:rPr lang="en-US" dirty="0"/>
              <a:t>By doing an overnight reverse repurchase, the fed can influence the interest rate. The Fed is literally handing banks more money.  When banks have more money, the interest rate falls (there is more saving / money in the economy, and higher supply means lower price), which encourages lending and investment</a:t>
            </a:r>
          </a:p>
        </p:txBody>
      </p:sp>
      <p:sp>
        <p:nvSpPr>
          <p:cNvPr id="4" name="Slide Number Placeholder 3"/>
          <p:cNvSpPr>
            <a:spLocks noGrp="1"/>
          </p:cNvSpPr>
          <p:nvPr>
            <p:ph type="sldNum" sz="quarter" idx="5"/>
          </p:nvPr>
        </p:nvSpPr>
        <p:spPr/>
        <p:txBody>
          <a:bodyPr/>
          <a:lstStyle/>
          <a:p>
            <a:fld id="{E62507B2-E6DC-4A4F-98A1-C182337D9587}" type="slidenum">
              <a:rPr lang="en-US" smtClean="0"/>
              <a:pPr/>
              <a:t>20</a:t>
            </a:fld>
            <a:endParaRPr lang="en-US"/>
          </a:p>
        </p:txBody>
      </p:sp>
    </p:spTree>
    <p:extLst>
      <p:ext uri="{BB962C8B-B14F-4D97-AF65-F5344CB8AC3E}">
        <p14:creationId xmlns:p14="http://schemas.microsoft.com/office/powerpoint/2010/main" val="2642607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Market Operations are where the Federal Open Market Committee gets its name</a:t>
            </a:r>
          </a:p>
        </p:txBody>
      </p:sp>
      <p:sp>
        <p:nvSpPr>
          <p:cNvPr id="4" name="Slide Number Placeholder 3"/>
          <p:cNvSpPr>
            <a:spLocks noGrp="1"/>
          </p:cNvSpPr>
          <p:nvPr>
            <p:ph type="sldNum" sz="quarter" idx="5"/>
          </p:nvPr>
        </p:nvSpPr>
        <p:spPr/>
        <p:txBody>
          <a:bodyPr/>
          <a:lstStyle/>
          <a:p>
            <a:fld id="{E62507B2-E6DC-4A4F-98A1-C182337D9587}" type="slidenum">
              <a:rPr lang="en-US" smtClean="0"/>
              <a:pPr/>
              <a:t>21</a:t>
            </a:fld>
            <a:endParaRPr lang="en-US"/>
          </a:p>
        </p:txBody>
      </p:sp>
    </p:spTree>
    <p:extLst>
      <p:ext uri="{BB962C8B-B14F-4D97-AF65-F5344CB8AC3E}">
        <p14:creationId xmlns:p14="http://schemas.microsoft.com/office/powerpoint/2010/main" val="1672964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reserve requirements: </a:t>
            </a:r>
            <a:r>
              <a:rPr lang="en-US" dirty="0">
                <a:hlinkClick r:id="rId3"/>
              </a:rPr>
              <a:t>https://tradingeconomics.com/china/cash-reserve-ratio</a:t>
            </a:r>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22</a:t>
            </a:fld>
            <a:endParaRPr lang="en-US"/>
          </a:p>
        </p:txBody>
      </p:sp>
    </p:spTree>
    <p:extLst>
      <p:ext uri="{BB962C8B-B14F-4D97-AF65-F5344CB8AC3E}">
        <p14:creationId xmlns:p14="http://schemas.microsoft.com/office/powerpoint/2010/main" val="890799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Fed details of Main Street Lending program:  </a:t>
            </a:r>
            <a:r>
              <a:rPr lang="en-US" dirty="0">
                <a:hlinkClick r:id="rId3"/>
              </a:rPr>
              <a:t>https://www.federalreserve.gov/monetarypolicy/mainstreetlending.htm</a:t>
            </a:r>
            <a:endParaRPr lang="en-US" dirty="0"/>
          </a:p>
          <a:p>
            <a:endParaRPr lang="en-US" dirty="0"/>
          </a:p>
          <a:p>
            <a:r>
              <a:rPr lang="en-US" dirty="0"/>
              <a:t>This program is designed to lend over $2 trillion to firms and state and local government. </a:t>
            </a:r>
            <a:r>
              <a:rPr lang="en-US" dirty="0">
                <a:hlinkClick r:id="rId4"/>
              </a:rPr>
              <a:t>https://www.cnbc.com/2020/04/09/federal-reserve-unveils-details-of-its-much-anticipated-main-street-lending-program.html</a:t>
            </a:r>
            <a:endParaRPr lang="en-US" dirty="0"/>
          </a:p>
          <a:p>
            <a:endParaRPr lang="en-US" dirty="0"/>
          </a:p>
          <a:p>
            <a:r>
              <a:rPr lang="en-US" dirty="0"/>
              <a:t>This is not the same as the PPP loan (Paycheck Protection Program), which was intended to help firms cover payroll, and is administered by the US Small </a:t>
            </a:r>
            <a:r>
              <a:rPr lang="en-US"/>
              <a:t>Business Administration</a:t>
            </a:r>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23</a:t>
            </a:fld>
            <a:endParaRPr lang="en-US"/>
          </a:p>
        </p:txBody>
      </p:sp>
    </p:spTree>
    <p:extLst>
      <p:ext uri="{BB962C8B-B14F-4D97-AF65-F5344CB8AC3E}">
        <p14:creationId xmlns:p14="http://schemas.microsoft.com/office/powerpoint/2010/main" val="68526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24</a:t>
            </a:fld>
            <a:endParaRPr lang="en-US"/>
          </a:p>
        </p:txBody>
      </p:sp>
    </p:spTree>
    <p:extLst>
      <p:ext uri="{BB962C8B-B14F-4D97-AF65-F5344CB8AC3E}">
        <p14:creationId xmlns:p14="http://schemas.microsoft.com/office/powerpoint/2010/main" val="387660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US" dirty="0"/>
              <a:t>Here we can see the 12 district banks, each with a separate geographical district.</a:t>
            </a:r>
          </a:p>
          <a:p>
            <a:endParaRPr lang="en-US" baseline="0" dirty="0"/>
          </a:p>
          <a:p>
            <a:r>
              <a:rPr lang="en-US" baseline="0" dirty="0"/>
              <a:t>Two notable locations: </a:t>
            </a:r>
          </a:p>
          <a:p>
            <a:r>
              <a:rPr lang="en-US" baseline="0" dirty="0"/>
              <a:t>1) The board of governors in DC, which has no “district”, but oversees the entire system.  These governors are always on the FOMC, as is the Chairman, who also is based in DC.</a:t>
            </a:r>
          </a:p>
          <a:p>
            <a:r>
              <a:rPr lang="en-US" dirty="0"/>
              <a:t>2) The NY Fed, which (being</a:t>
            </a:r>
            <a:r>
              <a:rPr lang="en-US" baseline="0" dirty="0"/>
              <a:t> in the center of the biggest financial market in the world) executes the main Fed tool of monetary policy, open market operations.  The NY branch manager is always on the FOMC.</a:t>
            </a:r>
          </a:p>
          <a:p>
            <a:r>
              <a:rPr lang="en-US" baseline="0" dirty="0"/>
              <a:t>- All the other branches have managers who rotate on and off the FOMC.</a:t>
            </a:r>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4</a:t>
            </a:fld>
            <a:endParaRPr lang="en-US"/>
          </a:p>
        </p:txBody>
      </p:sp>
    </p:spTree>
    <p:extLst>
      <p:ext uri="{BB962C8B-B14F-4D97-AF65-F5344CB8AC3E}">
        <p14:creationId xmlns:p14="http://schemas.microsoft.com/office/powerpoint/2010/main" val="427283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25</a:t>
            </a:fld>
            <a:endParaRPr lang="en-US"/>
          </a:p>
        </p:txBody>
      </p:sp>
    </p:spTree>
    <p:extLst>
      <p:ext uri="{BB962C8B-B14F-4D97-AF65-F5344CB8AC3E}">
        <p14:creationId xmlns:p14="http://schemas.microsoft.com/office/powerpoint/2010/main" val="1188291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28</a:t>
            </a:fld>
            <a:endParaRPr lang="en-US" dirty="0"/>
          </a:p>
        </p:txBody>
      </p:sp>
    </p:spTree>
    <p:extLst>
      <p:ext uri="{BB962C8B-B14F-4D97-AF65-F5344CB8AC3E}">
        <p14:creationId xmlns:p14="http://schemas.microsoft.com/office/powerpoint/2010/main" val="53371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US" dirty="0"/>
              <a:t>The Department of Treasury literally physically prints money – that’s why the two signatures on the bill are from Treasury.  But the literal first words on the bill are “Federal Reserve Note”.  When a bank needs cash, it is the Federal Reserve Bank that permits currency to circulate, and has the capacity to provide that cash to banks.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“Legal tender” </a:t>
            </a:r>
            <a:r>
              <a:rPr lang="en-US" baseline="0" dirty="0"/>
              <a:t>means that if you owe a debt in the US, one possible method of payment must always be the US dollar. It doesn’t mean that a business has to accept your dollar in exchange for their G&amp;S.  They can barter, </a:t>
            </a:r>
            <a:r>
              <a:rPr lang="en-US" baseline="0" dirty="0" err="1"/>
              <a:t>etc</a:t>
            </a:r>
            <a:r>
              <a:rPr lang="en-US" baseline="0" dirty="0"/>
              <a:t>, if that’s what they want. </a:t>
            </a:r>
          </a:p>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5</a:t>
            </a:fld>
            <a:endParaRPr lang="en-US"/>
          </a:p>
        </p:txBody>
      </p:sp>
    </p:spTree>
    <p:extLst>
      <p:ext uri="{BB962C8B-B14F-4D97-AF65-F5344CB8AC3E}">
        <p14:creationId xmlns:p14="http://schemas.microsoft.com/office/powerpoint/2010/main" val="167453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a:t>
            </a:r>
            <a:r>
              <a:rPr lang="en-US" dirty="0"/>
              <a:t>sort of inside-baseball narrative of the “Fed vs Treasury” battles in Washington DC in that late-40s era</a:t>
            </a:r>
            <a:r>
              <a:rPr lang="en-US"/>
              <a:t>:  </a:t>
            </a:r>
            <a:r>
              <a:rPr lang="en-US">
                <a:hlinkClick r:id="rId3"/>
              </a:rPr>
              <a:t>https://www.minneapolisfed.org/about-us/our-history/~/link.aspx?_id=D4E7C727A0C74045BDE157879FD0B3DF&amp;_z=z</a:t>
            </a:r>
            <a:endParaRPr lang="en-US"/>
          </a:p>
          <a:p>
            <a:pPr lvl="0"/>
            <a:endParaRPr lang="en-US" dirty="0"/>
          </a:p>
          <a:p>
            <a:pPr lvl="0"/>
            <a:r>
              <a:rPr lang="en-US" dirty="0"/>
              <a:t>Bretton Woods: </a:t>
            </a:r>
            <a:r>
              <a:rPr lang="en-US" dirty="0">
                <a:hlinkClick r:id="rId4"/>
              </a:rPr>
              <a:t>https://www.nber.org/papers/w23189.pdf</a:t>
            </a:r>
            <a:endParaRPr lang="en-US" dirty="0"/>
          </a:p>
          <a:p>
            <a:endParaRPr lang="en-US"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6</a:t>
            </a:fld>
            <a:endParaRPr lang="en-US"/>
          </a:p>
        </p:txBody>
      </p:sp>
    </p:spTree>
    <p:extLst>
      <p:ext uri="{BB962C8B-B14F-4D97-AF65-F5344CB8AC3E}">
        <p14:creationId xmlns:p14="http://schemas.microsoft.com/office/powerpoint/2010/main" val="383600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clip of the Federal Reserve Act</a:t>
            </a:r>
            <a:r>
              <a:rPr lang="en-US" baseline="0" dirty="0"/>
              <a:t>: http://www.federalreserve.gov/aboutthefed/section2a.htm</a:t>
            </a:r>
          </a:p>
          <a:p>
            <a:endParaRPr lang="en-US" dirty="0"/>
          </a:p>
        </p:txBody>
      </p:sp>
      <p:sp>
        <p:nvSpPr>
          <p:cNvPr id="4" name="Slide Number Placeholder 3"/>
          <p:cNvSpPr>
            <a:spLocks noGrp="1"/>
          </p:cNvSpPr>
          <p:nvPr>
            <p:ph type="sldNum" sz="quarter" idx="5"/>
          </p:nvPr>
        </p:nvSpPr>
        <p:spPr/>
        <p:txBody>
          <a:bodyPr/>
          <a:lstStyle/>
          <a:p>
            <a:fld id="{E62507B2-E6DC-4A4F-98A1-C182337D9587}" type="slidenum">
              <a:rPr lang="en-US" smtClean="0"/>
              <a:pPr/>
              <a:t>7</a:t>
            </a:fld>
            <a:endParaRPr lang="en-US"/>
          </a:p>
        </p:txBody>
      </p:sp>
    </p:spTree>
    <p:extLst>
      <p:ext uri="{BB962C8B-B14F-4D97-AF65-F5344CB8AC3E}">
        <p14:creationId xmlns:p14="http://schemas.microsoft.com/office/powerpoint/2010/main" val="66070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pPr marL="228600" indent="-228600">
              <a:buNone/>
            </a:pPr>
            <a:r>
              <a:rPr lang="en-US" baseline="0"/>
              <a:t>The </a:t>
            </a:r>
            <a:r>
              <a:rPr lang="en-US" baseline="0" dirty="0"/>
              <a:t>Feds policy had no effect on unemployment once expectations were built into SRPC.</a:t>
            </a:r>
          </a:p>
          <a:p>
            <a:pPr marL="228600" indent="-228600">
              <a:buNone/>
            </a:pPr>
            <a:endParaRPr lang="en-US" baseline="0" dirty="0"/>
          </a:p>
          <a:p>
            <a:pPr marL="228600" indent="-228600">
              <a:buNone/>
            </a:pPr>
            <a:r>
              <a:rPr lang="en-US" baseline="0" dirty="0"/>
              <a:t>Can keep trying, firms will keep adjusting.  If maintain this policy, infinite inflation (because there’ll be infinite increase in MS!)</a:t>
            </a:r>
          </a:p>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E62507B2-E6DC-4A4F-98A1-C182337D9587}" type="slidenum">
              <a:rPr lang="en-US" smtClean="0"/>
              <a:pPr/>
              <a:t>9</a:t>
            </a:fld>
            <a:endParaRPr lang="en-US"/>
          </a:p>
        </p:txBody>
      </p:sp>
    </p:spTree>
    <p:extLst>
      <p:ext uri="{BB962C8B-B14F-4D97-AF65-F5344CB8AC3E}">
        <p14:creationId xmlns:p14="http://schemas.microsoft.com/office/powerpoint/2010/main" val="138763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“grease” allows for some price flexibility even when nominal variables don’t change.  That allows firms flexibility to adjust input costs (in real terms, which is what matters!), and so markets can respond faster to shocks, and the business cycle is not as bad as it might have otherwise been.</a:t>
            </a:r>
          </a:p>
        </p:txBody>
      </p:sp>
      <p:sp>
        <p:nvSpPr>
          <p:cNvPr id="4" name="Slide Number Placeholder 3"/>
          <p:cNvSpPr>
            <a:spLocks noGrp="1"/>
          </p:cNvSpPr>
          <p:nvPr>
            <p:ph type="sldNum" sz="quarter" idx="5"/>
          </p:nvPr>
        </p:nvSpPr>
        <p:spPr/>
        <p:txBody>
          <a:bodyPr/>
          <a:lstStyle/>
          <a:p>
            <a:fld id="{E62507B2-E6DC-4A4F-98A1-C182337D9587}" type="slidenum">
              <a:rPr lang="en-US" smtClean="0"/>
              <a:pPr/>
              <a:t>11</a:t>
            </a:fld>
            <a:endParaRPr lang="en-US"/>
          </a:p>
        </p:txBody>
      </p:sp>
    </p:spTree>
    <p:extLst>
      <p:ext uri="{BB962C8B-B14F-4D97-AF65-F5344CB8AC3E}">
        <p14:creationId xmlns:p14="http://schemas.microsoft.com/office/powerpoint/2010/main" val="2324273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Clip from the “Statement on Longer-Run goals and Monetary Policy Strategy”:  </a:t>
            </a:r>
            <a:r>
              <a:rPr lang="en-US" dirty="0">
                <a:hlinkClick r:id="rId3"/>
              </a:rPr>
              <a:t>https://www.federalreserve.gov/monetarypolicy/files/FOMC_LongerRunGoals.pdf</a:t>
            </a:r>
            <a:endParaRPr lang="en-US" dirty="0"/>
          </a:p>
          <a:p>
            <a:endParaRPr lang="en-US" dirty="0"/>
          </a:p>
          <a:p>
            <a:r>
              <a:rPr lang="en-US" dirty="0"/>
              <a:t>Why does it have “big problems when inflation turns negative”?  You’ll need to wait – that’s an entire section of the next lecture</a:t>
            </a:r>
          </a:p>
          <a:p>
            <a:endParaRPr lang="en-US" dirty="0"/>
          </a:p>
          <a:p>
            <a:r>
              <a:rPr lang="en-US" dirty="0"/>
              <a:t>In August 2020, the Fed stepped back from this policy a bit, saying that they want an AVERAGE inflation of 2%.  That presumably gives them more time in recessions to focus on goals of growth and employment, without worrying about the underlying inflation trend as much.</a:t>
            </a:r>
          </a:p>
          <a:p>
            <a:r>
              <a:rPr lang="en-US" dirty="0"/>
              <a:t>https://www.bbc.com/news/business-53933239#:~:text=The%20Federal%20Reserve%20has%20signalled,flexibility%2C%20boss%20Jerome%20Powell%20said.</a:t>
            </a:r>
          </a:p>
          <a:p>
            <a:r>
              <a:rPr lang="en-US" dirty="0"/>
              <a:t>https://www.federalreserve.gov/newsevents/speech/powell20200827a.htm</a:t>
            </a:r>
          </a:p>
        </p:txBody>
      </p:sp>
      <p:sp>
        <p:nvSpPr>
          <p:cNvPr id="4" name="Slide Number Placeholder 3"/>
          <p:cNvSpPr>
            <a:spLocks noGrp="1"/>
          </p:cNvSpPr>
          <p:nvPr>
            <p:ph type="sldNum" sz="quarter" idx="5"/>
          </p:nvPr>
        </p:nvSpPr>
        <p:spPr/>
        <p:txBody>
          <a:bodyPr/>
          <a:lstStyle/>
          <a:p>
            <a:fld id="{E62507B2-E6DC-4A4F-98A1-C182337D9587}" type="slidenum">
              <a:rPr lang="en-US" smtClean="0"/>
              <a:pPr/>
              <a:t>12</a:t>
            </a:fld>
            <a:endParaRPr lang="en-US"/>
          </a:p>
        </p:txBody>
      </p:sp>
    </p:spTree>
    <p:extLst>
      <p:ext uri="{BB962C8B-B14F-4D97-AF65-F5344CB8AC3E}">
        <p14:creationId xmlns:p14="http://schemas.microsoft.com/office/powerpoint/2010/main" val="3941831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you can always “make” a long term investment by borrowing over the short term, at short term rates, and then when that financial asset matures, but buy the same thing again at the same rate.  A chain of short term assets can become a long-term asset.  So that short term rate is an opportunity cost of buying a longer-term asset.</a:t>
            </a:r>
          </a:p>
        </p:txBody>
      </p:sp>
      <p:sp>
        <p:nvSpPr>
          <p:cNvPr id="4" name="Slide Number Placeholder 3"/>
          <p:cNvSpPr>
            <a:spLocks noGrp="1"/>
          </p:cNvSpPr>
          <p:nvPr>
            <p:ph type="sldNum" sz="quarter" idx="5"/>
          </p:nvPr>
        </p:nvSpPr>
        <p:spPr/>
        <p:txBody>
          <a:bodyPr/>
          <a:lstStyle/>
          <a:p>
            <a:fld id="{E62507B2-E6DC-4A4F-98A1-C182337D9587}" type="slidenum">
              <a:rPr lang="en-US" smtClean="0"/>
              <a:pPr/>
              <a:t>13</a:t>
            </a:fld>
            <a:endParaRPr lang="en-US"/>
          </a:p>
        </p:txBody>
      </p:sp>
    </p:spTree>
    <p:extLst>
      <p:ext uri="{BB962C8B-B14F-4D97-AF65-F5344CB8AC3E}">
        <p14:creationId xmlns:p14="http://schemas.microsoft.com/office/powerpoint/2010/main" val="911266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008" y="222265"/>
            <a:ext cx="11058819" cy="920739"/>
          </a:xfrm>
        </p:spPr>
        <p:txBody>
          <a:bodyPr anchor="b">
            <a:normAutofit/>
          </a:bodyPr>
          <a:lstStyle>
            <a:lvl1pPr algn="ctr">
              <a:defRPr sz="4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r>
              <a:rPr lang="en-US"/>
              <a:t>11/5/2015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a:spLocks noGrp="1"/>
          </p:cNvSpPr>
          <p:nvPr>
            <p:ph sz="half" idx="1"/>
          </p:nvPr>
        </p:nvSpPr>
        <p:spPr>
          <a:xfrm>
            <a:off x="457084" y="1274619"/>
            <a:ext cx="5443418" cy="490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6073640" y="1274625"/>
            <a:ext cx="5658109" cy="4902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04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11/5/2015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571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33" y="365130"/>
            <a:ext cx="2628215"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6" y="365130"/>
            <a:ext cx="7732286"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11/5/2015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694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008" y="222266"/>
            <a:ext cx="11058819" cy="1121521"/>
          </a:xfrm>
        </p:spPr>
        <p:txBody>
          <a:bodyPr anchor="b"/>
          <a:lstStyle>
            <a:lvl1pPr algn="ctr">
              <a:defRPr sz="8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6326409" y="1633685"/>
            <a:ext cx="5297419" cy="4393043"/>
          </a:xfrm>
        </p:spPr>
        <p:txBody>
          <a:bodyPr/>
          <a:lstStyle>
            <a:lvl1pPr marL="0" indent="0" algn="ctr">
              <a:buNone/>
              <a:defRPr sz="3200">
                <a:latin typeface="Times New Roman" panose="02020603050405020304" pitchFamily="18" charset="0"/>
                <a:cs typeface="Times New Roman" panose="02020603050405020304" pitchFamily="18" charset="0"/>
              </a:defRPr>
            </a:lvl1pPr>
            <a:lvl2pPr marL="609493" indent="0" algn="ctr">
              <a:buNone/>
              <a:defRPr sz="2700"/>
            </a:lvl2pPr>
            <a:lvl3pPr marL="1218987" indent="0" algn="ctr">
              <a:buNone/>
              <a:defRPr sz="2400"/>
            </a:lvl3pPr>
            <a:lvl4pPr marL="1828480" indent="0" algn="ctr">
              <a:buNone/>
              <a:defRPr sz="2100"/>
            </a:lvl4pPr>
            <a:lvl5pPr marL="2437973" indent="0" algn="ctr">
              <a:buNone/>
              <a:defRPr sz="2100"/>
            </a:lvl5pPr>
            <a:lvl6pPr marL="3047467" indent="0" algn="ctr">
              <a:buNone/>
              <a:defRPr sz="2100"/>
            </a:lvl6pPr>
            <a:lvl7pPr marL="3656960" indent="0" algn="ctr">
              <a:buNone/>
              <a:defRPr sz="2100"/>
            </a:lvl7pPr>
            <a:lvl8pPr marL="4266453" indent="0" algn="ctr">
              <a:buNone/>
              <a:defRPr sz="2100"/>
            </a:lvl8pPr>
            <a:lvl9pPr marL="4875947"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11/5/2015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Picture Placeholder 2"/>
          <p:cNvSpPr>
            <a:spLocks noGrp="1"/>
          </p:cNvSpPr>
          <p:nvPr>
            <p:ph type="pic" idx="13"/>
          </p:nvPr>
        </p:nvSpPr>
        <p:spPr>
          <a:xfrm>
            <a:off x="565007" y="1633685"/>
            <a:ext cx="5487857" cy="4393043"/>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Tree>
    <p:extLst>
      <p:ext uri="{BB962C8B-B14F-4D97-AF65-F5344CB8AC3E}">
        <p14:creationId xmlns:p14="http://schemas.microsoft.com/office/powerpoint/2010/main" val="246148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800">
                <a:latin typeface="Times New Roman" panose="02020603050405020304" pitchFamily="18" charset="0"/>
                <a:cs typeface="Times New Roman" panose="02020603050405020304" pitchFamily="18" charset="0"/>
              </a:defRPr>
            </a:lvl3pPr>
            <a:lvl4pPr>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11/5/2015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33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45"/>
            <a:ext cx="10512862" cy="2852737"/>
          </a:xfrm>
        </p:spPr>
        <p:txBody>
          <a:bodyPr anchor="b">
            <a:normAutofit/>
          </a:bodyPr>
          <a:lstStyle>
            <a:lvl1pPr>
              <a:defRPr sz="4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831634" y="4589469"/>
            <a:ext cx="10512862" cy="1500187"/>
          </a:xfrm>
        </p:spPr>
        <p:txBody>
          <a:bodyPr/>
          <a:lstStyle>
            <a:lvl1pPr marL="0" indent="0">
              <a:buNone/>
              <a:defRPr sz="3200">
                <a:solidFill>
                  <a:schemeClr val="tx1"/>
                </a:solidFill>
                <a:latin typeface="Times New Roman" panose="02020603050405020304" pitchFamily="18" charset="0"/>
                <a:cs typeface="Times New Roman" panose="02020603050405020304" pitchFamily="18" charset="0"/>
              </a:defRPr>
            </a:lvl1pPr>
            <a:lvl2pPr marL="609493" indent="0">
              <a:buNone/>
              <a:defRPr sz="2700">
                <a:solidFill>
                  <a:schemeClr val="tx1">
                    <a:tint val="75000"/>
                  </a:schemeClr>
                </a:solidFill>
              </a:defRPr>
            </a:lvl2pPr>
            <a:lvl3pPr marL="1218987" indent="0">
              <a:buNone/>
              <a:defRPr sz="2400">
                <a:solidFill>
                  <a:schemeClr val="tx1">
                    <a:tint val="75000"/>
                  </a:schemeClr>
                </a:solidFill>
              </a:defRPr>
            </a:lvl3pPr>
            <a:lvl4pPr marL="1828480" indent="0">
              <a:buNone/>
              <a:defRPr sz="2100">
                <a:solidFill>
                  <a:schemeClr val="tx1">
                    <a:tint val="75000"/>
                  </a:schemeClr>
                </a:solidFill>
              </a:defRPr>
            </a:lvl4pPr>
            <a:lvl5pPr marL="2437973" indent="0">
              <a:buNone/>
              <a:defRPr sz="2100">
                <a:solidFill>
                  <a:schemeClr val="tx1">
                    <a:tint val="75000"/>
                  </a:schemeClr>
                </a:solidFill>
              </a:defRPr>
            </a:lvl5pPr>
            <a:lvl6pPr marL="3047467" indent="0">
              <a:buNone/>
              <a:defRPr sz="2100">
                <a:solidFill>
                  <a:schemeClr val="tx1">
                    <a:tint val="75000"/>
                  </a:schemeClr>
                </a:solidFill>
              </a:defRPr>
            </a:lvl6pPr>
            <a:lvl7pPr marL="3656960" indent="0">
              <a:buNone/>
              <a:defRPr sz="2100">
                <a:solidFill>
                  <a:schemeClr val="tx1">
                    <a:tint val="75000"/>
                  </a:schemeClr>
                </a:solidFill>
              </a:defRPr>
            </a:lvl7pPr>
            <a:lvl8pPr marL="4266453" indent="0">
              <a:buNone/>
              <a:defRPr sz="2100">
                <a:solidFill>
                  <a:schemeClr val="tx1">
                    <a:tint val="75000"/>
                  </a:schemeClr>
                </a:solidFill>
              </a:defRPr>
            </a:lvl8pPr>
            <a:lvl9pPr marL="4875947"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11/5/2015</a:t>
            </a:r>
          </a:p>
        </p:txBody>
      </p:sp>
      <p:sp>
        <p:nvSpPr>
          <p:cNvPr id="5" name="Footer Placeholder 4"/>
          <p:cNvSpPr>
            <a:spLocks noGrp="1"/>
          </p:cNvSpPr>
          <p:nvPr>
            <p:ph type="ftr" sz="quarter" idx="11"/>
          </p:nvPr>
        </p:nvSpPr>
        <p:spPr/>
        <p:txBody>
          <a:bodyPr/>
          <a:lstStyle/>
          <a:p>
            <a:r>
              <a:rPr lang="en-US"/>
              <a:t>Econ 102: Principles of Macroeconomics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034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084" y="1274619"/>
            <a:ext cx="5443418" cy="490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73640" y="1274625"/>
            <a:ext cx="5658109" cy="4902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11/5/2015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93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47" y="365129"/>
            <a:ext cx="11349257" cy="715531"/>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79446" y="1167640"/>
            <a:ext cx="5434904" cy="657395"/>
          </a:xfrm>
        </p:spPr>
        <p:txBody>
          <a:bodyPr anchor="b">
            <a:normAutofit/>
          </a:bodyPr>
          <a:lstStyle>
            <a:lvl1pPr marL="0" indent="0">
              <a:buNone/>
              <a:defRPr sz="3700" b="1">
                <a:latin typeface="Times New Roman" panose="02020603050405020304" pitchFamily="18" charset="0"/>
                <a:cs typeface="Times New Roman" panose="02020603050405020304" pitchFamily="18"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479450" y="1912008"/>
            <a:ext cx="5434906" cy="4277655"/>
          </a:xfrm>
        </p:spPr>
        <p:txBody>
          <a:bodyPr>
            <a:normAutofit/>
          </a:bodyPr>
          <a:lstStyle>
            <a:lvl1pPr>
              <a:defRPr sz="37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2366" y="1174935"/>
            <a:ext cx="5826340" cy="650099"/>
          </a:xfrm>
        </p:spPr>
        <p:txBody>
          <a:bodyPr anchor="b">
            <a:normAutofit/>
          </a:bodyPr>
          <a:lstStyle>
            <a:lvl1pPr marL="0" indent="0">
              <a:buNone/>
              <a:defRPr sz="3700" b="1">
                <a:latin typeface="Times New Roman" panose="02020603050405020304" pitchFamily="18" charset="0"/>
                <a:cs typeface="Times New Roman" panose="02020603050405020304" pitchFamily="18"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02363" y="1919306"/>
            <a:ext cx="5826338" cy="4270359"/>
          </a:xfrm>
        </p:spPr>
        <p:txBody>
          <a:bodyPr>
            <a:normAutofit/>
          </a:bodyPr>
          <a:lstStyle>
            <a:lvl1pPr>
              <a:defRPr sz="37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11/5/2015</a:t>
            </a:r>
          </a:p>
        </p:txBody>
      </p:sp>
      <p:sp>
        <p:nvSpPr>
          <p:cNvPr id="8" name="Footer Placeholder 7"/>
          <p:cNvSpPr>
            <a:spLocks noGrp="1"/>
          </p:cNvSpPr>
          <p:nvPr>
            <p:ph type="ftr" sz="quarter" idx="11"/>
          </p:nvPr>
        </p:nvSpPr>
        <p:spPr/>
        <p:txBody>
          <a:bodyPr/>
          <a:lstStyle/>
          <a:p>
            <a:r>
              <a:rPr lang="en-US"/>
              <a:t>Econ 102: Principles of Macroeconomics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11/5/2015</a:t>
            </a:r>
          </a:p>
        </p:txBody>
      </p:sp>
      <p:sp>
        <p:nvSpPr>
          <p:cNvPr id="4" name="Footer Placeholder 3"/>
          <p:cNvSpPr>
            <a:spLocks noGrp="1"/>
          </p:cNvSpPr>
          <p:nvPr>
            <p:ph type="ftr" sz="quarter" idx="11"/>
          </p:nvPr>
        </p:nvSpPr>
        <p:spPr/>
        <p:txBody>
          <a:bodyPr/>
          <a:lstStyle/>
          <a:p>
            <a:r>
              <a:rPr lang="en-US"/>
              <a:t>Econ 102: Principles of Macroeconomics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06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11/5/2015</a:t>
            </a:r>
          </a:p>
        </p:txBody>
      </p:sp>
      <p:sp>
        <p:nvSpPr>
          <p:cNvPr id="3" name="Footer Placeholder 2"/>
          <p:cNvSpPr>
            <a:spLocks noGrp="1"/>
          </p:cNvSpPr>
          <p:nvPr>
            <p:ph type="ftr" sz="quarter" idx="11"/>
          </p:nvPr>
        </p:nvSpPr>
        <p:spPr/>
        <p:txBody>
          <a:bodyPr/>
          <a:lstStyle/>
          <a:p>
            <a:r>
              <a:rPr lang="en-US"/>
              <a:t>Econ 102: Principles of Macroeconomics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13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1"/>
            <a:ext cx="3931213" cy="1011435"/>
          </a:xfrm>
        </p:spPr>
        <p:txBody>
          <a:bodyPr anchor="b"/>
          <a:lstStyle>
            <a:lvl1pPr>
              <a:defRPr sz="43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5181838" y="457205"/>
            <a:ext cx="6170593" cy="5403851"/>
          </a:xfrm>
        </p:spPr>
        <p:txBody>
          <a:bodyPr/>
          <a:lstStyle>
            <a:lvl1pPr>
              <a:defRPr sz="4300">
                <a:latin typeface="Times New Roman" panose="02020603050405020304" pitchFamily="18" charset="0"/>
                <a:cs typeface="Times New Roman" panose="02020603050405020304" pitchFamily="18" charset="0"/>
              </a:defRPr>
            </a:lvl1pPr>
            <a:lvl2pPr>
              <a:defRPr sz="3700">
                <a:latin typeface="Times New Roman" panose="02020603050405020304" pitchFamily="18" charset="0"/>
                <a:cs typeface="Times New Roman" panose="02020603050405020304" pitchFamily="18" charset="0"/>
              </a:defRPr>
            </a:lvl2pPr>
            <a:lvl3pPr>
              <a:defRPr sz="3700">
                <a:latin typeface="Times New Roman" panose="02020603050405020304" pitchFamily="18" charset="0"/>
                <a:cs typeface="Times New Roman" panose="02020603050405020304" pitchFamily="18" charset="0"/>
              </a:defRPr>
            </a:lvl3pPr>
            <a:lvl4pPr>
              <a:defRPr sz="3700">
                <a:latin typeface="Times New Roman" panose="02020603050405020304" pitchFamily="18" charset="0"/>
                <a:cs typeface="Times New Roman" panose="02020603050405020304" pitchFamily="18" charset="0"/>
              </a:defRPr>
            </a:lvl4pPr>
            <a:lvl5pPr>
              <a:defRPr sz="3700">
                <a:latin typeface="Times New Roman" panose="02020603050405020304" pitchFamily="18" charset="0"/>
                <a:cs typeface="Times New Roman" panose="02020603050405020304" pitchFamily="18" charset="0"/>
              </a:defRPr>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69" y="1468641"/>
            <a:ext cx="3931213" cy="4400353"/>
          </a:xfrm>
        </p:spPr>
        <p:txBody>
          <a:bodyPr>
            <a:normAutofit/>
          </a:bodyPr>
          <a:lstStyle>
            <a:lvl1pPr marL="0" indent="0">
              <a:buNone/>
              <a:defRPr sz="3700">
                <a:latin typeface="Times New Roman" panose="02020603050405020304" pitchFamily="18" charset="0"/>
                <a:cs typeface="Times New Roman" panose="02020603050405020304" pitchFamily="18" charset="0"/>
              </a:defRPr>
            </a:lvl1pPr>
            <a:lvl2pPr marL="609493" indent="0">
              <a:buNone/>
              <a:defRPr sz="1900"/>
            </a:lvl2pPr>
            <a:lvl3pPr marL="1218987" indent="0">
              <a:buNone/>
              <a:defRPr sz="1600"/>
            </a:lvl3pPr>
            <a:lvl4pPr marL="1828480" indent="0">
              <a:buNone/>
              <a:defRPr sz="1300"/>
            </a:lvl4pPr>
            <a:lvl5pPr marL="2437973" indent="0">
              <a:buNone/>
              <a:defRPr sz="1300"/>
            </a:lvl5pPr>
            <a:lvl6pPr marL="3047467" indent="0">
              <a:buNone/>
              <a:defRPr sz="1300"/>
            </a:lvl6pPr>
            <a:lvl7pPr marL="3656960" indent="0">
              <a:buNone/>
              <a:defRPr sz="1300"/>
            </a:lvl7pPr>
            <a:lvl8pPr marL="4266453" indent="0">
              <a:buNone/>
              <a:defRPr sz="1300"/>
            </a:lvl8pPr>
            <a:lvl9pPr marL="4875947"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11/5/2015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195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1"/>
            <a:ext cx="3931213" cy="1011435"/>
          </a:xfrm>
        </p:spPr>
        <p:txBody>
          <a:bodyPr anchor="b"/>
          <a:lstStyle>
            <a:lvl1pPr>
              <a:defRPr sz="4300"/>
            </a:lvl1pPr>
          </a:lstStyle>
          <a:p>
            <a:r>
              <a:rPr lang="en-US"/>
              <a:t>Click to edit Master title style</a:t>
            </a:r>
          </a:p>
        </p:txBody>
      </p:sp>
      <p:sp>
        <p:nvSpPr>
          <p:cNvPr id="3" name="Picture Placeholder 2"/>
          <p:cNvSpPr>
            <a:spLocks noGrp="1"/>
          </p:cNvSpPr>
          <p:nvPr>
            <p:ph type="pic" idx="1"/>
          </p:nvPr>
        </p:nvSpPr>
        <p:spPr>
          <a:xfrm>
            <a:off x="5181838" y="457205"/>
            <a:ext cx="6170593" cy="5403851"/>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839569" y="1468641"/>
            <a:ext cx="3931213" cy="4400353"/>
          </a:xfrm>
        </p:spPr>
        <p:txBody>
          <a:bodyPr>
            <a:normAutofit/>
          </a:bodyPr>
          <a:lstStyle>
            <a:lvl1pPr marL="0" indent="0">
              <a:buNone/>
              <a:defRPr sz="3700"/>
            </a:lvl1pPr>
            <a:lvl2pPr marL="609493" indent="0">
              <a:buNone/>
              <a:defRPr sz="1900"/>
            </a:lvl2pPr>
            <a:lvl3pPr marL="1218987" indent="0">
              <a:buNone/>
              <a:defRPr sz="1600"/>
            </a:lvl3pPr>
            <a:lvl4pPr marL="1828480" indent="0">
              <a:buNone/>
              <a:defRPr sz="1300"/>
            </a:lvl4pPr>
            <a:lvl5pPr marL="2437973" indent="0">
              <a:buNone/>
              <a:defRPr sz="1300"/>
            </a:lvl5pPr>
            <a:lvl6pPr marL="3047467" indent="0">
              <a:buNone/>
              <a:defRPr sz="1300"/>
            </a:lvl6pPr>
            <a:lvl7pPr marL="3656960" indent="0">
              <a:buNone/>
              <a:defRPr sz="1300"/>
            </a:lvl7pPr>
            <a:lvl8pPr marL="4266453" indent="0">
              <a:buNone/>
              <a:defRPr sz="1300"/>
            </a:lvl8pPr>
            <a:lvl9pPr marL="4875947"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11/5/2015</a:t>
            </a:r>
          </a:p>
        </p:txBody>
      </p:sp>
      <p:sp>
        <p:nvSpPr>
          <p:cNvPr id="6" name="Footer Placeholder 5"/>
          <p:cNvSpPr>
            <a:spLocks noGrp="1"/>
          </p:cNvSpPr>
          <p:nvPr>
            <p:ph type="ftr" sz="quarter" idx="11"/>
          </p:nvPr>
        </p:nvSpPr>
        <p:spPr/>
        <p:txBody>
          <a:bodyPr/>
          <a:lstStyle/>
          <a:p>
            <a:r>
              <a:rPr lang="en-US"/>
              <a:t>Econ 102: Principles of Macroeconomics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492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365131"/>
            <a:ext cx="11274663" cy="743239"/>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081" y="1299153"/>
            <a:ext cx="11274663" cy="49215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3847" y="6417077"/>
            <a:ext cx="12188825" cy="439067"/>
          </a:xfrm>
          <a:prstGeom prst="rect">
            <a:avLst/>
          </a:prstGeom>
          <a:solidFill>
            <a:srgbClr val="00264A"/>
          </a:solidFill>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2579" y="6465966"/>
            <a:ext cx="2238232" cy="329167"/>
          </a:xfrm>
          <a:prstGeom prst="rect">
            <a:avLst/>
          </a:prstGeom>
        </p:spPr>
      </p:pic>
      <p:sp>
        <p:nvSpPr>
          <p:cNvPr id="6" name="Slide Number Placeholder 5"/>
          <p:cNvSpPr>
            <a:spLocks noGrp="1"/>
          </p:cNvSpPr>
          <p:nvPr>
            <p:ph type="sldNum" sz="quarter" idx="4"/>
          </p:nvPr>
        </p:nvSpPr>
        <p:spPr>
          <a:xfrm>
            <a:off x="11184206" y="6443904"/>
            <a:ext cx="852265" cy="365125"/>
          </a:xfrm>
          <a:prstGeom prst="rect">
            <a:avLst/>
          </a:prstGeom>
        </p:spPr>
        <p:txBody>
          <a:bodyPr vert="horz" lIns="121899" tIns="60949" rIns="121899" bIns="60949" rtlCol="0" anchor="ctr"/>
          <a:lstStyle>
            <a:lvl1pPr algn="r">
              <a:defRPr sz="1600">
                <a:solidFill>
                  <a:schemeClr val="bg1"/>
                </a:solidFill>
              </a:defRPr>
            </a:lvl1pPr>
          </a:lstStyle>
          <a:p>
            <a:fld id="{B6F15528-21DE-4FAA-801E-634DDDAF4B2B}" type="slidenum">
              <a:rPr lang="en-US" smtClean="0"/>
              <a:pPr/>
              <a:t>‹#›</a:t>
            </a:fld>
            <a:endParaRPr lang="en-US"/>
          </a:p>
        </p:txBody>
      </p:sp>
      <p:sp>
        <p:nvSpPr>
          <p:cNvPr id="4" name="Date Placeholder 3"/>
          <p:cNvSpPr>
            <a:spLocks noGrp="1"/>
          </p:cNvSpPr>
          <p:nvPr>
            <p:ph type="dt" sz="half" idx="2"/>
          </p:nvPr>
        </p:nvSpPr>
        <p:spPr>
          <a:xfrm>
            <a:off x="8700685" y="6443903"/>
            <a:ext cx="2483516" cy="365125"/>
          </a:xfrm>
          <a:prstGeom prst="rect">
            <a:avLst/>
          </a:prstGeom>
        </p:spPr>
        <p:txBody>
          <a:bodyPr vert="horz" lIns="121899" tIns="60949" rIns="121899" bIns="60949" rtlCol="0" anchor="ctr"/>
          <a:lstStyle>
            <a:lvl1pPr algn="l">
              <a:defRPr sz="1600">
                <a:solidFill>
                  <a:schemeClr val="bg1"/>
                </a:solidFill>
              </a:defRPr>
            </a:lvl1pPr>
          </a:lstStyle>
          <a:p>
            <a:r>
              <a:rPr lang="en-US"/>
              <a:t>11/5/2015</a:t>
            </a:r>
          </a:p>
        </p:txBody>
      </p:sp>
      <p:sp>
        <p:nvSpPr>
          <p:cNvPr id="5" name="Footer Placeholder 4"/>
          <p:cNvSpPr>
            <a:spLocks noGrp="1"/>
          </p:cNvSpPr>
          <p:nvPr>
            <p:ph type="ftr" sz="quarter" idx="3"/>
          </p:nvPr>
        </p:nvSpPr>
        <p:spPr>
          <a:xfrm>
            <a:off x="3705119" y="6457759"/>
            <a:ext cx="4113728" cy="365125"/>
          </a:xfrm>
          <a:prstGeom prst="rect">
            <a:avLst/>
          </a:prstGeom>
        </p:spPr>
        <p:txBody>
          <a:bodyPr vert="horz" lIns="121899" tIns="60949" rIns="121899" bIns="60949" rtlCol="0" anchor="ctr"/>
          <a:lstStyle>
            <a:lvl1pPr algn="ctr">
              <a:defRPr sz="1600">
                <a:solidFill>
                  <a:schemeClr val="bg1"/>
                </a:solidFill>
                <a:latin typeface="Times New Roman" pitchFamily="18" charset="0"/>
                <a:cs typeface="Times New Roman" pitchFamily="18" charset="0"/>
              </a:defRPr>
            </a:lvl1pPr>
          </a:lstStyle>
          <a:p>
            <a:r>
              <a:rPr lang="en-US"/>
              <a:t>Econ 102: Principles of Macroeconomics</a:t>
            </a:r>
          </a:p>
        </p:txBody>
      </p:sp>
      <p:pic>
        <p:nvPicPr>
          <p:cNvPr id="10" name="Picture 9"/>
          <p:cNvPicPr>
            <a:picLocks noChangeAspect="1"/>
          </p:cNvPicPr>
          <p:nvPr/>
        </p:nvPicPr>
        <p:blipFill rotWithShape="1">
          <a:blip r:embed="rId15" cstate="print">
            <a:extLst>
              <a:ext uri="{28A0092B-C50C-407E-A947-70E740481C1C}">
                <a14:useLocalDpi xmlns:a14="http://schemas.microsoft.com/office/drawing/2010/main" val="0"/>
              </a:ext>
            </a:extLst>
          </a:blip>
          <a:srcRect l="12451" t="67067" r="314" b="9626"/>
          <a:stretch/>
        </p:blipFill>
        <p:spPr>
          <a:xfrm>
            <a:off x="8310563" y="6417080"/>
            <a:ext cx="3889422" cy="440925"/>
          </a:xfrm>
          <a:prstGeom prst="rect">
            <a:avLst/>
          </a:prstGeom>
        </p:spPr>
      </p:pic>
    </p:spTree>
    <p:extLst>
      <p:ext uri="{BB962C8B-B14F-4D97-AF65-F5344CB8AC3E}">
        <p14:creationId xmlns:p14="http://schemas.microsoft.com/office/powerpoint/2010/main" val="111032328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dt="0"/>
  <p:txStyles>
    <p:titleStyle>
      <a:lvl1pPr algn="l" defTabSz="1218987" rtl="0" eaLnBrk="1" latinLnBrk="0" hangingPunct="1">
        <a:lnSpc>
          <a:spcPct val="90000"/>
        </a:lnSpc>
        <a:spcBef>
          <a:spcPct val="0"/>
        </a:spcBef>
        <a:buNone/>
        <a:defRPr sz="44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304747" indent="-304747" algn="l" defTabSz="1218987" rtl="0" eaLnBrk="1" latinLnBrk="0" hangingPunct="1">
        <a:lnSpc>
          <a:spcPct val="90000"/>
        </a:lnSpc>
        <a:spcBef>
          <a:spcPts val="1333"/>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a:lvl2pPr marL="914240"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523733"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3pPr>
      <a:lvl4pPr marL="2133227"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742720" indent="-304747" algn="l" defTabSz="1218987" rtl="0" eaLnBrk="1" latinLnBrk="0" hangingPunct="1">
        <a:lnSpc>
          <a:spcPct val="90000"/>
        </a:lnSpc>
        <a:spcBef>
          <a:spcPts val="667"/>
        </a:spcBef>
        <a:buClr>
          <a:schemeClr val="accent1">
            <a:lumMod val="50000"/>
          </a:schemeClr>
        </a:buClr>
        <a:buFont typeface="Arial"/>
        <a:buChar char="•"/>
        <a:defRPr sz="28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5pPr>
      <a:lvl6pPr marL="3352213"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1707"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200"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0693" indent="-304747" algn="l" defTabSz="1218987"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008" y="0"/>
            <a:ext cx="11058819" cy="920739"/>
          </a:xfrm>
        </p:spPr>
        <p:txBody>
          <a:bodyPr/>
          <a:lstStyle/>
          <a:p>
            <a:r>
              <a:rPr lang="en-US" dirty="0"/>
              <a:t>Lecture 23: The Federal Reserve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5" name="Content Placeholder 4"/>
          <p:cNvSpPr>
            <a:spLocks noGrp="1"/>
          </p:cNvSpPr>
          <p:nvPr>
            <p:ph sz="half" idx="2"/>
          </p:nvPr>
        </p:nvSpPr>
        <p:spPr>
          <a:xfrm>
            <a:off x="6532303" y="1274625"/>
            <a:ext cx="5658109" cy="4902343"/>
          </a:xfrm>
        </p:spPr>
        <p:txBody>
          <a:bodyPr/>
          <a:lstStyle/>
          <a:p>
            <a:pPr>
              <a:buNone/>
            </a:pPr>
            <a:r>
              <a:rPr lang="en-US" u="sng" dirty="0"/>
              <a:t>Outline</a:t>
            </a:r>
          </a:p>
          <a:p>
            <a:pPr marL="1123843" lvl="1" indent="-514350">
              <a:buFont typeface="+mj-lt"/>
              <a:buAutoNum type="arabicPeriod"/>
            </a:pPr>
            <a:r>
              <a:rPr lang="en-US" sz="2400" dirty="0"/>
              <a:t>The structure of the Fed</a:t>
            </a:r>
          </a:p>
          <a:p>
            <a:pPr marL="1123843" lvl="1" indent="-514350">
              <a:buFont typeface="+mj-lt"/>
              <a:buAutoNum type="arabicPeriod"/>
            </a:pPr>
            <a:r>
              <a:rPr lang="en-US" sz="2400" dirty="0"/>
              <a:t>The dual mandate</a:t>
            </a:r>
          </a:p>
          <a:p>
            <a:pPr marL="1123843" lvl="1" indent="-514350">
              <a:buFont typeface="+mj-lt"/>
              <a:buAutoNum type="arabicPeriod"/>
            </a:pPr>
            <a:r>
              <a:rPr lang="en-US" sz="2400" dirty="0"/>
              <a:t>Picking the right interest rate</a:t>
            </a:r>
          </a:p>
          <a:p>
            <a:pPr marL="1123843" lvl="1" indent="-514350">
              <a:buFont typeface="+mj-lt"/>
              <a:buAutoNum type="arabicPeriod"/>
            </a:pPr>
            <a:r>
              <a:rPr lang="en-US" sz="2400" dirty="0"/>
              <a:t>Tools of the Fed</a:t>
            </a:r>
          </a:p>
          <a:p>
            <a:pPr marL="1123843" lvl="1" indent="-514350">
              <a:buFont typeface="+mj-lt"/>
              <a:buAutoNum type="arabicPeriod"/>
            </a:pPr>
            <a:endParaRPr lang="en-US" sz="2400" dirty="0"/>
          </a:p>
          <a:p>
            <a:pPr marL="15875" lvl="1" indent="-15875">
              <a:buNone/>
            </a:pPr>
            <a:r>
              <a:rPr lang="en-US" u="sng" dirty="0"/>
              <a:t>Required Reading</a:t>
            </a:r>
            <a:endParaRPr lang="en-US" sz="2400" dirty="0"/>
          </a:p>
          <a:p>
            <a:pPr lvl="1"/>
            <a:r>
              <a:rPr lang="en-US" sz="2400" dirty="0"/>
              <a:t>Stevenson Wolfers Ch 22: all</a:t>
            </a:r>
          </a:p>
        </p:txBody>
      </p:sp>
      <p:sp>
        <p:nvSpPr>
          <p:cNvPr id="7" name="Footer Placeholder 6"/>
          <p:cNvSpPr>
            <a:spLocks noGrp="1"/>
          </p:cNvSpPr>
          <p:nvPr>
            <p:ph type="ftr" sz="quarter" idx="11"/>
          </p:nvPr>
        </p:nvSpPr>
        <p:spPr/>
        <p:txBody>
          <a:bodyPr/>
          <a:lstStyle/>
          <a:p>
            <a:r>
              <a:rPr lang="en-US"/>
              <a:t>Econ 102: Principles of Macroeconomics</a:t>
            </a:r>
          </a:p>
        </p:txBody>
      </p:sp>
      <p:pic>
        <p:nvPicPr>
          <p:cNvPr id="8" name="Picture 2" descr="C:\Users\adamstev\Documents\Teaching\Principles Macro\Lectures\pic hunt\lecture 16\DC Fed building.jpg">
            <a:extLst>
              <a:ext uri="{FF2B5EF4-FFF2-40B4-BE49-F238E27FC236}">
                <a16:creationId xmlns:a16="http://schemas.microsoft.com/office/drawing/2014/main" id="{875A4C09-E0B1-4C5A-AF40-AAC0408491B2}"/>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6037" t="10041" r="14800" b="10934"/>
          <a:stretch/>
        </p:blipFill>
        <p:spPr bwMode="auto">
          <a:xfrm>
            <a:off x="223309" y="1963057"/>
            <a:ext cx="6308994" cy="2931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91AC-9749-4651-9824-1384C371B235}"/>
              </a:ext>
            </a:extLst>
          </p:cNvPr>
          <p:cNvSpPr>
            <a:spLocks noGrp="1"/>
          </p:cNvSpPr>
          <p:nvPr>
            <p:ph type="title"/>
          </p:nvPr>
        </p:nvSpPr>
        <p:spPr/>
        <p:txBody>
          <a:bodyPr/>
          <a:lstStyle/>
          <a:p>
            <a:r>
              <a:rPr lang="en-US" dirty="0"/>
              <a:t>The dual mandate</a:t>
            </a:r>
          </a:p>
        </p:txBody>
      </p:sp>
      <p:sp>
        <p:nvSpPr>
          <p:cNvPr id="3" name="Content Placeholder 2">
            <a:extLst>
              <a:ext uri="{FF2B5EF4-FFF2-40B4-BE49-F238E27FC236}">
                <a16:creationId xmlns:a16="http://schemas.microsoft.com/office/drawing/2014/main" id="{EFAF2841-5FA9-4A66-A0BA-1C949C95E6B3}"/>
              </a:ext>
            </a:extLst>
          </p:cNvPr>
          <p:cNvSpPr>
            <a:spLocks noGrp="1"/>
          </p:cNvSpPr>
          <p:nvPr>
            <p:ph idx="1"/>
          </p:nvPr>
        </p:nvSpPr>
        <p:spPr/>
        <p:txBody>
          <a:bodyPr/>
          <a:lstStyle/>
          <a:p>
            <a:r>
              <a:rPr lang="en-US" dirty="0">
                <a:solidFill>
                  <a:schemeClr val="tx1"/>
                </a:solidFill>
              </a:rPr>
              <a:t>Maximum employment</a:t>
            </a:r>
          </a:p>
          <a:p>
            <a:pPr lvl="1"/>
            <a:r>
              <a:rPr lang="en-US" dirty="0">
                <a:solidFill>
                  <a:schemeClr val="tx1"/>
                </a:solidFill>
              </a:rPr>
              <a:t>Said in reverse, the unemployment rate given by the LRPC is a </a:t>
            </a:r>
            <a:r>
              <a:rPr lang="en-US" u="sng" dirty="0">
                <a:solidFill>
                  <a:schemeClr val="tx1"/>
                </a:solidFill>
              </a:rPr>
              <a:t>nonaccelerating inflation rate of unemployment </a:t>
            </a:r>
            <a:r>
              <a:rPr lang="en-US" dirty="0">
                <a:solidFill>
                  <a:schemeClr val="tx1"/>
                </a:solidFill>
              </a:rPr>
              <a:t>(NAIRU)</a:t>
            </a:r>
          </a:p>
          <a:p>
            <a:endParaRPr lang="en-US" sz="1200" dirty="0">
              <a:solidFill>
                <a:schemeClr val="tx1"/>
              </a:solidFill>
            </a:endParaRPr>
          </a:p>
          <a:p>
            <a:r>
              <a:rPr lang="en-US" dirty="0">
                <a:solidFill>
                  <a:schemeClr val="tx1"/>
                </a:solidFill>
              </a:rPr>
              <a:t>Because of the Philips curve, inflation and unemployment are tied together</a:t>
            </a:r>
          </a:p>
          <a:p>
            <a:pPr lvl="1"/>
            <a:r>
              <a:rPr lang="en-US" dirty="0">
                <a:solidFill>
                  <a:schemeClr val="tx1"/>
                </a:solidFill>
              </a:rPr>
              <a:t>That said, remember that any long run equilibrium is stable: once SRAS=AD on the LRAS, the economy stays there.</a:t>
            </a:r>
          </a:p>
          <a:p>
            <a:pPr lvl="1"/>
            <a:r>
              <a:rPr lang="en-US" dirty="0">
                <a:solidFill>
                  <a:schemeClr val="tx1"/>
                </a:solidFill>
              </a:rPr>
              <a:t>By shifting AD, the self-correcting mechanism pushes us to the new long run where AD = LRAS</a:t>
            </a:r>
          </a:p>
          <a:p>
            <a:pPr lvl="2"/>
            <a:r>
              <a:rPr lang="en-US" dirty="0">
                <a:solidFill>
                  <a:schemeClr val="tx1"/>
                </a:solidFill>
              </a:rPr>
              <a:t>Which means the Fed can, in the long run, pick whatever rate of inflation they want!</a:t>
            </a:r>
          </a:p>
          <a:p>
            <a:endParaRPr lang="en-US" dirty="0"/>
          </a:p>
        </p:txBody>
      </p:sp>
      <p:sp>
        <p:nvSpPr>
          <p:cNvPr id="4" name="Footer Placeholder 3">
            <a:extLst>
              <a:ext uri="{FF2B5EF4-FFF2-40B4-BE49-F238E27FC236}">
                <a16:creationId xmlns:a16="http://schemas.microsoft.com/office/drawing/2014/main" id="{C96741D8-E6F9-4F78-A72A-0FA2DEFFBFE4}"/>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4246F79-36DC-4905-9CB5-A7BA1CEB559B}"/>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55803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6B37-0C55-4265-B710-A48AEBD76140}"/>
              </a:ext>
            </a:extLst>
          </p:cNvPr>
          <p:cNvSpPr>
            <a:spLocks noGrp="1"/>
          </p:cNvSpPr>
          <p:nvPr>
            <p:ph type="title"/>
          </p:nvPr>
        </p:nvSpPr>
        <p:spPr/>
        <p:txBody>
          <a:bodyPr/>
          <a:lstStyle/>
          <a:p>
            <a:r>
              <a:rPr lang="en-US" dirty="0"/>
              <a:t>The dual mandate</a:t>
            </a:r>
          </a:p>
        </p:txBody>
      </p:sp>
      <p:sp>
        <p:nvSpPr>
          <p:cNvPr id="3" name="Content Placeholder 2">
            <a:extLst>
              <a:ext uri="{FF2B5EF4-FFF2-40B4-BE49-F238E27FC236}">
                <a16:creationId xmlns:a16="http://schemas.microsoft.com/office/drawing/2014/main" id="{B06F6D98-4ECC-4EAE-88E0-BA89EA121FB7}"/>
              </a:ext>
            </a:extLst>
          </p:cNvPr>
          <p:cNvSpPr>
            <a:spLocks noGrp="1"/>
          </p:cNvSpPr>
          <p:nvPr>
            <p:ph idx="1"/>
          </p:nvPr>
        </p:nvSpPr>
        <p:spPr>
          <a:xfrm>
            <a:off x="457081" y="1299153"/>
            <a:ext cx="11274663" cy="5193716"/>
          </a:xfrm>
        </p:spPr>
        <p:txBody>
          <a:bodyPr/>
          <a:lstStyle/>
          <a:p>
            <a:r>
              <a:rPr lang="en-US" dirty="0">
                <a:solidFill>
                  <a:schemeClr val="tx1"/>
                </a:solidFill>
              </a:rPr>
              <a:t>The mandate for stable prices</a:t>
            </a:r>
          </a:p>
          <a:p>
            <a:pPr lvl="1"/>
            <a:r>
              <a:rPr lang="en-US" dirty="0">
                <a:solidFill>
                  <a:schemeClr val="tx1"/>
                </a:solidFill>
              </a:rPr>
              <a:t>Firstly, the Fed does NOT interpret this as stable </a:t>
            </a:r>
            <a:r>
              <a:rPr lang="en-US" i="1" dirty="0">
                <a:solidFill>
                  <a:schemeClr val="tx1"/>
                </a:solidFill>
              </a:rPr>
              <a:t>prices</a:t>
            </a:r>
          </a:p>
          <a:p>
            <a:pPr lvl="2"/>
            <a:r>
              <a:rPr lang="en-US" dirty="0">
                <a:solidFill>
                  <a:schemeClr val="tx1"/>
                </a:solidFill>
              </a:rPr>
              <a:t>That would imply prices that don’t change.  Zero inflation (</a:t>
            </a:r>
            <a:r>
              <a:rPr lang="el-GR" dirty="0">
                <a:solidFill>
                  <a:schemeClr val="tx1"/>
                </a:solidFill>
              </a:rPr>
              <a:t>π</a:t>
            </a:r>
            <a:r>
              <a:rPr lang="en-US" baseline="-25000" dirty="0">
                <a:solidFill>
                  <a:schemeClr val="tx1"/>
                </a:solidFill>
              </a:rPr>
              <a:t>LR</a:t>
            </a:r>
            <a:r>
              <a:rPr lang="en-US" dirty="0">
                <a:solidFill>
                  <a:schemeClr val="tx1"/>
                </a:solidFill>
              </a:rPr>
              <a:t>=0)</a:t>
            </a:r>
          </a:p>
          <a:p>
            <a:pPr lvl="2"/>
            <a:endParaRPr lang="en-US" sz="1200" dirty="0">
              <a:solidFill>
                <a:schemeClr val="tx1"/>
              </a:solidFill>
            </a:endParaRPr>
          </a:p>
          <a:p>
            <a:pPr lvl="1"/>
            <a:r>
              <a:rPr lang="en-US" dirty="0">
                <a:solidFill>
                  <a:schemeClr val="tx1"/>
                </a:solidFill>
              </a:rPr>
              <a:t>We do not judge zero inflation to be a desirable policy goal</a:t>
            </a:r>
          </a:p>
          <a:p>
            <a:pPr lvl="2"/>
            <a:r>
              <a:rPr lang="en-US" dirty="0">
                <a:solidFill>
                  <a:schemeClr val="tx1"/>
                </a:solidFill>
              </a:rPr>
              <a:t>Low and predictable inflation is almost costless</a:t>
            </a:r>
          </a:p>
          <a:p>
            <a:pPr lvl="2"/>
            <a:r>
              <a:rPr lang="en-US" dirty="0">
                <a:solidFill>
                  <a:schemeClr val="tx1"/>
                </a:solidFill>
              </a:rPr>
              <a:t>Inflation is sometimes called the “grease” of the labor market</a:t>
            </a:r>
          </a:p>
          <a:p>
            <a:pPr lvl="3"/>
            <a:r>
              <a:rPr lang="en-US" dirty="0">
                <a:solidFill>
                  <a:schemeClr val="tx1"/>
                </a:solidFill>
              </a:rPr>
              <a:t>For markets to work well, prices must be flexible.  In a recession, for markets to clear nominal wages must fall.</a:t>
            </a:r>
          </a:p>
          <a:p>
            <a:pPr lvl="3"/>
            <a:r>
              <a:rPr lang="en-US" dirty="0">
                <a:solidFill>
                  <a:schemeClr val="tx1"/>
                </a:solidFill>
              </a:rPr>
              <a:t>Sticky nominal wages prevent this.  But inflation means REAL wages fall, even as nominal stays put. </a:t>
            </a:r>
          </a:p>
        </p:txBody>
      </p:sp>
      <p:sp>
        <p:nvSpPr>
          <p:cNvPr id="4" name="Footer Placeholder 3">
            <a:extLst>
              <a:ext uri="{FF2B5EF4-FFF2-40B4-BE49-F238E27FC236}">
                <a16:creationId xmlns:a16="http://schemas.microsoft.com/office/drawing/2014/main" id="{D42539A1-E573-447D-8C3B-770ABBC2A334}"/>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93E2EB9-4495-435D-8725-1C60DB50293E}"/>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97267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B35B-91E7-484B-A53C-FED38BC8FFBD}"/>
              </a:ext>
            </a:extLst>
          </p:cNvPr>
          <p:cNvSpPr>
            <a:spLocks noGrp="1"/>
          </p:cNvSpPr>
          <p:nvPr>
            <p:ph type="title"/>
          </p:nvPr>
        </p:nvSpPr>
        <p:spPr/>
        <p:txBody>
          <a:bodyPr/>
          <a:lstStyle/>
          <a:p>
            <a:r>
              <a:rPr lang="en-US" dirty="0"/>
              <a:t>The dual mandate</a:t>
            </a:r>
          </a:p>
        </p:txBody>
      </p:sp>
      <p:sp>
        <p:nvSpPr>
          <p:cNvPr id="3" name="Content Placeholder 2">
            <a:extLst>
              <a:ext uri="{FF2B5EF4-FFF2-40B4-BE49-F238E27FC236}">
                <a16:creationId xmlns:a16="http://schemas.microsoft.com/office/drawing/2014/main" id="{86393712-B0CC-4C43-90D4-F0FF6CCFFB9B}"/>
              </a:ext>
            </a:extLst>
          </p:cNvPr>
          <p:cNvSpPr>
            <a:spLocks noGrp="1"/>
          </p:cNvSpPr>
          <p:nvPr>
            <p:ph idx="1"/>
          </p:nvPr>
        </p:nvSpPr>
        <p:spPr>
          <a:xfrm>
            <a:off x="457081" y="1299153"/>
            <a:ext cx="11428531" cy="4921539"/>
          </a:xfrm>
        </p:spPr>
        <p:txBody>
          <a:bodyPr>
            <a:normAutofit/>
          </a:bodyPr>
          <a:lstStyle/>
          <a:p>
            <a:r>
              <a:rPr lang="en-US" dirty="0">
                <a:solidFill>
                  <a:schemeClr val="tx1"/>
                </a:solidFill>
              </a:rPr>
              <a:t>Stable prices</a:t>
            </a:r>
          </a:p>
          <a:p>
            <a:pPr lvl="1"/>
            <a:r>
              <a:rPr lang="en-US" dirty="0">
                <a:solidFill>
                  <a:schemeClr val="tx1"/>
                </a:solidFill>
              </a:rPr>
              <a:t>The Fed has annually re-announced since 2012 that</a:t>
            </a:r>
          </a:p>
          <a:p>
            <a:pPr marL="1218986" lvl="2" indent="0">
              <a:buNone/>
            </a:pPr>
            <a:r>
              <a:rPr lang="en-US" i="1" dirty="0">
                <a:solidFill>
                  <a:schemeClr val="tx1"/>
                </a:solidFill>
              </a:rPr>
              <a:t>“its judgment [is] that inflation at the rate of 2 percent … is most consistent over the longer run with the Federal Reserve’s statutory mandate.”</a:t>
            </a:r>
          </a:p>
          <a:p>
            <a:pPr lvl="1"/>
            <a:r>
              <a:rPr lang="en-US" dirty="0">
                <a:solidFill>
                  <a:schemeClr val="tx1"/>
                </a:solidFill>
              </a:rPr>
              <a:t>The Fed’s stated goal is to set </a:t>
            </a:r>
            <a:r>
              <a:rPr lang="el-GR" dirty="0">
                <a:solidFill>
                  <a:schemeClr val="tx1"/>
                </a:solidFill>
              </a:rPr>
              <a:t>π</a:t>
            </a:r>
            <a:r>
              <a:rPr lang="en-US" baseline="-25000" dirty="0">
                <a:solidFill>
                  <a:schemeClr val="tx1"/>
                </a:solidFill>
              </a:rPr>
              <a:t>LR</a:t>
            </a:r>
            <a:r>
              <a:rPr lang="en-US" dirty="0">
                <a:solidFill>
                  <a:schemeClr val="tx1"/>
                </a:solidFill>
              </a:rPr>
              <a:t> = 2%</a:t>
            </a:r>
          </a:p>
          <a:p>
            <a:pPr lvl="1"/>
            <a:endParaRPr lang="en-US" sz="1200" dirty="0">
              <a:solidFill>
                <a:schemeClr val="tx1"/>
              </a:solidFill>
            </a:endParaRPr>
          </a:p>
          <a:p>
            <a:pPr lvl="1"/>
            <a:r>
              <a:rPr lang="en-US" dirty="0">
                <a:solidFill>
                  <a:schemeClr val="tx1"/>
                </a:solidFill>
              </a:rPr>
              <a:t>Other reasons for a goal of </a:t>
            </a:r>
            <a:r>
              <a:rPr lang="el-GR" dirty="0">
                <a:solidFill>
                  <a:schemeClr val="tx1"/>
                </a:solidFill>
              </a:rPr>
              <a:t>π</a:t>
            </a:r>
            <a:r>
              <a:rPr lang="en-US" baseline="-25000" dirty="0">
                <a:solidFill>
                  <a:schemeClr val="tx1"/>
                </a:solidFill>
              </a:rPr>
              <a:t>LR</a:t>
            </a:r>
            <a:r>
              <a:rPr lang="en-US" dirty="0">
                <a:solidFill>
                  <a:schemeClr val="tx1"/>
                </a:solidFill>
              </a:rPr>
              <a:t> &gt; 0%</a:t>
            </a:r>
          </a:p>
          <a:p>
            <a:pPr lvl="2"/>
            <a:r>
              <a:rPr lang="en-US" dirty="0">
                <a:solidFill>
                  <a:schemeClr val="tx1"/>
                </a:solidFill>
              </a:rPr>
              <a:t>Monetary policy has big problems when inflation turns negative</a:t>
            </a:r>
          </a:p>
          <a:p>
            <a:pPr lvl="2"/>
            <a:r>
              <a:rPr lang="en-US" dirty="0">
                <a:solidFill>
                  <a:schemeClr val="tx1"/>
                </a:solidFill>
              </a:rPr>
              <a:t>We saw earlier in the semester that the CPI tends to over-state inflation. When the CPI says inflation is 2%, true inflation is lower.</a:t>
            </a:r>
          </a:p>
          <a:p>
            <a:pPr lvl="1"/>
            <a:endParaRPr lang="en-US" dirty="0">
              <a:solidFill>
                <a:schemeClr val="tx1"/>
              </a:solidFill>
            </a:endParaRPr>
          </a:p>
        </p:txBody>
      </p:sp>
      <p:sp>
        <p:nvSpPr>
          <p:cNvPr id="4" name="Footer Placeholder 3">
            <a:extLst>
              <a:ext uri="{FF2B5EF4-FFF2-40B4-BE49-F238E27FC236}">
                <a16:creationId xmlns:a16="http://schemas.microsoft.com/office/drawing/2014/main" id="{C0248B74-17DC-4A16-9E3D-947D6FC4C79F}"/>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F1FE83-F9ED-4BCA-8883-E40A277D58E6}"/>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3884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E082-B5C7-4546-9F06-0F5E8841C7B6}"/>
              </a:ext>
            </a:extLst>
          </p:cNvPr>
          <p:cNvSpPr>
            <a:spLocks noGrp="1"/>
          </p:cNvSpPr>
          <p:nvPr>
            <p:ph type="title"/>
          </p:nvPr>
        </p:nvSpPr>
        <p:spPr/>
        <p:txBody>
          <a:bodyPr/>
          <a:lstStyle/>
          <a:p>
            <a:r>
              <a:rPr lang="en-US" dirty="0"/>
              <a:t>Picking the right interest rate</a:t>
            </a:r>
          </a:p>
        </p:txBody>
      </p:sp>
      <p:sp>
        <p:nvSpPr>
          <p:cNvPr id="3" name="Content Placeholder 2">
            <a:extLst>
              <a:ext uri="{FF2B5EF4-FFF2-40B4-BE49-F238E27FC236}">
                <a16:creationId xmlns:a16="http://schemas.microsoft.com/office/drawing/2014/main" id="{030F01B7-3F3D-421D-B1A9-41110A6D886D}"/>
              </a:ext>
            </a:extLst>
          </p:cNvPr>
          <p:cNvSpPr>
            <a:spLocks noGrp="1"/>
          </p:cNvSpPr>
          <p:nvPr>
            <p:ph idx="1"/>
          </p:nvPr>
        </p:nvSpPr>
        <p:spPr/>
        <p:txBody>
          <a:bodyPr/>
          <a:lstStyle/>
          <a:p>
            <a:r>
              <a:rPr lang="en-US" dirty="0">
                <a:solidFill>
                  <a:schemeClr val="tx1"/>
                </a:solidFill>
              </a:rPr>
              <a:t>The so-called “dual mandate” says that the Fed must maintain long-run control over both inflation and unemployment</a:t>
            </a:r>
          </a:p>
          <a:p>
            <a:pPr lvl="1"/>
            <a:r>
              <a:rPr lang="en-US" dirty="0">
                <a:solidFill>
                  <a:schemeClr val="tx1"/>
                </a:solidFill>
              </a:rPr>
              <a:t>They are tied together through the Philips curve, hence the “duality”</a:t>
            </a:r>
          </a:p>
          <a:p>
            <a:endParaRPr lang="en-US" sz="1200" dirty="0">
              <a:solidFill>
                <a:schemeClr val="tx1"/>
              </a:solidFill>
            </a:endParaRPr>
          </a:p>
          <a:p>
            <a:r>
              <a:rPr lang="en-US" dirty="0">
                <a:solidFill>
                  <a:schemeClr val="tx1"/>
                </a:solidFill>
              </a:rPr>
              <a:t>But the Federal Reserve Act mandates a third policy goal: </a:t>
            </a:r>
            <a:r>
              <a:rPr lang="en-US" i="1" dirty="0">
                <a:solidFill>
                  <a:schemeClr val="tx1"/>
                </a:solidFill>
              </a:rPr>
              <a:t>moderate long-term interest rates</a:t>
            </a:r>
          </a:p>
          <a:p>
            <a:pPr lvl="1"/>
            <a:r>
              <a:rPr lang="en-US" dirty="0">
                <a:solidFill>
                  <a:schemeClr val="tx1"/>
                </a:solidFill>
              </a:rPr>
              <a:t>In fact, we generally think that by controlling interest rates, we can therefore control the other two.</a:t>
            </a:r>
          </a:p>
          <a:p>
            <a:pPr lvl="2"/>
            <a:r>
              <a:rPr lang="en-US" dirty="0">
                <a:solidFill>
                  <a:schemeClr val="tx1"/>
                </a:solidFill>
              </a:rPr>
              <a:t>That’s literally monetary policy!</a:t>
            </a:r>
          </a:p>
          <a:p>
            <a:pPr lvl="1"/>
            <a:r>
              <a:rPr lang="en-US" dirty="0">
                <a:solidFill>
                  <a:schemeClr val="tx1"/>
                </a:solidFill>
              </a:rPr>
              <a:t>Firstly, we know already that the Fed controls short term interest rates</a:t>
            </a:r>
          </a:p>
          <a:p>
            <a:pPr lvl="2"/>
            <a:r>
              <a:rPr lang="en-US" dirty="0">
                <a:solidFill>
                  <a:schemeClr val="tx1"/>
                </a:solidFill>
              </a:rPr>
              <a:t>But controlling the short-term means you influence the long term </a:t>
            </a:r>
          </a:p>
          <a:p>
            <a:endParaRPr lang="en-US" dirty="0">
              <a:solidFill>
                <a:schemeClr val="tx1"/>
              </a:solidFill>
            </a:endParaRPr>
          </a:p>
        </p:txBody>
      </p:sp>
      <p:sp>
        <p:nvSpPr>
          <p:cNvPr id="4" name="Footer Placeholder 3">
            <a:extLst>
              <a:ext uri="{FF2B5EF4-FFF2-40B4-BE49-F238E27FC236}">
                <a16:creationId xmlns:a16="http://schemas.microsoft.com/office/drawing/2014/main" id="{C251A5D3-00C7-480D-B77C-DC86EC2EE4E4}"/>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CDD11D54-9E60-4411-937B-A9621B071A32}"/>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63921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19BE-B61A-4D5A-8561-5F4596D44263}"/>
              </a:ext>
            </a:extLst>
          </p:cNvPr>
          <p:cNvSpPr>
            <a:spLocks noGrp="1"/>
          </p:cNvSpPr>
          <p:nvPr>
            <p:ph type="title"/>
          </p:nvPr>
        </p:nvSpPr>
        <p:spPr/>
        <p:txBody>
          <a:bodyPr/>
          <a:lstStyle/>
          <a:p>
            <a:r>
              <a:rPr lang="en-US" dirty="0"/>
              <a:t>Picking the right interest rate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17161C-453A-4D44-A770-3AE247F93627}"/>
                  </a:ext>
                </a:extLst>
              </p:cNvPr>
              <p:cNvSpPr>
                <a:spLocks noGrp="1"/>
              </p:cNvSpPr>
              <p:nvPr>
                <p:ph idx="1"/>
              </p:nvPr>
            </p:nvSpPr>
            <p:spPr/>
            <p:txBody>
              <a:bodyPr>
                <a:normAutofit/>
              </a:bodyPr>
              <a:lstStyle/>
              <a:p>
                <a:r>
                  <a:rPr lang="en-US" dirty="0">
                    <a:solidFill>
                      <a:schemeClr val="tx1"/>
                    </a:solidFill>
                  </a:rPr>
                  <a:t>As with unemployment and inflation, we want a stable interest rate</a:t>
                </a:r>
              </a:p>
              <a:p>
                <a:pPr lvl="1"/>
                <a:r>
                  <a:rPr lang="en-US" dirty="0">
                    <a:solidFill>
                      <a:schemeClr val="tx1"/>
                    </a:solidFill>
                  </a:rPr>
                  <a:t>Define the </a:t>
                </a:r>
                <a:r>
                  <a:rPr lang="en-US" u="sng" dirty="0">
                    <a:solidFill>
                      <a:schemeClr val="tx1"/>
                    </a:solidFill>
                  </a:rPr>
                  <a:t>neutral real interest rate</a:t>
                </a:r>
                <a:r>
                  <a:rPr lang="en-US" dirty="0">
                    <a:solidFill>
                      <a:schemeClr val="tx1"/>
                    </a:solidFill>
                  </a:rPr>
                  <a:t> to be the interest rate that (given SRAS / Philips) produces an output gap of zero</a:t>
                </a:r>
              </a:p>
              <a:p>
                <a:pPr lvl="2"/>
                <a:r>
                  <a:rPr lang="en-US" dirty="0">
                    <a:solidFill>
                      <a:schemeClr val="tx1"/>
                    </a:solidFill>
                  </a:rPr>
                  <a:t>Puts us on LRAS, on LRPC, and sets Y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Y</m:t>
                        </m:r>
                      </m:e>
                    </m:acc>
                  </m:oMath>
                </a14:m>
                <a:endParaRPr lang="en-US" sz="1200" dirty="0">
                  <a:solidFill>
                    <a:schemeClr val="tx1"/>
                  </a:solidFill>
                </a:endParaRPr>
              </a:p>
              <a:p>
                <a:r>
                  <a:rPr lang="en-US" dirty="0">
                    <a:solidFill>
                      <a:schemeClr val="tx1"/>
                    </a:solidFill>
                  </a:rPr>
                  <a:t>The Fed’s main monetary policy tool is the </a:t>
                </a:r>
                <a:r>
                  <a:rPr lang="en-US" u="sng" dirty="0">
                    <a:solidFill>
                      <a:schemeClr val="tx1"/>
                    </a:solidFill>
                  </a:rPr>
                  <a:t>federal funds rate (</a:t>
                </a:r>
                <a:r>
                  <a:rPr lang="en-US" u="sng" dirty="0" err="1">
                    <a:solidFill>
                      <a:schemeClr val="tx1"/>
                    </a:solidFill>
                  </a:rPr>
                  <a:t>ffr</a:t>
                </a:r>
                <a:r>
                  <a:rPr lang="en-US" u="sng" dirty="0">
                    <a:solidFill>
                      <a:schemeClr val="tx1"/>
                    </a:solidFill>
                  </a:rPr>
                  <a:t>)</a:t>
                </a:r>
              </a:p>
              <a:p>
                <a:pPr lvl="1"/>
                <a:r>
                  <a:rPr lang="en-US" dirty="0">
                    <a:solidFill>
                      <a:schemeClr val="tx1"/>
                    </a:solidFill>
                  </a:rPr>
                  <a:t>This is exactly the very short term (overnight) interest rate that we modeled back in the IS-MP model.  The risk-free rate.  </a:t>
                </a:r>
              </a:p>
              <a:p>
                <a:pPr lvl="1"/>
                <a:r>
                  <a:rPr lang="en-US" dirty="0">
                    <a:solidFill>
                      <a:schemeClr val="tx1"/>
                    </a:solidFill>
                  </a:rPr>
                  <a:t>The </a:t>
                </a:r>
                <a:r>
                  <a:rPr lang="en-US" dirty="0" err="1">
                    <a:solidFill>
                      <a:schemeClr val="tx1"/>
                    </a:solidFill>
                  </a:rPr>
                  <a:t>ffr</a:t>
                </a:r>
                <a:r>
                  <a:rPr lang="en-US" dirty="0">
                    <a:solidFill>
                      <a:schemeClr val="tx1"/>
                    </a:solidFill>
                  </a:rPr>
                  <a:t> is a nominal interest rate</a:t>
                </a:r>
                <a:endParaRPr lang="en-US" sz="1200" dirty="0">
                  <a:solidFill>
                    <a:schemeClr val="tx1"/>
                  </a:solidFill>
                </a:endParaRPr>
              </a:p>
              <a:p>
                <a:r>
                  <a:rPr lang="en-US" dirty="0">
                    <a:solidFill>
                      <a:schemeClr val="tx1"/>
                    </a:solidFill>
                  </a:rPr>
                  <a:t>The </a:t>
                </a:r>
                <a:r>
                  <a:rPr lang="en-US" u="sng" dirty="0">
                    <a:solidFill>
                      <a:schemeClr val="tx1"/>
                    </a:solidFill>
                  </a:rPr>
                  <a:t>Taylor Rule</a:t>
                </a:r>
                <a:r>
                  <a:rPr lang="en-US" dirty="0">
                    <a:solidFill>
                      <a:schemeClr val="tx1"/>
                    </a:solidFill>
                  </a:rPr>
                  <a:t> provides the Fed with baseline guidance on how to set the </a:t>
                </a:r>
                <a:r>
                  <a:rPr lang="en-US" dirty="0" err="1">
                    <a:solidFill>
                      <a:schemeClr val="tx1"/>
                    </a:solidFill>
                  </a:rPr>
                  <a:t>ffr</a:t>
                </a:r>
                <a:r>
                  <a:rPr lang="en-US" dirty="0">
                    <a:solidFill>
                      <a:schemeClr val="tx1"/>
                    </a:solidFill>
                  </a:rPr>
                  <a:t> in a way that manages the inflation – unemployment tradeoff</a:t>
                </a:r>
              </a:p>
            </p:txBody>
          </p:sp>
        </mc:Choice>
        <mc:Fallback xmlns="">
          <p:sp>
            <p:nvSpPr>
              <p:cNvPr id="3" name="Content Placeholder 2">
                <a:extLst>
                  <a:ext uri="{FF2B5EF4-FFF2-40B4-BE49-F238E27FC236}">
                    <a16:creationId xmlns:a16="http://schemas.microsoft.com/office/drawing/2014/main" id="{D817161C-453A-4D44-A770-3AE247F93627}"/>
                  </a:ext>
                </a:extLst>
              </p:cNvPr>
              <p:cNvSpPr>
                <a:spLocks noGrp="1" noRot="1" noChangeAspect="1" noMove="1" noResize="1" noEditPoints="1" noAdjustHandles="1" noChangeArrowheads="1" noChangeShapeType="1" noTextEdit="1"/>
              </p:cNvSpPr>
              <p:nvPr>
                <p:ph idx="1"/>
              </p:nvPr>
            </p:nvSpPr>
            <p:spPr>
              <a:blipFill>
                <a:blip r:embed="rId3"/>
                <a:stretch>
                  <a:fillRect l="-703" t="-1859" r="-81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9AB1A1A-195F-4ABD-82EA-281E4D865B26}"/>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5275D7AA-70E6-44CF-9397-4895A4F1B20E}"/>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9186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9F12-CAA8-41E2-9F9A-7D49B5900BA8}"/>
              </a:ext>
            </a:extLst>
          </p:cNvPr>
          <p:cNvSpPr>
            <a:spLocks noGrp="1"/>
          </p:cNvSpPr>
          <p:nvPr>
            <p:ph type="title"/>
          </p:nvPr>
        </p:nvSpPr>
        <p:spPr/>
        <p:txBody>
          <a:bodyPr/>
          <a:lstStyle/>
          <a:p>
            <a:r>
              <a:rPr lang="en-US" dirty="0"/>
              <a:t>Picking the right interest rate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872252-739D-41B0-B394-9A769735360B}"/>
                  </a:ext>
                </a:extLst>
              </p:cNvPr>
              <p:cNvSpPr>
                <a:spLocks noGrp="1"/>
              </p:cNvSpPr>
              <p:nvPr>
                <p:ph idx="1"/>
              </p:nvPr>
            </p:nvSpPr>
            <p:spPr>
              <a:xfrm>
                <a:off x="457081" y="1299153"/>
                <a:ext cx="11579390" cy="5193716"/>
              </a:xfrm>
            </p:spPr>
            <p:txBody>
              <a:bodyPr>
                <a:normAutofit/>
              </a:bodyPr>
              <a:lstStyle/>
              <a:p>
                <a:r>
                  <a:rPr lang="en-US" dirty="0">
                    <a:solidFill>
                      <a:schemeClr val="tx1"/>
                    </a:solidFill>
                  </a:rPr>
                  <a:t>The Taylor Rule states that the Fed should set the real interest rate to be</a:t>
                </a:r>
              </a:p>
              <a:p>
                <a:endParaRPr lang="en-US" sz="300" dirty="0">
                  <a:solidFill>
                    <a:schemeClr val="tx1"/>
                  </a:solidFill>
                </a:endParaRPr>
              </a:p>
              <a:p>
                <a:pPr marL="0" indent="0" algn="ctr">
                  <a:buNone/>
                </a:pPr>
                <a:r>
                  <a:rPr lang="en-US" dirty="0">
                    <a:solidFill>
                      <a:schemeClr val="tx1"/>
                    </a:solidFill>
                  </a:rPr>
                  <a:t>Real interest rate = neutral real interest rate + ½ (</a:t>
                </a:r>
                <a:r>
                  <a:rPr lang="el-GR" dirty="0">
                    <a:solidFill>
                      <a:schemeClr val="tx1"/>
                    </a:solidFill>
                  </a:rPr>
                  <a:t>π</a:t>
                </a:r>
                <a:r>
                  <a:rPr lang="en-US" dirty="0">
                    <a:solidFill>
                      <a:schemeClr val="tx1"/>
                    </a:solidFill>
                  </a:rPr>
                  <a:t> - </a:t>
                </a:r>
                <a:r>
                  <a:rPr lang="el-GR" dirty="0">
                    <a:solidFill>
                      <a:schemeClr val="tx1"/>
                    </a:solidFill>
                  </a:rPr>
                  <a:t>π</a:t>
                </a:r>
                <a:r>
                  <a:rPr lang="en-US" baseline="-25000" dirty="0">
                    <a:solidFill>
                      <a:schemeClr val="tx1"/>
                    </a:solidFill>
                  </a:rPr>
                  <a:t>LR</a:t>
                </a:r>
                <a:r>
                  <a:rPr lang="en-US" dirty="0">
                    <a:solidFill>
                      <a:schemeClr val="tx1"/>
                    </a:solidFill>
                  </a:rPr>
                  <a:t>) + OG</a:t>
                </a:r>
              </a:p>
              <a:p>
                <a:pPr marL="0" indent="0" algn="ctr">
                  <a:buNone/>
                </a:pPr>
                <a:endParaRPr lang="en-US" sz="100" dirty="0">
                  <a:solidFill>
                    <a:schemeClr val="tx1"/>
                  </a:solidFill>
                </a:endParaRPr>
              </a:p>
              <a:p>
                <a:pPr lvl="1"/>
                <a:r>
                  <a:rPr lang="en-US" dirty="0">
                    <a:solidFill>
                      <a:schemeClr val="tx1"/>
                    </a:solidFill>
                  </a:rPr>
                  <a:t>Where OG = output gap (= </a:t>
                </a:r>
                <a14:m>
                  <m:oMath xmlns:m="http://schemas.openxmlformats.org/officeDocument/2006/math">
                    <m:f>
                      <m:fPr>
                        <m:ctrlPr>
                          <a:rPr lang="en-US" i="1" smtClean="0">
                            <a:solidFill>
                              <a:schemeClr val="tx1"/>
                            </a:solidFill>
                            <a:latin typeface="Cambria Math" panose="02040503050406030204" pitchFamily="18" charset="0"/>
                          </a:rPr>
                        </m:ctrlPr>
                      </m:fPr>
                      <m:num>
                        <m:r>
                          <m:rPr>
                            <m:nor/>
                          </m:rPr>
                          <a:rPr lang="en-US" dirty="0">
                            <a:solidFill>
                              <a:schemeClr val="tx1"/>
                            </a:solidFill>
                          </a:rPr>
                          <m:t>Y</m:t>
                        </m:r>
                        <m:r>
                          <m:rPr>
                            <m:nor/>
                          </m:rPr>
                          <a:rPr lang="en-US" dirty="0">
                            <a:solidFill>
                              <a:schemeClr val="tx1"/>
                            </a:solidFill>
                          </a:rPr>
                          <m:t> − </m:t>
                        </m:r>
                        <m:acc>
                          <m:accPr>
                            <m:chr m:val="̅"/>
                            <m:ctrlPr>
                              <a:rPr lang="en-US" i="1">
                                <a:solidFill>
                                  <a:schemeClr val="tx1"/>
                                </a:solidFill>
                                <a:latin typeface="Cambria Math" panose="02040503050406030204" pitchFamily="18" charset="0"/>
                              </a:rPr>
                            </m:ctrlPr>
                          </m:accPr>
                          <m:e>
                            <m:r>
                              <m:rPr>
                                <m:nor/>
                              </m:rPr>
                              <a:rPr lang="en-US">
                                <a:solidFill>
                                  <a:schemeClr val="tx1"/>
                                </a:solidFill>
                              </a:rPr>
                              <m:t>Y</m:t>
                            </m:r>
                          </m:e>
                        </m:acc>
                      </m:num>
                      <m:den>
                        <m:acc>
                          <m:accPr>
                            <m:chr m:val="̅"/>
                            <m:ctrlPr>
                              <a:rPr lang="en-US" i="1">
                                <a:solidFill>
                                  <a:schemeClr val="tx1"/>
                                </a:solidFill>
                                <a:latin typeface="Cambria Math" panose="02040503050406030204" pitchFamily="18" charset="0"/>
                              </a:rPr>
                            </m:ctrlPr>
                          </m:accPr>
                          <m:e>
                            <m:r>
                              <m:rPr>
                                <m:nor/>
                              </m:rPr>
                              <a:rPr lang="en-US">
                                <a:solidFill>
                                  <a:schemeClr val="tx1"/>
                                </a:solidFill>
                              </a:rPr>
                              <m:t>Y</m:t>
                            </m:r>
                          </m:e>
                        </m:acc>
                      </m:den>
                    </m:f>
                  </m:oMath>
                </a14:m>
                <a:r>
                  <a:rPr lang="en-US" dirty="0">
                    <a:solidFill>
                      <a:schemeClr val="tx1"/>
                    </a:solidFill>
                  </a:rPr>
                  <a:t>, as always)</a:t>
                </a:r>
              </a:p>
              <a:p>
                <a:r>
                  <a:rPr lang="en-US" dirty="0">
                    <a:solidFill>
                      <a:schemeClr val="tx1"/>
                    </a:solidFill>
                  </a:rPr>
                  <a:t>As the output gap rises, the real interest rate should rise</a:t>
                </a:r>
              </a:p>
              <a:p>
                <a:pPr lvl="1"/>
                <a:r>
                  <a:rPr lang="en-US" dirty="0">
                    <a:solidFill>
                      <a:schemeClr val="tx1"/>
                    </a:solidFill>
                  </a:rPr>
                  <a:t>Via Okun’s Law, as unemployment falls, the real interest rate should rise</a:t>
                </a:r>
              </a:p>
              <a:p>
                <a:r>
                  <a:rPr lang="en-US" dirty="0">
                    <a:solidFill>
                      <a:schemeClr val="tx1"/>
                    </a:solidFill>
                  </a:rPr>
                  <a:t>As inflation rises, the real interest rate should rise (by half as much)</a:t>
                </a:r>
              </a:p>
              <a:p>
                <a:endParaRPr lang="en-US" sz="1200" dirty="0">
                  <a:solidFill>
                    <a:schemeClr val="tx1"/>
                  </a:solidFill>
                </a:endParaRPr>
              </a:p>
              <a:p>
                <a:r>
                  <a:rPr lang="en-US" dirty="0">
                    <a:solidFill>
                      <a:schemeClr val="tx1"/>
                    </a:solidFill>
                  </a:rPr>
                  <a:t>This is standard countercyclical policy.  A positive AD shock drives up </a:t>
                </a:r>
                <a:r>
                  <a:rPr lang="el-GR" dirty="0">
                    <a:solidFill>
                      <a:schemeClr val="tx1"/>
                    </a:solidFill>
                  </a:rPr>
                  <a:t>π</a:t>
                </a:r>
                <a:r>
                  <a:rPr lang="en-US" dirty="0">
                    <a:solidFill>
                      <a:schemeClr val="tx1"/>
                    </a:solidFill>
                  </a:rPr>
                  <a:t> and Y, and we put the economy back in the long run by contracting.  Higher r!</a:t>
                </a:r>
              </a:p>
            </p:txBody>
          </p:sp>
        </mc:Choice>
        <mc:Fallback xmlns="">
          <p:sp>
            <p:nvSpPr>
              <p:cNvPr id="3" name="Content Placeholder 2">
                <a:extLst>
                  <a:ext uri="{FF2B5EF4-FFF2-40B4-BE49-F238E27FC236}">
                    <a16:creationId xmlns:a16="http://schemas.microsoft.com/office/drawing/2014/main" id="{92872252-739D-41B0-B394-9A769735360B}"/>
                  </a:ext>
                </a:extLst>
              </p:cNvPr>
              <p:cNvSpPr>
                <a:spLocks noGrp="1" noRot="1" noChangeAspect="1" noMove="1" noResize="1" noEditPoints="1" noAdjustHandles="1" noChangeArrowheads="1" noChangeShapeType="1" noTextEdit="1"/>
              </p:cNvSpPr>
              <p:nvPr>
                <p:ph idx="1"/>
              </p:nvPr>
            </p:nvSpPr>
            <p:spPr>
              <a:xfrm>
                <a:off x="457081" y="1299153"/>
                <a:ext cx="11579390" cy="5193716"/>
              </a:xfrm>
              <a:blipFill>
                <a:blip r:embed="rId3"/>
                <a:stretch>
                  <a:fillRect l="-685" t="-1761" r="-68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DD5F46B-0021-4379-A930-65F491264AF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F82C9C3E-AE38-41CC-ACF7-8FC5A5872D11}"/>
              </a:ext>
            </a:extLst>
          </p:cNvPr>
          <p:cNvSpPr>
            <a:spLocks noGrp="1"/>
          </p:cNvSpPr>
          <p:nvPr>
            <p:ph type="sldNum" sz="quarter" idx="12"/>
          </p:nvPr>
        </p:nvSpPr>
        <p:spPr/>
        <p:txBody>
          <a:bodyPr/>
          <a:lstStyle/>
          <a:p>
            <a:fld id="{B6F15528-21DE-4FAA-801E-634DDDAF4B2B}" type="slidenum">
              <a:rPr lang="en-US" smtClean="0"/>
              <a:pPr/>
              <a:t>15</a:t>
            </a:fld>
            <a:endParaRPr lang="en-US"/>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6E0795AE-7B29-5E97-E84D-EE2176A22F17}"/>
                  </a:ext>
                </a:extLst>
              </p14:cNvPr>
              <p14:cNvContentPartPr/>
              <p14:nvPr/>
            </p14:nvContentPartPr>
            <p14:xfrm>
              <a:off x="8317440" y="41040"/>
              <a:ext cx="2768400" cy="2103840"/>
            </p14:xfrm>
          </p:contentPart>
        </mc:Choice>
        <mc:Fallback>
          <p:pic>
            <p:nvPicPr>
              <p:cNvPr id="6" name="Ink 5">
                <a:extLst>
                  <a:ext uri="{FF2B5EF4-FFF2-40B4-BE49-F238E27FC236}">
                    <a16:creationId xmlns:a16="http://schemas.microsoft.com/office/drawing/2014/main" id="{6E0795AE-7B29-5E97-E84D-EE2176A22F17}"/>
                  </a:ext>
                </a:extLst>
              </p:cNvPr>
              <p:cNvPicPr/>
              <p:nvPr/>
            </p:nvPicPr>
            <p:blipFill>
              <a:blip r:embed="rId5"/>
              <a:stretch>
                <a:fillRect/>
              </a:stretch>
            </p:blipFill>
            <p:spPr>
              <a:xfrm>
                <a:off x="8308080" y="31680"/>
                <a:ext cx="2787120" cy="2122560"/>
              </a:xfrm>
              <a:prstGeom prst="rect">
                <a:avLst/>
              </a:prstGeom>
            </p:spPr>
          </p:pic>
        </mc:Fallback>
      </mc:AlternateContent>
    </p:spTree>
    <p:extLst>
      <p:ext uri="{BB962C8B-B14F-4D97-AF65-F5344CB8AC3E}">
        <p14:creationId xmlns:p14="http://schemas.microsoft.com/office/powerpoint/2010/main" val="41994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BA58-C8AD-49E1-A66F-439E8828319D}"/>
              </a:ext>
            </a:extLst>
          </p:cNvPr>
          <p:cNvSpPr>
            <a:spLocks noGrp="1"/>
          </p:cNvSpPr>
          <p:nvPr>
            <p:ph type="title"/>
          </p:nvPr>
        </p:nvSpPr>
        <p:spPr/>
        <p:txBody>
          <a:bodyPr/>
          <a:lstStyle/>
          <a:p>
            <a:r>
              <a:rPr lang="en-US" dirty="0"/>
              <a:t>Picking the right interest rate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6666A6-CE92-4759-8177-20E202C07BAE}"/>
                  </a:ext>
                </a:extLst>
              </p:cNvPr>
              <p:cNvSpPr>
                <a:spLocks noGrp="1"/>
              </p:cNvSpPr>
              <p:nvPr>
                <p:ph idx="1"/>
              </p:nvPr>
            </p:nvSpPr>
            <p:spPr>
              <a:xfrm>
                <a:off x="457081" y="1299153"/>
                <a:ext cx="11274663" cy="5193716"/>
              </a:xfrm>
            </p:spPr>
            <p:txBody>
              <a:bodyPr/>
              <a:lstStyle/>
              <a:p>
                <a:pPr marL="0" indent="0" algn="ctr">
                  <a:buNone/>
                </a:pPr>
                <a:r>
                  <a:rPr lang="en-US" dirty="0">
                    <a:solidFill>
                      <a:schemeClr val="tx1"/>
                    </a:solidFill>
                  </a:rPr>
                  <a:t>Real interest rate = neutral real interest rate + ½ (</a:t>
                </a:r>
                <a:r>
                  <a:rPr lang="el-GR" dirty="0">
                    <a:solidFill>
                      <a:schemeClr val="tx1"/>
                    </a:solidFill>
                  </a:rPr>
                  <a:t>π</a:t>
                </a:r>
                <a:r>
                  <a:rPr lang="en-US" dirty="0">
                    <a:solidFill>
                      <a:schemeClr val="tx1"/>
                    </a:solidFill>
                  </a:rPr>
                  <a:t> - </a:t>
                </a:r>
                <a:r>
                  <a:rPr lang="el-GR" dirty="0">
                    <a:solidFill>
                      <a:schemeClr val="tx1"/>
                    </a:solidFill>
                  </a:rPr>
                  <a:t>π</a:t>
                </a:r>
                <a:r>
                  <a:rPr lang="en-US" baseline="-25000" dirty="0">
                    <a:solidFill>
                      <a:schemeClr val="tx1"/>
                    </a:solidFill>
                  </a:rPr>
                  <a:t>LR</a:t>
                </a:r>
                <a:r>
                  <a:rPr lang="en-US" dirty="0">
                    <a:solidFill>
                      <a:schemeClr val="tx1"/>
                    </a:solidFill>
                  </a:rPr>
                  <a:t>) + OG</a:t>
                </a:r>
              </a:p>
              <a:p>
                <a:pPr marL="0" indent="0" algn="ctr">
                  <a:buNone/>
                </a:pPr>
                <a:endParaRPr lang="en-US" sz="300" dirty="0">
                  <a:solidFill>
                    <a:schemeClr val="tx1"/>
                  </a:solidFill>
                </a:endParaRPr>
              </a:p>
              <a:p>
                <a:r>
                  <a:rPr lang="en-US" dirty="0">
                    <a:solidFill>
                      <a:schemeClr val="tx1"/>
                    </a:solidFill>
                  </a:rPr>
                  <a:t>In the long run, </a:t>
                </a:r>
                <a:r>
                  <a:rPr lang="el-GR" dirty="0">
                    <a:solidFill>
                      <a:schemeClr val="tx1"/>
                    </a:solidFill>
                  </a:rPr>
                  <a:t>π</a:t>
                </a:r>
                <a:r>
                  <a:rPr lang="en-US" dirty="0">
                    <a:solidFill>
                      <a:schemeClr val="tx1"/>
                    </a:solidFill>
                  </a:rPr>
                  <a:t> = </a:t>
                </a:r>
                <a:r>
                  <a:rPr lang="el-GR" dirty="0">
                    <a:solidFill>
                      <a:schemeClr val="tx1"/>
                    </a:solidFill>
                  </a:rPr>
                  <a:t>π</a:t>
                </a:r>
                <a:r>
                  <a:rPr lang="en-US" baseline="-25000" dirty="0">
                    <a:solidFill>
                      <a:schemeClr val="tx1"/>
                    </a:solidFill>
                  </a:rPr>
                  <a:t>LR</a:t>
                </a:r>
                <a:r>
                  <a:rPr lang="en-US" dirty="0">
                    <a:solidFill>
                      <a:schemeClr val="tx1"/>
                    </a:solidFill>
                  </a:rPr>
                  <a:t> and Y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Y</m:t>
                        </m:r>
                      </m:e>
                    </m:acc>
                  </m:oMath>
                </a14:m>
                <a:r>
                  <a:rPr lang="en-US" dirty="0">
                    <a:solidFill>
                      <a:schemeClr val="tx1"/>
                    </a:solidFill>
                  </a:rPr>
                  <a:t>.  In the long run, set</a:t>
                </a:r>
              </a:p>
              <a:p>
                <a:pPr marL="0" indent="0" algn="ctr">
                  <a:buNone/>
                </a:pPr>
                <a:r>
                  <a:rPr lang="en-US" dirty="0">
                    <a:solidFill>
                      <a:schemeClr val="tx1"/>
                    </a:solidFill>
                  </a:rPr>
                  <a:t>Real interest rate = neutral real interest rate</a:t>
                </a:r>
              </a:p>
              <a:p>
                <a:pPr marL="0" indent="0" algn="ctr">
                  <a:buNone/>
                </a:pPr>
                <a:endParaRPr lang="en-US" sz="1200" dirty="0">
                  <a:solidFill>
                    <a:schemeClr val="tx1"/>
                  </a:solidFill>
                </a:endParaRPr>
              </a:p>
              <a:p>
                <a:r>
                  <a:rPr lang="en-US" dirty="0">
                    <a:solidFill>
                      <a:schemeClr val="tx1"/>
                    </a:solidFill>
                  </a:rPr>
                  <a:t>Further, let’s add two more facts</a:t>
                </a:r>
              </a:p>
              <a:p>
                <a:pPr lvl="1"/>
                <a:r>
                  <a:rPr lang="en-US" dirty="0">
                    <a:solidFill>
                      <a:schemeClr val="tx1"/>
                    </a:solidFill>
                  </a:rPr>
                  <a:t>The Fed’s inflation target is </a:t>
                </a:r>
                <a:r>
                  <a:rPr lang="el-GR" dirty="0">
                    <a:solidFill>
                      <a:schemeClr val="tx1"/>
                    </a:solidFill>
                  </a:rPr>
                  <a:t>π</a:t>
                </a:r>
                <a:r>
                  <a:rPr lang="en-US" baseline="-25000" dirty="0">
                    <a:solidFill>
                      <a:schemeClr val="tx1"/>
                    </a:solidFill>
                  </a:rPr>
                  <a:t>LR</a:t>
                </a:r>
                <a:r>
                  <a:rPr lang="en-US" dirty="0">
                    <a:solidFill>
                      <a:schemeClr val="tx1"/>
                    </a:solidFill>
                  </a:rPr>
                  <a:t> = 2</a:t>
                </a:r>
              </a:p>
              <a:p>
                <a:pPr lvl="1"/>
                <a:r>
                  <a:rPr lang="en-US" dirty="0">
                    <a:solidFill>
                      <a:schemeClr val="tx1"/>
                    </a:solidFill>
                  </a:rPr>
                  <a:t>The real interest rate is the nominal rate (the </a:t>
                </a:r>
                <a:r>
                  <a:rPr lang="en-US" dirty="0" err="1">
                    <a:solidFill>
                      <a:schemeClr val="tx1"/>
                    </a:solidFill>
                  </a:rPr>
                  <a:t>ffr</a:t>
                </a:r>
                <a:r>
                  <a:rPr lang="en-US" dirty="0">
                    <a:solidFill>
                      <a:schemeClr val="tx1"/>
                    </a:solidFill>
                  </a:rPr>
                  <a:t>) minus inflation</a:t>
                </a:r>
              </a:p>
              <a:p>
                <a:pPr marL="609493" lvl="1" indent="0">
                  <a:buNone/>
                </a:pPr>
                <a:endParaRPr lang="en-US" sz="1200" dirty="0">
                  <a:solidFill>
                    <a:schemeClr val="tx1"/>
                  </a:solidFill>
                </a:endParaRPr>
              </a:p>
              <a:p>
                <a:pPr marL="0" lvl="1" indent="0" algn="ctr">
                  <a:buNone/>
                </a:pPr>
                <a:r>
                  <a:rPr lang="en-US" dirty="0" err="1">
                    <a:solidFill>
                      <a:schemeClr val="tx1"/>
                    </a:solidFill>
                  </a:rPr>
                  <a:t>ffr</a:t>
                </a:r>
                <a:r>
                  <a:rPr lang="en-US" dirty="0">
                    <a:solidFill>
                      <a:schemeClr val="tx1"/>
                    </a:solidFill>
                  </a:rPr>
                  <a:t> - </a:t>
                </a:r>
                <a:r>
                  <a:rPr lang="el-GR" dirty="0">
                    <a:solidFill>
                      <a:schemeClr val="tx1"/>
                    </a:solidFill>
                  </a:rPr>
                  <a:t>π </a:t>
                </a:r>
                <a:r>
                  <a:rPr lang="en-US" dirty="0">
                    <a:solidFill>
                      <a:schemeClr val="tx1"/>
                    </a:solidFill>
                  </a:rPr>
                  <a:t>= neutral real interest rate + ½ (</a:t>
                </a:r>
                <a:r>
                  <a:rPr lang="el-GR" dirty="0">
                    <a:solidFill>
                      <a:schemeClr val="tx1"/>
                    </a:solidFill>
                  </a:rPr>
                  <a:t>π</a:t>
                </a:r>
                <a:r>
                  <a:rPr lang="en-US" dirty="0">
                    <a:solidFill>
                      <a:schemeClr val="tx1"/>
                    </a:solidFill>
                  </a:rPr>
                  <a:t> - 2) + OG</a:t>
                </a:r>
              </a:p>
              <a:p>
                <a:pPr marL="0" lvl="1" indent="0" algn="ctr">
                  <a:buNone/>
                </a:pPr>
                <a:r>
                  <a:rPr lang="en-US" dirty="0" err="1">
                    <a:solidFill>
                      <a:schemeClr val="tx1"/>
                    </a:solidFill>
                  </a:rPr>
                  <a:t>ffr</a:t>
                </a:r>
                <a:r>
                  <a:rPr lang="en-US" dirty="0">
                    <a:solidFill>
                      <a:schemeClr val="tx1"/>
                    </a:solidFill>
                  </a:rPr>
                  <a:t> = neutral real interest rate + </a:t>
                </a:r>
                <a14:m>
                  <m:oMath xmlns:m="http://schemas.openxmlformats.org/officeDocument/2006/math">
                    <m:f>
                      <m:fPr>
                        <m:ctrlPr>
                          <a:rPr lang="en-US" i="1">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3</m:t>
                        </m:r>
                      </m:num>
                      <m:den>
                        <m:r>
                          <a:rPr lang="en-US" b="0" i="1" smtClean="0">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 </m:t>
                    </m:r>
                  </m:oMath>
                </a14:m>
                <a:r>
                  <a:rPr lang="el-GR" dirty="0">
                    <a:solidFill>
                      <a:schemeClr val="tx1"/>
                    </a:solidFill>
                  </a:rPr>
                  <a:t>π</a:t>
                </a:r>
                <a:r>
                  <a:rPr lang="en-US" dirty="0">
                    <a:solidFill>
                      <a:schemeClr val="tx1"/>
                    </a:solidFill>
                  </a:rPr>
                  <a:t> + OG - 1</a:t>
                </a:r>
              </a:p>
            </p:txBody>
          </p:sp>
        </mc:Choice>
        <mc:Fallback xmlns="">
          <p:sp>
            <p:nvSpPr>
              <p:cNvPr id="3" name="Content Placeholder 2">
                <a:extLst>
                  <a:ext uri="{FF2B5EF4-FFF2-40B4-BE49-F238E27FC236}">
                    <a16:creationId xmlns:a16="http://schemas.microsoft.com/office/drawing/2014/main" id="{DB6666A6-CE92-4759-8177-20E202C07BAE}"/>
                  </a:ext>
                </a:extLst>
              </p:cNvPr>
              <p:cNvSpPr>
                <a:spLocks noGrp="1" noRot="1" noChangeAspect="1" noMove="1" noResize="1" noEditPoints="1" noAdjustHandles="1" noChangeArrowheads="1" noChangeShapeType="1" noTextEdit="1"/>
              </p:cNvSpPr>
              <p:nvPr>
                <p:ph idx="1"/>
              </p:nvPr>
            </p:nvSpPr>
            <p:spPr>
              <a:xfrm>
                <a:off x="457081" y="1299153"/>
                <a:ext cx="11274663" cy="5193716"/>
              </a:xfrm>
              <a:blipFill>
                <a:blip r:embed="rId3"/>
                <a:stretch>
                  <a:fillRect l="-703" t="-17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99AD93E-CA25-4738-8B9D-DCBC22D746D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3491D58C-7CB4-4772-A4DD-DBF2669352DB}"/>
              </a:ext>
            </a:extLst>
          </p:cNvPr>
          <p:cNvSpPr>
            <a:spLocks noGrp="1"/>
          </p:cNvSpPr>
          <p:nvPr>
            <p:ph type="sldNum" sz="quarter" idx="12"/>
          </p:nvPr>
        </p:nvSpPr>
        <p:spPr/>
        <p:txBody>
          <a:bodyPr/>
          <a:lstStyle/>
          <a:p>
            <a:fld id="{B6F15528-21DE-4FAA-801E-634DDDAF4B2B}" type="slidenum">
              <a:rPr lang="en-US" smtClean="0"/>
              <a:pPr/>
              <a:t>16</a:t>
            </a:fld>
            <a:endParaRPr lang="en-US"/>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716200C-CACD-097F-1F74-6FD72373477A}"/>
                  </a:ext>
                </a:extLst>
              </p14:cNvPr>
              <p14:cNvContentPartPr/>
              <p14:nvPr/>
            </p14:nvContentPartPr>
            <p14:xfrm>
              <a:off x="3776760" y="1137240"/>
              <a:ext cx="4250160" cy="4968720"/>
            </p14:xfrm>
          </p:contentPart>
        </mc:Choice>
        <mc:Fallback>
          <p:pic>
            <p:nvPicPr>
              <p:cNvPr id="6" name="Ink 5">
                <a:extLst>
                  <a:ext uri="{FF2B5EF4-FFF2-40B4-BE49-F238E27FC236}">
                    <a16:creationId xmlns:a16="http://schemas.microsoft.com/office/drawing/2014/main" id="{4716200C-CACD-097F-1F74-6FD72373477A}"/>
                  </a:ext>
                </a:extLst>
              </p:cNvPr>
              <p:cNvPicPr/>
              <p:nvPr/>
            </p:nvPicPr>
            <p:blipFill>
              <a:blip r:embed="rId5"/>
              <a:stretch>
                <a:fillRect/>
              </a:stretch>
            </p:blipFill>
            <p:spPr>
              <a:xfrm>
                <a:off x="3767400" y="1127880"/>
                <a:ext cx="4268880" cy="4987440"/>
              </a:xfrm>
              <a:prstGeom prst="rect">
                <a:avLst/>
              </a:prstGeom>
            </p:spPr>
          </p:pic>
        </mc:Fallback>
      </mc:AlternateContent>
    </p:spTree>
    <p:extLst>
      <p:ext uri="{BB962C8B-B14F-4D97-AF65-F5344CB8AC3E}">
        <p14:creationId xmlns:p14="http://schemas.microsoft.com/office/powerpoint/2010/main" val="226456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0C0C-F430-42B9-AD52-B182B44DE0A5}"/>
              </a:ext>
            </a:extLst>
          </p:cNvPr>
          <p:cNvSpPr>
            <a:spLocks noGrp="1"/>
          </p:cNvSpPr>
          <p:nvPr>
            <p:ph type="title"/>
          </p:nvPr>
        </p:nvSpPr>
        <p:spPr/>
        <p:txBody>
          <a:bodyPr/>
          <a:lstStyle/>
          <a:p>
            <a:r>
              <a:rPr lang="en-US" dirty="0"/>
              <a:t>Picking the right interest rate</a:t>
            </a:r>
          </a:p>
        </p:txBody>
      </p:sp>
      <p:sp>
        <p:nvSpPr>
          <p:cNvPr id="3" name="Content Placeholder 2">
            <a:extLst>
              <a:ext uri="{FF2B5EF4-FFF2-40B4-BE49-F238E27FC236}">
                <a16:creationId xmlns:a16="http://schemas.microsoft.com/office/drawing/2014/main" id="{B54F79FF-B5FE-4444-86C7-39201157D95D}"/>
              </a:ext>
            </a:extLst>
          </p:cNvPr>
          <p:cNvSpPr>
            <a:spLocks noGrp="1"/>
          </p:cNvSpPr>
          <p:nvPr>
            <p:ph idx="1"/>
          </p:nvPr>
        </p:nvSpPr>
        <p:spPr>
          <a:xfrm>
            <a:off x="457081" y="1299153"/>
            <a:ext cx="5332531" cy="4921539"/>
          </a:xfrm>
        </p:spPr>
        <p:txBody>
          <a:bodyPr>
            <a:normAutofit/>
          </a:bodyPr>
          <a:lstStyle/>
          <a:p>
            <a:r>
              <a:rPr lang="en-US" dirty="0">
                <a:solidFill>
                  <a:schemeClr val="tx1"/>
                </a:solidFill>
              </a:rPr>
              <a:t>The neutral rate is important, but it (like the natural rate of unemployment) isn’t constant.</a:t>
            </a:r>
          </a:p>
          <a:p>
            <a:r>
              <a:rPr lang="en-US" dirty="0">
                <a:solidFill>
                  <a:schemeClr val="tx1"/>
                </a:solidFill>
              </a:rPr>
              <a:t>If there’s a negative AD shock, to put the economy back in the long run, the interest rate must fall.</a:t>
            </a:r>
          </a:p>
          <a:p>
            <a:pPr marL="627063" lvl="1" indent="-303213"/>
            <a:r>
              <a:rPr lang="en-US" dirty="0">
                <a:solidFill>
                  <a:schemeClr val="tx1"/>
                </a:solidFill>
              </a:rPr>
              <a:t>We saw exactly that in 2008</a:t>
            </a:r>
          </a:p>
          <a:p>
            <a:pPr marL="627063" lvl="1" indent="-303213"/>
            <a:r>
              <a:rPr lang="en-US" dirty="0">
                <a:solidFill>
                  <a:schemeClr val="tx1"/>
                </a:solidFill>
              </a:rPr>
              <a:t>Neutral rate was around r = 0.5 for the last decade</a:t>
            </a:r>
          </a:p>
          <a:p>
            <a:pPr marL="627063" lvl="1" indent="-303213"/>
            <a:r>
              <a:rPr lang="en-US" dirty="0">
                <a:solidFill>
                  <a:schemeClr val="tx1"/>
                </a:solidFill>
              </a:rPr>
              <a:t>Was ~2.5% the decade prior</a:t>
            </a:r>
          </a:p>
          <a:p>
            <a:pPr lvl="1"/>
            <a:endParaRPr lang="en-US" dirty="0">
              <a:solidFill>
                <a:schemeClr val="tx1"/>
              </a:solidFill>
            </a:endParaRPr>
          </a:p>
        </p:txBody>
      </p:sp>
      <p:sp>
        <p:nvSpPr>
          <p:cNvPr id="4" name="Footer Placeholder 3">
            <a:extLst>
              <a:ext uri="{FF2B5EF4-FFF2-40B4-BE49-F238E27FC236}">
                <a16:creationId xmlns:a16="http://schemas.microsoft.com/office/drawing/2014/main" id="{6EFE71F1-8AD0-40E1-86DB-00F4E1E5987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57A46D32-F4FC-4873-8D41-C746A25133A9}"/>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6" descr="A close up of a map&#10;&#10;Description automatically generated">
            <a:extLst>
              <a:ext uri="{FF2B5EF4-FFF2-40B4-BE49-F238E27FC236}">
                <a16:creationId xmlns:a16="http://schemas.microsoft.com/office/drawing/2014/main" id="{5D2107CE-CC52-49EB-A728-406832E98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453" y="1563994"/>
            <a:ext cx="6300959" cy="3983967"/>
          </a:xfrm>
          <a:prstGeom prst="rect">
            <a:avLst/>
          </a:prstGeom>
        </p:spPr>
      </p:pic>
      <p:sp>
        <p:nvSpPr>
          <p:cNvPr id="8" name="TextBox 7">
            <a:extLst>
              <a:ext uri="{FF2B5EF4-FFF2-40B4-BE49-F238E27FC236}">
                <a16:creationId xmlns:a16="http://schemas.microsoft.com/office/drawing/2014/main" id="{27141BEA-DA4C-4A28-85F8-844D544CD2B1}"/>
              </a:ext>
            </a:extLst>
          </p:cNvPr>
          <p:cNvSpPr txBox="1"/>
          <p:nvPr/>
        </p:nvSpPr>
        <p:spPr>
          <a:xfrm>
            <a:off x="10598247" y="2514600"/>
            <a:ext cx="1524000" cy="646331"/>
          </a:xfrm>
          <a:prstGeom prst="rect">
            <a:avLst/>
          </a:prstGeom>
          <a:noFill/>
        </p:spPr>
        <p:txBody>
          <a:bodyPr wrap="square" rtlCol="0">
            <a:spAutoFit/>
          </a:bodyPr>
          <a:lstStyle/>
          <a:p>
            <a:r>
              <a:rPr lang="en-US" dirty="0"/>
              <a:t>Output growth trend</a:t>
            </a:r>
          </a:p>
        </p:txBody>
      </p:sp>
      <p:sp>
        <p:nvSpPr>
          <p:cNvPr id="9" name="TextBox 8">
            <a:extLst>
              <a:ext uri="{FF2B5EF4-FFF2-40B4-BE49-F238E27FC236}">
                <a16:creationId xmlns:a16="http://schemas.microsoft.com/office/drawing/2014/main" id="{BE6C0E27-E0BA-4275-9E6D-03D0B78CE895}"/>
              </a:ext>
            </a:extLst>
          </p:cNvPr>
          <p:cNvSpPr txBox="1"/>
          <p:nvPr/>
        </p:nvSpPr>
        <p:spPr>
          <a:xfrm>
            <a:off x="8785053" y="3584280"/>
            <a:ext cx="1524000" cy="646331"/>
          </a:xfrm>
          <a:prstGeom prst="rect">
            <a:avLst/>
          </a:prstGeom>
          <a:noFill/>
        </p:spPr>
        <p:txBody>
          <a:bodyPr wrap="square" rtlCol="0">
            <a:spAutoFit/>
          </a:bodyPr>
          <a:lstStyle/>
          <a:p>
            <a:r>
              <a:rPr lang="en-US" dirty="0"/>
              <a:t>Neutral real interest rate</a:t>
            </a:r>
          </a:p>
        </p:txBody>
      </p:sp>
    </p:spTree>
    <p:extLst>
      <p:ext uri="{BB962C8B-B14F-4D97-AF65-F5344CB8AC3E}">
        <p14:creationId xmlns:p14="http://schemas.microsoft.com/office/powerpoint/2010/main" val="15346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D818-2925-40AF-9075-3D1E5AAE4479}"/>
              </a:ext>
            </a:extLst>
          </p:cNvPr>
          <p:cNvSpPr>
            <a:spLocks noGrp="1"/>
          </p:cNvSpPr>
          <p:nvPr>
            <p:ph type="title"/>
          </p:nvPr>
        </p:nvSpPr>
        <p:spPr/>
        <p:txBody>
          <a:bodyPr/>
          <a:lstStyle/>
          <a:p>
            <a:r>
              <a:rPr lang="en-US" dirty="0"/>
              <a:t>Picking the right interest rate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9D1F63-114A-46EF-A194-9C7A8B8ED610}"/>
                  </a:ext>
                </a:extLst>
              </p:cNvPr>
              <p:cNvSpPr>
                <a:spLocks noGrp="1"/>
              </p:cNvSpPr>
              <p:nvPr>
                <p:ph idx="1"/>
              </p:nvPr>
            </p:nvSpPr>
            <p:spPr>
              <a:xfrm>
                <a:off x="457081" y="1299153"/>
                <a:ext cx="3808531" cy="4921539"/>
              </a:xfrm>
            </p:spPr>
            <p:txBody>
              <a:bodyPr/>
              <a:lstStyle/>
              <a:p>
                <a:r>
                  <a:rPr lang="en-US" dirty="0">
                    <a:solidFill>
                      <a:schemeClr val="tx1"/>
                    </a:solidFill>
                  </a:rPr>
                  <a:t>At present the neutral real interest rate = 0.5, so today the Taylor Rule says</a:t>
                </a:r>
              </a:p>
              <a:p>
                <a:pPr marL="0" indent="0" algn="ctr">
                  <a:buNone/>
                </a:pPr>
                <a:r>
                  <a:rPr lang="en-US" dirty="0" err="1">
                    <a:solidFill>
                      <a:schemeClr val="tx1"/>
                    </a:solidFill>
                  </a:rPr>
                  <a:t>ffr</a:t>
                </a:r>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a:rPr lang="en-US" i="1" dirty="0">
                            <a:solidFill>
                              <a:schemeClr val="tx1"/>
                            </a:solidFill>
                            <a:latin typeface="Cambria Math" panose="02040503050406030204" pitchFamily="18" charset="0"/>
                          </a:rPr>
                          <m:t>3</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 </m:t>
                    </m:r>
                  </m:oMath>
                </a14:m>
                <a:r>
                  <a:rPr lang="el-GR" dirty="0">
                    <a:solidFill>
                      <a:schemeClr val="tx1"/>
                    </a:solidFill>
                  </a:rPr>
                  <a:t>π</a:t>
                </a:r>
                <a:r>
                  <a:rPr lang="en-US" dirty="0">
                    <a:solidFill>
                      <a:schemeClr val="tx1"/>
                    </a:solidFill>
                  </a:rPr>
                  <a:t> + OG – 0.5</a:t>
                </a:r>
              </a:p>
              <a:p>
                <a:pPr marL="0" indent="0" algn="ctr">
                  <a:buNone/>
                </a:pPr>
                <a:endParaRPr lang="en-US" sz="1200" dirty="0">
                  <a:solidFill>
                    <a:schemeClr val="tx1"/>
                  </a:solidFill>
                </a:endParaRPr>
              </a:p>
              <a:p>
                <a:r>
                  <a:rPr lang="en-US" dirty="0">
                    <a:solidFill>
                      <a:schemeClr val="tx1"/>
                    </a:solidFill>
                  </a:rPr>
                  <a:t>The Fed watches the Taylor Rule, but doesn’t follow it mindlessly or automatically</a:t>
                </a: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9D1F63-114A-46EF-A194-9C7A8B8ED610}"/>
                  </a:ext>
                </a:extLst>
              </p:cNvPr>
              <p:cNvSpPr>
                <a:spLocks noGrp="1" noRot="1" noChangeAspect="1" noMove="1" noResize="1" noEditPoints="1" noAdjustHandles="1" noChangeArrowheads="1" noChangeShapeType="1" noTextEdit="1"/>
              </p:cNvSpPr>
              <p:nvPr>
                <p:ph idx="1"/>
              </p:nvPr>
            </p:nvSpPr>
            <p:spPr>
              <a:xfrm>
                <a:off x="457081" y="1299153"/>
                <a:ext cx="3808531" cy="4921539"/>
              </a:xfrm>
              <a:blipFill>
                <a:blip r:embed="rId3"/>
                <a:stretch>
                  <a:fillRect l="-2080" t="-1859" r="-3040" b="-4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9239E47-187D-4CD5-B852-BBFA11FF1A23}"/>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108B5E0F-45FB-4267-AB95-F686062E510E}"/>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7" name="Picture 6" descr="A close up of a map&#10;&#10;Description automatically generated">
            <a:extLst>
              <a:ext uri="{FF2B5EF4-FFF2-40B4-BE49-F238E27FC236}">
                <a16:creationId xmlns:a16="http://schemas.microsoft.com/office/drawing/2014/main" id="{0CD2658E-4BA4-42E3-9148-B7235E829BA4}"/>
              </a:ext>
            </a:extLst>
          </p:cNvPr>
          <p:cNvPicPr>
            <a:picLocks noChangeAspect="1"/>
          </p:cNvPicPr>
          <p:nvPr/>
        </p:nvPicPr>
        <p:blipFill rotWithShape="1">
          <a:blip r:embed="rId4">
            <a:extLst>
              <a:ext uri="{28A0092B-C50C-407E-A947-70E740481C1C}">
                <a14:useLocalDpi xmlns:a14="http://schemas.microsoft.com/office/drawing/2010/main" val="0"/>
              </a:ext>
            </a:extLst>
          </a:blip>
          <a:srcRect t="2263" b="2129"/>
          <a:stretch/>
        </p:blipFill>
        <p:spPr>
          <a:xfrm>
            <a:off x="4265612" y="1828799"/>
            <a:ext cx="7621225" cy="3886201"/>
          </a:xfrm>
          <a:prstGeom prst="rect">
            <a:avLst/>
          </a:prstGeom>
        </p:spPr>
      </p:pic>
      <p:sp>
        <p:nvSpPr>
          <p:cNvPr id="8" name="TextBox 7">
            <a:extLst>
              <a:ext uri="{FF2B5EF4-FFF2-40B4-BE49-F238E27FC236}">
                <a16:creationId xmlns:a16="http://schemas.microsoft.com/office/drawing/2014/main" id="{9F14D9DB-215B-42C6-BAF7-04758EEC2698}"/>
              </a:ext>
            </a:extLst>
          </p:cNvPr>
          <p:cNvSpPr txBox="1"/>
          <p:nvPr/>
        </p:nvSpPr>
        <p:spPr>
          <a:xfrm>
            <a:off x="10393496" y="2468849"/>
            <a:ext cx="1828575" cy="646331"/>
          </a:xfrm>
          <a:prstGeom prst="rect">
            <a:avLst/>
          </a:prstGeom>
          <a:noFill/>
        </p:spPr>
        <p:txBody>
          <a:bodyPr wrap="square" rtlCol="0">
            <a:spAutoFit/>
          </a:bodyPr>
          <a:lstStyle/>
          <a:p>
            <a:r>
              <a:rPr lang="en-US" dirty="0"/>
              <a:t>Taylor rule recommendation</a:t>
            </a:r>
          </a:p>
        </p:txBody>
      </p:sp>
      <p:sp>
        <p:nvSpPr>
          <p:cNvPr id="9" name="TextBox 8">
            <a:extLst>
              <a:ext uri="{FF2B5EF4-FFF2-40B4-BE49-F238E27FC236}">
                <a16:creationId xmlns:a16="http://schemas.microsoft.com/office/drawing/2014/main" id="{C056B098-2196-4215-9F11-C47FA53D4E12}"/>
              </a:ext>
            </a:extLst>
          </p:cNvPr>
          <p:cNvSpPr txBox="1"/>
          <p:nvPr/>
        </p:nvSpPr>
        <p:spPr>
          <a:xfrm>
            <a:off x="10985502" y="3886200"/>
            <a:ext cx="1050969" cy="369332"/>
          </a:xfrm>
          <a:prstGeom prst="rect">
            <a:avLst/>
          </a:prstGeom>
          <a:noFill/>
        </p:spPr>
        <p:txBody>
          <a:bodyPr wrap="square" rtlCol="0">
            <a:spAutoFit/>
          </a:bodyPr>
          <a:lstStyle/>
          <a:p>
            <a:r>
              <a:rPr lang="en-US" dirty="0"/>
              <a:t>Actual </a:t>
            </a:r>
            <a:r>
              <a:rPr lang="en-US" dirty="0" err="1"/>
              <a:t>ffr</a:t>
            </a:r>
            <a:endParaRPr lang="en-US" dirty="0"/>
          </a:p>
        </p:txBody>
      </p:sp>
    </p:spTree>
    <p:extLst>
      <p:ext uri="{BB962C8B-B14F-4D97-AF65-F5344CB8AC3E}">
        <p14:creationId xmlns:p14="http://schemas.microsoft.com/office/powerpoint/2010/main" val="196668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1C64-C6CB-4BFF-8EAA-D3181B337A26}"/>
              </a:ext>
            </a:extLst>
          </p:cNvPr>
          <p:cNvSpPr>
            <a:spLocks noGrp="1"/>
          </p:cNvSpPr>
          <p:nvPr>
            <p:ph type="title"/>
          </p:nvPr>
        </p:nvSpPr>
        <p:spPr/>
        <p:txBody>
          <a:bodyPr/>
          <a:lstStyle/>
          <a:p>
            <a:r>
              <a:rPr lang="en-US" dirty="0"/>
              <a:t>Tools of the Fed</a:t>
            </a:r>
          </a:p>
        </p:txBody>
      </p:sp>
      <p:sp>
        <p:nvSpPr>
          <p:cNvPr id="3" name="Content Placeholder 2">
            <a:extLst>
              <a:ext uri="{FF2B5EF4-FFF2-40B4-BE49-F238E27FC236}">
                <a16:creationId xmlns:a16="http://schemas.microsoft.com/office/drawing/2014/main" id="{DC1E3FB1-BF57-4B13-A1A8-D7BB5D9E481B}"/>
              </a:ext>
            </a:extLst>
          </p:cNvPr>
          <p:cNvSpPr>
            <a:spLocks noGrp="1"/>
          </p:cNvSpPr>
          <p:nvPr>
            <p:ph idx="1"/>
          </p:nvPr>
        </p:nvSpPr>
        <p:spPr>
          <a:xfrm>
            <a:off x="457081" y="1219200"/>
            <a:ext cx="11274663" cy="5193716"/>
          </a:xfrm>
        </p:spPr>
        <p:txBody>
          <a:bodyPr>
            <a:normAutofit/>
          </a:bodyPr>
          <a:lstStyle/>
          <a:p>
            <a:r>
              <a:rPr lang="en-US" dirty="0">
                <a:solidFill>
                  <a:schemeClr val="tx1"/>
                </a:solidFill>
              </a:rPr>
              <a:t>The Federal Funds Rate is the most commonly discussed and applied tool of monetary policy.  The “default” tool.</a:t>
            </a:r>
          </a:p>
          <a:p>
            <a:r>
              <a:rPr lang="en-US" dirty="0">
                <a:solidFill>
                  <a:schemeClr val="tx1"/>
                </a:solidFill>
              </a:rPr>
              <a:t>But the Fed has many arrows in its quiver.  All of them make it easier or harder for banks to issue loans, which changes the level of investment I(r)</a:t>
            </a:r>
          </a:p>
          <a:p>
            <a:endParaRPr lang="en-US" sz="1200" dirty="0">
              <a:solidFill>
                <a:schemeClr val="tx1"/>
              </a:solidFill>
            </a:endParaRPr>
          </a:p>
          <a:p>
            <a:r>
              <a:rPr lang="en-US" dirty="0">
                <a:solidFill>
                  <a:schemeClr val="tx1"/>
                </a:solidFill>
              </a:rPr>
              <a:t>Many of the tools focus on the </a:t>
            </a:r>
            <a:r>
              <a:rPr lang="en-US" u="sng" dirty="0">
                <a:solidFill>
                  <a:schemeClr val="tx1"/>
                </a:solidFill>
              </a:rPr>
              <a:t>overnight market for interbank loans</a:t>
            </a:r>
            <a:r>
              <a:rPr lang="en-US" dirty="0">
                <a:solidFill>
                  <a:schemeClr val="tx1"/>
                </a:solidFill>
              </a:rPr>
              <a:t>: very short very safe loans that match banks that are short on cash, with those that have more cash than they want on hand.</a:t>
            </a:r>
          </a:p>
          <a:p>
            <a:pPr marL="1123843" lvl="1" indent="-514350">
              <a:buFont typeface="+mj-lt"/>
              <a:buAutoNum type="arabicPeriod"/>
            </a:pPr>
            <a:r>
              <a:rPr lang="en-US" dirty="0">
                <a:solidFill>
                  <a:schemeClr val="tx1"/>
                </a:solidFill>
              </a:rPr>
              <a:t>The federal funds rate sets the interest rate on the loans for banks that meet in the marketplace created by the Fed, </a:t>
            </a:r>
            <a:r>
              <a:rPr lang="en-US" u="sng" dirty="0">
                <a:solidFill>
                  <a:schemeClr val="tx1"/>
                </a:solidFill>
              </a:rPr>
              <a:t>the federal funds market</a:t>
            </a:r>
          </a:p>
          <a:p>
            <a:pPr marL="1123843" lvl="1" indent="-514350">
              <a:buFont typeface="+mj-lt"/>
              <a:buAutoNum type="arabicPeriod"/>
            </a:pPr>
            <a:r>
              <a:rPr lang="en-US" u="sng" dirty="0">
                <a:solidFill>
                  <a:schemeClr val="tx1"/>
                </a:solidFill>
              </a:rPr>
              <a:t>The Desk</a:t>
            </a:r>
            <a:r>
              <a:rPr lang="en-US" dirty="0">
                <a:solidFill>
                  <a:schemeClr val="tx1"/>
                </a:solidFill>
              </a:rPr>
              <a:t>: The Fed can borrow excess reserves from banks overnight, via the Open Market Trading Desk</a:t>
            </a:r>
          </a:p>
        </p:txBody>
      </p:sp>
      <p:sp>
        <p:nvSpPr>
          <p:cNvPr id="4" name="Footer Placeholder 3">
            <a:extLst>
              <a:ext uri="{FF2B5EF4-FFF2-40B4-BE49-F238E27FC236}">
                <a16:creationId xmlns:a16="http://schemas.microsoft.com/office/drawing/2014/main" id="{E32517BD-59AC-472A-B63E-0FD34E842A3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1ED8917-B60E-45BD-8947-916C92A685B2}"/>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01680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1829-4D9C-419D-A8A0-57A04DF375ED}"/>
              </a:ext>
            </a:extLst>
          </p:cNvPr>
          <p:cNvSpPr>
            <a:spLocks noGrp="1"/>
          </p:cNvSpPr>
          <p:nvPr>
            <p:ph type="title"/>
          </p:nvPr>
        </p:nvSpPr>
        <p:spPr/>
        <p:txBody>
          <a:bodyPr/>
          <a:lstStyle/>
          <a:p>
            <a:r>
              <a:rPr lang="en-US" dirty="0"/>
              <a:t>The structure of the Fed</a:t>
            </a:r>
          </a:p>
        </p:txBody>
      </p:sp>
      <p:sp>
        <p:nvSpPr>
          <p:cNvPr id="3" name="Content Placeholder 2">
            <a:extLst>
              <a:ext uri="{FF2B5EF4-FFF2-40B4-BE49-F238E27FC236}">
                <a16:creationId xmlns:a16="http://schemas.microsoft.com/office/drawing/2014/main" id="{D34C1E54-E6B0-46EB-BC51-5CA70DFABE1A}"/>
              </a:ext>
            </a:extLst>
          </p:cNvPr>
          <p:cNvSpPr>
            <a:spLocks noGrp="1"/>
          </p:cNvSpPr>
          <p:nvPr>
            <p:ph idx="1"/>
          </p:nvPr>
        </p:nvSpPr>
        <p:spPr/>
        <p:txBody>
          <a:bodyPr/>
          <a:lstStyle/>
          <a:p>
            <a:r>
              <a:rPr lang="en-US" dirty="0">
                <a:solidFill>
                  <a:schemeClr val="tx1"/>
                </a:solidFill>
              </a:rPr>
              <a:t>This is our second lecture on applied monetary policy.</a:t>
            </a:r>
          </a:p>
          <a:p>
            <a:r>
              <a:rPr lang="en-US" dirty="0">
                <a:solidFill>
                  <a:schemeClr val="tx1"/>
                </a:solidFill>
              </a:rPr>
              <a:t>We focus today on the “who” and “how” of monetary policy</a:t>
            </a:r>
          </a:p>
          <a:p>
            <a:pPr lvl="1"/>
            <a:r>
              <a:rPr lang="en-US" dirty="0">
                <a:solidFill>
                  <a:schemeClr val="tx1"/>
                </a:solidFill>
              </a:rPr>
              <a:t>The Federal Reserve and its tools</a:t>
            </a:r>
          </a:p>
          <a:p>
            <a:endParaRPr lang="en-US" dirty="0">
              <a:solidFill>
                <a:schemeClr val="tx1"/>
              </a:solidFill>
            </a:endParaRPr>
          </a:p>
          <a:p>
            <a:r>
              <a:rPr lang="en-US">
                <a:solidFill>
                  <a:schemeClr val="tx1"/>
                </a:solidFill>
              </a:rPr>
              <a:t>The </a:t>
            </a:r>
            <a:r>
              <a:rPr lang="en-US" dirty="0">
                <a:solidFill>
                  <a:schemeClr val="tx1"/>
                </a:solidFill>
              </a:rPr>
              <a:t>Fed is deeply entwined in the banking system and the regulation of money in the US</a:t>
            </a:r>
          </a:p>
          <a:p>
            <a:pPr lvl="1"/>
            <a:r>
              <a:rPr lang="en-US" dirty="0">
                <a:solidFill>
                  <a:schemeClr val="tx1"/>
                </a:solidFill>
              </a:rPr>
              <a:t>Because the US is a global center of finance, that means it’s deeply entwined in the status of the global economy</a:t>
            </a:r>
          </a:p>
          <a:p>
            <a:pPr lvl="1"/>
            <a:r>
              <a:rPr lang="en-US" dirty="0">
                <a:solidFill>
                  <a:schemeClr val="tx1"/>
                </a:solidFill>
              </a:rPr>
              <a:t>It’s one of the most powerful institutions in the world, and is greatly misunderstood (or ignored!)</a:t>
            </a:r>
          </a:p>
        </p:txBody>
      </p:sp>
      <p:sp>
        <p:nvSpPr>
          <p:cNvPr id="4" name="Footer Placeholder 3">
            <a:extLst>
              <a:ext uri="{FF2B5EF4-FFF2-40B4-BE49-F238E27FC236}">
                <a16:creationId xmlns:a16="http://schemas.microsoft.com/office/drawing/2014/main" id="{FB59DEE8-1BC6-4316-8821-5E7E4A53FF88}"/>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01CA6227-5B85-48F3-9C8B-08C292A860DE}"/>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60602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1C64-C6CB-4BFF-8EAA-D3181B337A26}"/>
              </a:ext>
            </a:extLst>
          </p:cNvPr>
          <p:cNvSpPr>
            <a:spLocks noGrp="1"/>
          </p:cNvSpPr>
          <p:nvPr>
            <p:ph type="title"/>
          </p:nvPr>
        </p:nvSpPr>
        <p:spPr/>
        <p:txBody>
          <a:bodyPr/>
          <a:lstStyle/>
          <a:p>
            <a:r>
              <a:rPr lang="en-US" dirty="0"/>
              <a:t>Tools of the Fed</a:t>
            </a:r>
          </a:p>
        </p:txBody>
      </p:sp>
      <p:sp>
        <p:nvSpPr>
          <p:cNvPr id="3" name="Content Placeholder 2">
            <a:extLst>
              <a:ext uri="{FF2B5EF4-FFF2-40B4-BE49-F238E27FC236}">
                <a16:creationId xmlns:a16="http://schemas.microsoft.com/office/drawing/2014/main" id="{DC1E3FB1-BF57-4B13-A1A8-D7BB5D9E481B}"/>
              </a:ext>
            </a:extLst>
          </p:cNvPr>
          <p:cNvSpPr>
            <a:spLocks noGrp="1"/>
          </p:cNvSpPr>
          <p:nvPr>
            <p:ph idx="1"/>
          </p:nvPr>
        </p:nvSpPr>
        <p:spPr/>
        <p:txBody>
          <a:bodyPr/>
          <a:lstStyle/>
          <a:p>
            <a:r>
              <a:rPr lang="en-US" dirty="0">
                <a:solidFill>
                  <a:schemeClr val="tx1"/>
                </a:solidFill>
              </a:rPr>
              <a:t>Overnight market for interbank loans:</a:t>
            </a:r>
          </a:p>
          <a:p>
            <a:pPr marL="1123843" lvl="1" indent="-514350">
              <a:buFont typeface="+mj-lt"/>
              <a:buAutoNum type="arabicPeriod" startAt="2"/>
            </a:pPr>
            <a:r>
              <a:rPr lang="en-US" u="sng" dirty="0">
                <a:solidFill>
                  <a:schemeClr val="tx1"/>
                </a:solidFill>
              </a:rPr>
              <a:t>The Desk</a:t>
            </a:r>
          </a:p>
          <a:p>
            <a:pPr lvl="2"/>
            <a:r>
              <a:rPr lang="en-US" dirty="0">
                <a:solidFill>
                  <a:schemeClr val="tx1"/>
                </a:solidFill>
              </a:rPr>
              <a:t>The Desk buys and sells government bonds: shares of Federal debt</a:t>
            </a:r>
          </a:p>
          <a:p>
            <a:pPr lvl="3"/>
            <a:r>
              <a:rPr lang="en-US" dirty="0">
                <a:solidFill>
                  <a:schemeClr val="tx1"/>
                </a:solidFill>
              </a:rPr>
              <a:t>The Fed’s main tool used to be Open Market Operations: simply buy a bond, and give a bank money in exchange.</a:t>
            </a:r>
          </a:p>
          <a:p>
            <a:pPr lvl="3"/>
            <a:r>
              <a:rPr lang="en-US" dirty="0">
                <a:solidFill>
                  <a:schemeClr val="tx1"/>
                </a:solidFill>
              </a:rPr>
              <a:t>Nowadays, it is more common to use an </a:t>
            </a:r>
            <a:r>
              <a:rPr lang="en-US" u="sng" dirty="0">
                <a:solidFill>
                  <a:schemeClr val="tx1"/>
                </a:solidFill>
              </a:rPr>
              <a:t>overnight reverse repurchase agreement</a:t>
            </a:r>
          </a:p>
          <a:p>
            <a:pPr marL="2952323" lvl="4" indent="-514350">
              <a:buFont typeface="+mj-lt"/>
              <a:buAutoNum type="alphaLcPeriod"/>
            </a:pPr>
            <a:r>
              <a:rPr lang="en-US" dirty="0">
                <a:solidFill>
                  <a:schemeClr val="tx1"/>
                </a:solidFill>
              </a:rPr>
              <a:t>The Fed sells a T-bill today.  Commercial bank pays the Fed money.</a:t>
            </a:r>
          </a:p>
          <a:p>
            <a:pPr marL="2952323" lvl="4" indent="-514350">
              <a:buFont typeface="+mj-lt"/>
              <a:buAutoNum type="alphaLcPeriod"/>
            </a:pPr>
            <a:r>
              <a:rPr lang="en-US" dirty="0">
                <a:solidFill>
                  <a:schemeClr val="tx1"/>
                </a:solidFill>
              </a:rPr>
              <a:t>The Fed promises to buy the T-bill back tomorrow, paying even more than the bank paid.  That’s interest!</a:t>
            </a:r>
          </a:p>
        </p:txBody>
      </p:sp>
      <p:sp>
        <p:nvSpPr>
          <p:cNvPr id="4" name="Footer Placeholder 3">
            <a:extLst>
              <a:ext uri="{FF2B5EF4-FFF2-40B4-BE49-F238E27FC236}">
                <a16:creationId xmlns:a16="http://schemas.microsoft.com/office/drawing/2014/main" id="{E32517BD-59AC-472A-B63E-0FD34E842A3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1ED8917-B60E-45BD-8947-916C92A685B2}"/>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3230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1C64-C6CB-4BFF-8EAA-D3181B337A26}"/>
              </a:ext>
            </a:extLst>
          </p:cNvPr>
          <p:cNvSpPr>
            <a:spLocks noGrp="1"/>
          </p:cNvSpPr>
          <p:nvPr>
            <p:ph type="title"/>
          </p:nvPr>
        </p:nvSpPr>
        <p:spPr/>
        <p:txBody>
          <a:bodyPr/>
          <a:lstStyle/>
          <a:p>
            <a:r>
              <a:rPr lang="en-US" dirty="0"/>
              <a:t>Tools of the Fed</a:t>
            </a:r>
          </a:p>
        </p:txBody>
      </p:sp>
      <p:sp>
        <p:nvSpPr>
          <p:cNvPr id="3" name="Content Placeholder 2">
            <a:extLst>
              <a:ext uri="{FF2B5EF4-FFF2-40B4-BE49-F238E27FC236}">
                <a16:creationId xmlns:a16="http://schemas.microsoft.com/office/drawing/2014/main" id="{DC1E3FB1-BF57-4B13-A1A8-D7BB5D9E481B}"/>
              </a:ext>
            </a:extLst>
          </p:cNvPr>
          <p:cNvSpPr>
            <a:spLocks noGrp="1"/>
          </p:cNvSpPr>
          <p:nvPr>
            <p:ph idx="1"/>
          </p:nvPr>
        </p:nvSpPr>
        <p:spPr/>
        <p:txBody>
          <a:bodyPr/>
          <a:lstStyle/>
          <a:p>
            <a:r>
              <a:rPr lang="en-US" dirty="0">
                <a:solidFill>
                  <a:schemeClr val="tx1"/>
                </a:solidFill>
              </a:rPr>
              <a:t>Overnight market for interbank loans:</a:t>
            </a:r>
          </a:p>
          <a:p>
            <a:pPr marL="1123843" lvl="1" indent="-514350">
              <a:buFont typeface="+mj-lt"/>
              <a:buAutoNum type="arabicPeriod" startAt="3"/>
            </a:pPr>
            <a:r>
              <a:rPr lang="en-US" u="sng" dirty="0">
                <a:solidFill>
                  <a:schemeClr val="tx1"/>
                </a:solidFill>
              </a:rPr>
              <a:t>The discount rate</a:t>
            </a:r>
          </a:p>
          <a:p>
            <a:pPr lvl="2"/>
            <a:r>
              <a:rPr lang="en-US" dirty="0">
                <a:solidFill>
                  <a:schemeClr val="tx1"/>
                </a:solidFill>
              </a:rPr>
              <a:t>Sometimes a bank needs money overnight, but can’t find another commercial bank from which to borrow.</a:t>
            </a:r>
          </a:p>
          <a:p>
            <a:pPr lvl="2"/>
            <a:r>
              <a:rPr lang="en-US" dirty="0">
                <a:solidFill>
                  <a:schemeClr val="tx1"/>
                </a:solidFill>
              </a:rPr>
              <a:t>They can borrow money directly from the Fed, through the </a:t>
            </a:r>
            <a:r>
              <a:rPr lang="en-US" u="sng" dirty="0">
                <a:solidFill>
                  <a:schemeClr val="tx1"/>
                </a:solidFill>
              </a:rPr>
              <a:t>Discount Window</a:t>
            </a:r>
            <a:r>
              <a:rPr lang="en-US" dirty="0">
                <a:solidFill>
                  <a:schemeClr val="tx1"/>
                </a:solidFill>
              </a:rPr>
              <a:t>, paying the interest rate of the discount rate</a:t>
            </a:r>
          </a:p>
          <a:p>
            <a:pPr lvl="2"/>
            <a:endParaRPr lang="en-US" sz="1200" dirty="0">
              <a:solidFill>
                <a:schemeClr val="tx1"/>
              </a:solidFill>
            </a:endParaRPr>
          </a:p>
          <a:p>
            <a:pPr marL="1489075" lvl="3" indent="-287338">
              <a:buClrTx/>
            </a:pPr>
            <a:r>
              <a:rPr lang="en-US" dirty="0">
                <a:solidFill>
                  <a:schemeClr val="tx1"/>
                </a:solidFill>
              </a:rPr>
              <a:t>Historically seen as a bad sign for banks to use it: interpreted as being desperate &amp; unable to find willing lenders elsewhere</a:t>
            </a:r>
          </a:p>
          <a:p>
            <a:pPr marL="1489075" lvl="3" indent="-287338">
              <a:buClrTx/>
            </a:pPr>
            <a:r>
              <a:rPr lang="en-US" dirty="0">
                <a:solidFill>
                  <a:schemeClr val="tx1"/>
                </a:solidFill>
              </a:rPr>
              <a:t>Usually set at </a:t>
            </a:r>
            <a:r>
              <a:rPr lang="en-US" dirty="0" err="1">
                <a:solidFill>
                  <a:schemeClr val="tx1"/>
                </a:solidFill>
              </a:rPr>
              <a:t>ffr</a:t>
            </a:r>
            <a:r>
              <a:rPr lang="en-US" dirty="0">
                <a:solidFill>
                  <a:schemeClr val="tx1"/>
                </a:solidFill>
              </a:rPr>
              <a:t> + 1%</a:t>
            </a:r>
          </a:p>
          <a:p>
            <a:pPr lvl="3"/>
            <a:endParaRPr lang="en-US" dirty="0">
              <a:solidFill>
                <a:schemeClr val="tx1"/>
              </a:solidFill>
            </a:endParaRPr>
          </a:p>
        </p:txBody>
      </p:sp>
      <p:sp>
        <p:nvSpPr>
          <p:cNvPr id="4" name="Footer Placeholder 3">
            <a:extLst>
              <a:ext uri="{FF2B5EF4-FFF2-40B4-BE49-F238E27FC236}">
                <a16:creationId xmlns:a16="http://schemas.microsoft.com/office/drawing/2014/main" id="{E32517BD-59AC-472A-B63E-0FD34E842A30}"/>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E1ED8917-B60E-45BD-8947-916C92A685B2}"/>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65548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4857-67FE-4D58-B427-C57EF187F81A}"/>
              </a:ext>
            </a:extLst>
          </p:cNvPr>
          <p:cNvSpPr>
            <a:spLocks noGrp="1"/>
          </p:cNvSpPr>
          <p:nvPr>
            <p:ph type="title"/>
          </p:nvPr>
        </p:nvSpPr>
        <p:spPr/>
        <p:txBody>
          <a:bodyPr/>
          <a:lstStyle/>
          <a:p>
            <a:r>
              <a:rPr lang="en-US" dirty="0"/>
              <a:t>Tools of the Fed</a:t>
            </a:r>
          </a:p>
        </p:txBody>
      </p:sp>
      <p:sp>
        <p:nvSpPr>
          <p:cNvPr id="3" name="Content Placeholder 2">
            <a:extLst>
              <a:ext uri="{FF2B5EF4-FFF2-40B4-BE49-F238E27FC236}">
                <a16:creationId xmlns:a16="http://schemas.microsoft.com/office/drawing/2014/main" id="{377B989E-5BAF-4766-B410-61D972D84776}"/>
              </a:ext>
            </a:extLst>
          </p:cNvPr>
          <p:cNvSpPr>
            <a:spLocks noGrp="1"/>
          </p:cNvSpPr>
          <p:nvPr>
            <p:ph idx="1"/>
          </p:nvPr>
        </p:nvSpPr>
        <p:spPr/>
        <p:txBody>
          <a:bodyPr>
            <a:normAutofit/>
          </a:bodyPr>
          <a:lstStyle/>
          <a:p>
            <a:r>
              <a:rPr lang="en-US" dirty="0">
                <a:solidFill>
                  <a:schemeClr val="tx1"/>
                </a:solidFill>
              </a:rPr>
              <a:t>Beyond the overnight market, the Fed has other monetary policy options</a:t>
            </a:r>
          </a:p>
          <a:p>
            <a:pPr marL="1123843" lvl="1" indent="-514350">
              <a:buFont typeface="+mj-lt"/>
              <a:buAutoNum type="arabicPeriod"/>
            </a:pPr>
            <a:r>
              <a:rPr lang="en-US" dirty="0">
                <a:solidFill>
                  <a:schemeClr val="tx1"/>
                </a:solidFill>
              </a:rPr>
              <a:t>The reserve requirement</a:t>
            </a:r>
          </a:p>
          <a:p>
            <a:pPr lvl="2"/>
            <a:r>
              <a:rPr lang="en-US" dirty="0">
                <a:solidFill>
                  <a:schemeClr val="tx1"/>
                </a:solidFill>
              </a:rPr>
              <a:t>Remember that commercial banks engage in fractional reserve banking: hold onto some of their deposits, and they can lend out the rest.</a:t>
            </a:r>
          </a:p>
          <a:p>
            <a:pPr lvl="2"/>
            <a:r>
              <a:rPr lang="en-US" dirty="0">
                <a:solidFill>
                  <a:schemeClr val="tx1"/>
                </a:solidFill>
              </a:rPr>
              <a:t>The reserve requirement is the fraction of deposits a bank must hold.</a:t>
            </a:r>
          </a:p>
          <a:p>
            <a:pPr lvl="3"/>
            <a:r>
              <a:rPr lang="en-US" dirty="0">
                <a:solidFill>
                  <a:schemeClr val="tx1"/>
                </a:solidFill>
              </a:rPr>
              <a:t>Higher requirement </a:t>
            </a:r>
            <a:r>
              <a:rPr lang="en-US" dirty="0">
                <a:solidFill>
                  <a:schemeClr val="tx1"/>
                </a:solidFill>
                <a:sym typeface="Wingdings" panose="05000000000000000000" pitchFamily="2" charset="2"/>
              </a:rPr>
              <a:t> fewer loans  less investment  less output.</a:t>
            </a:r>
          </a:p>
          <a:p>
            <a:pPr lvl="3"/>
            <a:r>
              <a:rPr lang="en-US" dirty="0">
                <a:solidFill>
                  <a:schemeClr val="tx1"/>
                </a:solidFill>
                <a:sym typeface="Wingdings" panose="05000000000000000000" pitchFamily="2" charset="2"/>
              </a:rPr>
              <a:t>The US does NOT use this as a tool for monetary policy.</a:t>
            </a:r>
          </a:p>
          <a:p>
            <a:pPr lvl="3"/>
            <a:r>
              <a:rPr lang="en-US" dirty="0">
                <a:solidFill>
                  <a:schemeClr val="tx1"/>
                </a:solidFill>
                <a:sym typeface="Wingdings" panose="05000000000000000000" pitchFamily="2" charset="2"/>
              </a:rPr>
              <a:t>China very much does: slowly cut in half over last decade</a:t>
            </a:r>
            <a:endParaRPr lang="en-US" dirty="0">
              <a:solidFill>
                <a:schemeClr val="tx1"/>
              </a:solidFill>
            </a:endParaRPr>
          </a:p>
        </p:txBody>
      </p:sp>
      <p:sp>
        <p:nvSpPr>
          <p:cNvPr id="4" name="Footer Placeholder 3">
            <a:extLst>
              <a:ext uri="{FF2B5EF4-FFF2-40B4-BE49-F238E27FC236}">
                <a16:creationId xmlns:a16="http://schemas.microsoft.com/office/drawing/2014/main" id="{45503689-69A2-40EB-93E3-4478D1B4D0A6}"/>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873B51-7302-4D88-BEF3-1E44C6B0170A}"/>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6225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4857-67FE-4D58-B427-C57EF187F81A}"/>
              </a:ext>
            </a:extLst>
          </p:cNvPr>
          <p:cNvSpPr>
            <a:spLocks noGrp="1"/>
          </p:cNvSpPr>
          <p:nvPr>
            <p:ph type="title"/>
          </p:nvPr>
        </p:nvSpPr>
        <p:spPr/>
        <p:txBody>
          <a:bodyPr/>
          <a:lstStyle/>
          <a:p>
            <a:r>
              <a:rPr lang="en-US" dirty="0"/>
              <a:t>Tools of the Fed</a:t>
            </a:r>
          </a:p>
        </p:txBody>
      </p:sp>
      <p:sp>
        <p:nvSpPr>
          <p:cNvPr id="3" name="Content Placeholder 2">
            <a:extLst>
              <a:ext uri="{FF2B5EF4-FFF2-40B4-BE49-F238E27FC236}">
                <a16:creationId xmlns:a16="http://schemas.microsoft.com/office/drawing/2014/main" id="{377B989E-5BAF-4766-B410-61D972D84776}"/>
              </a:ext>
            </a:extLst>
          </p:cNvPr>
          <p:cNvSpPr>
            <a:spLocks noGrp="1"/>
          </p:cNvSpPr>
          <p:nvPr>
            <p:ph idx="1"/>
          </p:nvPr>
        </p:nvSpPr>
        <p:spPr>
          <a:xfrm>
            <a:off x="457081" y="1299153"/>
            <a:ext cx="11428531" cy="5193716"/>
          </a:xfrm>
        </p:spPr>
        <p:txBody>
          <a:bodyPr>
            <a:normAutofit/>
          </a:bodyPr>
          <a:lstStyle/>
          <a:p>
            <a:r>
              <a:rPr lang="en-US" dirty="0">
                <a:solidFill>
                  <a:schemeClr val="tx1"/>
                </a:solidFill>
              </a:rPr>
              <a:t>Other Fed tools</a:t>
            </a:r>
          </a:p>
          <a:p>
            <a:pPr marL="1123843" lvl="1" indent="-514350">
              <a:buFont typeface="+mj-lt"/>
              <a:buAutoNum type="arabicPeriod" startAt="2"/>
            </a:pPr>
            <a:r>
              <a:rPr lang="en-US" dirty="0">
                <a:solidFill>
                  <a:schemeClr val="tx1"/>
                </a:solidFill>
              </a:rPr>
              <a:t>Bank of banks</a:t>
            </a:r>
          </a:p>
          <a:p>
            <a:pPr lvl="2"/>
            <a:r>
              <a:rPr lang="en-US" dirty="0">
                <a:solidFill>
                  <a:schemeClr val="tx1"/>
                </a:solidFill>
              </a:rPr>
              <a:t>In its role as the bank of banks, it can…</a:t>
            </a:r>
          </a:p>
          <a:p>
            <a:pPr marL="2342830" lvl="3" indent="-514350">
              <a:buFont typeface="+mj-lt"/>
              <a:buAutoNum type="alphaLcPeriod"/>
            </a:pPr>
            <a:r>
              <a:rPr lang="en-US" dirty="0">
                <a:solidFill>
                  <a:schemeClr val="tx1"/>
                </a:solidFill>
              </a:rPr>
              <a:t>Issue </a:t>
            </a:r>
            <a:r>
              <a:rPr lang="en-US" u="sng" dirty="0">
                <a:solidFill>
                  <a:schemeClr val="tx1"/>
                </a:solidFill>
              </a:rPr>
              <a:t>longer-term loans</a:t>
            </a:r>
            <a:r>
              <a:rPr lang="en-US" dirty="0">
                <a:solidFill>
                  <a:schemeClr val="tx1"/>
                </a:solidFill>
              </a:rPr>
              <a:t> to banks.  Gives them more ability to loan themselves, stimulating investment</a:t>
            </a:r>
          </a:p>
          <a:p>
            <a:pPr lvl="4"/>
            <a:r>
              <a:rPr lang="en-US" dirty="0">
                <a:solidFill>
                  <a:schemeClr val="tx1"/>
                </a:solidFill>
              </a:rPr>
              <a:t>Or lend to non-banks: “Main Street Lending” of 2020</a:t>
            </a:r>
          </a:p>
          <a:p>
            <a:pPr marL="2342830" lvl="3" indent="-514350">
              <a:buFont typeface="+mj-lt"/>
              <a:buAutoNum type="alphaLcPeriod"/>
            </a:pPr>
            <a:r>
              <a:rPr lang="en-US" dirty="0">
                <a:solidFill>
                  <a:schemeClr val="tx1"/>
                </a:solidFill>
              </a:rPr>
              <a:t>Pay interest on deposits.</a:t>
            </a:r>
          </a:p>
          <a:p>
            <a:pPr lvl="4"/>
            <a:r>
              <a:rPr lang="en-US" dirty="0">
                <a:solidFill>
                  <a:schemeClr val="tx1"/>
                </a:solidFill>
              </a:rPr>
              <a:t>Commercial banks can deposit their cash at the Fed, if they don’t want to hold it in house.  (The Fed is VERY safe)</a:t>
            </a:r>
          </a:p>
          <a:p>
            <a:pPr lvl="4"/>
            <a:r>
              <a:rPr lang="en-US" dirty="0">
                <a:solidFill>
                  <a:schemeClr val="tx1"/>
                </a:solidFill>
              </a:rPr>
              <a:t>As the interest on those deposits rise, the Fed is transferring more money to banks, to be loaned etc.</a:t>
            </a:r>
          </a:p>
        </p:txBody>
      </p:sp>
      <p:sp>
        <p:nvSpPr>
          <p:cNvPr id="4" name="Footer Placeholder 3">
            <a:extLst>
              <a:ext uri="{FF2B5EF4-FFF2-40B4-BE49-F238E27FC236}">
                <a16:creationId xmlns:a16="http://schemas.microsoft.com/office/drawing/2014/main" id="{45503689-69A2-40EB-93E3-4478D1B4D0A6}"/>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873B51-7302-4D88-BEF3-1E44C6B0170A}"/>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442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4857-67FE-4D58-B427-C57EF187F81A}"/>
              </a:ext>
            </a:extLst>
          </p:cNvPr>
          <p:cNvSpPr>
            <a:spLocks noGrp="1"/>
          </p:cNvSpPr>
          <p:nvPr>
            <p:ph type="title"/>
          </p:nvPr>
        </p:nvSpPr>
        <p:spPr/>
        <p:txBody>
          <a:bodyPr/>
          <a:lstStyle/>
          <a:p>
            <a:r>
              <a:rPr lang="en-US" dirty="0"/>
              <a:t>Tools of the Fed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7B989E-5BAF-4766-B410-61D972D84776}"/>
                  </a:ext>
                </a:extLst>
              </p:cNvPr>
              <p:cNvSpPr>
                <a:spLocks noGrp="1"/>
              </p:cNvSpPr>
              <p:nvPr>
                <p:ph idx="1"/>
              </p:nvPr>
            </p:nvSpPr>
            <p:spPr>
              <a:xfrm>
                <a:off x="457081" y="1299153"/>
                <a:ext cx="11428531" cy="5144751"/>
              </a:xfrm>
            </p:spPr>
            <p:txBody>
              <a:bodyPr/>
              <a:lstStyle/>
              <a:p>
                <a:r>
                  <a:rPr lang="en-US" dirty="0">
                    <a:solidFill>
                      <a:schemeClr val="tx1"/>
                    </a:solidFill>
                  </a:rPr>
                  <a:t>Other Fed tools</a:t>
                </a:r>
              </a:p>
              <a:p>
                <a:pPr marL="1123843" lvl="1" indent="-514350">
                  <a:buFont typeface="+mj-lt"/>
                  <a:buAutoNum type="arabicPeriod" startAt="3"/>
                </a:pPr>
                <a:r>
                  <a:rPr lang="en-US" dirty="0">
                    <a:solidFill>
                      <a:schemeClr val="tx1"/>
                    </a:solidFill>
                  </a:rPr>
                  <a:t>Forward guidance</a:t>
                </a:r>
              </a:p>
              <a:p>
                <a:pPr lvl="2"/>
                <a:r>
                  <a:rPr lang="en-US" dirty="0">
                    <a:solidFill>
                      <a:schemeClr val="tx1"/>
                    </a:solidFill>
                  </a:rPr>
                  <a:t>We have seen three monetary facts:</a:t>
                </a:r>
              </a:p>
              <a:p>
                <a:pPr marL="2342830" lvl="3" indent="-514350">
                  <a:buFont typeface="+mj-lt"/>
                  <a:buAutoNum type="alphaLcPeriod"/>
                </a:pPr>
                <a:r>
                  <a:rPr lang="en-US" dirty="0">
                    <a:solidFill>
                      <a:schemeClr val="tx1"/>
                    </a:solidFill>
                  </a:rPr>
                  <a:t>The inflation rate is in part determined by expectations of inflation.</a:t>
                </a:r>
              </a:p>
              <a:p>
                <a:pPr marL="2342830" lvl="3" indent="-514350">
                  <a:buFont typeface="+mj-lt"/>
                  <a:buAutoNum type="alphaLcPeriod"/>
                </a:pPr>
                <a:r>
                  <a:rPr lang="en-US" dirty="0">
                    <a:solidFill>
                      <a:schemeClr val="tx1"/>
                    </a:solidFill>
                  </a:rPr>
                  <a:t>The Fed can put the AD curve wherever they want through monetary policy</a:t>
                </a:r>
              </a:p>
              <a:p>
                <a:pPr marL="2342830" lvl="3" indent="-514350">
                  <a:buFont typeface="+mj-lt"/>
                  <a:buAutoNum type="alphaLcPeriod"/>
                </a:pPr>
                <a:r>
                  <a:rPr lang="en-US" dirty="0">
                    <a:solidFill>
                      <a:schemeClr val="tx1"/>
                    </a:solidFill>
                  </a:rPr>
                  <a:t>In the long run, the self correcting mechanism will push the economy to the point where AD = LRAS</a:t>
                </a:r>
              </a:p>
              <a:p>
                <a:pPr lvl="2"/>
                <a:r>
                  <a:rPr lang="en-US" dirty="0">
                    <a:solidFill>
                      <a:schemeClr val="tx1"/>
                    </a:solidFill>
                  </a:rPr>
                  <a:t>Together, they imply that in the long run, the Fed can choose whatever </a:t>
                </a:r>
                <a:r>
                  <a:rPr lang="el-GR" dirty="0">
                    <a:solidFill>
                      <a:schemeClr val="tx1"/>
                    </a:solidFill>
                  </a:rPr>
                  <a:t>π</a:t>
                </a:r>
                <a:r>
                  <a:rPr lang="en-US" baseline="-25000" dirty="0">
                    <a:solidFill>
                      <a:schemeClr val="tx1"/>
                    </a:solidFill>
                  </a:rPr>
                  <a:t>LR</a:t>
                </a:r>
                <a:r>
                  <a:rPr lang="en-US" dirty="0">
                    <a:solidFill>
                      <a:schemeClr val="tx1"/>
                    </a:solidFill>
                  </a:rPr>
                  <a:t> they want, as long as Y = </a:t>
                </a:r>
                <a14:m>
                  <m:oMath xmlns:m="http://schemas.openxmlformats.org/officeDocument/2006/math">
                    <m:acc>
                      <m:accPr>
                        <m:chr m:val="̅"/>
                        <m:ctrlPr>
                          <a:rPr lang="en-US" i="1">
                            <a:solidFill>
                              <a:schemeClr val="tx1"/>
                            </a:solidFill>
                            <a:latin typeface="Cambria Math" panose="02040503050406030204" pitchFamily="18" charset="0"/>
                          </a:rPr>
                        </m:ctrlPr>
                      </m:accPr>
                      <m:e>
                        <m:r>
                          <m:rPr>
                            <m:nor/>
                          </m:rPr>
                          <a:rPr lang="en-US">
                            <a:solidFill>
                              <a:schemeClr val="tx1"/>
                            </a:solidFill>
                          </a:rPr>
                          <m:t>Y</m:t>
                        </m:r>
                      </m:e>
                    </m:acc>
                  </m:oMath>
                </a14:m>
                <a:r>
                  <a:rPr lang="en-US" dirty="0">
                    <a:solidFill>
                      <a:schemeClr val="tx1"/>
                    </a:solidFill>
                  </a:rPr>
                  <a:t> and U = U</a:t>
                </a:r>
                <a:r>
                  <a:rPr lang="en-US" baseline="-25000" dirty="0">
                    <a:solidFill>
                      <a:schemeClr val="tx1"/>
                    </a:solidFill>
                  </a:rPr>
                  <a:t>n</a:t>
                </a:r>
              </a:p>
            </p:txBody>
          </p:sp>
        </mc:Choice>
        <mc:Fallback xmlns="">
          <p:sp>
            <p:nvSpPr>
              <p:cNvPr id="3" name="Content Placeholder 2">
                <a:extLst>
                  <a:ext uri="{FF2B5EF4-FFF2-40B4-BE49-F238E27FC236}">
                    <a16:creationId xmlns:a16="http://schemas.microsoft.com/office/drawing/2014/main" id="{377B989E-5BAF-4766-B410-61D972D84776}"/>
                  </a:ext>
                </a:extLst>
              </p:cNvPr>
              <p:cNvSpPr>
                <a:spLocks noGrp="1" noRot="1" noChangeAspect="1" noMove="1" noResize="1" noEditPoints="1" noAdjustHandles="1" noChangeArrowheads="1" noChangeShapeType="1" noTextEdit="1"/>
              </p:cNvSpPr>
              <p:nvPr>
                <p:ph idx="1"/>
              </p:nvPr>
            </p:nvSpPr>
            <p:spPr>
              <a:xfrm>
                <a:off x="457081" y="1299153"/>
                <a:ext cx="11428531" cy="5144751"/>
              </a:xfrm>
              <a:blipFill>
                <a:blip r:embed="rId3"/>
                <a:stretch>
                  <a:fillRect l="-693" t="-17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5503689-69A2-40EB-93E3-4478D1B4D0A6}"/>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873B51-7302-4D88-BEF3-1E44C6B0170A}"/>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7137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4857-67FE-4D58-B427-C57EF187F81A}"/>
              </a:ext>
            </a:extLst>
          </p:cNvPr>
          <p:cNvSpPr>
            <a:spLocks noGrp="1"/>
          </p:cNvSpPr>
          <p:nvPr>
            <p:ph type="title"/>
          </p:nvPr>
        </p:nvSpPr>
        <p:spPr/>
        <p:txBody>
          <a:bodyPr/>
          <a:lstStyle/>
          <a:p>
            <a:r>
              <a:rPr lang="en-US" dirty="0"/>
              <a:t>Tools of the Fed</a:t>
            </a:r>
          </a:p>
        </p:txBody>
      </p:sp>
      <p:sp>
        <p:nvSpPr>
          <p:cNvPr id="3" name="Content Placeholder 2">
            <a:extLst>
              <a:ext uri="{FF2B5EF4-FFF2-40B4-BE49-F238E27FC236}">
                <a16:creationId xmlns:a16="http://schemas.microsoft.com/office/drawing/2014/main" id="{377B989E-5BAF-4766-B410-61D972D84776}"/>
              </a:ext>
            </a:extLst>
          </p:cNvPr>
          <p:cNvSpPr>
            <a:spLocks noGrp="1"/>
          </p:cNvSpPr>
          <p:nvPr>
            <p:ph idx="1"/>
          </p:nvPr>
        </p:nvSpPr>
        <p:spPr>
          <a:xfrm>
            <a:off x="457081" y="1299153"/>
            <a:ext cx="11428531" cy="5144751"/>
          </a:xfrm>
        </p:spPr>
        <p:txBody>
          <a:bodyPr/>
          <a:lstStyle/>
          <a:p>
            <a:r>
              <a:rPr lang="en-US" dirty="0">
                <a:solidFill>
                  <a:schemeClr val="tx1"/>
                </a:solidFill>
              </a:rPr>
              <a:t>Other Fed tools</a:t>
            </a:r>
          </a:p>
          <a:p>
            <a:pPr marL="1123843" lvl="1" indent="-514350">
              <a:buFont typeface="+mj-lt"/>
              <a:buAutoNum type="arabicPeriod" startAt="3"/>
            </a:pPr>
            <a:r>
              <a:rPr lang="en-US" dirty="0">
                <a:solidFill>
                  <a:schemeClr val="tx1"/>
                </a:solidFill>
              </a:rPr>
              <a:t>Forward guidance</a:t>
            </a:r>
          </a:p>
          <a:p>
            <a:pPr lvl="2"/>
            <a:r>
              <a:rPr lang="en-US" dirty="0">
                <a:solidFill>
                  <a:schemeClr val="tx1"/>
                </a:solidFill>
              </a:rPr>
              <a:t>Rational people know this!  If the Fed says “we want inflation to be 2% in the long run”, and the Fed is credible, then rational people will set inflation expectations </a:t>
            </a:r>
            <a:r>
              <a:rPr lang="el-GR" dirty="0">
                <a:solidFill>
                  <a:schemeClr val="tx1"/>
                </a:solidFill>
              </a:rPr>
              <a:t>π</a:t>
            </a:r>
            <a:r>
              <a:rPr lang="en-US" baseline="-25000" dirty="0">
                <a:solidFill>
                  <a:schemeClr val="tx1"/>
                </a:solidFill>
              </a:rPr>
              <a:t>e</a:t>
            </a:r>
            <a:r>
              <a:rPr lang="en-US" dirty="0">
                <a:solidFill>
                  <a:schemeClr val="tx1"/>
                </a:solidFill>
              </a:rPr>
              <a:t> = </a:t>
            </a:r>
            <a:r>
              <a:rPr lang="el-GR" dirty="0">
                <a:solidFill>
                  <a:schemeClr val="tx1"/>
                </a:solidFill>
              </a:rPr>
              <a:t>π</a:t>
            </a:r>
            <a:r>
              <a:rPr lang="en-US" baseline="-25000" dirty="0">
                <a:solidFill>
                  <a:schemeClr val="tx1"/>
                </a:solidFill>
              </a:rPr>
              <a:t>LR</a:t>
            </a:r>
            <a:r>
              <a:rPr lang="en-US" dirty="0">
                <a:solidFill>
                  <a:schemeClr val="tx1"/>
                </a:solidFill>
              </a:rPr>
              <a:t> = 2%</a:t>
            </a:r>
          </a:p>
          <a:p>
            <a:pPr lvl="3"/>
            <a:r>
              <a:rPr lang="en-US" dirty="0">
                <a:solidFill>
                  <a:schemeClr val="tx1"/>
                </a:solidFill>
              </a:rPr>
              <a:t>“Credible” = “believable” = “always do what you say”</a:t>
            </a:r>
          </a:p>
          <a:p>
            <a:pPr lvl="2"/>
            <a:r>
              <a:rPr lang="en-US" dirty="0">
                <a:solidFill>
                  <a:schemeClr val="tx1"/>
                </a:solidFill>
              </a:rPr>
              <a:t>A credible Fed can simply announce that they want inflation to fall, and inflation will fall!</a:t>
            </a:r>
          </a:p>
          <a:p>
            <a:pPr lvl="3"/>
            <a:r>
              <a:rPr lang="en-US" dirty="0">
                <a:solidFill>
                  <a:schemeClr val="tx1"/>
                </a:solidFill>
              </a:rPr>
              <a:t>Of course, the Fed can’t just announce; needs to do exactly what it announces (or else belief in their policy is not rational)</a:t>
            </a:r>
          </a:p>
          <a:p>
            <a:pPr lvl="3"/>
            <a:r>
              <a:rPr lang="en-US" dirty="0">
                <a:solidFill>
                  <a:schemeClr val="tx1"/>
                </a:solidFill>
              </a:rPr>
              <a:t>Inflation changes with no real effects; </a:t>
            </a:r>
          </a:p>
          <a:p>
            <a:pPr lvl="3"/>
            <a:endParaRPr lang="en-US" dirty="0">
              <a:solidFill>
                <a:schemeClr val="tx1"/>
              </a:solidFill>
            </a:endParaRPr>
          </a:p>
        </p:txBody>
      </p:sp>
      <p:sp>
        <p:nvSpPr>
          <p:cNvPr id="4" name="Footer Placeholder 3">
            <a:extLst>
              <a:ext uri="{FF2B5EF4-FFF2-40B4-BE49-F238E27FC236}">
                <a16:creationId xmlns:a16="http://schemas.microsoft.com/office/drawing/2014/main" id="{45503689-69A2-40EB-93E3-4478D1B4D0A6}"/>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1873B51-7302-4D88-BEF3-1E44C6B0170A}"/>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85330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6FFB-7C45-46C8-A4E5-3DC518C71188}"/>
              </a:ext>
            </a:extLst>
          </p:cNvPr>
          <p:cNvSpPr>
            <a:spLocks noGrp="1"/>
          </p:cNvSpPr>
          <p:nvPr>
            <p:ph type="title"/>
          </p:nvPr>
        </p:nvSpPr>
        <p:spPr/>
        <p:txBody>
          <a:bodyPr/>
          <a:lstStyle/>
          <a:p>
            <a:r>
              <a:rPr lang="en-US" dirty="0"/>
              <a:t>Tools of the Fed</a:t>
            </a:r>
          </a:p>
        </p:txBody>
      </p:sp>
      <p:sp>
        <p:nvSpPr>
          <p:cNvPr id="3" name="Content Placeholder 2">
            <a:extLst>
              <a:ext uri="{FF2B5EF4-FFF2-40B4-BE49-F238E27FC236}">
                <a16:creationId xmlns:a16="http://schemas.microsoft.com/office/drawing/2014/main" id="{62140335-3BE8-4D17-B5DB-E8BE7D3D0BB8}"/>
              </a:ext>
            </a:extLst>
          </p:cNvPr>
          <p:cNvSpPr>
            <a:spLocks noGrp="1"/>
          </p:cNvSpPr>
          <p:nvPr>
            <p:ph idx="1"/>
          </p:nvPr>
        </p:nvSpPr>
        <p:spPr>
          <a:xfrm>
            <a:off x="457081" y="1299153"/>
            <a:ext cx="4722931" cy="5074103"/>
          </a:xfrm>
        </p:spPr>
        <p:txBody>
          <a:bodyPr/>
          <a:lstStyle/>
          <a:p>
            <a:r>
              <a:rPr lang="en-US" dirty="0">
                <a:solidFill>
                  <a:schemeClr val="tx1"/>
                </a:solidFill>
              </a:rPr>
              <a:t>The Fed is very purposefully boring and predictable.</a:t>
            </a:r>
          </a:p>
          <a:p>
            <a:r>
              <a:rPr lang="en-US" dirty="0">
                <a:solidFill>
                  <a:schemeClr val="tx1"/>
                </a:solidFill>
              </a:rPr>
              <a:t>By being that way, they can change expectations easily, and it’s like always being in the long run!</a:t>
            </a:r>
          </a:p>
          <a:p>
            <a:endParaRPr lang="en-US" sz="1200" dirty="0">
              <a:solidFill>
                <a:schemeClr val="tx1"/>
              </a:solidFill>
            </a:endParaRPr>
          </a:p>
          <a:p>
            <a:r>
              <a:rPr lang="en-US" dirty="0">
                <a:solidFill>
                  <a:schemeClr val="tx1"/>
                </a:solidFill>
              </a:rPr>
              <a:t>The Fed often talks in “</a:t>
            </a:r>
            <a:r>
              <a:rPr lang="en-US" dirty="0" err="1">
                <a:solidFill>
                  <a:schemeClr val="tx1"/>
                </a:solidFill>
              </a:rPr>
              <a:t>Fedspeak</a:t>
            </a:r>
            <a:r>
              <a:rPr lang="en-US" dirty="0">
                <a:solidFill>
                  <a:schemeClr val="tx1"/>
                </a:solidFill>
              </a:rPr>
              <a:t>”, a technical </a:t>
            </a:r>
            <a:r>
              <a:rPr lang="en-US" dirty="0" err="1">
                <a:solidFill>
                  <a:schemeClr val="tx1"/>
                </a:solidFill>
              </a:rPr>
              <a:t>forumulaic</a:t>
            </a:r>
            <a:r>
              <a:rPr lang="en-US" dirty="0">
                <a:solidFill>
                  <a:schemeClr val="tx1"/>
                </a:solidFill>
              </a:rPr>
              <a:t> construction, to cultivate this (lack of) tradeoff!</a:t>
            </a:r>
          </a:p>
        </p:txBody>
      </p:sp>
      <p:sp>
        <p:nvSpPr>
          <p:cNvPr id="4" name="Footer Placeholder 3">
            <a:extLst>
              <a:ext uri="{FF2B5EF4-FFF2-40B4-BE49-F238E27FC236}">
                <a16:creationId xmlns:a16="http://schemas.microsoft.com/office/drawing/2014/main" id="{65B9EFC2-B580-4A40-B0CA-F3AA23AF862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BF53E98F-681F-4010-BA5A-9BF588931710}"/>
              </a:ext>
            </a:extLst>
          </p:cNvPr>
          <p:cNvSpPr>
            <a:spLocks noGrp="1"/>
          </p:cNvSpPr>
          <p:nvPr>
            <p:ph type="sldNum" sz="quarter" idx="12"/>
          </p:nvPr>
        </p:nvSpPr>
        <p:spPr/>
        <p:txBody>
          <a:bodyPr/>
          <a:lstStyle/>
          <a:p>
            <a:fld id="{B6F15528-21DE-4FAA-801E-634DDDAF4B2B}" type="slidenum">
              <a:rPr lang="en-US" smtClean="0"/>
              <a:pPr/>
              <a:t>26</a:t>
            </a:fld>
            <a:endParaRPr lang="en-US"/>
          </a:p>
        </p:txBody>
      </p:sp>
      <p:cxnSp>
        <p:nvCxnSpPr>
          <p:cNvPr id="30" name="Straight Connector 29">
            <a:extLst>
              <a:ext uri="{FF2B5EF4-FFF2-40B4-BE49-F238E27FC236}">
                <a16:creationId xmlns:a16="http://schemas.microsoft.com/office/drawing/2014/main" id="{5F22D472-67B4-4D43-B478-4B135645C64E}"/>
              </a:ext>
            </a:extLst>
          </p:cNvPr>
          <p:cNvCxnSpPr>
            <a:cxnSpLocks/>
          </p:cNvCxnSpPr>
          <p:nvPr/>
        </p:nvCxnSpPr>
        <p:spPr>
          <a:xfrm>
            <a:off x="6094412" y="1316185"/>
            <a:ext cx="50788" cy="447501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D2B5A7-1652-42F9-8A4A-F5E216C1CBCE}"/>
              </a:ext>
            </a:extLst>
          </p:cNvPr>
          <p:cNvCxnSpPr>
            <a:cxnSpLocks/>
          </p:cNvCxnSpPr>
          <p:nvPr/>
        </p:nvCxnSpPr>
        <p:spPr>
          <a:xfrm>
            <a:off x="6145200" y="5775285"/>
            <a:ext cx="5408659" cy="353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D1C74AD-28F5-4EE7-BC54-7FC69F8FA52E}"/>
              </a:ext>
            </a:extLst>
          </p:cNvPr>
          <p:cNvSpPr txBox="1"/>
          <p:nvPr/>
        </p:nvSpPr>
        <p:spPr>
          <a:xfrm>
            <a:off x="11295543" y="5775285"/>
            <a:ext cx="38824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Y</a:t>
            </a:r>
          </a:p>
        </p:txBody>
      </p:sp>
      <p:sp>
        <p:nvSpPr>
          <p:cNvPr id="33" name="TextBox 32">
            <a:extLst>
              <a:ext uri="{FF2B5EF4-FFF2-40B4-BE49-F238E27FC236}">
                <a16:creationId xmlns:a16="http://schemas.microsoft.com/office/drawing/2014/main" id="{04CEACBC-1135-4A59-A122-B6DFC01940BF}"/>
              </a:ext>
            </a:extLst>
          </p:cNvPr>
          <p:cNvSpPr txBox="1"/>
          <p:nvPr/>
        </p:nvSpPr>
        <p:spPr>
          <a:xfrm>
            <a:off x="5680249" y="1051046"/>
            <a:ext cx="327334" cy="430887"/>
          </a:xfrm>
          <a:prstGeom prst="rect">
            <a:avLst/>
          </a:prstGeom>
          <a:noFill/>
        </p:spPr>
        <p:txBody>
          <a:bodyPr wrap="none" rtlCol="0">
            <a:spAutoFit/>
          </a:bodyPr>
          <a:lstStyle/>
          <a:p>
            <a:r>
              <a:rPr lang="el-GR" sz="2200" dirty="0">
                <a:latin typeface="Times New Roman" panose="02020603050405020304" pitchFamily="18" charset="0"/>
                <a:cs typeface="Times New Roman" panose="02020603050405020304" pitchFamily="18" charset="0"/>
              </a:rPr>
              <a:t>π</a:t>
            </a:r>
            <a:endParaRPr lang="en-US" sz="2200" dirty="0">
              <a:latin typeface="Times New Roman" panose="02020603050405020304" pitchFamily="18" charset="0"/>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034FC0BD-5BA1-490E-9C14-6ADE6B68D788}"/>
              </a:ext>
            </a:extLst>
          </p:cNvPr>
          <p:cNvCxnSpPr>
            <a:cxnSpLocks/>
          </p:cNvCxnSpPr>
          <p:nvPr/>
        </p:nvCxnSpPr>
        <p:spPr>
          <a:xfrm flipV="1">
            <a:off x="8990012" y="1481933"/>
            <a:ext cx="0" cy="432867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DCE3C-AF93-4E94-AD17-210266AABD78}"/>
              </a:ext>
            </a:extLst>
          </p:cNvPr>
          <p:cNvCxnSpPr>
            <a:cxnSpLocks/>
          </p:cNvCxnSpPr>
          <p:nvPr/>
        </p:nvCxnSpPr>
        <p:spPr>
          <a:xfrm flipV="1">
            <a:off x="6347771" y="1266496"/>
            <a:ext cx="4337973" cy="302612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B500692-CB5B-46F0-A031-BE09BC7134EA}"/>
              </a:ext>
            </a:extLst>
          </p:cNvPr>
          <p:cNvCxnSpPr>
            <a:cxnSpLocks/>
          </p:cNvCxnSpPr>
          <p:nvPr/>
        </p:nvCxnSpPr>
        <p:spPr>
          <a:xfrm>
            <a:off x="7120304" y="965830"/>
            <a:ext cx="4270322" cy="332084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BFBAC68-EFC3-41C6-8E65-E5B938A2797A}"/>
              </a:ext>
            </a:extLst>
          </p:cNvPr>
          <p:cNvSpPr txBox="1"/>
          <p:nvPr/>
        </p:nvSpPr>
        <p:spPr>
          <a:xfrm>
            <a:off x="8468281" y="1054871"/>
            <a:ext cx="906017"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LRAS</a:t>
            </a:r>
            <a:endParaRPr lang="en-US" sz="2200"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EC3A664-CDA6-431F-83F1-5AF19B88A88C}"/>
              </a:ext>
            </a:extLst>
          </p:cNvPr>
          <p:cNvSpPr txBox="1"/>
          <p:nvPr/>
        </p:nvSpPr>
        <p:spPr>
          <a:xfrm>
            <a:off x="10092255" y="1772151"/>
            <a:ext cx="1571264" cy="995144"/>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 when</a:t>
            </a:r>
          </a:p>
          <a:p>
            <a:r>
              <a:rPr lang="el-GR" sz="2200" dirty="0">
                <a:latin typeface="Times New Roman" panose="02020603050405020304" pitchFamily="18" charset="0"/>
                <a:cs typeface="Times New Roman" panose="02020603050405020304" pitchFamily="18" charset="0"/>
              </a:rPr>
              <a:t>π</a:t>
            </a:r>
            <a:r>
              <a:rPr lang="en-US" sz="2200" baseline="-25000" dirty="0">
                <a:latin typeface="Times New Roman" panose="02020603050405020304" pitchFamily="18" charset="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 = 2%</a:t>
            </a:r>
          </a:p>
          <a:p>
            <a:endParaRPr lang="en-US" sz="2200" baseline="-25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E8830BEB-6A8A-4968-8209-39D10DB2C5AC}"/>
              </a:ext>
            </a:extLst>
          </p:cNvPr>
          <p:cNvSpPr txBox="1"/>
          <p:nvPr/>
        </p:nvSpPr>
        <p:spPr>
          <a:xfrm>
            <a:off x="11279156" y="3819110"/>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1</a:t>
            </a:r>
          </a:p>
        </p:txBody>
      </p:sp>
      <p:sp>
        <p:nvSpPr>
          <p:cNvPr id="40" name="TextBox 39">
            <a:extLst>
              <a:ext uri="{FF2B5EF4-FFF2-40B4-BE49-F238E27FC236}">
                <a16:creationId xmlns:a16="http://schemas.microsoft.com/office/drawing/2014/main" id="{E5DD0497-CC1A-47AC-A47A-4A015C57DD06}"/>
              </a:ext>
            </a:extLst>
          </p:cNvPr>
          <p:cNvSpPr txBox="1"/>
          <p:nvPr/>
        </p:nvSpPr>
        <p:spPr>
          <a:xfrm>
            <a:off x="5498680" y="2129083"/>
            <a:ext cx="561372" cy="430887"/>
          </a:xfrm>
          <a:prstGeom prst="rect">
            <a:avLst/>
          </a:prstGeom>
          <a:noFill/>
        </p:spPr>
        <p:txBody>
          <a:bodyPr wrap="none" rtlCol="0">
            <a:spAutoFit/>
          </a:bodyPr>
          <a:lstStyle/>
          <a:p>
            <a:r>
              <a:rPr lang="en-US" sz="2200" dirty="0">
                <a:latin typeface="Times New Roman" pitchFamily="18" charset="0"/>
                <a:cs typeface="Times New Roman" pitchFamily="18" charset="0"/>
              </a:rPr>
              <a:t>7%</a:t>
            </a:r>
          </a:p>
        </p:txBody>
      </p:sp>
      <p:cxnSp>
        <p:nvCxnSpPr>
          <p:cNvPr id="41" name="Straight Connector 40">
            <a:extLst>
              <a:ext uri="{FF2B5EF4-FFF2-40B4-BE49-F238E27FC236}">
                <a16:creationId xmlns:a16="http://schemas.microsoft.com/office/drawing/2014/main" id="{19398A3E-7122-45B7-A069-B0761E1609B5}"/>
              </a:ext>
            </a:extLst>
          </p:cNvPr>
          <p:cNvCxnSpPr>
            <a:cxnSpLocks/>
          </p:cNvCxnSpPr>
          <p:nvPr/>
        </p:nvCxnSpPr>
        <p:spPr>
          <a:xfrm flipH="1">
            <a:off x="6120414" y="3950094"/>
            <a:ext cx="28008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EC8B835-F221-4490-82F2-1DB539250909}"/>
              </a:ext>
            </a:extLst>
          </p:cNvPr>
          <p:cNvCxnSpPr>
            <a:cxnSpLocks/>
          </p:cNvCxnSpPr>
          <p:nvPr/>
        </p:nvCxnSpPr>
        <p:spPr>
          <a:xfrm>
            <a:off x="6529323" y="1997584"/>
            <a:ext cx="4270322" cy="332084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2B90E15-9118-493F-8C8A-6B1146CF5E74}"/>
              </a:ext>
            </a:extLst>
          </p:cNvPr>
          <p:cNvSpPr txBox="1"/>
          <p:nvPr/>
        </p:nvSpPr>
        <p:spPr>
          <a:xfrm>
            <a:off x="10106086" y="5042364"/>
            <a:ext cx="686406"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AD</a:t>
            </a:r>
            <a:r>
              <a:rPr lang="en-US" sz="2200" baseline="-25000" dirty="0">
                <a:latin typeface="Times New Roman" panose="02020603050405020304" pitchFamily="18" charset="0"/>
                <a:cs typeface="Times New Roman" panose="02020603050405020304" pitchFamily="18" charset="0"/>
              </a:rPr>
              <a:t>2</a:t>
            </a:r>
          </a:p>
        </p:txBody>
      </p:sp>
      <p:sp>
        <p:nvSpPr>
          <p:cNvPr id="44" name="TextBox 43">
            <a:extLst>
              <a:ext uri="{FF2B5EF4-FFF2-40B4-BE49-F238E27FC236}">
                <a16:creationId xmlns:a16="http://schemas.microsoft.com/office/drawing/2014/main" id="{38DE2E24-7798-4E9B-B00C-BC052D63B7F5}"/>
              </a:ext>
            </a:extLst>
          </p:cNvPr>
          <p:cNvSpPr txBox="1"/>
          <p:nvPr/>
        </p:nvSpPr>
        <p:spPr>
          <a:xfrm>
            <a:off x="4923638" y="3503083"/>
            <a:ext cx="1241045" cy="769441"/>
          </a:xfrm>
          <a:prstGeom prst="rect">
            <a:avLst/>
          </a:prstGeom>
          <a:noFill/>
        </p:spPr>
        <p:txBody>
          <a:bodyPr wrap="none" rtlCol="0">
            <a:spAutoFit/>
          </a:bodyPr>
          <a:lstStyle/>
          <a:p>
            <a:r>
              <a:rPr lang="en-US" sz="2200" dirty="0">
                <a:latin typeface="Times New Roman" pitchFamily="18" charset="0"/>
                <a:cs typeface="Times New Roman" pitchFamily="18" charset="0"/>
              </a:rPr>
              <a:t>New </a:t>
            </a:r>
            <a:r>
              <a:rPr lang="el-GR" sz="2200" dirty="0">
                <a:latin typeface="Times New Roman" panose="02020603050405020304" pitchFamily="18" charset="0"/>
                <a:cs typeface="Times New Roman" panose="02020603050405020304" pitchFamily="18" charset="0"/>
              </a:rPr>
              <a:t>π</a:t>
            </a:r>
            <a:r>
              <a:rPr lang="en-US" sz="2200" baseline="-25000" dirty="0">
                <a:latin typeface="Times New Roman" panose="02020603050405020304" pitchFamily="18" charset="0"/>
                <a:cs typeface="Times New Roman" panose="02020603050405020304" pitchFamily="18" charset="0"/>
              </a:rPr>
              <a:t>LR</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2%</a:t>
            </a:r>
          </a:p>
        </p:txBody>
      </p:sp>
      <p:cxnSp>
        <p:nvCxnSpPr>
          <p:cNvPr id="45" name="Straight Connector 44">
            <a:extLst>
              <a:ext uri="{FF2B5EF4-FFF2-40B4-BE49-F238E27FC236}">
                <a16:creationId xmlns:a16="http://schemas.microsoft.com/office/drawing/2014/main" id="{5747AC6D-6057-4589-AE84-2B2363869B4C}"/>
              </a:ext>
            </a:extLst>
          </p:cNvPr>
          <p:cNvCxnSpPr>
            <a:cxnSpLocks/>
          </p:cNvCxnSpPr>
          <p:nvPr/>
        </p:nvCxnSpPr>
        <p:spPr>
          <a:xfrm flipH="1">
            <a:off x="6189135" y="2440731"/>
            <a:ext cx="28008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04CC3A4-759A-459C-B149-281F36D0441A}"/>
              </a:ext>
            </a:extLst>
          </p:cNvPr>
          <p:cNvCxnSpPr>
            <a:cxnSpLocks/>
          </p:cNvCxnSpPr>
          <p:nvPr/>
        </p:nvCxnSpPr>
        <p:spPr>
          <a:xfrm flipV="1">
            <a:off x="6743388" y="2426203"/>
            <a:ext cx="4337973" cy="3026127"/>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2938465-6639-451D-A823-995B5CF35738}"/>
              </a:ext>
            </a:extLst>
          </p:cNvPr>
          <p:cNvSpPr txBox="1"/>
          <p:nvPr/>
        </p:nvSpPr>
        <p:spPr>
          <a:xfrm>
            <a:off x="9678064" y="624402"/>
            <a:ext cx="1571264" cy="995144"/>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SRAS when</a:t>
            </a:r>
          </a:p>
          <a:p>
            <a:r>
              <a:rPr lang="el-GR" sz="2200" dirty="0">
                <a:latin typeface="Times New Roman" panose="02020603050405020304" pitchFamily="18" charset="0"/>
                <a:cs typeface="Times New Roman" panose="02020603050405020304" pitchFamily="18" charset="0"/>
              </a:rPr>
              <a:t>π</a:t>
            </a:r>
            <a:r>
              <a:rPr lang="en-US" sz="2200" baseline="-25000" dirty="0">
                <a:latin typeface="Times New Roman" panose="02020603050405020304" pitchFamily="18" charset="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 = 7%</a:t>
            </a:r>
          </a:p>
          <a:p>
            <a:endParaRPr lang="en-US" sz="2200" baseline="-25000"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DCBC5C8A-78E2-4C18-A013-93ECFF0E4A33}"/>
              </a:ext>
            </a:extLst>
          </p:cNvPr>
          <p:cNvSpPr txBox="1"/>
          <p:nvPr/>
        </p:nvSpPr>
        <p:spPr>
          <a:xfrm>
            <a:off x="9972042" y="4119034"/>
            <a:ext cx="231704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Announce “r </a:t>
            </a:r>
          </a:p>
          <a:p>
            <a:r>
              <a:rPr lang="en-US" dirty="0">
                <a:latin typeface="Times New Roman" panose="02020603050405020304" pitchFamily="18" charset="0"/>
                <a:cs typeface="Times New Roman" panose="02020603050405020304" pitchFamily="18" charset="0"/>
              </a:rPr>
              <a:t>    will rise until </a:t>
            </a:r>
          </a:p>
          <a:p>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π</a:t>
            </a:r>
            <a:r>
              <a:rPr lang="en-US" dirty="0">
                <a:latin typeface="Times New Roman" panose="02020603050405020304" pitchFamily="18" charset="0"/>
                <a:cs typeface="Times New Roman" panose="02020603050405020304" pitchFamily="18" charset="0"/>
              </a:rPr>
              <a:t> falls 5 points”</a:t>
            </a:r>
          </a:p>
        </p:txBody>
      </p:sp>
      <p:sp>
        <p:nvSpPr>
          <p:cNvPr id="49" name="TextBox 48">
            <a:extLst>
              <a:ext uri="{FF2B5EF4-FFF2-40B4-BE49-F238E27FC236}">
                <a16:creationId xmlns:a16="http://schemas.microsoft.com/office/drawing/2014/main" id="{16708951-BC5B-4C4B-AC4F-5ACC2078CD30}"/>
              </a:ext>
            </a:extLst>
          </p:cNvPr>
          <p:cNvSpPr txBox="1"/>
          <p:nvPr/>
        </p:nvSpPr>
        <p:spPr>
          <a:xfrm>
            <a:off x="6172045" y="4015265"/>
            <a:ext cx="269761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Firms adjust </a:t>
            </a:r>
          </a:p>
          <a:p>
            <a:r>
              <a:rPr lang="en-US" dirty="0">
                <a:latin typeface="Times New Roman" panose="02020603050405020304" pitchFamily="18" charset="0"/>
                <a:cs typeface="Times New Roman" panose="02020603050405020304" pitchFamily="18" charset="0"/>
              </a:rPr>
              <a:t>    expectations by </a:t>
            </a:r>
          </a:p>
          <a:p>
            <a:r>
              <a:rPr lang="en-US" dirty="0">
                <a:latin typeface="Times New Roman" panose="02020603050405020304" pitchFamily="18" charset="0"/>
                <a:cs typeface="Times New Roman" panose="02020603050405020304" pitchFamily="18" charset="0"/>
              </a:rPr>
              <a:t>exactly that </a:t>
            </a:r>
          </a:p>
          <a:p>
            <a:r>
              <a:rPr lang="en-US" dirty="0">
                <a:latin typeface="Times New Roman" panose="02020603050405020304" pitchFamily="18" charset="0"/>
                <a:cs typeface="Times New Roman" panose="02020603050405020304" pitchFamily="18" charset="0"/>
              </a:rPr>
              <a:t>amount  </a:t>
            </a:r>
          </a:p>
        </p:txBody>
      </p:sp>
      <p:cxnSp>
        <p:nvCxnSpPr>
          <p:cNvPr id="50" name="Straight Arrow Connector 49">
            <a:extLst>
              <a:ext uri="{FF2B5EF4-FFF2-40B4-BE49-F238E27FC236}">
                <a16:creationId xmlns:a16="http://schemas.microsoft.com/office/drawing/2014/main" id="{087084ED-4A8D-4202-9A55-9A5CC397B4D5}"/>
              </a:ext>
            </a:extLst>
          </p:cNvPr>
          <p:cNvCxnSpPr>
            <a:cxnSpLocks/>
          </p:cNvCxnSpPr>
          <p:nvPr/>
        </p:nvCxnSpPr>
        <p:spPr>
          <a:xfrm flipH="1">
            <a:off x="9692640" y="3607858"/>
            <a:ext cx="671665" cy="546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8476BF-4338-49EF-8919-9E3AD1D5C59C}"/>
              </a:ext>
            </a:extLst>
          </p:cNvPr>
          <p:cNvCxnSpPr>
            <a:cxnSpLocks/>
          </p:cNvCxnSpPr>
          <p:nvPr/>
        </p:nvCxnSpPr>
        <p:spPr>
          <a:xfrm>
            <a:off x="7706098" y="3607858"/>
            <a:ext cx="616257" cy="612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7425B84-0084-41AA-BBCD-65D24507E811}"/>
              </a:ext>
            </a:extLst>
          </p:cNvPr>
          <p:cNvCxnSpPr>
            <a:cxnSpLocks/>
          </p:cNvCxnSpPr>
          <p:nvPr/>
        </p:nvCxnSpPr>
        <p:spPr>
          <a:xfrm>
            <a:off x="9056933" y="2782310"/>
            <a:ext cx="0" cy="782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44F759B-E286-4BE8-98A2-F790BBC9EDA1}"/>
              </a:ext>
            </a:extLst>
          </p:cNvPr>
          <p:cNvSpPr txBox="1"/>
          <p:nvPr/>
        </p:nvSpPr>
        <p:spPr>
          <a:xfrm>
            <a:off x="10541884" y="2770854"/>
            <a:ext cx="1474543"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Jump to new LR with no Y or U tradeoff</a:t>
            </a:r>
          </a:p>
        </p:txBody>
      </p:sp>
      <p:cxnSp>
        <p:nvCxnSpPr>
          <p:cNvPr id="63" name="Straight Connector 62">
            <a:extLst>
              <a:ext uri="{FF2B5EF4-FFF2-40B4-BE49-F238E27FC236}">
                <a16:creationId xmlns:a16="http://schemas.microsoft.com/office/drawing/2014/main" id="{99CC9B6F-78D3-4188-A605-B7747B157C60}"/>
              </a:ext>
            </a:extLst>
          </p:cNvPr>
          <p:cNvCxnSpPr>
            <a:endCxn id="57" idx="1"/>
          </p:cNvCxnSpPr>
          <p:nvPr/>
        </p:nvCxnSpPr>
        <p:spPr>
          <a:xfrm>
            <a:off x="9056933" y="3145333"/>
            <a:ext cx="1484951" cy="410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E65DBB1D-5462-463E-B100-0D138FB8DDBD}"/>
                  </a:ext>
                </a:extLst>
              </p14:cNvPr>
              <p14:cNvContentPartPr/>
              <p14:nvPr/>
            </p14:nvContentPartPr>
            <p14:xfrm>
              <a:off x="7936200" y="2331360"/>
              <a:ext cx="3925440" cy="1710360"/>
            </p14:xfrm>
          </p:contentPart>
        </mc:Choice>
        <mc:Fallback>
          <p:pic>
            <p:nvPicPr>
              <p:cNvPr id="6" name="Ink 5">
                <a:extLst>
                  <a:ext uri="{FF2B5EF4-FFF2-40B4-BE49-F238E27FC236}">
                    <a16:creationId xmlns:a16="http://schemas.microsoft.com/office/drawing/2014/main" id="{E65DBB1D-5462-463E-B100-0D138FB8DDBD}"/>
                  </a:ext>
                </a:extLst>
              </p:cNvPr>
              <p:cNvPicPr/>
              <p:nvPr/>
            </p:nvPicPr>
            <p:blipFill>
              <a:blip r:embed="rId3"/>
              <a:stretch>
                <a:fillRect/>
              </a:stretch>
            </p:blipFill>
            <p:spPr>
              <a:xfrm>
                <a:off x="7926840" y="2322000"/>
                <a:ext cx="3944160" cy="1729080"/>
              </a:xfrm>
              <a:prstGeom prst="rect">
                <a:avLst/>
              </a:prstGeom>
            </p:spPr>
          </p:pic>
        </mc:Fallback>
      </mc:AlternateContent>
    </p:spTree>
    <p:extLst>
      <p:ext uri="{BB962C8B-B14F-4D97-AF65-F5344CB8AC3E}">
        <p14:creationId xmlns:p14="http://schemas.microsoft.com/office/powerpoint/2010/main" val="109767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3" grpId="0"/>
      <p:bldP spid="44" grpId="0"/>
      <p:bldP spid="48" grpId="0"/>
      <p:bldP spid="49" grpId="0"/>
      <p:bldP spid="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E507-277D-4D48-AC69-24F77326BCDA}"/>
              </a:ext>
            </a:extLst>
          </p:cNvPr>
          <p:cNvSpPr>
            <a:spLocks noGrp="1"/>
          </p:cNvSpPr>
          <p:nvPr>
            <p:ph type="title"/>
          </p:nvPr>
        </p:nvSpPr>
        <p:spPr/>
        <p:txBody>
          <a:bodyPr/>
          <a:lstStyle/>
          <a:p>
            <a:r>
              <a:rPr lang="en-US" dirty="0"/>
              <a:t>Tools of the Fed</a:t>
            </a:r>
          </a:p>
        </p:txBody>
      </p:sp>
      <p:sp>
        <p:nvSpPr>
          <p:cNvPr id="3" name="Content Placeholder 2">
            <a:extLst>
              <a:ext uri="{FF2B5EF4-FFF2-40B4-BE49-F238E27FC236}">
                <a16:creationId xmlns:a16="http://schemas.microsoft.com/office/drawing/2014/main" id="{5841DE24-5484-46BE-A023-21A87646C41C}"/>
              </a:ext>
            </a:extLst>
          </p:cNvPr>
          <p:cNvSpPr>
            <a:spLocks noGrp="1"/>
          </p:cNvSpPr>
          <p:nvPr>
            <p:ph idx="1"/>
          </p:nvPr>
        </p:nvSpPr>
        <p:spPr>
          <a:xfrm>
            <a:off x="457081" y="1299152"/>
            <a:ext cx="11274663" cy="5193717"/>
          </a:xfrm>
        </p:spPr>
        <p:txBody>
          <a:bodyPr>
            <a:normAutofit/>
          </a:bodyPr>
          <a:lstStyle/>
          <a:p>
            <a:r>
              <a:rPr lang="en-US" dirty="0">
                <a:solidFill>
                  <a:schemeClr val="tx1"/>
                </a:solidFill>
              </a:rPr>
              <a:t>In theory (given a credible Fed and rational expectations) setting inflation expectations is very powerful tool.</a:t>
            </a:r>
          </a:p>
          <a:p>
            <a:endParaRPr lang="en-US" sz="1200" dirty="0">
              <a:solidFill>
                <a:schemeClr val="tx1"/>
              </a:solidFill>
            </a:endParaRPr>
          </a:p>
          <a:p>
            <a:r>
              <a:rPr lang="en-US" dirty="0">
                <a:solidFill>
                  <a:schemeClr val="tx1"/>
                </a:solidFill>
              </a:rPr>
              <a:t>In </a:t>
            </a:r>
            <a:r>
              <a:rPr lang="en-US">
                <a:solidFill>
                  <a:schemeClr val="tx1"/>
                </a:solidFill>
              </a:rPr>
              <a:t>practice, because </a:t>
            </a:r>
            <a:r>
              <a:rPr lang="en-US" dirty="0">
                <a:solidFill>
                  <a:schemeClr val="tx1"/>
                </a:solidFill>
              </a:rPr>
              <a:t>of the political realities of policy (expansion is popular, contraction is unpopular), it is easy to build in expectations of inflation, and hard to get rid of them</a:t>
            </a:r>
          </a:p>
          <a:p>
            <a:pPr lvl="1"/>
            <a:r>
              <a:rPr lang="en-US" dirty="0">
                <a:solidFill>
                  <a:schemeClr val="tx1"/>
                </a:solidFill>
              </a:rPr>
              <a:t>Fighting inflation can mean a long period of painful contraction</a:t>
            </a:r>
          </a:p>
          <a:p>
            <a:pPr lvl="2"/>
            <a:r>
              <a:rPr lang="en-US" dirty="0">
                <a:solidFill>
                  <a:schemeClr val="tx1"/>
                </a:solidFill>
              </a:rPr>
              <a:t>The “Volker recession” of 1982-83 was created to bring US inflation down.  It generated costs – foregone output - equivalent to 18% of one year’s GDP</a:t>
            </a:r>
          </a:p>
          <a:p>
            <a:pPr lvl="1"/>
            <a:r>
              <a:rPr lang="en-US" dirty="0">
                <a:solidFill>
                  <a:schemeClr val="tx1"/>
                </a:solidFill>
              </a:rPr>
              <a:t>That’s one reason we have a Fed!  They are relatively insulated from short-term political pressures</a:t>
            </a:r>
          </a:p>
        </p:txBody>
      </p:sp>
      <p:sp>
        <p:nvSpPr>
          <p:cNvPr id="4" name="Footer Placeholder 3">
            <a:extLst>
              <a:ext uri="{FF2B5EF4-FFF2-40B4-BE49-F238E27FC236}">
                <a16:creationId xmlns:a16="http://schemas.microsoft.com/office/drawing/2014/main" id="{0C9A28E6-9A1E-42CD-B7DD-D7EDAE0D79B6}"/>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D7DE1032-C89C-4957-BAED-D6722D356410}"/>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6398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711015" y="2710003"/>
            <a:ext cx="10969943" cy="1397796"/>
          </a:xfrm>
          <a:prstGeom prst="rect">
            <a:avLst/>
          </a:prstGeom>
          <a:noFill/>
          <a:ln w="9525" algn="ctr">
            <a:noFill/>
            <a:miter lim="800000"/>
            <a:headEnd/>
            <a:tailEnd type="none" w="med" len="lg"/>
          </a:ln>
        </p:spPr>
        <p:txBody>
          <a:bodyPr wrap="square">
            <a:spAutoFit/>
          </a:bodyPr>
          <a:lstStyle/>
          <a:p>
            <a:pPr marL="1588" indent="-1588" algn="ctr">
              <a:buNone/>
            </a:pPr>
            <a:r>
              <a:rPr lang="en-US" sz="4400" b="1" dirty="0">
                <a:solidFill>
                  <a:schemeClr val="tx1"/>
                </a:solidFill>
              </a:rPr>
              <a:t>Next:</a:t>
            </a:r>
          </a:p>
          <a:p>
            <a:pPr marL="1588" indent="-1588" algn="ctr">
              <a:buNone/>
            </a:pPr>
            <a:r>
              <a:rPr lang="en-US" sz="3600" dirty="0">
                <a:solidFill>
                  <a:schemeClr val="tx1"/>
                </a:solidFill>
              </a:rPr>
              <a:t>Issues in countercyclical policy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1"/>
          </p:nvPr>
        </p:nvSpPr>
        <p:spPr/>
        <p:txBody>
          <a:bodyPr/>
          <a:lstStyle/>
          <a:p>
            <a:r>
              <a:rPr lang="en-US"/>
              <a:t>Econ 102: Principles of Macroeconomics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the Fed</a:t>
            </a:r>
          </a:p>
        </p:txBody>
      </p:sp>
      <p:sp>
        <p:nvSpPr>
          <p:cNvPr id="5" name="Content Placeholder 4"/>
          <p:cNvSpPr>
            <a:spLocks noGrp="1"/>
          </p:cNvSpPr>
          <p:nvPr>
            <p:ph idx="1"/>
          </p:nvPr>
        </p:nvSpPr>
        <p:spPr>
          <a:xfrm>
            <a:off x="406294" y="1219200"/>
            <a:ext cx="11579384" cy="5181600"/>
          </a:xfrm>
        </p:spPr>
        <p:txBody>
          <a:bodyPr>
            <a:normAutofit lnSpcReduction="10000"/>
          </a:bodyPr>
          <a:lstStyle/>
          <a:p>
            <a:r>
              <a:rPr lang="en-US" dirty="0">
                <a:solidFill>
                  <a:schemeClr val="tx1"/>
                </a:solidFill>
              </a:rPr>
              <a:t>The Federal Reserve was created in 1913 by the Federal Reserve Act, was given real teeth to regulate commercial banks in 1933 by the Glass-</a:t>
            </a:r>
            <a:r>
              <a:rPr lang="en-US" dirty="0" err="1">
                <a:solidFill>
                  <a:schemeClr val="tx1"/>
                </a:solidFill>
              </a:rPr>
              <a:t>Steagal</a:t>
            </a:r>
            <a:r>
              <a:rPr lang="en-US" dirty="0">
                <a:solidFill>
                  <a:schemeClr val="tx1"/>
                </a:solidFill>
              </a:rPr>
              <a:t> Act</a:t>
            </a:r>
          </a:p>
          <a:p>
            <a:pPr lvl="1"/>
            <a:r>
              <a:rPr lang="en-US" dirty="0">
                <a:solidFill>
                  <a:schemeClr val="tx1"/>
                </a:solidFill>
              </a:rPr>
              <a:t>Federal Reserve, as central bank,  is “the bank of banks”</a:t>
            </a:r>
          </a:p>
          <a:p>
            <a:pPr lvl="2"/>
            <a:r>
              <a:rPr lang="en-US" dirty="0">
                <a:solidFill>
                  <a:schemeClr val="tx1"/>
                </a:solidFill>
              </a:rPr>
              <a:t>In charge of oversight and regulation of the banking system</a:t>
            </a:r>
          </a:p>
          <a:p>
            <a:pPr lvl="2"/>
            <a:endParaRPr lang="en-US" sz="300" dirty="0">
              <a:solidFill>
                <a:schemeClr val="tx1"/>
              </a:solidFill>
            </a:endParaRPr>
          </a:p>
          <a:p>
            <a:pPr lvl="1"/>
            <a:r>
              <a:rPr lang="en-US" u="sng" dirty="0">
                <a:solidFill>
                  <a:schemeClr val="tx1"/>
                </a:solidFill>
              </a:rPr>
              <a:t>Federal Open Market Committee (FOMC)</a:t>
            </a:r>
            <a:r>
              <a:rPr lang="en-US" dirty="0">
                <a:solidFill>
                  <a:schemeClr val="tx1"/>
                </a:solidFill>
              </a:rPr>
              <a:t> is the arm of the Fed that engages in monetary policy</a:t>
            </a:r>
          </a:p>
          <a:p>
            <a:pPr lvl="1"/>
            <a:r>
              <a:rPr lang="en-US" dirty="0">
                <a:solidFill>
                  <a:schemeClr val="tx1"/>
                </a:solidFill>
              </a:rPr>
              <a:t>The Fed is semi-autonomous</a:t>
            </a:r>
          </a:p>
          <a:p>
            <a:pPr lvl="2"/>
            <a:r>
              <a:rPr lang="en-US" dirty="0">
                <a:solidFill>
                  <a:schemeClr val="tx1"/>
                </a:solidFill>
              </a:rPr>
              <a:t>There are 12 district banks “owned by local banks,” which serve to audit and supervise these local banks</a:t>
            </a:r>
          </a:p>
          <a:p>
            <a:pPr lvl="2"/>
            <a:r>
              <a:rPr lang="en-US" dirty="0">
                <a:solidFill>
                  <a:schemeClr val="tx1"/>
                </a:solidFill>
              </a:rPr>
              <a:t>The Chairperson (currently Jerome Powell) must answer to Congress on a regular basis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1"/>
          </p:nvPr>
        </p:nvSpPr>
        <p:spPr/>
        <p:txBody>
          <a:bodyPr/>
          <a:lstStyle/>
          <a:p>
            <a:r>
              <a:rPr lang="en-US"/>
              <a:t>Econ 102: Principles of Macroeconomics</a:t>
            </a:r>
          </a:p>
        </p:txBody>
      </p:sp>
    </p:spTree>
    <p:extLst>
      <p:ext uri="{BB962C8B-B14F-4D97-AF65-F5344CB8AC3E}">
        <p14:creationId xmlns:p14="http://schemas.microsoft.com/office/powerpoint/2010/main" val="23742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W2e_Econ_fig_30_06.tif"/>
          <p:cNvPicPr>
            <a:picLocks noChangeAspect="1"/>
          </p:cNvPicPr>
          <p:nvPr/>
        </p:nvPicPr>
        <p:blipFill rotWithShape="1">
          <a:blip r:embed="rId3" cstate="print"/>
          <a:srcRect l="605" t="5000" r="1112" b="13334"/>
          <a:stretch/>
        </p:blipFill>
        <p:spPr bwMode="auto">
          <a:xfrm>
            <a:off x="455493" y="1108370"/>
            <a:ext cx="10701148" cy="5052229"/>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a:t>Econ 102: Principles of Macroeconomics</a:t>
            </a:r>
          </a:p>
        </p:txBody>
      </p:sp>
      <p:sp>
        <p:nvSpPr>
          <p:cNvPr id="8" name="Title 1">
            <a:extLst>
              <a:ext uri="{FF2B5EF4-FFF2-40B4-BE49-F238E27FC236}">
                <a16:creationId xmlns:a16="http://schemas.microsoft.com/office/drawing/2014/main" id="{36211113-FDC8-45C5-9D0C-BA80BF6D6588}"/>
              </a:ext>
            </a:extLst>
          </p:cNvPr>
          <p:cNvSpPr txBox="1">
            <a:spLocks/>
          </p:cNvSpPr>
          <p:nvPr/>
        </p:nvSpPr>
        <p:spPr>
          <a:xfrm>
            <a:off x="379412" y="381000"/>
            <a:ext cx="11274663" cy="743239"/>
          </a:xfrm>
          <a:prstGeom prst="rect">
            <a:avLst/>
          </a:prstGeom>
        </p:spPr>
        <p:txBody>
          <a:bodyPr vert="horz" lIns="121899" tIns="60949" rIns="121899" bIns="60949" rtlCol="0" anchor="ctr">
            <a:normAutofit/>
          </a:bodyPr>
          <a:lstStyle>
            <a:lvl1pPr algn="l" defTabSz="1218987" rtl="0" eaLnBrk="1" latinLnBrk="0" hangingPunct="1">
              <a:lnSpc>
                <a:spcPct val="90000"/>
              </a:lnSpc>
              <a:spcBef>
                <a:spcPct val="0"/>
              </a:spcBef>
              <a:buNone/>
              <a:defRPr sz="44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dirty="0"/>
              <a:t>The structure of the Fed</a:t>
            </a:r>
          </a:p>
        </p:txBody>
      </p:sp>
    </p:spTree>
    <p:extLst>
      <p:ext uri="{BB962C8B-B14F-4D97-AF65-F5344CB8AC3E}">
        <p14:creationId xmlns:p14="http://schemas.microsoft.com/office/powerpoint/2010/main" val="3863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r>
              <a:rPr lang="en-US"/>
              <a:t>Econ 102: Principles of Macroeconomics</a:t>
            </a:r>
          </a:p>
        </p:txBody>
      </p:sp>
      <p:pic>
        <p:nvPicPr>
          <p:cNvPr id="9" name="Picture 8" descr="A close up of text on a white background&#10;&#10;Description automatically generated">
            <a:extLst>
              <a:ext uri="{FF2B5EF4-FFF2-40B4-BE49-F238E27FC236}">
                <a16:creationId xmlns:a16="http://schemas.microsoft.com/office/drawing/2014/main" id="{C5BE5FED-1F3E-41CB-8487-34C03BC52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1304399"/>
            <a:ext cx="11582400" cy="4943475"/>
          </a:xfrm>
          <a:prstGeom prst="rect">
            <a:avLst/>
          </a:prstGeom>
        </p:spPr>
      </p:pic>
      <p:sp>
        <p:nvSpPr>
          <p:cNvPr id="8" name="Title 1">
            <a:extLst>
              <a:ext uri="{FF2B5EF4-FFF2-40B4-BE49-F238E27FC236}">
                <a16:creationId xmlns:a16="http://schemas.microsoft.com/office/drawing/2014/main" id="{CEAF01D3-A83C-4FDF-9317-B88C7DC4E596}"/>
              </a:ext>
            </a:extLst>
          </p:cNvPr>
          <p:cNvSpPr txBox="1">
            <a:spLocks/>
          </p:cNvSpPr>
          <p:nvPr/>
        </p:nvSpPr>
        <p:spPr>
          <a:xfrm>
            <a:off x="379412" y="381000"/>
            <a:ext cx="11274663" cy="743239"/>
          </a:xfrm>
          <a:prstGeom prst="rect">
            <a:avLst/>
          </a:prstGeom>
        </p:spPr>
        <p:txBody>
          <a:bodyPr vert="horz" lIns="121899" tIns="60949" rIns="121899" bIns="60949" rtlCol="0" anchor="ctr">
            <a:normAutofit/>
          </a:bodyPr>
          <a:lstStyle>
            <a:lvl1pPr algn="l" defTabSz="1218987" rtl="0" eaLnBrk="1" latinLnBrk="0" hangingPunct="1">
              <a:lnSpc>
                <a:spcPct val="90000"/>
              </a:lnSpc>
              <a:spcBef>
                <a:spcPct val="0"/>
              </a:spcBef>
              <a:buNone/>
              <a:defRPr sz="4400" b="0" i="0" kern="1200">
                <a:solidFill>
                  <a:srgbClr val="00264A"/>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dirty="0"/>
              <a:t>The structure of the Fed</a:t>
            </a:r>
          </a:p>
        </p:txBody>
      </p:sp>
    </p:spTree>
    <p:extLst>
      <p:ext uri="{BB962C8B-B14F-4D97-AF65-F5344CB8AC3E}">
        <p14:creationId xmlns:p14="http://schemas.microsoft.com/office/powerpoint/2010/main" val="227441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the Fed</a:t>
            </a:r>
          </a:p>
        </p:txBody>
      </p:sp>
      <p:sp>
        <p:nvSpPr>
          <p:cNvPr id="5" name="Content Placeholder 4"/>
          <p:cNvSpPr>
            <a:spLocks noGrp="1"/>
          </p:cNvSpPr>
          <p:nvPr>
            <p:ph idx="1"/>
          </p:nvPr>
        </p:nvSpPr>
        <p:spPr>
          <a:xfrm>
            <a:off x="406294" y="1219200"/>
            <a:ext cx="11274663" cy="5181600"/>
          </a:xfrm>
        </p:spPr>
        <p:txBody>
          <a:bodyPr>
            <a:normAutofit/>
          </a:bodyPr>
          <a:lstStyle/>
          <a:p>
            <a:r>
              <a:rPr lang="en-US" dirty="0">
                <a:solidFill>
                  <a:schemeClr val="tx1"/>
                </a:solidFill>
              </a:rPr>
              <a:t>“Modern” central banking started around 1951, when the Fed gained a large degree of independence from the executive branch (which had leaned heavily on the Fed to buy government bonds in WW2)</a:t>
            </a:r>
          </a:p>
          <a:p>
            <a:pPr lvl="1"/>
            <a:r>
              <a:rPr lang="en-US" dirty="0">
                <a:solidFill>
                  <a:schemeClr val="tx1"/>
                </a:solidFill>
              </a:rPr>
              <a:t>The “The Great Moderation” of low and predictable inflation followed.</a:t>
            </a:r>
          </a:p>
          <a:p>
            <a:endParaRPr lang="en-US" sz="1200" dirty="0">
              <a:solidFill>
                <a:schemeClr val="tx1"/>
              </a:solidFill>
            </a:endParaRPr>
          </a:p>
          <a:p>
            <a:r>
              <a:rPr lang="en-US" dirty="0">
                <a:solidFill>
                  <a:schemeClr val="tx1"/>
                </a:solidFill>
              </a:rPr>
              <a:t>By the early 1970s, a pure system of fiat money, controlled by the Fed, was established </a:t>
            </a:r>
          </a:p>
          <a:p>
            <a:pPr lvl="1"/>
            <a:r>
              <a:rPr lang="en-US" dirty="0">
                <a:solidFill>
                  <a:schemeClr val="tx1"/>
                </a:solidFill>
              </a:rPr>
              <a:t>US left the gold standard in 1971 (partly to finance the Vietnam War)</a:t>
            </a:r>
          </a:p>
          <a:p>
            <a:pPr lvl="1"/>
            <a:r>
              <a:rPr lang="en-US" dirty="0">
                <a:solidFill>
                  <a:schemeClr val="tx1"/>
                </a:solidFill>
              </a:rPr>
              <a:t>Ended </a:t>
            </a:r>
            <a:r>
              <a:rPr lang="en-US" u="sng" dirty="0">
                <a:solidFill>
                  <a:schemeClr val="tx1"/>
                </a:solidFill>
              </a:rPr>
              <a:t>Bretton Woods</a:t>
            </a:r>
            <a:r>
              <a:rPr lang="en-US" dirty="0">
                <a:solidFill>
                  <a:schemeClr val="tx1"/>
                </a:solidFill>
              </a:rPr>
              <a:t>, a post-war agreement that pegged all major exchange rates to the dollar (and therefore to US gold).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5"/>
          <p:cNvSpPr>
            <a:spLocks noGrp="1"/>
          </p:cNvSpPr>
          <p:nvPr>
            <p:ph type="ftr" sz="quarter" idx="11"/>
          </p:nvPr>
        </p:nvSpPr>
        <p:spPr/>
        <p:txBody>
          <a:bodyPr/>
          <a:lstStyle/>
          <a:p>
            <a:r>
              <a:rPr lang="en-US"/>
              <a:t>Econ 102: Principles of Macroeconomics</a:t>
            </a:r>
          </a:p>
        </p:txBody>
      </p:sp>
    </p:spTree>
    <p:extLst>
      <p:ext uri="{BB962C8B-B14F-4D97-AF65-F5344CB8AC3E}">
        <p14:creationId xmlns:p14="http://schemas.microsoft.com/office/powerpoint/2010/main" val="35487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706A-4020-4387-BB51-0C40228C586A}"/>
              </a:ext>
            </a:extLst>
          </p:cNvPr>
          <p:cNvSpPr>
            <a:spLocks noGrp="1"/>
          </p:cNvSpPr>
          <p:nvPr>
            <p:ph type="title"/>
          </p:nvPr>
        </p:nvSpPr>
        <p:spPr/>
        <p:txBody>
          <a:bodyPr/>
          <a:lstStyle/>
          <a:p>
            <a:r>
              <a:rPr lang="en-US" dirty="0"/>
              <a:t>The dual mandate</a:t>
            </a:r>
          </a:p>
        </p:txBody>
      </p:sp>
      <p:sp>
        <p:nvSpPr>
          <p:cNvPr id="3" name="Content Placeholder 2">
            <a:extLst>
              <a:ext uri="{FF2B5EF4-FFF2-40B4-BE49-F238E27FC236}">
                <a16:creationId xmlns:a16="http://schemas.microsoft.com/office/drawing/2014/main" id="{44386AB7-2BA5-4656-BAEE-D93141E5E1C2}"/>
              </a:ext>
            </a:extLst>
          </p:cNvPr>
          <p:cNvSpPr>
            <a:spLocks noGrp="1"/>
          </p:cNvSpPr>
          <p:nvPr>
            <p:ph idx="1"/>
          </p:nvPr>
        </p:nvSpPr>
        <p:spPr/>
        <p:txBody>
          <a:bodyPr/>
          <a:lstStyle/>
          <a:p>
            <a:r>
              <a:rPr lang="en-US" dirty="0">
                <a:solidFill>
                  <a:schemeClr val="tx1"/>
                </a:solidFill>
              </a:rPr>
              <a:t>The </a:t>
            </a:r>
            <a:r>
              <a:rPr lang="en-US" u="sng" dirty="0">
                <a:solidFill>
                  <a:schemeClr val="tx1"/>
                </a:solidFill>
              </a:rPr>
              <a:t>Federal Reserve Act </a:t>
            </a:r>
            <a:r>
              <a:rPr lang="en-US" dirty="0">
                <a:solidFill>
                  <a:schemeClr val="tx1"/>
                </a:solidFill>
              </a:rPr>
              <a:t>dictates the objectives of the Fed.  It says:</a:t>
            </a:r>
          </a:p>
          <a:p>
            <a:pPr marL="609493" lvl="1" indent="0">
              <a:buNone/>
            </a:pPr>
            <a:r>
              <a:rPr lang="en-US" i="1" dirty="0">
                <a:solidFill>
                  <a:schemeClr val="tx1"/>
                </a:solidFill>
              </a:rPr>
              <a:t>“the Federal Reserve System …shall maintain … the monetary and credit aggregates … so as to promote effectively the goals of maximum employment, stable prices, and moderate long-term interest rates.</a:t>
            </a:r>
          </a:p>
          <a:p>
            <a:endParaRPr lang="en-US" dirty="0">
              <a:solidFill>
                <a:schemeClr val="tx1"/>
              </a:solidFill>
            </a:endParaRPr>
          </a:p>
          <a:p>
            <a:r>
              <a:rPr lang="en-US" dirty="0">
                <a:solidFill>
                  <a:schemeClr val="tx1"/>
                </a:solidFill>
              </a:rPr>
              <a:t>That leaves us with some questions</a:t>
            </a:r>
          </a:p>
          <a:p>
            <a:pPr lvl="1"/>
            <a:r>
              <a:rPr lang="en-US" dirty="0">
                <a:solidFill>
                  <a:schemeClr val="tx1"/>
                </a:solidFill>
              </a:rPr>
              <a:t>What’s maximum employment?</a:t>
            </a:r>
          </a:p>
          <a:p>
            <a:pPr lvl="1"/>
            <a:r>
              <a:rPr lang="en-US" dirty="0">
                <a:solidFill>
                  <a:schemeClr val="tx1"/>
                </a:solidFill>
              </a:rPr>
              <a:t>What are stable prices?</a:t>
            </a:r>
          </a:p>
          <a:p>
            <a:pPr lvl="1"/>
            <a:r>
              <a:rPr lang="en-US" dirty="0">
                <a:solidFill>
                  <a:schemeClr val="tx1"/>
                </a:solidFill>
              </a:rPr>
              <a:t>What’s a moderate interest rate?</a:t>
            </a:r>
          </a:p>
          <a:p>
            <a:pPr lvl="1"/>
            <a:r>
              <a:rPr lang="en-US" dirty="0">
                <a:solidFill>
                  <a:schemeClr val="tx1"/>
                </a:solidFill>
              </a:rPr>
              <a:t>And… what does the Fed actually do to “maintain” these things?</a:t>
            </a:r>
          </a:p>
        </p:txBody>
      </p:sp>
      <p:sp>
        <p:nvSpPr>
          <p:cNvPr id="4" name="Footer Placeholder 3">
            <a:extLst>
              <a:ext uri="{FF2B5EF4-FFF2-40B4-BE49-F238E27FC236}">
                <a16:creationId xmlns:a16="http://schemas.microsoft.com/office/drawing/2014/main" id="{FB0047E1-8D3B-471B-8443-50D777FDF169}"/>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6D5105C1-2044-4714-85C3-68C16DCA1C55}"/>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7684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B1B3-D91A-4462-9B22-DAAC747AD314}"/>
              </a:ext>
            </a:extLst>
          </p:cNvPr>
          <p:cNvSpPr>
            <a:spLocks noGrp="1"/>
          </p:cNvSpPr>
          <p:nvPr>
            <p:ph type="title"/>
          </p:nvPr>
        </p:nvSpPr>
        <p:spPr/>
        <p:txBody>
          <a:bodyPr/>
          <a:lstStyle/>
          <a:p>
            <a:r>
              <a:rPr lang="en-US" dirty="0"/>
              <a:t>The dual mandate</a:t>
            </a:r>
          </a:p>
        </p:txBody>
      </p:sp>
      <p:sp>
        <p:nvSpPr>
          <p:cNvPr id="3" name="Content Placeholder 2">
            <a:extLst>
              <a:ext uri="{FF2B5EF4-FFF2-40B4-BE49-F238E27FC236}">
                <a16:creationId xmlns:a16="http://schemas.microsoft.com/office/drawing/2014/main" id="{5106BE89-ECC6-4985-8E98-73182867495F}"/>
              </a:ext>
            </a:extLst>
          </p:cNvPr>
          <p:cNvSpPr>
            <a:spLocks noGrp="1"/>
          </p:cNvSpPr>
          <p:nvPr>
            <p:ph idx="1"/>
          </p:nvPr>
        </p:nvSpPr>
        <p:spPr>
          <a:xfrm>
            <a:off x="457081" y="1299153"/>
            <a:ext cx="11428531" cy="5193716"/>
          </a:xfrm>
        </p:spPr>
        <p:txBody>
          <a:bodyPr/>
          <a:lstStyle/>
          <a:p>
            <a:r>
              <a:rPr lang="en-US" dirty="0">
                <a:solidFill>
                  <a:schemeClr val="tx1"/>
                </a:solidFill>
              </a:rPr>
              <a:t>The mandate for maximum employment</a:t>
            </a:r>
          </a:p>
          <a:p>
            <a:pPr lvl="1"/>
            <a:r>
              <a:rPr lang="en-US" dirty="0">
                <a:solidFill>
                  <a:schemeClr val="tx1"/>
                </a:solidFill>
              </a:rPr>
              <a:t>The Fed generally interprets this to mean maximum </a:t>
            </a:r>
            <a:r>
              <a:rPr lang="en-US" i="1" dirty="0">
                <a:solidFill>
                  <a:schemeClr val="tx1"/>
                </a:solidFill>
              </a:rPr>
              <a:t>stable</a:t>
            </a:r>
            <a:r>
              <a:rPr lang="en-US" dirty="0">
                <a:solidFill>
                  <a:schemeClr val="tx1"/>
                </a:solidFill>
              </a:rPr>
              <a:t> employment</a:t>
            </a:r>
          </a:p>
          <a:p>
            <a:pPr lvl="2"/>
            <a:r>
              <a:rPr lang="en-US" dirty="0">
                <a:solidFill>
                  <a:schemeClr val="tx1"/>
                </a:solidFill>
              </a:rPr>
              <a:t>The choice of entry into the labor force is a function of life-cycle features like schooling, retirement, etc.  Beyond the Fed’s control</a:t>
            </a:r>
          </a:p>
          <a:p>
            <a:pPr lvl="2"/>
            <a:r>
              <a:rPr lang="en-US" dirty="0">
                <a:solidFill>
                  <a:schemeClr val="tx1"/>
                </a:solidFill>
              </a:rPr>
              <a:t>But given labor force participation, unemployment is a function of the business cycle.  The Fed can influence that!</a:t>
            </a:r>
          </a:p>
          <a:p>
            <a:pPr lvl="2"/>
            <a:endParaRPr lang="en-US" sz="1200" dirty="0">
              <a:solidFill>
                <a:schemeClr val="tx1"/>
              </a:solidFill>
            </a:endParaRPr>
          </a:p>
          <a:p>
            <a:pPr lvl="2"/>
            <a:r>
              <a:rPr lang="en-US" dirty="0">
                <a:solidFill>
                  <a:schemeClr val="tx1"/>
                </a:solidFill>
              </a:rPr>
              <a:t>We know from the Philips curve that if unemployment is different from the long run level, it will change!</a:t>
            </a:r>
          </a:p>
          <a:p>
            <a:pPr lvl="3"/>
            <a:r>
              <a:rPr lang="en-US" dirty="0">
                <a:solidFill>
                  <a:schemeClr val="tx1"/>
                </a:solidFill>
              </a:rPr>
              <a:t>Due to the self-correcting mechanism, the only unemployment rate the Fed can consistently maintain is the natural rate.</a:t>
            </a:r>
          </a:p>
        </p:txBody>
      </p:sp>
      <p:sp>
        <p:nvSpPr>
          <p:cNvPr id="4" name="Footer Placeholder 3">
            <a:extLst>
              <a:ext uri="{FF2B5EF4-FFF2-40B4-BE49-F238E27FC236}">
                <a16:creationId xmlns:a16="http://schemas.microsoft.com/office/drawing/2014/main" id="{97A3A081-D639-4912-8EF0-CD89345D6CAD}"/>
              </a:ext>
            </a:extLst>
          </p:cNvPr>
          <p:cNvSpPr>
            <a:spLocks noGrp="1"/>
          </p:cNvSpPr>
          <p:nvPr>
            <p:ph type="ftr" sz="quarter" idx="11"/>
          </p:nvPr>
        </p:nvSpPr>
        <p:spPr/>
        <p:txBody>
          <a:bodyPr/>
          <a:lstStyle/>
          <a:p>
            <a:r>
              <a:rPr lang="en-US"/>
              <a:t>Econ 102: Principles of Macroeconomics</a:t>
            </a:r>
          </a:p>
        </p:txBody>
      </p:sp>
      <p:sp>
        <p:nvSpPr>
          <p:cNvPr id="5" name="Slide Number Placeholder 4">
            <a:extLst>
              <a:ext uri="{FF2B5EF4-FFF2-40B4-BE49-F238E27FC236}">
                <a16:creationId xmlns:a16="http://schemas.microsoft.com/office/drawing/2014/main" id="{24D0F684-A492-4840-A149-3CA4D0811F5F}"/>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23824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dual mandate</a:t>
            </a:r>
          </a:p>
        </p:txBody>
      </p:sp>
      <p:sp>
        <p:nvSpPr>
          <p:cNvPr id="9" name="Content Placeholder 2"/>
          <p:cNvSpPr>
            <a:spLocks noGrp="1"/>
          </p:cNvSpPr>
          <p:nvPr>
            <p:ph idx="1"/>
          </p:nvPr>
        </p:nvSpPr>
        <p:spPr>
          <a:xfrm>
            <a:off x="354260" y="1286876"/>
            <a:ext cx="4367662" cy="5334000"/>
          </a:xfrm>
        </p:spPr>
        <p:txBody>
          <a:bodyPr>
            <a:normAutofit/>
          </a:bodyPr>
          <a:lstStyle/>
          <a:p>
            <a:r>
              <a:rPr lang="en-US" dirty="0">
                <a:solidFill>
                  <a:schemeClr val="tx1"/>
                </a:solidFill>
              </a:rPr>
              <a:t>A policy to maintain unemployment below natural levels is equivalent to a policy to drive inflation to infinity!</a:t>
            </a:r>
          </a:p>
          <a:p>
            <a:r>
              <a:rPr lang="en-US" dirty="0">
                <a:solidFill>
                  <a:schemeClr val="tx1"/>
                </a:solidFill>
              </a:rPr>
              <a:t>Suppose the government declares: “Unemployment must always be 3%”, yet the natural unemployment is 5%</a:t>
            </a:r>
          </a:p>
          <a:p>
            <a:pPr marL="509588" lvl="1" indent="-303213"/>
            <a:r>
              <a:rPr lang="en-US" dirty="0">
                <a:solidFill>
                  <a:schemeClr val="tx1"/>
                </a:solidFill>
              </a:rPr>
              <a:t>It won’t stay there; U = 3% is not stable</a:t>
            </a:r>
          </a:p>
        </p:txBody>
      </p:sp>
      <p:cxnSp>
        <p:nvCxnSpPr>
          <p:cNvPr id="5" name="Straight Connector 4"/>
          <p:cNvCxnSpPr/>
          <p:nvPr/>
        </p:nvCxnSpPr>
        <p:spPr>
          <a:xfrm rot="5400000">
            <a:off x="2598772" y="3698844"/>
            <a:ext cx="473606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966806" y="6055210"/>
            <a:ext cx="6399133" cy="1166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65940" y="5902810"/>
            <a:ext cx="812588" cy="369332"/>
          </a:xfrm>
          <a:prstGeom prst="rect">
            <a:avLst/>
          </a:prstGeom>
          <a:noFill/>
        </p:spPr>
        <p:txBody>
          <a:bodyPr wrap="square" rtlCol="0">
            <a:spAutoFit/>
          </a:bodyPr>
          <a:lstStyle/>
          <a:p>
            <a:r>
              <a:rPr lang="en-US" dirty="0"/>
              <a:t>U</a:t>
            </a:r>
          </a:p>
        </p:txBody>
      </p:sp>
      <p:sp>
        <p:nvSpPr>
          <p:cNvPr id="13" name="TextBox 12"/>
          <p:cNvSpPr txBox="1"/>
          <p:nvPr/>
        </p:nvSpPr>
        <p:spPr>
          <a:xfrm>
            <a:off x="4560513" y="1102210"/>
            <a:ext cx="1237623" cy="369332"/>
          </a:xfrm>
          <a:prstGeom prst="rect">
            <a:avLst/>
          </a:prstGeom>
          <a:noFill/>
        </p:spPr>
        <p:txBody>
          <a:bodyPr wrap="square" rtlCol="0">
            <a:spAutoFit/>
          </a:bodyPr>
          <a:lstStyle/>
          <a:p>
            <a:r>
              <a:rPr lang="el-GR" dirty="0">
                <a:latin typeface="Times New Roman" pitchFamily="18" charset="0"/>
                <a:cs typeface="Times New Roman" pitchFamily="18" charset="0"/>
              </a:rPr>
              <a:t>π</a:t>
            </a:r>
            <a:endParaRPr lang="en-US" dirty="0">
              <a:latin typeface="Times New Roman" pitchFamily="18" charset="0"/>
              <a:cs typeface="Times New Roman" pitchFamily="18" charset="0"/>
            </a:endParaRPr>
          </a:p>
        </p:txBody>
      </p:sp>
      <p:cxnSp>
        <p:nvCxnSpPr>
          <p:cNvPr id="10" name="Straight Connector 9"/>
          <p:cNvCxnSpPr/>
          <p:nvPr/>
        </p:nvCxnSpPr>
        <p:spPr>
          <a:xfrm>
            <a:off x="5493360" y="3073346"/>
            <a:ext cx="5044826" cy="213360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318114" y="5217010"/>
            <a:ext cx="736099" cy="369332"/>
          </a:xfrm>
          <a:prstGeom prst="rect">
            <a:avLst/>
          </a:prstGeom>
          <a:noFill/>
        </p:spPr>
        <p:txBody>
          <a:bodyPr wrap="none" rtlCol="0">
            <a:spAutoFit/>
          </a:bodyPr>
          <a:lstStyle/>
          <a:p>
            <a:r>
              <a:rPr lang="en-US" dirty="0"/>
              <a:t>SRPC</a:t>
            </a:r>
            <a:r>
              <a:rPr lang="en-US" baseline="-25000" dirty="0"/>
              <a:t>1</a:t>
            </a:r>
          </a:p>
        </p:txBody>
      </p:sp>
      <p:cxnSp>
        <p:nvCxnSpPr>
          <p:cNvPr id="14" name="Straight Connector 13"/>
          <p:cNvCxnSpPr/>
          <p:nvPr/>
        </p:nvCxnSpPr>
        <p:spPr>
          <a:xfrm>
            <a:off x="5445205" y="2169010"/>
            <a:ext cx="5044826" cy="2133600"/>
          </a:xfrm>
          <a:prstGeom prst="line">
            <a:avLst/>
          </a:prstGeom>
          <a:ln w="22225">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654925" y="4302610"/>
            <a:ext cx="736099" cy="369332"/>
          </a:xfrm>
          <a:prstGeom prst="rect">
            <a:avLst/>
          </a:prstGeom>
          <a:noFill/>
        </p:spPr>
        <p:txBody>
          <a:bodyPr wrap="none" rtlCol="0">
            <a:spAutoFit/>
          </a:bodyPr>
          <a:lstStyle/>
          <a:p>
            <a:r>
              <a:rPr lang="en-US" dirty="0"/>
              <a:t>SRPC</a:t>
            </a:r>
            <a:r>
              <a:rPr lang="en-US" baseline="-25000" dirty="0"/>
              <a:t>2</a:t>
            </a:r>
          </a:p>
        </p:txBody>
      </p:sp>
      <p:cxnSp>
        <p:nvCxnSpPr>
          <p:cNvPr id="16" name="Straight Arrow Connector 15"/>
          <p:cNvCxnSpPr/>
          <p:nvPr/>
        </p:nvCxnSpPr>
        <p:spPr>
          <a:xfrm flipH="1" flipV="1">
            <a:off x="6624741" y="3470151"/>
            <a:ext cx="1215753" cy="515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95366" y="3438038"/>
            <a:ext cx="541430" cy="338554"/>
          </a:xfrm>
          <a:prstGeom prst="rect">
            <a:avLst/>
          </a:prstGeom>
          <a:noFill/>
        </p:spPr>
        <p:txBody>
          <a:bodyPr wrap="none" rtlCol="0">
            <a:spAutoFit/>
          </a:bodyPr>
          <a:lstStyle/>
          <a:p>
            <a:r>
              <a:rPr lang="en-US" sz="1600" dirty="0" err="1"/>
              <a:t>stim</a:t>
            </a:r>
            <a:endParaRPr lang="en-US" sz="1600" dirty="0"/>
          </a:p>
        </p:txBody>
      </p:sp>
      <p:cxnSp>
        <p:nvCxnSpPr>
          <p:cNvPr id="18" name="Straight Connector 17"/>
          <p:cNvCxnSpPr/>
          <p:nvPr/>
        </p:nvCxnSpPr>
        <p:spPr>
          <a:xfrm>
            <a:off x="5679955" y="1426060"/>
            <a:ext cx="5044826" cy="2133600"/>
          </a:xfrm>
          <a:prstGeom prst="line">
            <a:avLst/>
          </a:prstGeom>
          <a:ln w="2222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724780" y="3407260"/>
            <a:ext cx="736099" cy="369332"/>
          </a:xfrm>
          <a:prstGeom prst="rect">
            <a:avLst/>
          </a:prstGeom>
          <a:noFill/>
        </p:spPr>
        <p:txBody>
          <a:bodyPr wrap="none" rtlCol="0">
            <a:spAutoFit/>
          </a:bodyPr>
          <a:lstStyle/>
          <a:p>
            <a:r>
              <a:rPr lang="en-US" dirty="0"/>
              <a:t>SRPC</a:t>
            </a:r>
            <a:r>
              <a:rPr lang="en-US" baseline="-25000" dirty="0"/>
              <a:t>3</a:t>
            </a:r>
          </a:p>
        </p:txBody>
      </p:sp>
      <p:cxnSp>
        <p:nvCxnSpPr>
          <p:cNvPr id="20" name="Straight Arrow Connector 19"/>
          <p:cNvCxnSpPr/>
          <p:nvPr/>
        </p:nvCxnSpPr>
        <p:spPr>
          <a:xfrm flipV="1">
            <a:off x="6424739" y="3333264"/>
            <a:ext cx="1415755" cy="104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24742" y="3131597"/>
            <a:ext cx="562975" cy="338554"/>
          </a:xfrm>
          <a:prstGeom prst="rect">
            <a:avLst/>
          </a:prstGeom>
          <a:noFill/>
        </p:spPr>
        <p:txBody>
          <a:bodyPr wrap="none" rtlCol="0">
            <a:spAutoFit/>
          </a:bodyPr>
          <a:lstStyle/>
          <a:p>
            <a:r>
              <a:rPr lang="en-US" sz="1600" dirty="0"/>
              <a:t>SCM</a:t>
            </a:r>
          </a:p>
        </p:txBody>
      </p:sp>
      <p:cxnSp>
        <p:nvCxnSpPr>
          <p:cNvPr id="22" name="Straight Connector 21"/>
          <p:cNvCxnSpPr/>
          <p:nvPr/>
        </p:nvCxnSpPr>
        <p:spPr>
          <a:xfrm flipH="1" flipV="1">
            <a:off x="8014012" y="1182875"/>
            <a:ext cx="1763" cy="482685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14013" y="1997500"/>
            <a:ext cx="700833" cy="400110"/>
          </a:xfrm>
          <a:prstGeom prst="rect">
            <a:avLst/>
          </a:prstGeom>
          <a:noFill/>
        </p:spPr>
        <p:txBody>
          <a:bodyPr wrap="none" rtlCol="0">
            <a:spAutoFit/>
          </a:bodyPr>
          <a:lstStyle/>
          <a:p>
            <a:r>
              <a:rPr lang="en-US" sz="2000" dirty="0"/>
              <a:t>LRPC</a:t>
            </a:r>
            <a:endParaRPr lang="en-US" sz="2000" baseline="-25000" dirty="0"/>
          </a:p>
        </p:txBody>
      </p:sp>
      <p:sp>
        <p:nvSpPr>
          <p:cNvPr id="24" name="TextBox 23"/>
          <p:cNvSpPr txBox="1"/>
          <p:nvPr/>
        </p:nvSpPr>
        <p:spPr>
          <a:xfrm>
            <a:off x="7201425" y="5990678"/>
            <a:ext cx="769763" cy="369332"/>
          </a:xfrm>
          <a:prstGeom prst="rect">
            <a:avLst/>
          </a:prstGeom>
          <a:noFill/>
        </p:spPr>
        <p:txBody>
          <a:bodyPr wrap="none" rtlCol="0">
            <a:spAutoFit/>
          </a:bodyPr>
          <a:lstStyle/>
          <a:p>
            <a:r>
              <a:rPr lang="en-US" dirty="0"/>
              <a:t>U</a:t>
            </a:r>
            <a:r>
              <a:rPr lang="en-US" baseline="-25000" dirty="0"/>
              <a:t>N</a:t>
            </a:r>
            <a:r>
              <a:rPr lang="en-US" dirty="0"/>
              <a:t> = 5</a:t>
            </a:r>
          </a:p>
        </p:txBody>
      </p:sp>
      <p:cxnSp>
        <p:nvCxnSpPr>
          <p:cNvPr id="25" name="Straight Connector 24"/>
          <p:cNvCxnSpPr>
            <a:endCxn id="26" idx="0"/>
          </p:cNvCxnSpPr>
          <p:nvPr/>
        </p:nvCxnSpPr>
        <p:spPr>
          <a:xfrm flipH="1">
            <a:off x="6375579" y="3254860"/>
            <a:ext cx="49160" cy="27358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24736" y="5990678"/>
            <a:ext cx="301686" cy="369332"/>
          </a:xfrm>
          <a:prstGeom prst="rect">
            <a:avLst/>
          </a:prstGeom>
          <a:noFill/>
        </p:spPr>
        <p:txBody>
          <a:bodyPr wrap="none" rtlCol="0">
            <a:spAutoFit/>
          </a:bodyPr>
          <a:lstStyle/>
          <a:p>
            <a:r>
              <a:rPr lang="en-US" dirty="0"/>
              <a:t>3</a:t>
            </a:r>
          </a:p>
        </p:txBody>
      </p:sp>
      <p:cxnSp>
        <p:nvCxnSpPr>
          <p:cNvPr id="28" name="Straight Arrow Connector 27"/>
          <p:cNvCxnSpPr/>
          <p:nvPr/>
        </p:nvCxnSpPr>
        <p:spPr>
          <a:xfrm flipH="1" flipV="1">
            <a:off x="6791985" y="2610698"/>
            <a:ext cx="1215753" cy="515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591984" y="2473811"/>
            <a:ext cx="1415755" cy="104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24739" y="2610822"/>
            <a:ext cx="0" cy="7964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524739" y="1911073"/>
            <a:ext cx="1215753" cy="515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4966807" y="4140146"/>
            <a:ext cx="304896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958772" y="3273750"/>
            <a:ext cx="304896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58772" y="2426947"/>
            <a:ext cx="304896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169953" y="3312010"/>
            <a:ext cx="0" cy="754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169953" y="2491387"/>
            <a:ext cx="0" cy="754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179323" y="1635610"/>
            <a:ext cx="0" cy="754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607718" y="1026011"/>
            <a:ext cx="0" cy="975211"/>
          </a:xfrm>
          <a:prstGeom prst="straightConnector1">
            <a:avLst/>
          </a:prstGeom>
          <a:ln w="92075">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014012" y="1026010"/>
            <a:ext cx="1135247" cy="923330"/>
          </a:xfrm>
          <a:prstGeom prst="rect">
            <a:avLst/>
          </a:prstGeom>
          <a:noFill/>
        </p:spPr>
        <p:txBody>
          <a:bodyPr wrap="none" rtlCol="0">
            <a:spAutoFit/>
          </a:bodyPr>
          <a:lstStyle/>
          <a:p>
            <a:r>
              <a:rPr lang="en-US" dirty="0"/>
              <a:t>Inflation </a:t>
            </a:r>
          </a:p>
          <a:p>
            <a:r>
              <a:rPr lang="en-US" dirty="0"/>
              <a:t>speeds up</a:t>
            </a:r>
          </a:p>
          <a:p>
            <a:r>
              <a:rPr lang="en-US" dirty="0"/>
              <a:t>forever!</a:t>
            </a:r>
          </a:p>
        </p:txBody>
      </p:sp>
      <p:cxnSp>
        <p:nvCxnSpPr>
          <p:cNvPr id="45" name="Straight Arrow Connector 44"/>
          <p:cNvCxnSpPr/>
          <p:nvPr/>
        </p:nvCxnSpPr>
        <p:spPr>
          <a:xfrm>
            <a:off x="8646245" y="4858200"/>
            <a:ext cx="0" cy="879960"/>
          </a:xfrm>
          <a:prstGeom prst="straightConnector1">
            <a:avLst/>
          </a:prstGeom>
          <a:ln w="92075">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71527" y="4698017"/>
            <a:ext cx="2106346" cy="1200329"/>
          </a:xfrm>
          <a:prstGeom prst="rect">
            <a:avLst/>
          </a:prstGeom>
          <a:noFill/>
        </p:spPr>
        <p:txBody>
          <a:bodyPr wrap="none" rtlCol="0">
            <a:spAutoFit/>
          </a:bodyPr>
          <a:lstStyle/>
          <a:p>
            <a:r>
              <a:rPr lang="en-US" dirty="0"/>
              <a:t>Target </a:t>
            </a:r>
            <a:r>
              <a:rPr lang="en-US" dirty="0" err="1"/>
              <a:t>unemp</a:t>
            </a:r>
            <a:r>
              <a:rPr lang="en-US" dirty="0"/>
              <a:t> above</a:t>
            </a:r>
          </a:p>
          <a:p>
            <a:r>
              <a:rPr lang="en-US" dirty="0"/>
              <a:t>natural and cause</a:t>
            </a:r>
          </a:p>
          <a:p>
            <a:r>
              <a:rPr lang="en-US" dirty="0"/>
              <a:t>forever increasing </a:t>
            </a:r>
          </a:p>
          <a:p>
            <a:r>
              <a:rPr lang="en-US" b="1" i="1" u="sng" dirty="0"/>
              <a:t>dis</a:t>
            </a:r>
            <a:r>
              <a:rPr lang="en-US" dirty="0"/>
              <a:t>inflation</a:t>
            </a:r>
          </a:p>
        </p:txBody>
      </p:sp>
      <p:sp>
        <p:nvSpPr>
          <p:cNvPr id="38" name="Slide Number Placeholder 37"/>
          <p:cNvSpPr>
            <a:spLocks noGrp="1"/>
          </p:cNvSpPr>
          <p:nvPr>
            <p:ph type="sldNum" sz="quarter" idx="12"/>
          </p:nvPr>
        </p:nvSpPr>
        <p:spPr/>
        <p:txBody>
          <a:bodyPr/>
          <a:lstStyle/>
          <a:p>
            <a:fld id="{B6F15528-21DE-4FAA-801E-634DDDAF4B2B}" type="slidenum">
              <a:rPr lang="en-US" smtClean="0"/>
              <a:pPr/>
              <a:t>9</a:t>
            </a:fld>
            <a:endParaRPr lang="en-US"/>
          </a:p>
        </p:txBody>
      </p:sp>
      <p:sp>
        <p:nvSpPr>
          <p:cNvPr id="42" name="Footer Placeholder 41"/>
          <p:cNvSpPr>
            <a:spLocks noGrp="1"/>
          </p:cNvSpPr>
          <p:nvPr>
            <p:ph type="ftr" sz="quarter" idx="11"/>
          </p:nvPr>
        </p:nvSpPr>
        <p:spPr/>
        <p:txBody>
          <a:bodyPr/>
          <a:lstStyle/>
          <a:p>
            <a:r>
              <a:rPr lang="en-US"/>
              <a:t>Econ 102: Principles of Macroeconomics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19" grpId="0"/>
      <p:bldP spid="21" grpId="0"/>
      <p:bldP spid="23" grpId="0"/>
      <p:bldP spid="24" grpId="0"/>
      <p:bldP spid="26" grpId="0"/>
      <p:bldP spid="44" grpId="0"/>
      <p:bldP spid="47" grpId="0"/>
    </p:bldLst>
  </p:timing>
</p:sld>
</file>

<file path=ppt/theme/theme1.xml><?xml version="1.0" encoding="utf-8"?>
<a:theme xmlns:a="http://schemas.openxmlformats.org/drawingml/2006/main" name="Michigan ec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 Economics" id="{F765B7BC-671E-3049-9AF7-1A80247AA21C}" vid="{C6295870-11D9-564A-A360-D931098B9D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Michigan econ</Template>
  <TotalTime>5404</TotalTime>
  <Words>4099</Words>
  <Application>Microsoft Office PowerPoint</Application>
  <PresentationFormat>Custom</PresentationFormat>
  <Paragraphs>385</Paragraphs>
  <Slides>28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Times New Roman</vt:lpstr>
      <vt:lpstr>Michigan econ</vt:lpstr>
      <vt:lpstr>Lecture 23: The Federal Reserve</vt:lpstr>
      <vt:lpstr>The structure of the Fed</vt:lpstr>
      <vt:lpstr>The structure of the Fed</vt:lpstr>
      <vt:lpstr>PowerPoint Presentation</vt:lpstr>
      <vt:lpstr>PowerPoint Presentation</vt:lpstr>
      <vt:lpstr>The structure of the Fed</vt:lpstr>
      <vt:lpstr>The dual mandate</vt:lpstr>
      <vt:lpstr>The dual mandate</vt:lpstr>
      <vt:lpstr>The dual mandate</vt:lpstr>
      <vt:lpstr>The dual mandate</vt:lpstr>
      <vt:lpstr>The dual mandate</vt:lpstr>
      <vt:lpstr>The dual mandate</vt:lpstr>
      <vt:lpstr>Picking the right interest rate</vt:lpstr>
      <vt:lpstr>Picking the right interest rate</vt:lpstr>
      <vt:lpstr>Picking the right interest rate</vt:lpstr>
      <vt:lpstr>Picking the right interest rate</vt:lpstr>
      <vt:lpstr>Picking the right interest rate</vt:lpstr>
      <vt:lpstr>Picking the right interest rate</vt:lpstr>
      <vt:lpstr>Tools of the Fed</vt:lpstr>
      <vt:lpstr>Tools of the Fed</vt:lpstr>
      <vt:lpstr>Tools of the Fed</vt:lpstr>
      <vt:lpstr>Tools of the Fed</vt:lpstr>
      <vt:lpstr>Tools of the Fed</vt:lpstr>
      <vt:lpstr>Tools of the Fed</vt:lpstr>
      <vt:lpstr>Tools of the Fed</vt:lpstr>
      <vt:lpstr>Tools of the Fed</vt:lpstr>
      <vt:lpstr>Tools of the Fed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dc:title>
  <dc:creator>adamstev</dc:creator>
  <cp:lastModifiedBy>Stevenson, Adam</cp:lastModifiedBy>
  <cp:revision>864</cp:revision>
  <cp:lastPrinted>2014-03-19T18:48:51Z</cp:lastPrinted>
  <dcterms:created xsi:type="dcterms:W3CDTF">2006-08-16T00:00:00Z</dcterms:created>
  <dcterms:modified xsi:type="dcterms:W3CDTF">2022-11-29T16:21:09Z</dcterms:modified>
</cp:coreProperties>
</file>