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48" y="8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紫珍 周" userId="db42af7a247a0cca" providerId="LiveId" clId="{175FB79D-7323-4729-AC5C-BA3E56EB579D}"/>
    <pc:docChg chg="addSld modSld">
      <pc:chgData name="紫珍 周" userId="db42af7a247a0cca" providerId="LiveId" clId="{175FB79D-7323-4729-AC5C-BA3E56EB579D}" dt="2023-08-17T06:50:35.635" v="65" actId="11529"/>
      <pc:docMkLst>
        <pc:docMk/>
      </pc:docMkLst>
      <pc:sldChg chg="addSp mod">
        <pc:chgData name="紫珍 周" userId="db42af7a247a0cca" providerId="LiveId" clId="{175FB79D-7323-4729-AC5C-BA3E56EB579D}" dt="2023-08-17T06:47:18.957" v="63" actId="11529"/>
        <pc:sldMkLst>
          <pc:docMk/>
          <pc:sldMk cId="3068982361" sldId="262"/>
        </pc:sldMkLst>
        <pc:cxnChg chg="add">
          <ac:chgData name="紫珍 周" userId="db42af7a247a0cca" providerId="LiveId" clId="{175FB79D-7323-4729-AC5C-BA3E56EB579D}" dt="2023-08-17T06:47:18.957" v="63" actId="11529"/>
          <ac:cxnSpMkLst>
            <pc:docMk/>
            <pc:sldMk cId="3068982361" sldId="262"/>
            <ac:cxnSpMk id="4" creationId="{1942FBD5-32F8-56A7-C92C-98CD5C8ED058}"/>
          </ac:cxnSpMkLst>
        </pc:cxnChg>
      </pc:sldChg>
      <pc:sldChg chg="addSp modSp mod">
        <pc:chgData name="紫珍 周" userId="db42af7a247a0cca" providerId="LiveId" clId="{175FB79D-7323-4729-AC5C-BA3E56EB579D}" dt="2023-08-17T06:49:12.568" v="64" actId="11529"/>
        <pc:sldMkLst>
          <pc:docMk/>
          <pc:sldMk cId="3895831790" sldId="263"/>
        </pc:sldMkLst>
        <pc:spChg chg="mod">
          <ac:chgData name="紫珍 周" userId="db42af7a247a0cca" providerId="LiveId" clId="{175FB79D-7323-4729-AC5C-BA3E56EB579D}" dt="2023-08-17T06:12:16.163" v="17" actId="14100"/>
          <ac:spMkLst>
            <pc:docMk/>
            <pc:sldMk cId="3895831790" sldId="263"/>
            <ac:spMk id="3" creationId="{03EF6711-E0AE-4C22-7D5C-B43B66C83C94}"/>
          </ac:spMkLst>
        </pc:spChg>
        <pc:picChg chg="add mod">
          <ac:chgData name="紫珍 周" userId="db42af7a247a0cca" providerId="LiveId" clId="{175FB79D-7323-4729-AC5C-BA3E56EB579D}" dt="2023-08-17T06:12:13.729" v="16" actId="1076"/>
          <ac:picMkLst>
            <pc:docMk/>
            <pc:sldMk cId="3895831790" sldId="263"/>
            <ac:picMk id="4" creationId="{EA716882-E03C-D177-FCD7-BB721FADBCC6}"/>
          </ac:picMkLst>
        </pc:picChg>
        <pc:cxnChg chg="add">
          <ac:chgData name="紫珍 周" userId="db42af7a247a0cca" providerId="LiveId" clId="{175FB79D-7323-4729-AC5C-BA3E56EB579D}" dt="2023-08-17T06:49:12.568" v="64" actId="11529"/>
          <ac:cxnSpMkLst>
            <pc:docMk/>
            <pc:sldMk cId="3895831790" sldId="263"/>
            <ac:cxnSpMk id="6" creationId="{0C36BFFC-DC58-7615-CAF6-8AFFE803BFBE}"/>
          </ac:cxnSpMkLst>
        </pc:cxnChg>
      </pc:sldChg>
      <pc:sldChg chg="addSp modSp mod">
        <pc:chgData name="紫珍 周" userId="db42af7a247a0cca" providerId="LiveId" clId="{175FB79D-7323-4729-AC5C-BA3E56EB579D}" dt="2023-08-17T06:50:35.635" v="65" actId="11529"/>
        <pc:sldMkLst>
          <pc:docMk/>
          <pc:sldMk cId="1436345885" sldId="264"/>
        </pc:sldMkLst>
        <pc:spChg chg="mod">
          <ac:chgData name="紫珍 周" userId="db42af7a247a0cca" providerId="LiveId" clId="{175FB79D-7323-4729-AC5C-BA3E56EB579D}" dt="2023-08-17T06:09:15.022" v="3" actId="14100"/>
          <ac:spMkLst>
            <pc:docMk/>
            <pc:sldMk cId="1436345885" sldId="264"/>
            <ac:spMk id="3" creationId="{1C26DE51-01A9-9898-4E6A-3856EC7668DB}"/>
          </ac:spMkLst>
        </pc:spChg>
        <pc:picChg chg="add mod">
          <ac:chgData name="紫珍 周" userId="db42af7a247a0cca" providerId="LiveId" clId="{175FB79D-7323-4729-AC5C-BA3E56EB579D}" dt="2023-08-17T06:09:22.510" v="6" actId="1076"/>
          <ac:picMkLst>
            <pc:docMk/>
            <pc:sldMk cId="1436345885" sldId="264"/>
            <ac:picMk id="5" creationId="{C4803F68-759D-65D4-72EB-EB2D123A52DC}"/>
          </ac:picMkLst>
        </pc:picChg>
        <pc:picChg chg="add mod">
          <ac:chgData name="紫珍 周" userId="db42af7a247a0cca" providerId="LiveId" clId="{175FB79D-7323-4729-AC5C-BA3E56EB579D}" dt="2023-08-17T06:09:52.812" v="10" actId="1076"/>
          <ac:picMkLst>
            <pc:docMk/>
            <pc:sldMk cId="1436345885" sldId="264"/>
            <ac:picMk id="7" creationId="{D5646F08-39FD-8DB4-6BAB-5E6E1764E624}"/>
          </ac:picMkLst>
        </pc:picChg>
        <pc:cxnChg chg="add">
          <ac:chgData name="紫珍 周" userId="db42af7a247a0cca" providerId="LiveId" clId="{175FB79D-7323-4729-AC5C-BA3E56EB579D}" dt="2023-08-17T06:50:35.635" v="65" actId="11529"/>
          <ac:cxnSpMkLst>
            <pc:docMk/>
            <pc:sldMk cId="1436345885" sldId="264"/>
            <ac:cxnSpMk id="9" creationId="{4321630E-90C8-C1F8-BB16-E637DE9C96EB}"/>
          </ac:cxnSpMkLst>
        </pc:cxnChg>
      </pc:sldChg>
      <pc:sldChg chg="modSp new mod">
        <pc:chgData name="紫珍 周" userId="db42af7a247a0cca" providerId="LiveId" clId="{175FB79D-7323-4729-AC5C-BA3E56EB579D}" dt="2023-08-17T06:43:06.124" v="62" actId="20577"/>
        <pc:sldMkLst>
          <pc:docMk/>
          <pc:sldMk cId="4237037758" sldId="265"/>
        </pc:sldMkLst>
        <pc:spChg chg="mod">
          <ac:chgData name="紫珍 周" userId="db42af7a247a0cca" providerId="LiveId" clId="{175FB79D-7323-4729-AC5C-BA3E56EB579D}" dt="2023-08-17T06:17:27.310" v="37" actId="20577"/>
          <ac:spMkLst>
            <pc:docMk/>
            <pc:sldMk cId="4237037758" sldId="265"/>
            <ac:spMk id="2" creationId="{1C6D0707-BF10-216C-E5E9-0C687448868D}"/>
          </ac:spMkLst>
        </pc:spChg>
        <pc:spChg chg="mod">
          <ac:chgData name="紫珍 周" userId="db42af7a247a0cca" providerId="LiveId" clId="{175FB79D-7323-4729-AC5C-BA3E56EB579D}" dt="2023-08-17T06:43:06.124" v="62" actId="20577"/>
          <ac:spMkLst>
            <pc:docMk/>
            <pc:sldMk cId="4237037758" sldId="265"/>
            <ac:spMk id="3" creationId="{DD425FFE-1DD3-FAF5-7726-4C497A44BA8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76FF54-CC33-6040-ADC3-12F26EA76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FBF310D-865D-942A-61C4-C36542370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DF56FA-3F5B-2FA8-595A-B5868E576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B631-7E66-4058-B4CE-03EF15BBA5AA}" type="datetimeFigureOut">
              <a:rPr lang="zh-TW" altLang="en-US" smtClean="0"/>
              <a:t>2023/8/17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D2EB37-18F7-8382-22D6-29912CDDE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3BC51E-EDBB-875D-BB11-9C96FDEA4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450D-3294-4C67-843C-A71D5D917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0822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BF314B-7C2A-E53B-3106-6F7BB9F56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E22F34A-B3D4-CF78-1A90-7EBE1DB9E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A2E9DD-E893-9172-30CC-01D9DCDA3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B631-7E66-4058-B4CE-03EF15BBA5AA}" type="datetimeFigureOut">
              <a:rPr lang="zh-TW" altLang="en-US" smtClean="0"/>
              <a:t>2023/8/17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E3218E-6FA9-2084-F267-E96C8D4CF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096985-5751-D968-6200-0848769C2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450D-3294-4C67-843C-A71D5D917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7953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C67A3D5-43E1-370B-DA75-D750C17F71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8DEAED3-235B-8420-8FE4-E74DF3D02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DDC193-5441-74FC-A695-3006657BD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B631-7E66-4058-B4CE-03EF15BBA5AA}" type="datetimeFigureOut">
              <a:rPr lang="zh-TW" altLang="en-US" smtClean="0"/>
              <a:t>2023/8/17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C4AF7D-3DAE-04F6-0559-A34240E4A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060360-F967-8D36-3173-957DFDFDF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450D-3294-4C67-843C-A71D5D917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3397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970D24-7C42-3539-ECAE-D82BC4D30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02542B-5BF4-867D-368D-6898EA534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E8B693-B75C-F9B4-37C3-E58B40E63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B631-7E66-4058-B4CE-03EF15BBA5AA}" type="datetimeFigureOut">
              <a:rPr lang="zh-TW" altLang="en-US" smtClean="0"/>
              <a:t>2023/8/17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EBAE4E-4505-9207-33C4-0DC52795A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326566-AD01-7FD7-E042-D9A8C1255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450D-3294-4C67-843C-A71D5D917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87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99459A-1480-8031-327E-B62F8ADD2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9E152ED-A9A9-C593-7E4E-E47731657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F7AB2D-F24B-5253-4252-C68CA9DCA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B631-7E66-4058-B4CE-03EF15BBA5AA}" type="datetimeFigureOut">
              <a:rPr lang="zh-TW" altLang="en-US" smtClean="0"/>
              <a:t>2023/8/17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CFB95A-A1B4-6DFB-C7DB-50F39A8F0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43B5B0-ACD4-44B6-0C60-C6A27E3AE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450D-3294-4C67-843C-A71D5D917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091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5DDFCB-4140-AA3B-4F80-0B93BFC1B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8F5945-12FB-2965-0CC8-8F45A46AEF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2DB4E14-07A3-9980-0901-4DD816095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C8C919-A286-DB4F-FEBC-D0D1855D0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B631-7E66-4058-B4CE-03EF15BBA5AA}" type="datetimeFigureOut">
              <a:rPr lang="zh-TW" altLang="en-US" smtClean="0"/>
              <a:t>2023/8/17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C95FF5A-5CFE-5D9B-A866-BEE009DE0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593F0EE-E19D-9309-2633-1E7F66763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450D-3294-4C67-843C-A71D5D917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8795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23D9DC-C23E-EF4C-6C91-E4762D1C1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D292C5C-9FD6-7D03-0D30-996E99365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EDCC73A-9749-5B00-5096-F7A154D17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9B8479B-9B2E-4007-C256-F93136302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9C5E0FA-A4F1-E593-1435-5E71C9CBAF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30E0113-3332-288B-1E78-D82633006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B631-7E66-4058-B4CE-03EF15BBA5AA}" type="datetimeFigureOut">
              <a:rPr lang="zh-TW" altLang="en-US" smtClean="0"/>
              <a:t>2023/8/17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D178ACB-FB49-D550-393D-51F913FDA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8C460C7-A632-33FB-667E-72585565D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450D-3294-4C67-843C-A71D5D917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2751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49A36E-958E-952C-A871-EDC1812F9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10AAFB0-16BA-C750-D81C-E32B2AAD3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B631-7E66-4058-B4CE-03EF15BBA5AA}" type="datetimeFigureOut">
              <a:rPr lang="zh-TW" altLang="en-US" smtClean="0"/>
              <a:t>2023/8/17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7E344B0-D4DA-E609-BE29-83025E311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00E9B90-BD7F-CF7F-F4C1-B2C3E0A81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450D-3294-4C67-843C-A71D5D917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4652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B0E4673-7519-5C90-86A1-28AC572C3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B631-7E66-4058-B4CE-03EF15BBA5AA}" type="datetimeFigureOut">
              <a:rPr lang="zh-TW" altLang="en-US" smtClean="0"/>
              <a:t>2023/8/17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C488F2D-6672-0F27-987B-8CB61255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B27E044-A8AB-3628-77B0-DB47372F6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450D-3294-4C67-843C-A71D5D917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6454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A6080E-312A-5A49-6B61-BFC41D650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15A1E9-CAF9-DFB0-893C-2EB295C85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B52C3E0-194F-626E-F565-03D8EE2EB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346BF5A-62B0-1855-7C2C-2167C7EFA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B631-7E66-4058-B4CE-03EF15BBA5AA}" type="datetimeFigureOut">
              <a:rPr lang="zh-TW" altLang="en-US" smtClean="0"/>
              <a:t>2023/8/17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186EF9C-6B5F-16C7-2C1E-A1E28CFFE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3222F79-2A5D-1665-B96B-4DBF2FFAD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450D-3294-4C67-843C-A71D5D917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635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A83713-6781-A47B-D4A7-26F3DB4A5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2495C1E-A2E7-B941-84FA-D42B398335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DA276CD-E5FE-12B8-3131-D00959906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418471F-73A9-1826-F54B-20A411240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B631-7E66-4058-B4CE-03EF15BBA5AA}" type="datetimeFigureOut">
              <a:rPr lang="zh-TW" altLang="en-US" smtClean="0"/>
              <a:t>2023/8/17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BB24220-057B-387E-0C1E-8C36A8F3E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57D902-55DE-41AB-7FE6-6CEE9DB0F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450D-3294-4C67-843C-A71D5D917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925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435F23B-F58A-E473-60A4-CD91108A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A3B991-5B9D-E1B4-3EF4-CE962A05E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4382E9-C7AC-69AC-CE61-EF6E2DA2B1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3B631-7E66-4058-B4CE-03EF15BBA5AA}" type="datetimeFigureOut">
              <a:rPr lang="zh-TW" altLang="en-US" smtClean="0"/>
              <a:t>2023/8/17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45F661-907B-F079-2AE3-BDCE32D5CB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34CEA0-7D47-7F29-FE47-7F957A5DF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6450D-3294-4C67-843C-A71D5D917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3611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79A99B-8C6B-7248-DBA3-EC81A02718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8/17</a:t>
            </a:r>
            <a:r>
              <a:rPr lang="zh-TW" altLang="en-US" dirty="0"/>
              <a:t>分享會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D52C89C-5ED5-BE4B-00AE-A27AF393C6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2299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6D0707-BF10-216C-E5E9-0C6874488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/>
              <a:t>解決非同步任務困境的方案</a:t>
            </a:r>
            <a:br>
              <a:rPr lang="en-US" altLang="zh-TW" dirty="0"/>
            </a:br>
            <a:r>
              <a:rPr lang="zh-TW" altLang="en-US" dirty="0"/>
              <a:t>二</a:t>
            </a:r>
            <a:r>
              <a:rPr lang="en-US" altLang="zh-TW" dirty="0"/>
              <a:t>.Promise</a:t>
            </a:r>
            <a:r>
              <a:rPr lang="zh-TW" altLang="en-US" dirty="0"/>
              <a:t>物件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425FFE-1DD3-FAF5-7726-4C497A44B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47428"/>
          </a:xfrm>
        </p:spPr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JavaScript</a:t>
            </a:r>
            <a:r>
              <a:rPr lang="zh-TW" altLang="en-US" dirty="0"/>
              <a:t>中</a:t>
            </a:r>
            <a:r>
              <a:rPr lang="zh-TW" altLang="en-US" sz="3000" u="sng" dirty="0"/>
              <a:t>所有異步任務都會返回一個</a:t>
            </a:r>
            <a:r>
              <a:rPr lang="en-US" altLang="zh-TW" sz="3000" u="sng" dirty="0"/>
              <a:t>Promise</a:t>
            </a:r>
            <a:r>
              <a:rPr lang="zh-TW" altLang="en-US" sz="3000" u="sng" dirty="0"/>
              <a:t>物件</a:t>
            </a:r>
            <a:r>
              <a:rPr lang="zh-TW" altLang="en-US" dirty="0"/>
              <a:t>，最常見到的範例是</a:t>
            </a:r>
            <a:r>
              <a:rPr lang="en-US" altLang="zh-TW" dirty="0"/>
              <a:t>fetch()</a:t>
            </a:r>
          </a:p>
          <a:p>
            <a:r>
              <a:rPr lang="zh-TW" altLang="en-US" dirty="0"/>
              <a:t>它是一個</a:t>
            </a:r>
            <a:r>
              <a:rPr lang="zh-TW" altLang="en-US" sz="3600" dirty="0">
                <a:solidFill>
                  <a:schemeClr val="accent2"/>
                </a:solidFill>
              </a:rPr>
              <a:t>等待非同步操作完成的物件</a:t>
            </a:r>
            <a:r>
              <a:rPr lang="zh-TW" altLang="en-US" dirty="0"/>
              <a:t>，當事件完成時，</a:t>
            </a:r>
            <a:r>
              <a:rPr lang="en-US" altLang="zh-TW" dirty="0"/>
              <a:t>Promise </a:t>
            </a:r>
            <a:r>
              <a:rPr lang="zh-TW" altLang="en-US" dirty="0"/>
              <a:t>根據操作結果是成功、或者失敗，做相對應的處理動作。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7037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08A21E-5CED-4E56-56B2-D7DDCEA27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&lt;</a:t>
            </a:r>
            <a:r>
              <a:rPr lang="zh-TW" altLang="en-US" sz="3600" dirty="0"/>
              <a:t>題外話</a:t>
            </a:r>
            <a:r>
              <a:rPr lang="en-US" altLang="zh-TW" sz="3600" dirty="0"/>
              <a:t>&gt;</a:t>
            </a:r>
            <a:br>
              <a:rPr lang="en-US" altLang="zh-TW" dirty="0"/>
            </a:br>
            <a:r>
              <a:rPr lang="zh-TW" altLang="en-US" sz="3600" dirty="0"/>
              <a:t>在</a:t>
            </a:r>
            <a:r>
              <a:rPr lang="zh-TW" altLang="en-US" dirty="0"/>
              <a:t>聊</a:t>
            </a:r>
            <a:r>
              <a:rPr lang="en-US" altLang="zh-TW" dirty="0"/>
              <a:t>promise</a:t>
            </a:r>
            <a:r>
              <a:rPr lang="zh-TW" altLang="en-US" dirty="0"/>
              <a:t>物件之前</a:t>
            </a:r>
            <a:r>
              <a:rPr lang="zh-TW" altLang="en-US" sz="3600" dirty="0"/>
              <a:t>，先懂一些</a:t>
            </a:r>
            <a:r>
              <a:rPr lang="zh-TW" altLang="en-US" dirty="0"/>
              <a:t>專有名詞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5C3B70-C4DB-1D27-72AA-261756B75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Promise</a:t>
            </a:r>
            <a:r>
              <a:rPr lang="zh-TW" altLang="en-US" dirty="0"/>
              <a:t>物件狀態</a:t>
            </a:r>
            <a:endParaRPr lang="en-US" altLang="zh-TW" dirty="0"/>
          </a:p>
          <a:p>
            <a:pPr marL="914400" lvl="1" indent="-457200">
              <a:buAutoNum type="arabicPeriod"/>
            </a:pPr>
            <a:r>
              <a:rPr lang="en-US" altLang="zh-TW" dirty="0"/>
              <a:t>pending - </a:t>
            </a:r>
            <a:r>
              <a:rPr lang="zh-TW" altLang="en-US" dirty="0"/>
              <a:t>初始狀態 </a:t>
            </a:r>
            <a:r>
              <a:rPr lang="en-US" altLang="zh-TW" dirty="0"/>
              <a:t>(</a:t>
            </a:r>
            <a:r>
              <a:rPr lang="zh-TW" altLang="en-US" dirty="0"/>
              <a:t>進行中</a:t>
            </a:r>
            <a:r>
              <a:rPr lang="en-US" altLang="zh-TW" dirty="0"/>
              <a:t>)</a:t>
            </a:r>
          </a:p>
          <a:p>
            <a:pPr marL="914400" lvl="1" indent="-457200">
              <a:buAutoNum type="arabicPeriod"/>
            </a:pPr>
            <a:r>
              <a:rPr lang="en-US" altLang="zh-TW" dirty="0"/>
              <a:t>fulfilled - </a:t>
            </a:r>
            <a:r>
              <a:rPr lang="zh-TW" altLang="en-US" dirty="0"/>
              <a:t>事件已完成</a:t>
            </a:r>
            <a:endParaRPr lang="en-US" altLang="zh-TW" dirty="0"/>
          </a:p>
          <a:p>
            <a:pPr marL="914400" lvl="1" indent="-457200">
              <a:buAutoNum type="arabicPeriod"/>
            </a:pPr>
            <a:r>
              <a:rPr lang="en-US" altLang="zh-TW" dirty="0"/>
              <a:t>rejected - </a:t>
            </a:r>
            <a:r>
              <a:rPr lang="zh-TW" altLang="en-US" dirty="0"/>
              <a:t>事件已失敗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Promise </a:t>
            </a:r>
            <a:r>
              <a:rPr lang="zh-TW" altLang="en-US" dirty="0"/>
              <a:t>狀態的改變</a:t>
            </a:r>
            <a:endParaRPr lang="en-US" altLang="zh-TW" dirty="0"/>
          </a:p>
          <a:p>
            <a:pPr marL="914400" lvl="1" indent="-457200">
              <a:buAutoNum type="arabicPeriod"/>
            </a:pPr>
            <a:r>
              <a:rPr lang="zh-TW" altLang="en-US" dirty="0"/>
              <a:t>從 </a:t>
            </a:r>
            <a:r>
              <a:rPr lang="en-US" altLang="zh-TW" dirty="0"/>
              <a:t>pending </a:t>
            </a:r>
            <a:r>
              <a:rPr lang="zh-TW" altLang="en-US" dirty="0"/>
              <a:t>變成 </a:t>
            </a:r>
            <a:r>
              <a:rPr lang="en-US" altLang="zh-TW" dirty="0"/>
              <a:t>fulfilled : </a:t>
            </a:r>
            <a:r>
              <a:rPr lang="zh-TW" altLang="en-US" dirty="0"/>
              <a:t>表示操作成功</a:t>
            </a:r>
            <a:endParaRPr lang="en-US" altLang="zh-TW" dirty="0"/>
          </a:p>
          <a:p>
            <a:pPr marL="914400" lvl="1" indent="-457200">
              <a:buAutoNum type="arabicPeriod"/>
            </a:pPr>
            <a:r>
              <a:rPr lang="zh-TW" altLang="en-US" dirty="0"/>
              <a:t>從 </a:t>
            </a:r>
            <a:r>
              <a:rPr lang="en-US" altLang="zh-TW" dirty="0"/>
              <a:t>pending </a:t>
            </a:r>
            <a:r>
              <a:rPr lang="zh-TW" altLang="en-US" dirty="0"/>
              <a:t>變成 </a:t>
            </a:r>
            <a:r>
              <a:rPr lang="en-US" altLang="zh-TW" dirty="0"/>
              <a:t>rejected : </a:t>
            </a:r>
            <a:r>
              <a:rPr lang="zh-TW" altLang="en-US" dirty="0"/>
              <a:t>表示操作失敗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09A6801-0E41-149F-7886-3008F5654005}"/>
              </a:ext>
            </a:extLst>
          </p:cNvPr>
          <p:cNvSpPr txBox="1"/>
          <p:nvPr/>
        </p:nvSpPr>
        <p:spPr>
          <a:xfrm>
            <a:off x="1283366" y="5253633"/>
            <a:ext cx="77643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</a:rPr>
              <a:t>p.s.</a:t>
            </a:r>
            <a:r>
              <a:rPr lang="zh-TW" altLang="en-US" dirty="0">
                <a:solidFill>
                  <a:schemeClr val="accent2"/>
                </a:solidFill>
              </a:rPr>
              <a:t>當狀態轉換發生時，那些透過</a:t>
            </a:r>
            <a:r>
              <a:rPr lang="en-US" altLang="zh-TW" dirty="0">
                <a:solidFill>
                  <a:schemeClr val="accent2"/>
                </a:solidFill>
              </a:rPr>
              <a:t>then</a:t>
            </a:r>
            <a:r>
              <a:rPr lang="zh-TW" altLang="en-US" dirty="0">
                <a:solidFill>
                  <a:schemeClr val="accent2"/>
                </a:solidFill>
              </a:rPr>
              <a:t>或</a:t>
            </a:r>
            <a:r>
              <a:rPr lang="en-US" altLang="zh-TW" dirty="0">
                <a:solidFill>
                  <a:schemeClr val="accent2"/>
                </a:solidFill>
              </a:rPr>
              <a:t>catch</a:t>
            </a:r>
            <a:r>
              <a:rPr lang="zh-TW" altLang="en-US" dirty="0">
                <a:solidFill>
                  <a:schemeClr val="accent2"/>
                </a:solidFill>
              </a:rPr>
              <a:t>方法所繫結的</a:t>
            </a:r>
            <a:r>
              <a:rPr lang="en-US" altLang="zh-TW" dirty="0">
                <a:solidFill>
                  <a:schemeClr val="accent2"/>
                </a:solidFill>
              </a:rPr>
              <a:t>callback</a:t>
            </a:r>
            <a:r>
              <a:rPr lang="zh-TW" altLang="en-US" dirty="0">
                <a:solidFill>
                  <a:schemeClr val="accent2"/>
                </a:solidFill>
              </a:rPr>
              <a:t>函式就會被調用。而</a:t>
            </a:r>
            <a:r>
              <a:rPr lang="zh-TW" altLang="en-US" sz="2400" dirty="0">
                <a:solidFill>
                  <a:schemeClr val="accent2"/>
                </a:solidFill>
              </a:rPr>
              <a:t>一旦狀態改變就會固定，永遠不會再改變狀態了</a:t>
            </a:r>
          </a:p>
        </p:txBody>
      </p:sp>
    </p:spTree>
    <p:extLst>
      <p:ext uri="{BB962C8B-B14F-4D97-AF65-F5344CB8AC3E}">
        <p14:creationId xmlns:p14="http://schemas.microsoft.com/office/powerpoint/2010/main" val="2180738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7AD20B-585A-B5F0-49FD-A7471AFF2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Promise</a:t>
            </a:r>
            <a:r>
              <a:rPr lang="zh-TW" altLang="en-US" dirty="0"/>
              <a:t>物件的語法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EB05A9A-1763-B014-E782-EB2D364BC7CD}"/>
              </a:ext>
            </a:extLst>
          </p:cNvPr>
          <p:cNvSpPr txBox="1"/>
          <p:nvPr/>
        </p:nvSpPr>
        <p:spPr>
          <a:xfrm>
            <a:off x="838200" y="1825625"/>
            <a:ext cx="69622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//</a:t>
            </a:r>
            <a:r>
              <a:rPr lang="zh-TW" altLang="en-US" sz="2400" dirty="0"/>
              <a:t>建構</a:t>
            </a:r>
            <a:r>
              <a:rPr lang="en-US" altLang="zh-TW" sz="2400" dirty="0"/>
              <a:t>Promise</a:t>
            </a:r>
            <a:r>
              <a:rPr lang="zh-TW" altLang="en-US" sz="2400" dirty="0"/>
              <a:t>物件</a:t>
            </a:r>
            <a:endParaRPr lang="en-US" altLang="zh-TW" sz="2400" dirty="0"/>
          </a:p>
          <a:p>
            <a:r>
              <a:rPr lang="en-US" altLang="zh-TW" sz="2400" dirty="0"/>
              <a:t>let promise = new Promise(function(resolve, reject) {</a:t>
            </a:r>
          </a:p>
          <a:p>
            <a:r>
              <a:rPr lang="en-US" altLang="zh-TW" sz="2400" dirty="0"/>
              <a:t>	if (</a:t>
            </a:r>
            <a:r>
              <a:rPr lang="zh-TW" altLang="en-US" sz="2400" dirty="0"/>
              <a:t>異步操作成功</a:t>
            </a:r>
            <a:r>
              <a:rPr lang="en-US" altLang="zh-TW" sz="2400" dirty="0"/>
              <a:t>){		</a:t>
            </a:r>
          </a:p>
          <a:p>
            <a:r>
              <a:rPr lang="en-US" altLang="zh-TW" sz="2400" dirty="0"/>
              <a:t>		resolve(value);</a:t>
            </a:r>
          </a:p>
          <a:p>
            <a:r>
              <a:rPr lang="en-US" altLang="zh-TW" sz="2400" dirty="0"/>
              <a:t>	}else{		</a:t>
            </a:r>
          </a:p>
          <a:p>
            <a:r>
              <a:rPr lang="en-US" altLang="zh-TW" sz="2400" dirty="0"/>
              <a:t>		reject(error);	</a:t>
            </a:r>
          </a:p>
          <a:p>
            <a:r>
              <a:rPr lang="en-US" altLang="zh-TW" sz="2400" dirty="0"/>
              <a:t>	}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934388D-2401-3B7F-07E2-60CE39FDC2E8}"/>
              </a:ext>
            </a:extLst>
          </p:cNvPr>
          <p:cNvSpPr txBox="1"/>
          <p:nvPr/>
        </p:nvSpPr>
        <p:spPr>
          <a:xfrm>
            <a:off x="4706354" y="2798711"/>
            <a:ext cx="6358689" cy="646331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</a:rPr>
              <a:t>resolve(value) : </a:t>
            </a:r>
            <a:r>
              <a:rPr lang="zh-TW" altLang="en-US" dirty="0">
                <a:solidFill>
                  <a:schemeClr val="accent2"/>
                </a:solidFill>
              </a:rPr>
              <a:t>用來將 </a:t>
            </a:r>
            <a:r>
              <a:rPr lang="en-US" altLang="zh-TW" dirty="0">
                <a:solidFill>
                  <a:schemeClr val="accent2"/>
                </a:solidFill>
              </a:rPr>
              <a:t>Promise </a:t>
            </a:r>
            <a:r>
              <a:rPr lang="zh-TW" altLang="en-US" dirty="0">
                <a:solidFill>
                  <a:schemeClr val="accent2"/>
                </a:solidFill>
              </a:rPr>
              <a:t>物件的狀態變為 </a:t>
            </a:r>
            <a:r>
              <a:rPr lang="en-US" altLang="zh-TW" dirty="0">
                <a:solidFill>
                  <a:schemeClr val="accent2"/>
                </a:solidFill>
              </a:rPr>
              <a:t>fulfilled (</a:t>
            </a:r>
            <a:r>
              <a:rPr lang="zh-TW" altLang="en-US" dirty="0">
                <a:solidFill>
                  <a:schemeClr val="accent2"/>
                </a:solidFill>
              </a:rPr>
              <a:t>已完成</a:t>
            </a:r>
            <a:r>
              <a:rPr lang="en-US" altLang="zh-TW" dirty="0">
                <a:solidFill>
                  <a:schemeClr val="accent2"/>
                </a:solidFill>
              </a:rPr>
              <a:t>)</a:t>
            </a:r>
            <a:r>
              <a:rPr lang="zh-TW" altLang="en-US" dirty="0">
                <a:solidFill>
                  <a:schemeClr val="accent2"/>
                </a:solidFill>
              </a:rPr>
              <a:t>，在非同步操作成功時調用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F493C67-705C-4E23-1EFC-6B113F47162C}"/>
              </a:ext>
            </a:extLst>
          </p:cNvPr>
          <p:cNvSpPr txBox="1"/>
          <p:nvPr/>
        </p:nvSpPr>
        <p:spPr>
          <a:xfrm>
            <a:off x="4481766" y="3595335"/>
            <a:ext cx="6438899" cy="646331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</a:rPr>
              <a:t>reject(error) : </a:t>
            </a:r>
            <a:r>
              <a:rPr lang="zh-TW" altLang="en-US" dirty="0">
                <a:solidFill>
                  <a:schemeClr val="accent2"/>
                </a:solidFill>
              </a:rPr>
              <a:t>用來將 </a:t>
            </a:r>
            <a:r>
              <a:rPr lang="en-US" altLang="zh-TW" dirty="0">
                <a:solidFill>
                  <a:schemeClr val="accent2"/>
                </a:solidFill>
              </a:rPr>
              <a:t>Promise </a:t>
            </a:r>
            <a:r>
              <a:rPr lang="zh-TW" altLang="en-US" dirty="0">
                <a:solidFill>
                  <a:schemeClr val="accent2"/>
                </a:solidFill>
              </a:rPr>
              <a:t>物件的狀態變為 </a:t>
            </a:r>
            <a:r>
              <a:rPr lang="en-US" altLang="zh-TW" dirty="0">
                <a:solidFill>
                  <a:schemeClr val="accent2"/>
                </a:solidFill>
              </a:rPr>
              <a:t>rejected (</a:t>
            </a:r>
            <a:r>
              <a:rPr lang="zh-TW" altLang="en-US" dirty="0">
                <a:solidFill>
                  <a:schemeClr val="accent2"/>
                </a:solidFill>
              </a:rPr>
              <a:t>已失敗</a:t>
            </a:r>
            <a:r>
              <a:rPr lang="en-US" altLang="zh-TW" dirty="0">
                <a:solidFill>
                  <a:schemeClr val="accent2"/>
                </a:solidFill>
              </a:rPr>
              <a:t>)</a:t>
            </a:r>
            <a:r>
              <a:rPr lang="zh-TW" altLang="en-US" dirty="0">
                <a:solidFill>
                  <a:schemeClr val="accent2"/>
                </a:solidFill>
              </a:rPr>
              <a:t>，在非同步操作失敗時調用</a:t>
            </a:r>
          </a:p>
        </p:txBody>
      </p:sp>
    </p:spTree>
    <p:extLst>
      <p:ext uri="{BB962C8B-B14F-4D97-AF65-F5344CB8AC3E}">
        <p14:creationId xmlns:p14="http://schemas.microsoft.com/office/powerpoint/2010/main" val="4250036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9FA019-FF6A-F9CC-1DAE-F44045CD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Promise</a:t>
            </a:r>
            <a:r>
              <a:rPr lang="zh-TW" altLang="en-US" dirty="0"/>
              <a:t>物件的方法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6B93CB-916C-8A1E-A4C9-86C05D2DE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7158"/>
            <a:ext cx="5257800" cy="143184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.then()</a:t>
            </a:r>
            <a:r>
              <a:rPr lang="zh-TW" altLang="en-US" dirty="0"/>
              <a:t>方法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綁定當 </a:t>
            </a:r>
            <a:r>
              <a:rPr lang="en-US" altLang="zh-TW" dirty="0"/>
              <a:t>fulfilled </a:t>
            </a:r>
            <a:r>
              <a:rPr lang="zh-TW" altLang="en-US" dirty="0"/>
              <a:t>或 </a:t>
            </a:r>
            <a:r>
              <a:rPr lang="en-US" altLang="zh-TW" dirty="0"/>
              <a:t>rejected </a:t>
            </a:r>
            <a:r>
              <a:rPr lang="zh-TW" altLang="en-US" dirty="0"/>
              <a:t>狀態時，分別要執行的函數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8096379-FA09-833C-FDA5-6BA1B99DCD98}"/>
              </a:ext>
            </a:extLst>
          </p:cNvPr>
          <p:cNvSpPr txBox="1">
            <a:spLocks/>
          </p:cNvSpPr>
          <p:nvPr/>
        </p:nvSpPr>
        <p:spPr>
          <a:xfrm>
            <a:off x="838200" y="4672180"/>
            <a:ext cx="4632158" cy="1431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.catch()</a:t>
            </a:r>
            <a:r>
              <a:rPr lang="zh-TW" altLang="en-US" dirty="0"/>
              <a:t>方法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/>
              <a:t>綁定當 </a:t>
            </a:r>
            <a:r>
              <a:rPr lang="en-US" altLang="zh-TW" dirty="0"/>
              <a:t>fulfilled </a:t>
            </a:r>
            <a:r>
              <a:rPr lang="zh-TW" altLang="en-US" dirty="0"/>
              <a:t>或 </a:t>
            </a:r>
            <a:r>
              <a:rPr lang="en-US" altLang="zh-TW" dirty="0"/>
              <a:t>rejected </a:t>
            </a:r>
            <a:r>
              <a:rPr lang="zh-TW" altLang="en-US" dirty="0"/>
              <a:t>狀態時，分別要執行的函數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5DA28C82-4D0B-8CFE-B732-8D505A66837E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5167919" cy="1945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000" dirty="0">
                <a:solidFill>
                  <a:schemeClr val="accent2"/>
                </a:solidFill>
              </a:rPr>
              <a:t>p.s.</a:t>
            </a:r>
            <a:r>
              <a:rPr lang="zh-TW" altLang="en-US" sz="2000" dirty="0">
                <a:solidFill>
                  <a:schemeClr val="accent2"/>
                </a:solidFill>
              </a:rPr>
              <a:t>因</a:t>
            </a:r>
            <a:r>
              <a:rPr lang="en-US" altLang="zh-TW" sz="2000" dirty="0">
                <a:solidFill>
                  <a:schemeClr val="accent2"/>
                </a:solidFill>
              </a:rPr>
              <a:t>fetch</a:t>
            </a:r>
            <a:r>
              <a:rPr lang="zh-TW" altLang="en-US" sz="2000" dirty="0">
                <a:solidFill>
                  <a:schemeClr val="accent2"/>
                </a:solidFill>
              </a:rPr>
              <a:t>中可以無限制串接</a:t>
            </a:r>
            <a:r>
              <a:rPr lang="en-US" altLang="zh-TW" sz="2000" dirty="0">
                <a:solidFill>
                  <a:schemeClr val="accent2"/>
                </a:solidFill>
              </a:rPr>
              <a:t>then</a:t>
            </a:r>
            <a:r>
              <a:rPr lang="zh-TW" altLang="en-US" sz="2000" dirty="0">
                <a:solidFill>
                  <a:schemeClr val="accent2"/>
                </a:solidFill>
              </a:rPr>
              <a:t>，每個</a:t>
            </a:r>
            <a:r>
              <a:rPr lang="en-US" altLang="zh-TW" sz="2000" dirty="0">
                <a:solidFill>
                  <a:schemeClr val="accent2"/>
                </a:solidFill>
              </a:rPr>
              <a:t>then</a:t>
            </a:r>
            <a:r>
              <a:rPr lang="zh-TW" altLang="en-US" sz="2000" dirty="0">
                <a:solidFill>
                  <a:schemeClr val="accent2"/>
                </a:solidFill>
              </a:rPr>
              <a:t>的參數物件都跟上一個函式的執行結果有關，就會形成一個</a:t>
            </a:r>
            <a:r>
              <a:rPr lang="en-US" altLang="zh-TW" sz="2000" dirty="0">
                <a:solidFill>
                  <a:schemeClr val="accent2"/>
                </a:solidFill>
              </a:rPr>
              <a:t>fetch</a:t>
            </a:r>
            <a:r>
              <a:rPr lang="zh-TW" altLang="en-US" sz="2000" dirty="0">
                <a:solidFill>
                  <a:schemeClr val="accent2"/>
                </a:solidFill>
              </a:rPr>
              <a:t>函式中有很多個</a:t>
            </a:r>
            <a:r>
              <a:rPr lang="en-US" altLang="zh-TW" sz="2000" dirty="0">
                <a:solidFill>
                  <a:schemeClr val="accent2"/>
                </a:solidFill>
              </a:rPr>
              <a:t>then</a:t>
            </a:r>
            <a:r>
              <a:rPr lang="zh-TW" altLang="en-US" sz="2000" dirty="0">
                <a:solidFill>
                  <a:schemeClr val="accent2"/>
                </a:solidFill>
              </a:rPr>
              <a:t>的景象，我們稱為</a:t>
            </a:r>
            <a:r>
              <a:rPr lang="en-US" altLang="zh-TW" sz="2000" dirty="0">
                <a:solidFill>
                  <a:schemeClr val="accent2"/>
                </a:solidFill>
              </a:rPr>
              <a:t>callback hell</a:t>
            </a:r>
            <a:endParaRPr lang="zh-TW" altLang="en-US" sz="2000" dirty="0">
              <a:solidFill>
                <a:schemeClr val="accent2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1EFEF00-0BE7-06D4-4291-659472B7E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119" y="1690687"/>
            <a:ext cx="5793563" cy="4802187"/>
          </a:xfrm>
          <a:prstGeom prst="rect">
            <a:avLst/>
          </a:prstGeom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0CDACC16-D0D3-E141-73B9-47D0F36F19AC}"/>
              </a:ext>
            </a:extLst>
          </p:cNvPr>
          <p:cNvCxnSpPr>
            <a:cxnSpLocks/>
          </p:cNvCxnSpPr>
          <p:nvPr/>
        </p:nvCxnSpPr>
        <p:spPr>
          <a:xfrm flipH="1">
            <a:off x="7010400" y="2521207"/>
            <a:ext cx="256674" cy="4727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5B1DD54E-06DE-5CEF-6CD4-F003D39D4E97}"/>
              </a:ext>
            </a:extLst>
          </p:cNvPr>
          <p:cNvSpPr txBox="1">
            <a:spLocks/>
          </p:cNvSpPr>
          <p:nvPr/>
        </p:nvSpPr>
        <p:spPr>
          <a:xfrm>
            <a:off x="6631763" y="5288377"/>
            <a:ext cx="5167919" cy="98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zh-TW" altLang="en-US" sz="2000" dirty="0">
              <a:solidFill>
                <a:schemeClr val="accent2"/>
              </a:solidFill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0F5E2EEA-5F3B-4718-B569-2E95A76BF860}"/>
              </a:ext>
            </a:extLst>
          </p:cNvPr>
          <p:cNvSpPr txBox="1">
            <a:spLocks/>
          </p:cNvSpPr>
          <p:nvPr/>
        </p:nvSpPr>
        <p:spPr>
          <a:xfrm>
            <a:off x="7188045" y="2549505"/>
            <a:ext cx="4690666" cy="632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1800" dirty="0">
                <a:solidFill>
                  <a:srgbClr val="FF0000"/>
                </a:solidFill>
              </a:rPr>
              <a:t>當</a:t>
            </a:r>
            <a:r>
              <a:rPr lang="en-US" altLang="zh-TW" sz="1800" dirty="0">
                <a:solidFill>
                  <a:srgbClr val="FF0000"/>
                </a:solidFill>
              </a:rPr>
              <a:t>Promise</a:t>
            </a:r>
            <a:r>
              <a:rPr lang="zh-TW" altLang="en-US" sz="1800" dirty="0">
                <a:solidFill>
                  <a:srgbClr val="FF0000"/>
                </a:solidFill>
              </a:rPr>
              <a:t>物件轉為</a:t>
            </a:r>
            <a:r>
              <a:rPr lang="en-US" altLang="zh-TW" sz="1800" dirty="0">
                <a:solidFill>
                  <a:srgbClr val="FF0000"/>
                </a:solidFill>
              </a:rPr>
              <a:t>fulfilled</a:t>
            </a:r>
            <a:r>
              <a:rPr lang="zh-TW" altLang="en-US" sz="1800" dirty="0">
                <a:solidFill>
                  <a:srgbClr val="FF0000"/>
                </a:solidFill>
              </a:rPr>
              <a:t>之後開始執行</a:t>
            </a:r>
            <a:r>
              <a:rPr lang="en-US" altLang="zh-TW" sz="1800" dirty="0">
                <a:solidFill>
                  <a:srgbClr val="FF0000"/>
                </a:solidFill>
              </a:rPr>
              <a:t>.then</a:t>
            </a:r>
            <a:r>
              <a:rPr lang="zh-TW" altLang="en-US" sz="1800" dirty="0">
                <a:solidFill>
                  <a:srgbClr val="FF0000"/>
                </a:solidFill>
              </a:rPr>
              <a:t>，在形成一個</a:t>
            </a:r>
            <a:r>
              <a:rPr lang="en-US" altLang="zh-TW" sz="1800" dirty="0">
                <a:solidFill>
                  <a:srgbClr val="FF0000"/>
                </a:solidFill>
              </a:rPr>
              <a:t>Promise</a:t>
            </a:r>
            <a:r>
              <a:rPr lang="zh-TW" altLang="en-US" sz="1800" dirty="0">
                <a:solidFill>
                  <a:srgbClr val="FF0000"/>
                </a:solidFill>
              </a:rPr>
              <a:t>物件</a:t>
            </a:r>
            <a:endParaRPr lang="en-US" altLang="zh-TW" sz="1800" dirty="0">
              <a:solidFill>
                <a:srgbClr val="FF0000"/>
              </a:solidFill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ED33EFFF-8159-D8B9-70A4-8ADA0E5BF749}"/>
              </a:ext>
            </a:extLst>
          </p:cNvPr>
          <p:cNvCxnSpPr>
            <a:cxnSpLocks/>
          </p:cNvCxnSpPr>
          <p:nvPr/>
        </p:nvCxnSpPr>
        <p:spPr>
          <a:xfrm flipH="1">
            <a:off x="6756090" y="3737810"/>
            <a:ext cx="125973" cy="2632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1613EF28-2ED8-1A89-F4CF-51C614EACD34}"/>
              </a:ext>
            </a:extLst>
          </p:cNvPr>
          <p:cNvCxnSpPr>
            <a:cxnSpLocks/>
          </p:cNvCxnSpPr>
          <p:nvPr/>
        </p:nvCxnSpPr>
        <p:spPr>
          <a:xfrm flipH="1">
            <a:off x="6898105" y="4558903"/>
            <a:ext cx="125973" cy="2632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808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03CE99-8A1C-8008-A5C7-321CA0D74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&lt;</a:t>
            </a:r>
            <a:r>
              <a:rPr lang="zh-TW" altLang="en-US" sz="3600" dirty="0"/>
              <a:t>題外話</a:t>
            </a:r>
            <a:r>
              <a:rPr lang="en-US" altLang="zh-TW" sz="3600" dirty="0"/>
              <a:t>&gt;</a:t>
            </a:r>
            <a:br>
              <a:rPr lang="en-US" altLang="zh-TW" dirty="0"/>
            </a:br>
            <a:r>
              <a:rPr lang="en-US" altLang="zh-TW" dirty="0"/>
              <a:t>Callback hell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14E15B-5196-B5B3-4C97-598C13787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因</a:t>
            </a:r>
            <a:r>
              <a:rPr lang="en-US" altLang="zh-TW" dirty="0"/>
              <a:t>fetch</a:t>
            </a:r>
            <a:r>
              <a:rPr lang="zh-TW" altLang="en-US" dirty="0"/>
              <a:t>中可以無限制串接</a:t>
            </a:r>
            <a:r>
              <a:rPr lang="en-US" altLang="zh-TW" dirty="0"/>
              <a:t>then</a:t>
            </a:r>
            <a:r>
              <a:rPr lang="zh-TW" altLang="en-US" dirty="0"/>
              <a:t>，每個</a:t>
            </a:r>
            <a:r>
              <a:rPr lang="en-US" altLang="zh-TW" dirty="0"/>
              <a:t>then</a:t>
            </a:r>
            <a:r>
              <a:rPr lang="zh-TW" altLang="en-US" dirty="0"/>
              <a:t>的參數物件都跟上一個函式的執行結果有關，就會形成一個</a:t>
            </a:r>
            <a:r>
              <a:rPr lang="en-US" altLang="zh-TW" dirty="0"/>
              <a:t>fetch</a:t>
            </a:r>
            <a:r>
              <a:rPr lang="zh-TW" altLang="en-US" dirty="0"/>
              <a:t>函式中有很多個</a:t>
            </a:r>
            <a:r>
              <a:rPr lang="en-US" altLang="zh-TW" dirty="0"/>
              <a:t>then</a:t>
            </a:r>
            <a:r>
              <a:rPr lang="zh-TW" altLang="en-US" dirty="0"/>
              <a:t>的景象，我們稱為</a:t>
            </a:r>
            <a:r>
              <a:rPr lang="en-US" altLang="zh-TW" dirty="0"/>
              <a:t>callback hell</a:t>
            </a:r>
          </a:p>
          <a:p>
            <a:r>
              <a:rPr lang="zh-TW" altLang="en-US" dirty="0"/>
              <a:t>改善方式 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zh-TW" altLang="en-US" sz="2400" dirty="0"/>
              <a:t>以</a:t>
            </a:r>
            <a:r>
              <a:rPr lang="en-US" altLang="zh-TW" sz="3000" u="sng" dirty="0"/>
              <a:t>arrow function</a:t>
            </a:r>
            <a:r>
              <a:rPr lang="zh-TW" altLang="en-US" sz="2400" dirty="0"/>
              <a:t>的方式指定</a:t>
            </a:r>
            <a:r>
              <a:rPr lang="en-US" altLang="zh-TW" sz="2400" dirty="0"/>
              <a:t>.then</a:t>
            </a:r>
            <a:r>
              <a:rPr lang="zh-TW" altLang="en-US" sz="2400" dirty="0"/>
              <a:t>函式所要執行的程式碼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dirty="0"/>
              <a:t>   </a:t>
            </a:r>
            <a:endParaRPr lang="zh-TW" altLang="en-US" sz="2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768A9B9-D720-1E72-5B37-E8CAEF89A0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653" r="22145"/>
          <a:stretch/>
        </p:blipFill>
        <p:spPr>
          <a:xfrm>
            <a:off x="1179143" y="4178509"/>
            <a:ext cx="5290337" cy="244688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ECF11BB-0F37-9E2E-9FB1-97FF07A01336}"/>
              </a:ext>
            </a:extLst>
          </p:cNvPr>
          <p:cNvSpPr/>
          <p:nvPr/>
        </p:nvSpPr>
        <p:spPr>
          <a:xfrm>
            <a:off x="2085474" y="4989095"/>
            <a:ext cx="4384006" cy="4491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5AC1652-AB1E-0999-7034-0185F57B5076}"/>
              </a:ext>
            </a:extLst>
          </p:cNvPr>
          <p:cNvSpPr txBox="1"/>
          <p:nvPr/>
        </p:nvSpPr>
        <p:spPr>
          <a:xfrm>
            <a:off x="6609348" y="4923848"/>
            <a:ext cx="4744452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原本的</a:t>
            </a:r>
            <a:r>
              <a:rPr lang="en-US" altLang="zh-TW" dirty="0">
                <a:solidFill>
                  <a:srgbClr val="FF0000"/>
                </a:solidFill>
              </a:rPr>
              <a:t>.then()</a:t>
            </a:r>
            <a:r>
              <a:rPr lang="zh-TW" altLang="en-US" dirty="0">
                <a:solidFill>
                  <a:srgbClr val="FF0000"/>
                </a:solidFill>
              </a:rPr>
              <a:t>函式寫法為</a:t>
            </a:r>
            <a:r>
              <a:rPr lang="en-US" altLang="zh-TW" dirty="0">
                <a:solidFill>
                  <a:srgbClr val="FF0000"/>
                </a:solidFill>
              </a:rPr>
              <a:t>:</a:t>
            </a:r>
          </a:p>
          <a:p>
            <a:r>
              <a:rPr lang="en-US" altLang="zh-TW" sz="2400" dirty="0" err="1">
                <a:solidFill>
                  <a:srgbClr val="FF0000"/>
                </a:solidFill>
              </a:rPr>
              <a:t>promiseObject.then</a:t>
            </a:r>
            <a:r>
              <a:rPr lang="en-US" altLang="zh-TW" sz="2400" dirty="0">
                <a:solidFill>
                  <a:srgbClr val="FF0000"/>
                </a:solidFill>
              </a:rPr>
              <a:t>(function(data){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	</a:t>
            </a:r>
            <a:r>
              <a:rPr lang="en-US" altLang="zh-TW" sz="2400" dirty="0" err="1">
                <a:solidFill>
                  <a:srgbClr val="FF0000"/>
                </a:solidFill>
              </a:rPr>
              <a:t>Data.json</a:t>
            </a:r>
            <a:r>
              <a:rPr lang="en-US" altLang="zh-TW" sz="2400" dirty="0">
                <a:solidFill>
                  <a:srgbClr val="FF0000"/>
                </a:solidFill>
              </a:rPr>
              <a:t>();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})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470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525DFA-6FE7-3F46-14BE-4260BFF29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/>
              <a:t>解決非同步任務困境的方案</a:t>
            </a:r>
            <a:br>
              <a:rPr lang="en-US" altLang="zh-TW" dirty="0"/>
            </a:br>
            <a:r>
              <a:rPr lang="zh-TW" altLang="en-US" dirty="0"/>
              <a:t>三</a:t>
            </a:r>
            <a:r>
              <a:rPr lang="en-US" altLang="zh-TW" dirty="0"/>
              <a:t>.async</a:t>
            </a:r>
            <a:r>
              <a:rPr lang="zh-TW" altLang="en-US" dirty="0"/>
              <a:t>和</a:t>
            </a:r>
            <a:r>
              <a:rPr lang="en-US" altLang="zh-TW" dirty="0"/>
              <a:t>await</a:t>
            </a:r>
            <a:r>
              <a:rPr lang="zh-TW" altLang="en-US" dirty="0"/>
              <a:t>關鍵字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906411-FDED-AAA6-5B9A-D8A09C95C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769" y="1690688"/>
            <a:ext cx="5803231" cy="4434227"/>
          </a:xfrm>
        </p:spPr>
        <p:txBody>
          <a:bodyPr/>
          <a:lstStyle/>
          <a:p>
            <a:r>
              <a:rPr lang="en-US" altLang="zh-TW" dirty="0"/>
              <a:t>async</a:t>
            </a:r>
            <a:r>
              <a:rPr lang="zh-TW" altLang="en-US" dirty="0"/>
              <a:t>關鍵字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zh-TW" altLang="en-US" sz="2400" dirty="0"/>
              <a:t>在</a:t>
            </a:r>
            <a:r>
              <a:rPr lang="en-US" altLang="zh-TW" u="sng" dirty="0"/>
              <a:t>function</a:t>
            </a:r>
            <a:r>
              <a:rPr lang="zh-TW" altLang="en-US" u="sng" dirty="0"/>
              <a:t>宣告之前加上的關鍵字</a:t>
            </a:r>
            <a:r>
              <a:rPr lang="zh-TW" altLang="en-US" dirty="0"/>
              <a:t>，</a:t>
            </a:r>
            <a:r>
              <a:rPr lang="zh-TW" altLang="en-US" sz="2400" dirty="0"/>
              <a:t>旨在</a:t>
            </a:r>
            <a:r>
              <a:rPr lang="zh-TW" altLang="en-US" sz="3600" dirty="0">
                <a:solidFill>
                  <a:schemeClr val="accent2"/>
                </a:solidFill>
              </a:rPr>
              <a:t>宣告</a:t>
            </a:r>
            <a:r>
              <a:rPr lang="zh-TW" altLang="en-US" sz="2400" dirty="0"/>
              <a:t>該</a:t>
            </a:r>
            <a:r>
              <a:rPr lang="en-US" altLang="zh-TW" sz="2400" dirty="0"/>
              <a:t>function</a:t>
            </a:r>
            <a:r>
              <a:rPr lang="zh-TW" altLang="en-US" sz="2400" dirty="0"/>
              <a:t>為一個</a:t>
            </a:r>
            <a:r>
              <a:rPr lang="en-US" altLang="zh-TW" sz="2400" dirty="0"/>
              <a:t>async function</a:t>
            </a:r>
          </a:p>
          <a:p>
            <a:pPr marL="0" indent="0">
              <a:buNone/>
            </a:pPr>
            <a:r>
              <a:rPr lang="zh-TW" altLang="en-US" sz="2400" dirty="0"/>
              <a:t>語法範例如下</a:t>
            </a:r>
            <a:r>
              <a:rPr lang="en-US" altLang="zh-TW" sz="2400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7D0BF65-0469-ACE3-146F-7D4B8BEA7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37" y="3562647"/>
            <a:ext cx="5754991" cy="232555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D9A3570-C93D-CC9C-1074-8D7A90FB055C}"/>
              </a:ext>
            </a:extLst>
          </p:cNvPr>
          <p:cNvSpPr/>
          <p:nvPr/>
        </p:nvSpPr>
        <p:spPr>
          <a:xfrm>
            <a:off x="1379621" y="5098711"/>
            <a:ext cx="4700223" cy="4170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EE52A52-20C3-20C8-A2C0-EAB6F7C90852}"/>
              </a:ext>
            </a:extLst>
          </p:cNvPr>
          <p:cNvSpPr txBox="1"/>
          <p:nvPr/>
        </p:nvSpPr>
        <p:spPr>
          <a:xfrm>
            <a:off x="2358189" y="5515806"/>
            <a:ext cx="44436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由於</a:t>
            </a:r>
            <a:r>
              <a:rPr lang="en-US" altLang="zh-TW" dirty="0">
                <a:solidFill>
                  <a:srgbClr val="FF0000"/>
                </a:solidFill>
              </a:rPr>
              <a:t>async function</a:t>
            </a:r>
            <a:r>
              <a:rPr lang="zh-TW" altLang="en-US" dirty="0">
                <a:solidFill>
                  <a:srgbClr val="FF0000"/>
                </a:solidFill>
              </a:rPr>
              <a:t>索回傳的物件是一個</a:t>
            </a:r>
            <a:r>
              <a:rPr lang="en-US" altLang="zh-TW" dirty="0">
                <a:solidFill>
                  <a:srgbClr val="FF0000"/>
                </a:solidFill>
              </a:rPr>
              <a:t>promise</a:t>
            </a:r>
            <a:r>
              <a:rPr lang="zh-TW" altLang="en-US" dirty="0">
                <a:solidFill>
                  <a:srgbClr val="FF0000"/>
                </a:solidFill>
              </a:rPr>
              <a:t>物件，因此後面也可以接上</a:t>
            </a:r>
            <a:r>
              <a:rPr lang="en-US" altLang="zh-TW" dirty="0">
                <a:solidFill>
                  <a:srgbClr val="FF0000"/>
                </a:solidFill>
              </a:rPr>
              <a:t>.then</a:t>
            </a:r>
            <a:r>
              <a:rPr lang="zh-TW" altLang="en-US" dirty="0">
                <a:solidFill>
                  <a:srgbClr val="FF0000"/>
                </a:solidFill>
              </a:rPr>
              <a:t>或</a:t>
            </a:r>
            <a:r>
              <a:rPr lang="en-US" altLang="zh-TW" dirty="0">
                <a:solidFill>
                  <a:srgbClr val="FF0000"/>
                </a:solidFill>
              </a:rPr>
              <a:t>.catch</a:t>
            </a:r>
            <a:r>
              <a:rPr lang="zh-TW" altLang="en-US" dirty="0">
                <a:solidFill>
                  <a:srgbClr val="FF0000"/>
                </a:solidFill>
              </a:rPr>
              <a:t>方法，分別執行</a:t>
            </a:r>
            <a:r>
              <a:rPr lang="en-US" altLang="zh-TW" dirty="0">
                <a:solidFill>
                  <a:srgbClr val="FF0000"/>
                </a:solidFill>
              </a:rPr>
              <a:t>promise</a:t>
            </a:r>
            <a:r>
              <a:rPr lang="zh-TW" altLang="en-US" dirty="0">
                <a:solidFill>
                  <a:srgbClr val="FF0000"/>
                </a:solidFill>
              </a:rPr>
              <a:t>物件操作成功及失敗時的函式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F157849D-D158-86E0-2663-4C1E48CE7C37}"/>
              </a:ext>
            </a:extLst>
          </p:cNvPr>
          <p:cNvSpPr txBox="1">
            <a:spLocks/>
          </p:cNvSpPr>
          <p:nvPr/>
        </p:nvSpPr>
        <p:spPr>
          <a:xfrm>
            <a:off x="6464969" y="1690688"/>
            <a:ext cx="5710990" cy="4434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await</a:t>
            </a:r>
            <a:r>
              <a:rPr lang="zh-TW" altLang="en-US" dirty="0"/>
              <a:t>關鍵字</a:t>
            </a:r>
            <a:r>
              <a:rPr lang="en-US" altLang="zh-TW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400" dirty="0"/>
              <a:t>在</a:t>
            </a:r>
            <a:r>
              <a:rPr lang="en-US" altLang="zh-TW" u="sng" dirty="0"/>
              <a:t>async function</a:t>
            </a:r>
            <a:r>
              <a:rPr lang="zh-TW" altLang="en-US" u="sng" dirty="0"/>
              <a:t>中所使用的關鍵字</a:t>
            </a:r>
            <a:r>
              <a:rPr lang="zh-TW" altLang="en-US" dirty="0"/>
              <a:t>，</a:t>
            </a:r>
            <a:r>
              <a:rPr lang="zh-TW" altLang="en-US" sz="2400" dirty="0"/>
              <a:t>旨在宣告該</a:t>
            </a:r>
            <a:r>
              <a:rPr lang="en-US" altLang="zh-TW" sz="2400" dirty="0"/>
              <a:t>function</a:t>
            </a:r>
            <a:r>
              <a:rPr lang="zh-TW" altLang="en-US" sz="2400" dirty="0"/>
              <a:t>先在</a:t>
            </a:r>
            <a:r>
              <a:rPr lang="en-US" altLang="zh-TW" sz="2400" dirty="0"/>
              <a:t>await</a:t>
            </a:r>
            <a:r>
              <a:rPr lang="zh-TW" altLang="en-US" sz="2400" dirty="0"/>
              <a:t>的位置做</a:t>
            </a:r>
            <a:r>
              <a:rPr lang="zh-TW" altLang="en-US" sz="3000" dirty="0">
                <a:solidFill>
                  <a:schemeClr val="accent2"/>
                </a:solidFill>
              </a:rPr>
              <a:t>停留</a:t>
            </a:r>
            <a:r>
              <a:rPr lang="zh-TW" altLang="en-US" sz="2400" dirty="0"/>
              <a:t>，帶</a:t>
            </a:r>
            <a:r>
              <a:rPr lang="en-US" altLang="zh-TW" sz="2400" dirty="0"/>
              <a:t>promise</a:t>
            </a:r>
            <a:r>
              <a:rPr lang="zh-TW" altLang="en-US" sz="2400" dirty="0"/>
              <a:t>物件的狀態從</a:t>
            </a:r>
            <a:r>
              <a:rPr lang="en-US" altLang="zh-TW" sz="2400" dirty="0"/>
              <a:t>pending</a:t>
            </a:r>
            <a:r>
              <a:rPr lang="zh-TW" altLang="en-US" sz="2400" dirty="0"/>
              <a:t>轉為</a:t>
            </a:r>
            <a:r>
              <a:rPr lang="en-US" altLang="zh-TW" sz="2400" dirty="0"/>
              <a:t>fulfilled</a:t>
            </a:r>
            <a:r>
              <a:rPr lang="zh-TW" altLang="en-US" sz="2400" dirty="0"/>
              <a:t>或</a:t>
            </a:r>
            <a:r>
              <a:rPr lang="en-US" altLang="zh-TW" sz="2400" dirty="0"/>
              <a:t>rejected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400" dirty="0"/>
              <a:t>語法範例如下</a:t>
            </a:r>
            <a:r>
              <a:rPr lang="en-US" altLang="zh-TW" sz="2400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44E2EC13-4FB7-E33C-4249-4BF9DCF0B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253" y="4273462"/>
            <a:ext cx="5390004" cy="221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737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E53E40-39A0-5AAA-48FB-4A4B11763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什麼是</a:t>
            </a:r>
            <a:r>
              <a:rPr lang="en-US" altLang="zh-TW" sz="4800" dirty="0"/>
              <a:t>AJAX ?</a:t>
            </a:r>
            <a:br>
              <a:rPr lang="en-US" altLang="zh-TW" sz="4800" dirty="0"/>
            </a:br>
            <a:r>
              <a:rPr lang="zh-TW" altLang="en-US" sz="4800" dirty="0"/>
              <a:t>以及如何達成</a:t>
            </a:r>
            <a:r>
              <a:rPr lang="en-US" altLang="zh-TW" sz="4800" dirty="0"/>
              <a:t>AJAX ?</a:t>
            </a:r>
            <a:endParaRPr lang="zh-TW" altLang="en-US" sz="4800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1BC76E9-936B-9839-1A66-E731C254C0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312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C0EBE0-D839-8C3C-9C8F-6052742E7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AJAX</a:t>
            </a:r>
            <a:r>
              <a:rPr lang="zh-TW" altLang="en-US" dirty="0"/>
              <a:t>簡介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7DD3FE-BFC4-FB58-19BF-97DED04CB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AJAX = Asynchronous(</a:t>
            </a:r>
            <a:r>
              <a:rPr lang="zh-TW" altLang="en-US" dirty="0"/>
              <a:t>非同步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    </a:t>
            </a:r>
            <a:r>
              <a:rPr lang="en-US" altLang="zh-TW" dirty="0"/>
              <a:t>JavaScript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使用的程式語言</a:t>
            </a:r>
            <a:r>
              <a:rPr lang="en-US" altLang="zh-TW" dirty="0"/>
              <a:t>)+</a:t>
            </a:r>
            <a:r>
              <a:rPr lang="zh-TW" altLang="en-US" dirty="0"/>
              <a:t> </a:t>
            </a:r>
            <a:r>
              <a:rPr lang="en-US" altLang="zh-TW" dirty="0"/>
              <a:t>and +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    </a:t>
            </a:r>
            <a:r>
              <a:rPr lang="en-US" altLang="zh-TW" dirty="0"/>
              <a:t>XML(Client </a:t>
            </a:r>
            <a:r>
              <a:rPr lang="zh-TW" altLang="en-US" dirty="0"/>
              <a:t>與 </a:t>
            </a:r>
            <a:r>
              <a:rPr lang="en-US" altLang="zh-TW" dirty="0"/>
              <a:t>Server </a:t>
            </a:r>
            <a:r>
              <a:rPr lang="zh-TW" altLang="en-US" dirty="0"/>
              <a:t>交換資料用的資料與方法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由於近年來</a:t>
            </a:r>
            <a:r>
              <a:rPr lang="en-US" altLang="zh-TW" dirty="0"/>
              <a:t>JSON </a:t>
            </a:r>
            <a:r>
              <a:rPr lang="zh-TW" altLang="en-US" dirty="0"/>
              <a:t>等格式的流行，因此數據的傳送大都是通過</a:t>
            </a:r>
            <a:r>
              <a:rPr lang="en-US" altLang="zh-TW" dirty="0"/>
              <a:t>JSON</a:t>
            </a:r>
            <a:r>
              <a:rPr lang="zh-TW" altLang="en-US" dirty="0"/>
              <a:t>而不是</a:t>
            </a:r>
            <a:r>
              <a:rPr lang="en-US" altLang="zh-TW" dirty="0"/>
              <a:t>XML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4999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2F103D-3E8B-ECC8-AD9F-2ED6E12F7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AJAX</a:t>
            </a:r>
            <a:r>
              <a:rPr lang="zh-TW" altLang="en-US" dirty="0"/>
              <a:t>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872932-7AB1-7F50-B8C4-CCEBAD123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38600" cy="4351338"/>
          </a:xfrm>
        </p:spPr>
        <p:txBody>
          <a:bodyPr/>
          <a:lstStyle/>
          <a:p>
            <a:r>
              <a:rPr lang="zh-TW" altLang="en-US" dirty="0"/>
              <a:t>應用程序可以在背景發送及獲得數據，而不干擾現有頁面的顯示，意即</a:t>
            </a:r>
            <a:r>
              <a:rPr lang="zh-TW" altLang="en-US" sz="3600" dirty="0">
                <a:solidFill>
                  <a:schemeClr val="accent2"/>
                </a:solidFill>
              </a:rPr>
              <a:t>做到將數據交換層與表示層分離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3B156D3-41E6-0181-13B6-31B23C922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681037"/>
            <a:ext cx="7146140" cy="580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66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2C0985-099D-A1FA-1A9A-CC06D9482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&lt;</a:t>
            </a:r>
            <a:r>
              <a:rPr lang="zh-TW" altLang="en-US" sz="3600" dirty="0"/>
              <a:t>題外話</a:t>
            </a:r>
            <a:r>
              <a:rPr lang="en-US" altLang="zh-TW" sz="3600" dirty="0"/>
              <a:t>&gt;</a:t>
            </a:r>
            <a:br>
              <a:rPr lang="en-US" altLang="zh-TW" sz="3600" dirty="0"/>
            </a:br>
            <a:r>
              <a:rPr lang="zh-TW" altLang="en-US" sz="3600" dirty="0"/>
              <a:t>稍微了解一下 </a:t>
            </a:r>
            <a:r>
              <a:rPr lang="zh-TW" altLang="en-US" dirty="0"/>
              <a:t>同步請求 </a:t>
            </a:r>
            <a:r>
              <a:rPr lang="en-US" altLang="zh-TW" dirty="0"/>
              <a:t>vs </a:t>
            </a:r>
            <a:r>
              <a:rPr lang="zh-TW" altLang="en-US" dirty="0"/>
              <a:t>非同步請求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9742BF-31C9-5B9F-BB61-E13DE691A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7" y="1825625"/>
            <a:ext cx="4359442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同步請求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(Synchronous request)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983C25D-F1F0-89B9-F4B2-E75432D24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7" y="2915712"/>
            <a:ext cx="5727693" cy="2875488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504F2AF6-EDC8-3F25-EC5F-D5CFE78B5925}"/>
              </a:ext>
            </a:extLst>
          </p:cNvPr>
          <p:cNvSpPr txBox="1">
            <a:spLocks/>
          </p:cNvSpPr>
          <p:nvPr/>
        </p:nvSpPr>
        <p:spPr>
          <a:xfrm>
            <a:off x="6665491" y="1825625"/>
            <a:ext cx="43594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/>
              <a:t>非同步請求 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(Asynchronous request)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4E7530A-F8DA-61EE-B293-E88966040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491" y="2915712"/>
            <a:ext cx="5264093" cy="339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930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B13C2A-7BE3-B3C7-2883-C80F1A570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非同步任務的困境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5EB7A7-935A-084C-7FAB-6F8189553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當</a:t>
            </a:r>
            <a:r>
              <a:rPr lang="zh-TW" altLang="en-US" sz="3000" u="sng" dirty="0"/>
              <a:t>異步任務的執行結果被放到同步任務呈現</a:t>
            </a:r>
            <a:r>
              <a:rPr lang="zh-TW" altLang="en-US" dirty="0"/>
              <a:t>，會發生因在等待異步任務執行的時候，同步任務已完成，而導致</a:t>
            </a:r>
            <a:r>
              <a:rPr lang="zh-TW" altLang="en-US" sz="3600" dirty="0">
                <a:solidFill>
                  <a:schemeClr val="accent2"/>
                </a:solidFill>
              </a:rPr>
              <a:t>在同步任務中印出的異步任務變數的值變成</a:t>
            </a:r>
            <a:r>
              <a:rPr lang="en-US" altLang="zh-TW" sz="3600" dirty="0">
                <a:solidFill>
                  <a:schemeClr val="accent2"/>
                </a:solidFill>
              </a:rPr>
              <a:t>undefined</a:t>
            </a:r>
            <a:r>
              <a:rPr lang="en-US" altLang="zh-TW" dirty="0"/>
              <a:t>(</a:t>
            </a:r>
            <a:r>
              <a:rPr lang="zh-TW" altLang="en-US" dirty="0"/>
              <a:t>因變數的值尚未在異步任務中被賦值就被呼叫出來</a:t>
            </a:r>
          </a:p>
        </p:txBody>
      </p:sp>
    </p:spTree>
    <p:extLst>
      <p:ext uri="{BB962C8B-B14F-4D97-AF65-F5344CB8AC3E}">
        <p14:creationId xmlns:p14="http://schemas.microsoft.com/office/powerpoint/2010/main" val="1634691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0D5B90-3242-36DC-A5B4-265F4D4BB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舉例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0F40202-B229-58E9-9C97-018D8AB77A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42299"/>
            <a:ext cx="5787189" cy="4827578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67FBDC4-40FC-8A7F-C978-19FD10709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266" y="4386376"/>
            <a:ext cx="2072049" cy="1983501"/>
          </a:xfrm>
          <a:prstGeom prst="rect">
            <a:avLst/>
          </a:prstGeom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E72EFE53-C2EF-261E-E9AB-D3F4C586A5EF}"/>
              </a:ext>
            </a:extLst>
          </p:cNvPr>
          <p:cNvCxnSpPr/>
          <p:nvPr/>
        </p:nvCxnSpPr>
        <p:spPr>
          <a:xfrm>
            <a:off x="5101389" y="3834063"/>
            <a:ext cx="1860885" cy="125128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D1CAAD8-8ABB-238B-2690-217D42AE9DE6}"/>
              </a:ext>
            </a:extLst>
          </p:cNvPr>
          <p:cNvCxnSpPr>
            <a:cxnSpLocks/>
          </p:cNvCxnSpPr>
          <p:nvPr/>
        </p:nvCxnSpPr>
        <p:spPr>
          <a:xfrm>
            <a:off x="5799221" y="5378126"/>
            <a:ext cx="1163053" cy="25953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586E374E-44DB-79C3-EF73-0E3146230EBD}"/>
              </a:ext>
            </a:extLst>
          </p:cNvPr>
          <p:cNvCxnSpPr>
            <a:cxnSpLocks/>
          </p:cNvCxnSpPr>
          <p:nvPr/>
        </p:nvCxnSpPr>
        <p:spPr>
          <a:xfrm>
            <a:off x="3747836" y="5787200"/>
            <a:ext cx="3214438" cy="32484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02B5BBBF-749D-C097-25DF-98E6DF22BF46}"/>
              </a:ext>
            </a:extLst>
          </p:cNvPr>
          <p:cNvCxnSpPr>
            <a:cxnSpLocks/>
          </p:cNvCxnSpPr>
          <p:nvPr/>
        </p:nvCxnSpPr>
        <p:spPr>
          <a:xfrm>
            <a:off x="3142565" y="3135092"/>
            <a:ext cx="1621939" cy="1675540"/>
          </a:xfrm>
          <a:prstGeom prst="straightConnector1">
            <a:avLst/>
          </a:prstGeom>
          <a:ln w="57150">
            <a:solidFill>
              <a:schemeClr val="bg2">
                <a:lumMod val="90000"/>
                <a:alpha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FD208809-F6B9-1D91-F156-DE18674F7366}"/>
              </a:ext>
            </a:extLst>
          </p:cNvPr>
          <p:cNvCxnSpPr>
            <a:cxnSpLocks/>
          </p:cNvCxnSpPr>
          <p:nvPr/>
        </p:nvCxnSpPr>
        <p:spPr>
          <a:xfrm>
            <a:off x="2722464" y="5085347"/>
            <a:ext cx="447884" cy="230354"/>
          </a:xfrm>
          <a:prstGeom prst="straightConnector1">
            <a:avLst/>
          </a:prstGeom>
          <a:ln w="57150">
            <a:solidFill>
              <a:schemeClr val="bg2">
                <a:lumMod val="90000"/>
                <a:alpha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1942FBD5-32F8-56A7-C92C-98CD5C8ED058}"/>
              </a:ext>
            </a:extLst>
          </p:cNvPr>
          <p:cNvCxnSpPr/>
          <p:nvPr/>
        </p:nvCxnSpPr>
        <p:spPr>
          <a:xfrm>
            <a:off x="2900516" y="365125"/>
            <a:ext cx="0" cy="627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982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9A3452-8B72-E0DA-E005-19577FEB8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/>
              <a:t>解決非同步任務困境的方案</a:t>
            </a:r>
            <a:br>
              <a:rPr lang="en-US" altLang="zh-TW" dirty="0"/>
            </a:br>
            <a:r>
              <a:rPr lang="zh-TW" altLang="en-US" dirty="0"/>
              <a:t>一</a:t>
            </a:r>
            <a:r>
              <a:rPr lang="en-US" altLang="zh-TW" dirty="0"/>
              <a:t>.</a:t>
            </a:r>
            <a:r>
              <a:rPr lang="zh-TW" altLang="en-US" dirty="0"/>
              <a:t>回調函數</a:t>
            </a:r>
            <a:r>
              <a:rPr lang="en-US" altLang="zh-TW" dirty="0"/>
              <a:t>(Callback function)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EF6711-E0AE-4C22-7D5C-B43B66C83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62741" cy="4351338"/>
          </a:xfrm>
        </p:spPr>
        <p:txBody>
          <a:bodyPr>
            <a:normAutofit/>
          </a:bodyPr>
          <a:lstStyle/>
          <a:p>
            <a:r>
              <a:rPr lang="zh-TW" altLang="en-US" b="0" i="0" dirty="0">
                <a:effectLst/>
                <a:latin typeface="-apple-system"/>
              </a:rPr>
              <a:t>回調函數是指一段以參數的形式傳遞給其它代碼的可執行代碼，主要目的在於</a:t>
            </a:r>
            <a:r>
              <a:rPr lang="zh-TW" altLang="en-US" sz="3600" b="0" i="0" dirty="0">
                <a:solidFill>
                  <a:schemeClr val="accent2"/>
                </a:solidFill>
                <a:effectLst/>
                <a:latin typeface="-apple-system"/>
              </a:rPr>
              <a:t>告知系統在等待任務結束之後，應該要執行什麼</a:t>
            </a:r>
            <a:endParaRPr lang="en-US" altLang="zh-TW" sz="3600" b="0" i="0" dirty="0">
              <a:solidFill>
                <a:schemeClr val="accent2"/>
              </a:solidFill>
              <a:effectLst/>
              <a:latin typeface="-apple-system"/>
            </a:endParaRPr>
          </a:p>
          <a:p>
            <a:r>
              <a:rPr lang="zh-TW" altLang="en-US" dirty="0"/>
              <a:t>簡介小網站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https://zhuanlan.zhihu.com/p/326902537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A716882-E03C-D177-FCD7-BB721FADB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943" y="2167356"/>
            <a:ext cx="6041615" cy="3667876"/>
          </a:xfrm>
          <a:prstGeom prst="rect">
            <a:avLst/>
          </a:prstGeom>
        </p:spPr>
      </p:pic>
      <p:sp>
        <p:nvSpPr>
          <p:cNvPr id="5" name="箭號: 向右 4">
            <a:extLst>
              <a:ext uri="{FF2B5EF4-FFF2-40B4-BE49-F238E27FC236}">
                <a16:creationId xmlns:a16="http://schemas.microsoft.com/office/drawing/2014/main" id="{F763732E-5B6B-122E-6677-B50874620623}"/>
              </a:ext>
            </a:extLst>
          </p:cNvPr>
          <p:cNvSpPr/>
          <p:nvPr/>
        </p:nvSpPr>
        <p:spPr>
          <a:xfrm>
            <a:off x="5600942" y="2683752"/>
            <a:ext cx="6041615" cy="36896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0B4CCD8-AB6E-C73D-BC51-207901E860FB}"/>
              </a:ext>
            </a:extLst>
          </p:cNvPr>
          <p:cNvSpPr txBox="1"/>
          <p:nvPr/>
        </p:nvSpPr>
        <p:spPr>
          <a:xfrm>
            <a:off x="7803602" y="222208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accent1"/>
                </a:solidFill>
              </a:rPr>
              <a:t>主線程</a:t>
            </a:r>
          </a:p>
        </p:txBody>
      </p:sp>
    </p:spTree>
    <p:extLst>
      <p:ext uri="{BB962C8B-B14F-4D97-AF65-F5344CB8AC3E}">
        <p14:creationId xmlns:p14="http://schemas.microsoft.com/office/powerpoint/2010/main" val="3895831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039F9B-62AD-767E-38C6-ECA381130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以上面範例程式改寫成回調函數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26DE51-01A9-9898-4E6A-3856EC766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56747" cy="4351338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4803F68-759D-65D4-72EB-EB2D123A5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6309"/>
            <a:ext cx="6202865" cy="463065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5646F08-39FD-8DB4-6BAB-5E6E1764E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9421" y="4909238"/>
            <a:ext cx="8208145" cy="1583637"/>
          </a:xfrm>
          <a:prstGeom prst="rect">
            <a:avLst/>
          </a:prstGeom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4321630E-90C8-C1F8-BB16-E637DE9C96EB}"/>
              </a:ext>
            </a:extLst>
          </p:cNvPr>
          <p:cNvCxnSpPr/>
          <p:nvPr/>
        </p:nvCxnSpPr>
        <p:spPr>
          <a:xfrm>
            <a:off x="2753032" y="943897"/>
            <a:ext cx="0" cy="5548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345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850</Words>
  <Application>Microsoft Office PowerPoint</Application>
  <PresentationFormat>寬螢幕</PresentationFormat>
  <Paragraphs>70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Office 佈景主題</vt:lpstr>
      <vt:lpstr>8/17分享會</vt:lpstr>
      <vt:lpstr>什麼是AJAX ? 以及如何達成AJAX ?</vt:lpstr>
      <vt:lpstr>AJAX簡介</vt:lpstr>
      <vt:lpstr>AJAX功能</vt:lpstr>
      <vt:lpstr>&lt;題外話&gt; 稍微了解一下 同步請求 vs 非同步請求</vt:lpstr>
      <vt:lpstr>非同步任務的困境</vt:lpstr>
      <vt:lpstr>舉例</vt:lpstr>
      <vt:lpstr>解決非同步任務困境的方案 一.回調函數(Callback function)</vt:lpstr>
      <vt:lpstr>以上面範例程式改寫成回調函數</vt:lpstr>
      <vt:lpstr>解決非同步任務困境的方案 二.Promise物件</vt:lpstr>
      <vt:lpstr>&lt;題外話&gt; 在聊promise物件之前，先懂一些專有名詞</vt:lpstr>
      <vt:lpstr>Promise物件的語法:</vt:lpstr>
      <vt:lpstr>Promise物件的方法</vt:lpstr>
      <vt:lpstr>&lt;題外話&gt; Callback hell</vt:lpstr>
      <vt:lpstr>解決非同步任務困境的方案 三.async和await關鍵字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8/17分享會</dc:title>
  <dc:creator>紫珍 周</dc:creator>
  <cp:lastModifiedBy>紫珍 周</cp:lastModifiedBy>
  <cp:revision>4</cp:revision>
  <dcterms:created xsi:type="dcterms:W3CDTF">2023-08-17T03:42:51Z</dcterms:created>
  <dcterms:modified xsi:type="dcterms:W3CDTF">2023-08-17T14:53:14Z</dcterms:modified>
</cp:coreProperties>
</file>