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08" r:id="rId1"/>
  </p:sldMasterIdLst>
  <p:sldIdLst>
    <p:sldId id="256" r:id="rId2"/>
    <p:sldId id="259" r:id="rId3"/>
    <p:sldId id="274" r:id="rId4"/>
    <p:sldId id="272" r:id="rId5"/>
    <p:sldId id="258" r:id="rId6"/>
    <p:sldId id="264" r:id="rId7"/>
    <p:sldId id="260" r:id="rId8"/>
    <p:sldId id="261" r:id="rId9"/>
    <p:sldId id="266" r:id="rId10"/>
    <p:sldId id="265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6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7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46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93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31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32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6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38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3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91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18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1" r:id="rId1"/>
    <p:sldLayoutId id="2147484410" r:id="rId2"/>
    <p:sldLayoutId id="2147484409" r:id="rId3"/>
    <p:sldLayoutId id="2147484400" r:id="rId4"/>
    <p:sldLayoutId id="2147484401" r:id="rId5"/>
    <p:sldLayoutId id="2147484407" r:id="rId6"/>
    <p:sldLayoutId id="2147484402" r:id="rId7"/>
    <p:sldLayoutId id="2147484403" r:id="rId8"/>
    <p:sldLayoutId id="2147484404" r:id="rId9"/>
    <p:sldLayoutId id="2147484406" r:id="rId10"/>
    <p:sldLayoutId id="21474844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.usa.gov/dat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usa.gov/data/" TargetMode="External"/><Relationship Id="rId2" Type="http://schemas.openxmlformats.org/officeDocument/2006/relationships/hyperlink" Target="http://analytics.usa.gov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DBEEA-64AB-A041-9175-6FB92296A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07" y="1347537"/>
            <a:ext cx="12188952" cy="1356238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Visits to all domains over 30 days Comparison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Date Pulled: 4/5/2020 and 5/17/2020</a:t>
            </a:r>
            <a:endParaRPr lang="en-US" sz="4000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83C29-8243-F640-A8F5-C42932E9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614" y="3191317"/>
            <a:ext cx="12188952" cy="170157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Source: </a:t>
            </a:r>
            <a:r>
              <a:rPr lang="en-US" sz="2000" dirty="0">
                <a:solidFill>
                  <a:srgbClr val="152F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https://analytics.usa.gov/data/</a:t>
            </a:r>
            <a:endParaRPr lang="en-US" sz="2000" dirty="0">
              <a:solidFill>
                <a:srgbClr val="152FC0"/>
              </a:solidFill>
            </a:endParaRPr>
          </a:p>
          <a:p>
            <a:endParaRPr lang="en-US" sz="2000" dirty="0">
              <a:solidFill>
                <a:srgbClr val="152FC0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5/23/2020</a:t>
            </a:r>
          </a:p>
        </p:txBody>
      </p:sp>
    </p:spTree>
    <p:extLst>
      <p:ext uri="{BB962C8B-B14F-4D97-AF65-F5344CB8AC3E}">
        <p14:creationId xmlns:p14="http://schemas.microsoft.com/office/powerpoint/2010/main" val="406589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Cumulative Distribution Function (CDF)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3B4902-1CF0-5946-906C-363E6B84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394" y="1833341"/>
            <a:ext cx="5435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9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 Distribution – Log-Normal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C04B7F-2089-224D-82C0-E48BC6D4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0" y="1695450"/>
            <a:ext cx="5473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8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VisitsDiff</a:t>
            </a:r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2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ExitsDiff</a:t>
            </a:r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Scatterplot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BE54CC-760C-4F41-B5D3-67D643B2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1758950"/>
            <a:ext cx="50546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0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Avg_session_duration1 and </a:t>
            </a:r>
            <a:r>
              <a:rPr lang="en-US" sz="32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Avg_sessionduration</a:t>
            </a:r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Scatterplot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DBFA5-6157-9B47-BB3F-AD4433002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4" y="2009333"/>
            <a:ext cx="5080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Test – Pearson Correlation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287561-706B-6542-9778-91A460A6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02" y="2429317"/>
            <a:ext cx="2235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Linear Regression Analysis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EFD0FF-54E2-BA48-836E-D4DC77FE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1999357"/>
            <a:ext cx="7188200" cy="412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1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6224954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datasets I used are from the </a:t>
            </a:r>
            <a:r>
              <a:rPr lang="en-US" sz="18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analytics.usa.gov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website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pulled the data from the “Visits to all domains over 30 days” on 4/5/20 (3/6/20 through 4/420) and 5/17/20 (4/17/20 through 5/16/20)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comes from about 400 participating U.S. federal government agencies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about 5,700 total websites the website tracks analytical data for 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first dataset was pulled COVID-19 was new and states started requiring stay at home orders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COVID-19 Stimulus bill was passed (i.e. stimulus checks, aid for small businesses)  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the time the second dataset was pulled, there was a lot more COVID-19 research going on and people were adapting to all the economic unknowns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/>
            <a:endParaRPr lang="en-US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Source: </a:t>
            </a:r>
            <a:r>
              <a:rPr lang="en-US" sz="1800" dirty="0">
                <a:solidFill>
                  <a:srgbClr val="152F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https://analytics.usa.gov/data/</a:t>
            </a:r>
            <a:endParaRPr lang="en-US" sz="1800" dirty="0">
              <a:solidFill>
                <a:srgbClr val="152FC0"/>
              </a:solidFill>
            </a:endParaRPr>
          </a:p>
          <a:p>
            <a:pPr algn="l"/>
            <a:endParaRPr lang="en-US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5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6224954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Question / Hypothesis</a:t>
            </a:r>
          </a:p>
          <a:p>
            <a:pPr algn="l"/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1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Question</a:t>
            </a:r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start of a national pandemic, will people search federal government websites to try to find more information out about COVID-19 and the stimulus bill than after a certain point when people start adapting to the economic unknowns?</a:t>
            </a:r>
            <a:endParaRPr lang="en-US" sz="21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1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1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believe people will want to find out more about health issues related to COVID-19, the stimulus bill (i.e. stimulus checks, aid for small businesses), and every day uses (i.e. USPS) at the beginning of the national pandemic than after a certain point of time.</a:t>
            </a:r>
            <a:r>
              <a:rPr lang="en-US" sz="2100" dirty="0"/>
              <a:t>  </a:t>
            </a:r>
            <a:endParaRPr lang="en-US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/>
            <a:endParaRPr lang="en-US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r"/>
            <a:endParaRPr lang="en-US" sz="1800" dirty="0">
              <a:solidFill>
                <a:schemeClr val="bg1"/>
              </a:solidFill>
            </a:endParaRPr>
          </a:p>
          <a:p>
            <a:pPr algn="l"/>
            <a:endParaRPr lang="en-US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2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199"/>
            <a:ext cx="11872912" cy="6213231"/>
          </a:xfrm>
        </p:spPr>
        <p:txBody>
          <a:bodyPr>
            <a:normAutofit lnSpcReduction="10000"/>
          </a:bodyPr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Used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Website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pageviews_per_session1: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Views Per a Session (Data Pull: 4/5/20)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pageviews_per_session2: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Views Per a Session (Data Pull: 5/17/20)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avg_session_duration1: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Session Duration (Data Pull: 4/5/20)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avg_session_duration2: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Session Duration (Data Pull: 5/17/20)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VisitsDiff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the number of visits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UsersDiff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the number of users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PageviewsPerSessionDiff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the number of page views per a session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AvgSessionDurationDiff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the average session duration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ExitsDiff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 between the number of exits from the government websites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3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DCA966-0EAB-244A-93CA-A3A180DE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96" y="1548546"/>
            <a:ext cx="3663217" cy="25108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1380F8-B501-3E47-97B7-87570FFE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089" y="1548545"/>
            <a:ext cx="3663217" cy="2513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58923-7E56-0245-835F-B7EE27A56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96" y="4264413"/>
            <a:ext cx="3663217" cy="2506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5E969F-2BF6-C44F-B116-78AAD5BD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978" y="4260015"/>
            <a:ext cx="3663217" cy="251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5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80727-2305-4A4C-BE73-90F40170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3" y="4113255"/>
            <a:ext cx="3750693" cy="24732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2DE41-3049-614D-A2F5-55B3AA9C8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99" y="4113255"/>
            <a:ext cx="3732857" cy="24732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3C5828-12E6-3B4A-9921-7128F9EC0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793" y="4113255"/>
            <a:ext cx="3732857" cy="2473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BC62E9-D90F-104A-9F02-167415EC6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680" y="1456277"/>
            <a:ext cx="3746541" cy="2576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B81693-2D6D-3147-8C79-B08F1DE4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353" y="1456277"/>
            <a:ext cx="3640967" cy="257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0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Characteristics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41C8BB-218D-A944-B80A-A279C3DF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5" y="2631652"/>
            <a:ext cx="3430588" cy="1730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233C6B-E434-664B-A909-B8AC705C1A71}"/>
              </a:ext>
            </a:extLst>
          </p:cNvPr>
          <p:cNvSpPr txBox="1"/>
          <p:nvPr/>
        </p:nvSpPr>
        <p:spPr>
          <a:xfrm>
            <a:off x="531812" y="2304307"/>
            <a:ext cx="342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9A1A1-B179-E342-B65D-6C728F99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06" y="2610059"/>
            <a:ext cx="3432895" cy="1751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719FB-7B11-1F46-87FC-FE0FBB38B28F}"/>
              </a:ext>
            </a:extLst>
          </p:cNvPr>
          <p:cNvSpPr txBox="1"/>
          <p:nvPr/>
        </p:nvSpPr>
        <p:spPr>
          <a:xfrm>
            <a:off x="4408053" y="2292194"/>
            <a:ext cx="342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D260F-9E40-354B-A142-F9F96C02CB94}"/>
              </a:ext>
            </a:extLst>
          </p:cNvPr>
          <p:cNvSpPr txBox="1"/>
          <p:nvPr/>
        </p:nvSpPr>
        <p:spPr>
          <a:xfrm>
            <a:off x="8316124" y="2289165"/>
            <a:ext cx="342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BF043-37A8-4247-86B3-BEC114E78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615" y="2639049"/>
            <a:ext cx="3420790" cy="17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8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Characteristics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8EB53-2E88-E144-88DC-4D634442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8" y="1738313"/>
            <a:ext cx="3313614" cy="4846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8CA2B6-9580-3043-AA60-D03FB8A5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50" y="1738313"/>
            <a:ext cx="4394200" cy="449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109137-C8FF-5C48-B4E3-F09C7E3EE36C}"/>
              </a:ext>
            </a:extLst>
          </p:cNvPr>
          <p:cNvSpPr txBox="1"/>
          <p:nvPr/>
        </p:nvSpPr>
        <p:spPr>
          <a:xfrm>
            <a:off x="3048" y="3482017"/>
            <a:ext cx="230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144524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5">
                <a:lumMod val="20000"/>
                <a:lumOff val="80000"/>
              </a:schemeClr>
            </a:gs>
            <a:gs pos="55000">
              <a:schemeClr val="accent3">
                <a:lumMod val="20000"/>
                <a:lumOff val="80000"/>
              </a:schemeClr>
            </a:gs>
            <a:gs pos="12992">
              <a:schemeClr val="accent4">
                <a:lumMod val="20000"/>
                <a:lumOff val="80000"/>
              </a:schemeClr>
            </a:gs>
            <a:gs pos="86000">
              <a:schemeClr val="accent2">
                <a:lumMod val="20000"/>
                <a:lumOff val="80000"/>
              </a:schemeClr>
            </a:gs>
            <a:gs pos="72000">
              <a:schemeClr val="accent4">
                <a:lumMod val="40000"/>
                <a:lumOff val="60000"/>
              </a:schemeClr>
            </a:gs>
            <a:gs pos="100000">
              <a:schemeClr val="accent1">
                <a:lumMod val="40000"/>
                <a:lumOff val="60000"/>
                <a:alpha val="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0E9227-8B73-3147-81FE-DB83B62F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8" y="457200"/>
            <a:ext cx="11872912" cy="5672138"/>
          </a:xfrm>
        </p:spPr>
        <p:txBody>
          <a:bodyPr/>
          <a:lstStyle/>
          <a:p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Mass Function (PMF)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on the 4/5/20 and 5/17/20 data pulls)</a:t>
            </a:r>
          </a:p>
          <a:p>
            <a:endParaRPr lang="en-US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743022-5E43-E34F-9413-2D715694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33" y="1689100"/>
            <a:ext cx="5143500" cy="347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9018A-2AA5-0440-AA2F-568264FE0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69" y="1689100"/>
            <a:ext cx="5067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6935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572</Words>
  <Application>Microsoft Macintosh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Avenir Next LT Pro</vt:lpstr>
      <vt:lpstr>Calibri</vt:lpstr>
      <vt:lpstr>Tw Cen MT</vt:lpstr>
      <vt:lpstr>ShapesVTI</vt:lpstr>
      <vt:lpstr>Visits to all domains over 30 days Comparison  Date Pulled: 4/5/2020 and 5/17/2020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DSC530 Final Project</dc:title>
  <dc:creator>rachel young</dc:creator>
  <cp:lastModifiedBy>rachel young</cp:lastModifiedBy>
  <cp:revision>27</cp:revision>
  <dcterms:created xsi:type="dcterms:W3CDTF">2020-05-22T23:50:03Z</dcterms:created>
  <dcterms:modified xsi:type="dcterms:W3CDTF">2021-05-16T02:49:16Z</dcterms:modified>
</cp:coreProperties>
</file>