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sldIdLst>
    <p:sldId id="256" r:id="rId2"/>
    <p:sldId id="257" r:id="rId3"/>
    <p:sldId id="258" r:id="rId4"/>
    <p:sldId id="259" r:id="rId5"/>
    <p:sldId id="260" r:id="rId6"/>
    <p:sldId id="261" r:id="rId7"/>
    <p:sldId id="265"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6756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87937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986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73521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260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58128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50362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9542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6484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8915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5/28/21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5737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816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5/28/21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7161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7786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9413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2855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5/28/21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40999783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2" y="1452207"/>
            <a:ext cx="10832078" cy="5162906"/>
          </a:xfrm>
        </p:spPr>
        <p:txBody>
          <a:bodyPr anchor="ctr">
            <a:normAutofit/>
          </a:bodyPr>
          <a:lstStyle/>
          <a:p>
            <a:pPr algn="l"/>
            <a:r>
              <a:rPr lang="en-US" sz="2000" dirty="0">
                <a:solidFill>
                  <a:schemeClr val="tx1"/>
                </a:solidFill>
              </a:rPr>
              <a:t>Business Problem:</a:t>
            </a:r>
          </a:p>
          <a:p>
            <a:pPr marL="342900" indent="-342900" algn="l">
              <a:buClr>
                <a:schemeClr val="tx1"/>
              </a:buClr>
              <a:buSzPct val="100000"/>
              <a:buFont typeface="Arial" panose="020B0604020202020204" pitchFamily="34" charset="0"/>
              <a:buChar char="•"/>
            </a:pPr>
            <a:r>
              <a:rPr lang="en-US" dirty="0">
                <a:solidFill>
                  <a:schemeClr val="tx1"/>
                </a:solidFill>
              </a:rPr>
              <a:t>Crime is everywhere in cities and towns</a:t>
            </a:r>
          </a:p>
          <a:p>
            <a:pPr marL="342900" indent="-342900" algn="l">
              <a:buClr>
                <a:schemeClr val="tx1"/>
              </a:buClr>
              <a:buSzPct val="100000"/>
              <a:buFont typeface="Arial" panose="020B0604020202020204" pitchFamily="34" charset="0"/>
              <a:buChar char="•"/>
            </a:pPr>
            <a:r>
              <a:rPr lang="en-US" dirty="0">
                <a:solidFill>
                  <a:schemeClr val="tx1"/>
                </a:solidFill>
              </a:rPr>
              <a:t>Various dams that were created in the early to mid-1900s helped pave the way for Phoenix to become an economic hub</a:t>
            </a:r>
          </a:p>
          <a:p>
            <a:pPr marL="342900" indent="-342900" algn="l">
              <a:buClr>
                <a:schemeClr val="tx1"/>
              </a:buClr>
              <a:buSzPct val="100000"/>
              <a:buFont typeface="Arial" panose="020B0604020202020204" pitchFamily="34" charset="0"/>
              <a:buChar char="•"/>
            </a:pPr>
            <a:r>
              <a:rPr lang="en-US" dirty="0">
                <a:solidFill>
                  <a:schemeClr val="tx1"/>
                </a:solidFill>
              </a:rPr>
              <a:t>Starting in the 1960s and 1970s is when crime started to become rampant in parts of Phoenix</a:t>
            </a:r>
          </a:p>
          <a:p>
            <a:pPr marL="342900" indent="-342900" algn="l">
              <a:buClr>
                <a:schemeClr val="tx1"/>
              </a:buClr>
              <a:buSzPct val="100000"/>
              <a:buFont typeface="Arial" panose="020B0604020202020204" pitchFamily="34" charset="0"/>
              <a:buChar char="•"/>
            </a:pPr>
            <a:r>
              <a:rPr lang="en-US" dirty="0">
                <a:solidFill>
                  <a:schemeClr val="tx1"/>
                </a:solidFill>
              </a:rPr>
              <a:t>In the 1990s and beyond, many families and individuals relocated</a:t>
            </a:r>
          </a:p>
          <a:p>
            <a:pPr marL="342900" indent="-342900" algn="l">
              <a:buClr>
                <a:schemeClr val="tx1"/>
              </a:buClr>
              <a:buSzPct val="100000"/>
              <a:buFont typeface="Arial" panose="020B0604020202020204" pitchFamily="34" charset="0"/>
              <a:buChar char="•"/>
            </a:pPr>
            <a:r>
              <a:rPr lang="en-US" dirty="0">
                <a:solidFill>
                  <a:schemeClr val="tx1"/>
                </a:solidFill>
              </a:rPr>
              <a:t>Restaurants, bars, and companies started opening and/or relocating to Phoenix Metro area</a:t>
            </a:r>
          </a:p>
          <a:p>
            <a:pPr marL="342900" indent="-342900" algn="l">
              <a:buClr>
                <a:schemeClr val="tx1"/>
              </a:buClr>
              <a:buSzPct val="100000"/>
              <a:buFont typeface="Arial" panose="020B0604020202020204" pitchFamily="34" charset="0"/>
              <a:buChar char="•"/>
            </a:pPr>
            <a:r>
              <a:rPr lang="en-US" dirty="0">
                <a:solidFill>
                  <a:schemeClr val="tx1"/>
                </a:solidFill>
              </a:rPr>
              <a:t>Population was estimated, in 2018, to be 1.66 million people</a:t>
            </a:r>
          </a:p>
          <a:p>
            <a:pPr algn="l">
              <a:buClr>
                <a:schemeClr val="tx1"/>
              </a:buClr>
              <a:buSzPct val="100000"/>
            </a:pPr>
            <a:endParaRPr lang="en-US" dirty="0">
              <a:solidFill>
                <a:schemeClr val="tx1"/>
              </a:solidFill>
            </a:endParaRPr>
          </a:p>
        </p:txBody>
      </p:sp>
    </p:spTree>
    <p:extLst>
      <p:ext uri="{BB962C8B-B14F-4D97-AF65-F5344CB8AC3E}">
        <p14:creationId xmlns:p14="http://schemas.microsoft.com/office/powerpoint/2010/main" val="376269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4061610"/>
          </a:xfrm>
        </p:spPr>
        <p:txBody>
          <a:bodyPr anchor="ctr">
            <a:normAutofit/>
          </a:bodyPr>
          <a:lstStyle/>
          <a:p>
            <a:pPr algn="l"/>
            <a:r>
              <a:rPr lang="en-US" sz="2000" dirty="0">
                <a:solidFill>
                  <a:schemeClr val="tx1"/>
                </a:solidFill>
              </a:rPr>
              <a:t>Conclusion:</a:t>
            </a:r>
          </a:p>
          <a:p>
            <a:pPr marL="285750" indent="-285750" algn="l">
              <a:buFont typeface="Arial" panose="020B0604020202020204" pitchFamily="34" charset="0"/>
              <a:buChar char="•"/>
            </a:pPr>
            <a:r>
              <a:rPr lang="en-US" sz="1600" dirty="0">
                <a:solidFill>
                  <a:schemeClr val="tx1"/>
                </a:solidFill>
              </a:rPr>
              <a:t>Highest crime reported was Larceny/Theft</a:t>
            </a:r>
          </a:p>
          <a:p>
            <a:pPr marL="285750" indent="-285750" algn="l">
              <a:buFont typeface="Arial" panose="020B0604020202020204" pitchFamily="34" charset="0"/>
              <a:buChar char="•"/>
            </a:pPr>
            <a:r>
              <a:rPr lang="en-US" sz="1600" dirty="0">
                <a:solidFill>
                  <a:schemeClr val="tx1"/>
                </a:solidFill>
              </a:rPr>
              <a:t>Top 5 ZIP Codes for crimes stayed pretty much the same </a:t>
            </a:r>
          </a:p>
          <a:p>
            <a:pPr marL="285750" indent="-285750" algn="l">
              <a:buFont typeface="Arial" panose="020B0604020202020204" pitchFamily="34" charset="0"/>
              <a:buChar char="•"/>
            </a:pPr>
            <a:r>
              <a:rPr lang="en-US" sz="1600" dirty="0">
                <a:solidFill>
                  <a:schemeClr val="tx1"/>
                </a:solidFill>
              </a:rPr>
              <a:t>Year over year between 2016 and 2020, reported crime was fairly close between each year</a:t>
            </a:r>
          </a:p>
          <a:p>
            <a:pPr marL="285750" indent="-285750" algn="l">
              <a:buFont typeface="Arial" panose="020B0604020202020204" pitchFamily="34" charset="0"/>
              <a:buChar char="•"/>
            </a:pPr>
            <a:r>
              <a:rPr lang="en-US" sz="1600" dirty="0">
                <a:solidFill>
                  <a:schemeClr val="tx1"/>
                </a:solidFill>
              </a:rPr>
              <a:t>Top 5 areas where the most crime occurred (Premise Type) include single family houses, apartment, parking lot, street/roadway/alley/sidewalk, and retail business </a:t>
            </a:r>
          </a:p>
        </p:txBody>
      </p:sp>
    </p:spTree>
    <p:extLst>
      <p:ext uri="{BB962C8B-B14F-4D97-AF65-F5344CB8AC3E}">
        <p14:creationId xmlns:p14="http://schemas.microsoft.com/office/powerpoint/2010/main" val="279228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2" y="1571625"/>
            <a:ext cx="10832078" cy="4586288"/>
          </a:xfrm>
        </p:spPr>
        <p:txBody>
          <a:bodyPr anchor="ctr">
            <a:normAutofit/>
          </a:bodyPr>
          <a:lstStyle/>
          <a:p>
            <a:pPr algn="l"/>
            <a:r>
              <a:rPr lang="en-US" sz="2000" dirty="0">
                <a:solidFill>
                  <a:schemeClr val="tx1"/>
                </a:solidFill>
              </a:rPr>
              <a:t>Hypothesis:</a:t>
            </a:r>
          </a:p>
          <a:p>
            <a:pPr marL="342900" indent="-342900" algn="l">
              <a:buClr>
                <a:schemeClr val="tx1"/>
              </a:buClr>
              <a:buSzPct val="100000"/>
              <a:buFont typeface="Arial" panose="020B0604020202020204" pitchFamily="34" charset="0"/>
              <a:buChar char="•"/>
            </a:pPr>
            <a:r>
              <a:rPr lang="en-US" dirty="0">
                <a:solidFill>
                  <a:schemeClr val="tx1"/>
                </a:solidFill>
              </a:rPr>
              <a:t>Phoenix, Arizona has various pockets where crime is high</a:t>
            </a:r>
          </a:p>
          <a:p>
            <a:pPr marL="342900" indent="-342900" algn="l">
              <a:buClr>
                <a:schemeClr val="tx1"/>
              </a:buClr>
              <a:buSzPct val="100000"/>
              <a:buFont typeface="Arial" panose="020B0604020202020204" pitchFamily="34" charset="0"/>
              <a:buChar char="•"/>
            </a:pPr>
            <a:r>
              <a:rPr lang="en-US" dirty="0">
                <a:solidFill>
                  <a:schemeClr val="tx1"/>
                </a:solidFill>
              </a:rPr>
              <a:t>Due to a number of factors within each ZIP Code:</a:t>
            </a:r>
          </a:p>
          <a:p>
            <a:pPr marL="800100" lvl="1" indent="-342900" algn="l">
              <a:buClr>
                <a:schemeClr val="tx1"/>
              </a:buClr>
              <a:buSzPct val="100000"/>
              <a:buFont typeface="Arial" panose="020B0604020202020204" pitchFamily="34" charset="0"/>
              <a:buChar char="•"/>
            </a:pPr>
            <a:r>
              <a:rPr lang="en-US" dirty="0">
                <a:solidFill>
                  <a:schemeClr val="tx1"/>
                </a:solidFill>
              </a:rPr>
              <a:t>Older dilapidated areas</a:t>
            </a:r>
          </a:p>
          <a:p>
            <a:pPr marL="800100" lvl="1" indent="-342900" algn="l">
              <a:buClr>
                <a:schemeClr val="tx1"/>
              </a:buClr>
              <a:buSzPct val="100000"/>
              <a:buFont typeface="Arial" panose="020B0604020202020204" pitchFamily="34" charset="0"/>
              <a:buChar char="•"/>
            </a:pPr>
            <a:r>
              <a:rPr lang="en-US" dirty="0">
                <a:solidFill>
                  <a:schemeClr val="tx1"/>
                </a:solidFill>
              </a:rPr>
              <a:t>Gangs are higher in certain areas</a:t>
            </a:r>
          </a:p>
          <a:p>
            <a:pPr marL="800100" lvl="1" indent="-342900" algn="l">
              <a:buClr>
                <a:schemeClr val="tx1"/>
              </a:buClr>
              <a:buSzPct val="100000"/>
              <a:buFont typeface="Arial" panose="020B0604020202020204" pitchFamily="34" charset="0"/>
              <a:buChar char="•"/>
            </a:pPr>
            <a:r>
              <a:rPr lang="en-US" dirty="0">
                <a:solidFill>
                  <a:schemeClr val="tx1"/>
                </a:solidFill>
              </a:rPr>
              <a:t>Low-income housing</a:t>
            </a:r>
          </a:p>
          <a:p>
            <a:pPr marL="800100" lvl="1" indent="-342900" algn="l">
              <a:buClr>
                <a:schemeClr val="tx1"/>
              </a:buClr>
              <a:buSzPct val="100000"/>
              <a:buFont typeface="Arial" panose="020B0604020202020204" pitchFamily="34" charset="0"/>
              <a:buChar char="•"/>
            </a:pPr>
            <a:r>
              <a:rPr lang="en-US" dirty="0">
                <a:solidFill>
                  <a:schemeClr val="tx1"/>
                </a:solidFill>
              </a:rPr>
              <a:t>Amount of rental units</a:t>
            </a:r>
          </a:p>
          <a:p>
            <a:pPr marL="800100" lvl="1" indent="-342900" algn="l">
              <a:buClr>
                <a:schemeClr val="tx1"/>
              </a:buClr>
              <a:buSzPct val="100000"/>
              <a:buFont typeface="Arial" panose="020B0604020202020204" pitchFamily="34" charset="0"/>
              <a:buChar char="•"/>
            </a:pPr>
            <a:r>
              <a:rPr lang="en-US" dirty="0">
                <a:solidFill>
                  <a:schemeClr val="tx1"/>
                </a:solidFill>
              </a:rPr>
              <a:t>High poverty rates</a:t>
            </a:r>
          </a:p>
        </p:txBody>
      </p:sp>
    </p:spTree>
    <p:extLst>
      <p:ext uri="{BB962C8B-B14F-4D97-AF65-F5344CB8AC3E}">
        <p14:creationId xmlns:p14="http://schemas.microsoft.com/office/powerpoint/2010/main" val="31361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2" y="1571625"/>
            <a:ext cx="10832078" cy="4586288"/>
          </a:xfrm>
        </p:spPr>
        <p:txBody>
          <a:bodyPr anchor="ctr">
            <a:normAutofit/>
          </a:bodyPr>
          <a:lstStyle/>
          <a:p>
            <a:pPr algn="l"/>
            <a:r>
              <a:rPr lang="en-US" sz="2000" dirty="0">
                <a:solidFill>
                  <a:schemeClr val="tx1"/>
                </a:solidFill>
              </a:rPr>
              <a:t>Dataset Information:</a:t>
            </a:r>
          </a:p>
          <a:p>
            <a:pPr marL="285750" indent="-285750" algn="l">
              <a:buClr>
                <a:schemeClr val="tx1"/>
              </a:buClr>
              <a:buSzPct val="100000"/>
              <a:buFont typeface="Arial" panose="020B0604020202020204" pitchFamily="34" charset="0"/>
              <a:buChar char="•"/>
            </a:pPr>
            <a:r>
              <a:rPr lang="en-US" sz="1600" dirty="0">
                <a:solidFill>
                  <a:schemeClr val="tx1"/>
                </a:solidFill>
              </a:rPr>
              <a:t>Dataset used is from 2015 through 2021 Phoenix Crime Data</a:t>
            </a:r>
          </a:p>
          <a:p>
            <a:pPr marL="285750" indent="-285750" algn="l">
              <a:buClr>
                <a:schemeClr val="tx1"/>
              </a:buClr>
              <a:buSzPct val="100000"/>
              <a:buFont typeface="Arial" panose="020B0604020202020204" pitchFamily="34" charset="0"/>
              <a:buChar char="•"/>
            </a:pPr>
            <a:r>
              <a:rPr lang="en-US" sz="1600" dirty="0">
                <a:solidFill>
                  <a:schemeClr val="tx1"/>
                </a:solidFill>
              </a:rPr>
              <a:t>City of Phoenix Open Data website</a:t>
            </a:r>
          </a:p>
          <a:p>
            <a:pPr marL="285750" indent="-285750" algn="l">
              <a:buClr>
                <a:schemeClr val="tx1"/>
              </a:buClr>
              <a:buSzPct val="100000"/>
              <a:buFont typeface="Arial" panose="020B0604020202020204" pitchFamily="34" charset="0"/>
              <a:buChar char="•"/>
            </a:pPr>
            <a:r>
              <a:rPr lang="en-US" sz="1600" dirty="0">
                <a:solidFill>
                  <a:schemeClr val="tx1"/>
                </a:solidFill>
              </a:rPr>
              <a:t>Data includes:</a:t>
            </a:r>
          </a:p>
          <a:p>
            <a:pPr marL="742950" lvl="1" indent="-285750" algn="l">
              <a:buClr>
                <a:schemeClr val="tx1"/>
              </a:buClr>
              <a:buSzPct val="100000"/>
              <a:buFont typeface="Arial" panose="020B0604020202020204" pitchFamily="34" charset="0"/>
              <a:buChar char="•"/>
            </a:pPr>
            <a:r>
              <a:rPr lang="en-US" dirty="0">
                <a:solidFill>
                  <a:schemeClr val="tx1"/>
                </a:solidFill>
              </a:rPr>
              <a:t>INC_NUMBER</a:t>
            </a:r>
          </a:p>
          <a:p>
            <a:pPr marL="742950" lvl="1" indent="-285750" algn="l">
              <a:buClr>
                <a:schemeClr val="tx1"/>
              </a:buClr>
              <a:buSzPct val="100000"/>
              <a:buFont typeface="Arial" panose="020B0604020202020204" pitchFamily="34" charset="0"/>
              <a:buChar char="•"/>
            </a:pPr>
            <a:r>
              <a:rPr lang="en-US" dirty="0">
                <a:solidFill>
                  <a:schemeClr val="tx1"/>
                </a:solidFill>
              </a:rPr>
              <a:t>OCCURRED_ON (date and time the crime occurred on)</a:t>
            </a:r>
          </a:p>
          <a:p>
            <a:pPr marL="742950" lvl="1" indent="-285750" algn="l">
              <a:buClr>
                <a:schemeClr val="tx1"/>
              </a:buClr>
              <a:buSzPct val="100000"/>
              <a:buFont typeface="Arial" panose="020B0604020202020204" pitchFamily="34" charset="0"/>
              <a:buChar char="•"/>
            </a:pPr>
            <a:r>
              <a:rPr lang="en-US" dirty="0">
                <a:solidFill>
                  <a:schemeClr val="tx1"/>
                </a:solidFill>
              </a:rPr>
              <a:t>OCCURRED_TO (date and time the crime lasted)</a:t>
            </a:r>
          </a:p>
          <a:p>
            <a:pPr marL="742950" lvl="1" indent="-285750" algn="l">
              <a:buClr>
                <a:schemeClr val="tx1"/>
              </a:buClr>
              <a:buSzPct val="100000"/>
              <a:buFont typeface="Arial" panose="020B0604020202020204" pitchFamily="34" charset="0"/>
              <a:buChar char="•"/>
            </a:pPr>
            <a:r>
              <a:rPr lang="en-US" dirty="0">
                <a:solidFill>
                  <a:schemeClr val="tx1"/>
                </a:solidFill>
              </a:rPr>
              <a:t>UCR_CRIME_CATEGORY (main crime category)</a:t>
            </a:r>
          </a:p>
          <a:p>
            <a:pPr marL="742950" lvl="1" indent="-285750" algn="l">
              <a:buClr>
                <a:schemeClr val="tx1"/>
              </a:buClr>
              <a:buSzPct val="100000"/>
              <a:buFont typeface="Arial" panose="020B0604020202020204" pitchFamily="34" charset="0"/>
              <a:buChar char="•"/>
            </a:pPr>
            <a:r>
              <a:rPr lang="en-US" dirty="0">
                <a:solidFill>
                  <a:schemeClr val="tx1"/>
                </a:solidFill>
              </a:rPr>
              <a:t>ONEHUNDRED_BLOCK_ADDR (area where the crime occurred)</a:t>
            </a:r>
          </a:p>
          <a:p>
            <a:pPr marL="742950" lvl="1" indent="-285750" algn="l">
              <a:buClr>
                <a:schemeClr val="tx1"/>
              </a:buClr>
              <a:buSzPct val="100000"/>
              <a:buFont typeface="Arial" panose="020B0604020202020204" pitchFamily="34" charset="0"/>
              <a:buChar char="•"/>
            </a:pPr>
            <a:r>
              <a:rPr lang="en-US" dirty="0">
                <a:solidFill>
                  <a:schemeClr val="tx1"/>
                </a:solidFill>
              </a:rPr>
              <a:t>ZIP, and PREMISE_TYPE (area where the crime occurred)</a:t>
            </a:r>
          </a:p>
          <a:p>
            <a:pPr marL="285750" indent="-285750" algn="l">
              <a:buClr>
                <a:schemeClr val="tx1"/>
              </a:buClr>
              <a:buSzPct val="100000"/>
              <a:buFont typeface="Arial" panose="020B0604020202020204" pitchFamily="34" charset="0"/>
              <a:buChar char="•"/>
            </a:pPr>
            <a:r>
              <a:rPr lang="en-US" sz="1600" dirty="0">
                <a:solidFill>
                  <a:schemeClr val="tx1"/>
                </a:solidFill>
              </a:rPr>
              <a:t>There are 351,542 records in the Crime Data dataset </a:t>
            </a:r>
          </a:p>
        </p:txBody>
      </p:sp>
    </p:spTree>
    <p:extLst>
      <p:ext uri="{BB962C8B-B14F-4D97-AF65-F5344CB8AC3E}">
        <p14:creationId xmlns:p14="http://schemas.microsoft.com/office/powerpoint/2010/main" val="183331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2" y="1571625"/>
            <a:ext cx="10832078" cy="4586288"/>
          </a:xfrm>
        </p:spPr>
        <p:txBody>
          <a:bodyPr anchor="ctr">
            <a:normAutofit/>
          </a:bodyPr>
          <a:lstStyle/>
          <a:p>
            <a:pPr algn="l"/>
            <a:r>
              <a:rPr lang="en-US" sz="2000" dirty="0">
                <a:solidFill>
                  <a:schemeClr val="tx1"/>
                </a:solidFill>
              </a:rPr>
              <a:t>Methods:</a:t>
            </a:r>
          </a:p>
          <a:p>
            <a:pPr marL="285750" indent="-285750" algn="l">
              <a:buClr>
                <a:schemeClr val="tx1"/>
              </a:buClr>
              <a:buSzPct val="100000"/>
              <a:buFont typeface="Arial" panose="020B0604020202020204" pitchFamily="34" charset="0"/>
              <a:buChar char="•"/>
            </a:pPr>
            <a:r>
              <a:rPr lang="en-US" sz="1600" dirty="0">
                <a:solidFill>
                  <a:schemeClr val="tx1"/>
                </a:solidFill>
              </a:rPr>
              <a:t>Exploratory data analysis (EDA)</a:t>
            </a:r>
          </a:p>
          <a:p>
            <a:pPr marL="742950" lvl="1" indent="-285750" algn="l">
              <a:buClr>
                <a:schemeClr val="tx1"/>
              </a:buClr>
              <a:buSzPct val="100000"/>
              <a:buFont typeface="Arial" panose="020B0604020202020204" pitchFamily="34" charset="0"/>
              <a:buChar char="•"/>
            </a:pPr>
            <a:r>
              <a:rPr lang="en-US" dirty="0">
                <a:solidFill>
                  <a:schemeClr val="tx1"/>
                </a:solidFill>
              </a:rPr>
              <a:t> “Exploratory Data Analysis refers to the critical process of performing initial investigations on data so as to discover patterns, to spot anomalies, to test hypothesis and to check assumptions with the help of summary statistics and graphical representations” (Patil, 2018).</a:t>
            </a:r>
          </a:p>
          <a:p>
            <a:pPr marL="285750" indent="-285750" algn="l">
              <a:buClr>
                <a:schemeClr val="tx1"/>
              </a:buClr>
              <a:buSzPct val="100000"/>
              <a:buFont typeface="Arial" panose="020B0604020202020204" pitchFamily="34" charset="0"/>
              <a:buChar char="•"/>
            </a:pPr>
            <a:r>
              <a:rPr lang="en-US" sz="1600" dirty="0">
                <a:solidFill>
                  <a:schemeClr val="tx1"/>
                </a:solidFill>
              </a:rPr>
              <a:t>Data types, fields, and null values were evaluated</a:t>
            </a:r>
          </a:p>
          <a:p>
            <a:pPr marL="285750" indent="-285750" algn="l">
              <a:buClr>
                <a:schemeClr val="tx1"/>
              </a:buClr>
              <a:buSzPct val="100000"/>
              <a:buFont typeface="Arial" panose="020B0604020202020204" pitchFamily="34" charset="0"/>
              <a:buChar char="•"/>
            </a:pPr>
            <a:r>
              <a:rPr lang="en-US" sz="1600" dirty="0">
                <a:solidFill>
                  <a:schemeClr val="tx1"/>
                </a:solidFill>
              </a:rPr>
              <a:t>INC_NUMBER, OCCURRED_TO, and ONEHUNDRED_BLOCK_ADDR field were removed</a:t>
            </a:r>
          </a:p>
          <a:p>
            <a:pPr marL="285750" indent="-285750" algn="l">
              <a:buClr>
                <a:schemeClr val="tx1"/>
              </a:buClr>
              <a:buSzPct val="100000"/>
              <a:buFont typeface="Arial" panose="020B0604020202020204" pitchFamily="34" charset="0"/>
              <a:buChar char="•"/>
            </a:pPr>
            <a:r>
              <a:rPr lang="en-US" sz="1600" dirty="0">
                <a:solidFill>
                  <a:schemeClr val="tx1"/>
                </a:solidFill>
              </a:rPr>
              <a:t>Any null values were removed</a:t>
            </a:r>
          </a:p>
          <a:p>
            <a:pPr marL="285750" indent="-285750" algn="l">
              <a:buClr>
                <a:schemeClr val="tx1"/>
              </a:buClr>
              <a:buSzPct val="100000"/>
              <a:buFont typeface="Arial" panose="020B0604020202020204" pitchFamily="34" charset="0"/>
              <a:buChar char="•"/>
            </a:pPr>
            <a:r>
              <a:rPr lang="en-US" sz="1600" dirty="0">
                <a:solidFill>
                  <a:schemeClr val="tx1"/>
                </a:solidFill>
              </a:rPr>
              <a:t>Zeros in the ZIP Code were removed</a:t>
            </a:r>
          </a:p>
          <a:p>
            <a:pPr marL="285750" indent="-285750" algn="l">
              <a:buClr>
                <a:schemeClr val="tx1"/>
              </a:buClr>
              <a:buSzPct val="100000"/>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73033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2286000"/>
          </a:xfrm>
        </p:spPr>
        <p:txBody>
          <a:bodyPr anchor="ctr">
            <a:normAutofit/>
          </a:bodyPr>
          <a:lstStyle/>
          <a:p>
            <a:pPr algn="l"/>
            <a:r>
              <a:rPr lang="en-US" sz="2000" dirty="0">
                <a:solidFill>
                  <a:schemeClr val="tx1"/>
                </a:solidFill>
              </a:rPr>
              <a:t>Methods:</a:t>
            </a:r>
          </a:p>
          <a:p>
            <a:pPr marL="285750" indent="-285750" algn="l">
              <a:buClr>
                <a:schemeClr val="tx1"/>
              </a:buClr>
              <a:buSzPct val="100000"/>
              <a:buFont typeface="Arial" panose="020B0604020202020204" pitchFamily="34" charset="0"/>
              <a:buChar char="•"/>
            </a:pPr>
            <a:r>
              <a:rPr lang="en-US" sz="1600" dirty="0">
                <a:solidFill>
                  <a:schemeClr val="tx1"/>
                </a:solidFill>
              </a:rPr>
              <a:t>Year, month, hour, and </a:t>
            </a:r>
            <a:r>
              <a:rPr lang="en-US" sz="1600" dirty="0" err="1">
                <a:solidFill>
                  <a:schemeClr val="tx1"/>
                </a:solidFill>
              </a:rPr>
              <a:t>dayofweek</a:t>
            </a:r>
            <a:r>
              <a:rPr lang="en-US" sz="1600" dirty="0">
                <a:solidFill>
                  <a:schemeClr val="tx1"/>
                </a:solidFill>
              </a:rPr>
              <a:t> fields were created</a:t>
            </a:r>
          </a:p>
          <a:p>
            <a:pPr marL="285750" indent="-285750" algn="l">
              <a:buClr>
                <a:schemeClr val="tx1"/>
              </a:buClr>
              <a:buSzPct val="100000"/>
              <a:buFont typeface="Arial" panose="020B0604020202020204" pitchFamily="34" charset="0"/>
              <a:buChar char="•"/>
            </a:pPr>
            <a:r>
              <a:rPr lang="en-US" sz="1600" dirty="0">
                <a:solidFill>
                  <a:schemeClr val="tx1"/>
                </a:solidFill>
              </a:rPr>
              <a:t>2016 through 2020 data was used</a:t>
            </a:r>
          </a:p>
          <a:p>
            <a:pPr marL="285750" indent="-285750" algn="l">
              <a:buClr>
                <a:schemeClr val="tx1"/>
              </a:buClr>
              <a:buSzPct val="100000"/>
              <a:buFont typeface="Arial" panose="020B0604020202020204" pitchFamily="34" charset="0"/>
              <a:buChar char="•"/>
            </a:pPr>
            <a:r>
              <a:rPr lang="en-US" sz="1600" dirty="0">
                <a:solidFill>
                  <a:schemeClr val="tx1"/>
                </a:solidFill>
              </a:rPr>
              <a:t>Different fields were looked at to see if there was any correlation</a:t>
            </a:r>
          </a:p>
          <a:p>
            <a:pPr marL="285750" indent="-285750" algn="l">
              <a:buClr>
                <a:schemeClr val="tx1"/>
              </a:buClr>
              <a:buSzPct val="100000"/>
              <a:buFont typeface="Arial" panose="020B0604020202020204" pitchFamily="34" charset="0"/>
              <a:buChar char="•"/>
            </a:pPr>
            <a:r>
              <a:rPr lang="en-US" sz="1600" dirty="0">
                <a:solidFill>
                  <a:schemeClr val="tx1"/>
                </a:solidFill>
              </a:rPr>
              <a:t>Zeros in the ZIP Code were removed</a:t>
            </a:r>
          </a:p>
          <a:p>
            <a:pPr marL="285750" indent="-285750" algn="l">
              <a:buClr>
                <a:schemeClr val="tx1"/>
              </a:buClr>
              <a:buSzPct val="100000"/>
              <a:buFont typeface="Arial" panose="020B0604020202020204" pitchFamily="34" charset="0"/>
              <a:buChar char="•"/>
            </a:pPr>
            <a:r>
              <a:rPr lang="en-US" sz="1600" dirty="0">
                <a:solidFill>
                  <a:schemeClr val="tx1"/>
                </a:solidFill>
              </a:rPr>
              <a:t>Crime between 12 AM and 12:59 AM was the highest</a:t>
            </a:r>
          </a:p>
          <a:p>
            <a:pPr marL="285750" indent="-285750" algn="l">
              <a:buClr>
                <a:schemeClr val="tx1"/>
              </a:buClr>
              <a:buSzPct val="100000"/>
              <a:buFont typeface="Arial" panose="020B0604020202020204" pitchFamily="34" charset="0"/>
              <a:buChar char="•"/>
            </a:pPr>
            <a:endParaRPr lang="en-US" sz="1600" dirty="0">
              <a:solidFill>
                <a:schemeClr val="tx1"/>
              </a:solidFill>
            </a:endParaRPr>
          </a:p>
        </p:txBody>
      </p:sp>
      <p:pic>
        <p:nvPicPr>
          <p:cNvPr id="5" name="Picture 4" descr="Chart, bar chart, histogram&#10;&#10;Description automatically generated">
            <a:extLst>
              <a:ext uri="{FF2B5EF4-FFF2-40B4-BE49-F238E27FC236}">
                <a16:creationId xmlns:a16="http://schemas.microsoft.com/office/drawing/2014/main" id="{3CA06B87-EA34-9248-862E-C9C18D96171A}"/>
              </a:ext>
            </a:extLst>
          </p:cNvPr>
          <p:cNvPicPr/>
          <p:nvPr/>
        </p:nvPicPr>
        <p:blipFill>
          <a:blip r:embed="rId3"/>
          <a:stretch>
            <a:fillRect/>
          </a:stretch>
        </p:blipFill>
        <p:spPr>
          <a:xfrm>
            <a:off x="1570548" y="3567915"/>
            <a:ext cx="9915525" cy="3193514"/>
          </a:xfrm>
          <a:prstGeom prst="rect">
            <a:avLst/>
          </a:prstGeom>
        </p:spPr>
      </p:pic>
    </p:spTree>
    <p:extLst>
      <p:ext uri="{BB962C8B-B14F-4D97-AF65-F5344CB8AC3E}">
        <p14:creationId xmlns:p14="http://schemas.microsoft.com/office/powerpoint/2010/main" val="233041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2147086"/>
          </a:xfrm>
        </p:spPr>
        <p:txBody>
          <a:bodyPr anchor="ctr">
            <a:normAutofit/>
          </a:bodyPr>
          <a:lstStyle/>
          <a:p>
            <a:pPr algn="l"/>
            <a:r>
              <a:rPr lang="en-US" sz="2000" dirty="0">
                <a:solidFill>
                  <a:schemeClr val="tx1"/>
                </a:solidFill>
              </a:rPr>
              <a:t>Methods:</a:t>
            </a:r>
          </a:p>
          <a:p>
            <a:pPr marL="285750" indent="-285750" algn="l">
              <a:buClr>
                <a:schemeClr val="tx1"/>
              </a:buClr>
              <a:buSzPct val="100000"/>
              <a:buFont typeface="Arial" panose="020B0604020202020204" pitchFamily="34" charset="0"/>
              <a:buChar char="•"/>
            </a:pPr>
            <a:r>
              <a:rPr lang="en-US" sz="1600" dirty="0">
                <a:solidFill>
                  <a:schemeClr val="tx1"/>
                </a:solidFill>
              </a:rPr>
              <a:t>There were not very many different between the amount of reported crime between 2016 and 2020</a:t>
            </a:r>
          </a:p>
          <a:p>
            <a:pPr marL="285750" indent="-285750" algn="l">
              <a:buClr>
                <a:schemeClr val="tx1"/>
              </a:buClr>
              <a:buSzPct val="100000"/>
              <a:buFont typeface="Arial" panose="020B0604020202020204" pitchFamily="34" charset="0"/>
              <a:buChar char="•"/>
            </a:pPr>
            <a:r>
              <a:rPr lang="en-US" sz="1600" dirty="0">
                <a:solidFill>
                  <a:schemeClr val="tx1"/>
                </a:solidFill>
              </a:rPr>
              <a:t>Between those years, Phoenix crime hovered between 63,000 and 68,000</a:t>
            </a:r>
          </a:p>
          <a:p>
            <a:pPr marL="285750" indent="-285750" algn="l">
              <a:buClr>
                <a:schemeClr val="tx1"/>
              </a:buClr>
              <a:buSzPct val="100000"/>
              <a:buFont typeface="Arial" panose="020B0604020202020204" pitchFamily="34" charset="0"/>
              <a:buChar char="•"/>
            </a:pPr>
            <a:r>
              <a:rPr lang="en-US" sz="1600" dirty="0">
                <a:solidFill>
                  <a:schemeClr val="tx1"/>
                </a:solidFill>
              </a:rPr>
              <a:t>2018 had the highest amount of crime with about 68,000 reported crimes</a:t>
            </a:r>
          </a:p>
          <a:p>
            <a:pPr marL="285750" indent="-285750" algn="l">
              <a:buClr>
                <a:schemeClr val="tx1"/>
              </a:buClr>
              <a:buSzPct val="100000"/>
              <a:buFont typeface="Arial" panose="020B0604020202020204" pitchFamily="34" charset="0"/>
              <a:buChar char="•"/>
            </a:pPr>
            <a:r>
              <a:rPr lang="en-US" sz="1600" dirty="0">
                <a:solidFill>
                  <a:schemeClr val="tx1"/>
                </a:solidFill>
              </a:rPr>
              <a:t>85015, 85008, 85009, 85041, and 85051 were mainly the same top 5 ZIP Codes that had the highest crime</a:t>
            </a:r>
          </a:p>
        </p:txBody>
      </p:sp>
      <p:pic>
        <p:nvPicPr>
          <p:cNvPr id="6" name="Picture 5" descr="Chart, histogram&#10;&#10;Description automatically generated">
            <a:extLst>
              <a:ext uri="{FF2B5EF4-FFF2-40B4-BE49-F238E27FC236}">
                <a16:creationId xmlns:a16="http://schemas.microsoft.com/office/drawing/2014/main" id="{360E7524-B762-8441-BBFF-334C7466CFE1}"/>
              </a:ext>
            </a:extLst>
          </p:cNvPr>
          <p:cNvPicPr/>
          <p:nvPr/>
        </p:nvPicPr>
        <p:blipFill>
          <a:blip r:embed="rId3"/>
          <a:stretch>
            <a:fillRect/>
          </a:stretch>
        </p:blipFill>
        <p:spPr>
          <a:xfrm>
            <a:off x="1112271" y="3562984"/>
            <a:ext cx="9931966" cy="3161031"/>
          </a:xfrm>
          <a:prstGeom prst="rect">
            <a:avLst/>
          </a:prstGeom>
        </p:spPr>
      </p:pic>
    </p:spTree>
    <p:extLst>
      <p:ext uri="{BB962C8B-B14F-4D97-AF65-F5344CB8AC3E}">
        <p14:creationId xmlns:p14="http://schemas.microsoft.com/office/powerpoint/2010/main" val="195921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932648"/>
          </a:xfrm>
        </p:spPr>
        <p:txBody>
          <a:bodyPr anchor="ctr">
            <a:normAutofit/>
          </a:bodyPr>
          <a:lstStyle/>
          <a:p>
            <a:pPr algn="l"/>
            <a:r>
              <a:rPr lang="en-US" sz="2000" dirty="0">
                <a:solidFill>
                  <a:schemeClr val="tx1"/>
                </a:solidFill>
              </a:rPr>
              <a:t>Data:</a:t>
            </a:r>
          </a:p>
          <a:p>
            <a:pPr marL="285750" indent="-285750" algn="l">
              <a:buFont typeface="Arial" panose="020B0604020202020204" pitchFamily="34" charset="0"/>
              <a:buChar char="•"/>
            </a:pPr>
            <a:endParaRPr lang="en-US" sz="1600" dirty="0">
              <a:solidFill>
                <a:schemeClr val="tx1"/>
              </a:solidFill>
            </a:endParaRPr>
          </a:p>
        </p:txBody>
      </p:sp>
      <p:graphicFrame>
        <p:nvGraphicFramePr>
          <p:cNvPr id="6" name="Table 5">
            <a:extLst>
              <a:ext uri="{FF2B5EF4-FFF2-40B4-BE49-F238E27FC236}">
                <a16:creationId xmlns:a16="http://schemas.microsoft.com/office/drawing/2014/main" id="{3774C9DE-B7E2-824B-A444-AECAF03F661D}"/>
              </a:ext>
            </a:extLst>
          </p:cNvPr>
          <p:cNvGraphicFramePr>
            <a:graphicFrameLocks noGrp="1"/>
          </p:cNvGraphicFramePr>
          <p:nvPr>
            <p:extLst>
              <p:ext uri="{D42A27DB-BD31-4B8C-83A1-F6EECF244321}">
                <p14:modId xmlns:p14="http://schemas.microsoft.com/office/powerpoint/2010/main" val="149288763"/>
              </p:ext>
            </p:extLst>
          </p:nvPr>
        </p:nvGraphicFramePr>
        <p:xfrm>
          <a:off x="247650" y="1885950"/>
          <a:ext cx="11825285" cy="4884046"/>
        </p:xfrm>
        <a:graphic>
          <a:graphicData uri="http://schemas.openxmlformats.org/drawingml/2006/table">
            <a:tbl>
              <a:tblPr firstRow="1" firstCol="1" bandRow="1">
                <a:tableStyleId>{5C22544A-7EE6-4342-B048-85BDC9FD1C3A}</a:tableStyleId>
              </a:tblPr>
              <a:tblGrid>
                <a:gridCol w="634594">
                  <a:extLst>
                    <a:ext uri="{9D8B030D-6E8A-4147-A177-3AD203B41FA5}">
                      <a16:colId xmlns:a16="http://schemas.microsoft.com/office/drawing/2014/main" val="3331667272"/>
                    </a:ext>
                  </a:extLst>
                </a:gridCol>
                <a:gridCol w="728609">
                  <a:extLst>
                    <a:ext uri="{9D8B030D-6E8A-4147-A177-3AD203B41FA5}">
                      <a16:colId xmlns:a16="http://schemas.microsoft.com/office/drawing/2014/main" val="2020973236"/>
                    </a:ext>
                  </a:extLst>
                </a:gridCol>
                <a:gridCol w="752110">
                  <a:extLst>
                    <a:ext uri="{9D8B030D-6E8A-4147-A177-3AD203B41FA5}">
                      <a16:colId xmlns:a16="http://schemas.microsoft.com/office/drawing/2014/main" val="1864849494"/>
                    </a:ext>
                  </a:extLst>
                </a:gridCol>
                <a:gridCol w="312180">
                  <a:extLst>
                    <a:ext uri="{9D8B030D-6E8A-4147-A177-3AD203B41FA5}">
                      <a16:colId xmlns:a16="http://schemas.microsoft.com/office/drawing/2014/main" val="2328426070"/>
                    </a:ext>
                  </a:extLst>
                </a:gridCol>
                <a:gridCol w="658097">
                  <a:extLst>
                    <a:ext uri="{9D8B030D-6E8A-4147-A177-3AD203B41FA5}">
                      <a16:colId xmlns:a16="http://schemas.microsoft.com/office/drawing/2014/main" val="3917596994"/>
                    </a:ext>
                  </a:extLst>
                </a:gridCol>
                <a:gridCol w="728609">
                  <a:extLst>
                    <a:ext uri="{9D8B030D-6E8A-4147-A177-3AD203B41FA5}">
                      <a16:colId xmlns:a16="http://schemas.microsoft.com/office/drawing/2014/main" val="451904379"/>
                    </a:ext>
                  </a:extLst>
                </a:gridCol>
                <a:gridCol w="752110">
                  <a:extLst>
                    <a:ext uri="{9D8B030D-6E8A-4147-A177-3AD203B41FA5}">
                      <a16:colId xmlns:a16="http://schemas.microsoft.com/office/drawing/2014/main" val="4133172590"/>
                    </a:ext>
                  </a:extLst>
                </a:gridCol>
                <a:gridCol w="312180">
                  <a:extLst>
                    <a:ext uri="{9D8B030D-6E8A-4147-A177-3AD203B41FA5}">
                      <a16:colId xmlns:a16="http://schemas.microsoft.com/office/drawing/2014/main" val="1996554986"/>
                    </a:ext>
                  </a:extLst>
                </a:gridCol>
                <a:gridCol w="658097">
                  <a:extLst>
                    <a:ext uri="{9D8B030D-6E8A-4147-A177-3AD203B41FA5}">
                      <a16:colId xmlns:a16="http://schemas.microsoft.com/office/drawing/2014/main" val="586578154"/>
                    </a:ext>
                  </a:extLst>
                </a:gridCol>
                <a:gridCol w="705104">
                  <a:extLst>
                    <a:ext uri="{9D8B030D-6E8A-4147-A177-3AD203B41FA5}">
                      <a16:colId xmlns:a16="http://schemas.microsoft.com/office/drawing/2014/main" val="210482708"/>
                    </a:ext>
                  </a:extLst>
                </a:gridCol>
                <a:gridCol w="728609">
                  <a:extLst>
                    <a:ext uri="{9D8B030D-6E8A-4147-A177-3AD203B41FA5}">
                      <a16:colId xmlns:a16="http://schemas.microsoft.com/office/drawing/2014/main" val="3417106226"/>
                    </a:ext>
                  </a:extLst>
                </a:gridCol>
                <a:gridCol w="312180">
                  <a:extLst>
                    <a:ext uri="{9D8B030D-6E8A-4147-A177-3AD203B41FA5}">
                      <a16:colId xmlns:a16="http://schemas.microsoft.com/office/drawing/2014/main" val="1676418811"/>
                    </a:ext>
                  </a:extLst>
                </a:gridCol>
                <a:gridCol w="634594">
                  <a:extLst>
                    <a:ext uri="{9D8B030D-6E8A-4147-A177-3AD203B41FA5}">
                      <a16:colId xmlns:a16="http://schemas.microsoft.com/office/drawing/2014/main" val="1165043878"/>
                    </a:ext>
                  </a:extLst>
                </a:gridCol>
                <a:gridCol w="752110">
                  <a:extLst>
                    <a:ext uri="{9D8B030D-6E8A-4147-A177-3AD203B41FA5}">
                      <a16:colId xmlns:a16="http://schemas.microsoft.com/office/drawing/2014/main" val="4081252920"/>
                    </a:ext>
                  </a:extLst>
                </a:gridCol>
                <a:gridCol w="775615">
                  <a:extLst>
                    <a:ext uri="{9D8B030D-6E8A-4147-A177-3AD203B41FA5}">
                      <a16:colId xmlns:a16="http://schemas.microsoft.com/office/drawing/2014/main" val="1830070522"/>
                    </a:ext>
                  </a:extLst>
                </a:gridCol>
                <a:gridCol w="312180">
                  <a:extLst>
                    <a:ext uri="{9D8B030D-6E8A-4147-A177-3AD203B41FA5}">
                      <a16:colId xmlns:a16="http://schemas.microsoft.com/office/drawing/2014/main" val="3230652334"/>
                    </a:ext>
                  </a:extLst>
                </a:gridCol>
                <a:gridCol w="587588">
                  <a:extLst>
                    <a:ext uri="{9D8B030D-6E8A-4147-A177-3AD203B41FA5}">
                      <a16:colId xmlns:a16="http://schemas.microsoft.com/office/drawing/2014/main" val="1738882141"/>
                    </a:ext>
                  </a:extLst>
                </a:gridCol>
                <a:gridCol w="728609">
                  <a:extLst>
                    <a:ext uri="{9D8B030D-6E8A-4147-A177-3AD203B41FA5}">
                      <a16:colId xmlns:a16="http://schemas.microsoft.com/office/drawing/2014/main" val="1273701780"/>
                    </a:ext>
                  </a:extLst>
                </a:gridCol>
                <a:gridCol w="752110">
                  <a:extLst>
                    <a:ext uri="{9D8B030D-6E8A-4147-A177-3AD203B41FA5}">
                      <a16:colId xmlns:a16="http://schemas.microsoft.com/office/drawing/2014/main" val="179852609"/>
                    </a:ext>
                  </a:extLst>
                </a:gridCol>
              </a:tblGrid>
              <a:tr h="616846">
                <a:tc>
                  <a:txBody>
                    <a:bodyPr/>
                    <a:lstStyle/>
                    <a:p>
                      <a:pPr marL="0" marR="0" algn="ctr">
                        <a:spcBef>
                          <a:spcPts val="0"/>
                        </a:spcBef>
                        <a:spcAft>
                          <a:spcPts val="0"/>
                        </a:spcAft>
                      </a:pPr>
                      <a:r>
                        <a:rPr lang="en-US" sz="1400" dirty="0">
                          <a:solidFill>
                            <a:schemeClr val="tx1"/>
                          </a:solidFill>
                          <a:effectLst/>
                        </a:rPr>
                        <a:t>Year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400" dirty="0">
                          <a:solidFill>
                            <a:schemeClr val="tx1"/>
                          </a:solidFill>
                          <a:effectLst/>
                        </a:rPr>
                        <a:t>ZIP Code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 of Crimes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endParaRPr lang="en-US" sz="24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Year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rPr>
                        <a:t>ZIP Code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rPr>
                        <a:t># of Crimes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4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Year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ZIP Code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 of Crimes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endParaRPr lang="en-US" sz="24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Year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rPr>
                        <a:t>ZIP Code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rPr>
                        <a:t># of Crimes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4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Year</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ZIP Code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tc>
                  <a:txBody>
                    <a:bodyPr/>
                    <a:lstStyle/>
                    <a:p>
                      <a:pPr marL="0" marR="0" algn="ctr">
                        <a:spcBef>
                          <a:spcPts val="0"/>
                        </a:spcBef>
                        <a:spcAft>
                          <a:spcPts val="0"/>
                        </a:spcAft>
                      </a:pPr>
                      <a:r>
                        <a:rPr lang="en-US" sz="1400" dirty="0">
                          <a:solidFill>
                            <a:schemeClr val="tx1"/>
                          </a:solidFill>
                          <a:effectLst/>
                        </a:rPr>
                        <a:t># of Crimes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2">
                        <a:lumMod val="20000"/>
                        <a:lumOff val="80000"/>
                      </a:schemeClr>
                    </a:solidFill>
                  </a:tcPr>
                </a:tc>
                <a:extLst>
                  <a:ext uri="{0D108BD9-81ED-4DB2-BD59-A6C34878D82A}">
                    <a16:rowId xmlns:a16="http://schemas.microsoft.com/office/drawing/2014/main" val="3870094917"/>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85032</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2017</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85032</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2184</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85033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2150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85033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2150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85023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2092</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48867216"/>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85033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2031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2017</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85021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2217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85043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2266</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85043</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2266</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85021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2142</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10843333"/>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85021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2035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85043</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2317</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85021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2377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85021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2377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2533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22413666"/>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85035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2164</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85035</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2469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85035</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2379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85035</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2379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85035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2654</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91975058"/>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2512</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85051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2646</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2558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85017</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2558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85043</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2715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44108812"/>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85009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2554</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2713</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85041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2758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85041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2758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85041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2929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57542980"/>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85041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2590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85041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2795</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85051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2799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85051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2799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85009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3118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689272"/>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85051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2661</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85009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2839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85008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2942</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2019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85008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2942</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2020</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85015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3206</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34924906"/>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85008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3034</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85008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3304</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85009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2980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85009</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2980</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2020</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85008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3212</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9376164"/>
                  </a:ext>
                </a:extLst>
              </a:tr>
              <a:tr h="411232">
                <a:tc>
                  <a:txBody>
                    <a:bodyPr/>
                    <a:lstStyle/>
                    <a:p>
                      <a:pPr marL="0" marR="0" algn="ctr">
                        <a:spcBef>
                          <a:spcPts val="0"/>
                        </a:spcBef>
                        <a:spcAft>
                          <a:spcPts val="0"/>
                        </a:spcAft>
                      </a:pPr>
                      <a:r>
                        <a:rPr lang="en-US" sz="1400" dirty="0">
                          <a:solidFill>
                            <a:schemeClr val="tx1"/>
                          </a:solidFill>
                          <a:effectLst/>
                        </a:rPr>
                        <a:t>2016</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spcBef>
                          <a:spcPts val="0"/>
                        </a:spcBef>
                        <a:spcAft>
                          <a:spcPts val="0"/>
                        </a:spcAft>
                      </a:pPr>
                      <a:r>
                        <a:rPr lang="en-US" sz="1600">
                          <a:solidFill>
                            <a:schemeClr val="tx1"/>
                          </a:solidFill>
                          <a:effectLst/>
                        </a:rPr>
                        <a:t>85015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3448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2017</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a:solidFill>
                            <a:schemeClr val="tx1"/>
                          </a:solidFill>
                          <a:effectLst/>
                        </a:rPr>
                        <a:t>85015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3308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2018</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85015</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3374</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2019</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85015</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spcBef>
                          <a:spcPts val="0"/>
                        </a:spcBef>
                        <a:spcAft>
                          <a:spcPts val="0"/>
                        </a:spcAft>
                      </a:pPr>
                      <a:r>
                        <a:rPr lang="en-US" sz="1600" dirty="0">
                          <a:solidFill>
                            <a:schemeClr val="tx1"/>
                          </a:solidFill>
                          <a:effectLst/>
                        </a:rPr>
                        <a:t>3374</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endParaRPr lang="en-US" sz="28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solidFill>
                            <a:schemeClr val="tx1"/>
                          </a:solidFill>
                          <a:effectLst/>
                        </a:rPr>
                        <a:t>2020</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85051</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3278</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05392778"/>
                  </a:ext>
                </a:extLst>
              </a:tr>
            </a:tbl>
          </a:graphicData>
        </a:graphic>
      </p:graphicFrame>
    </p:spTree>
    <p:extLst>
      <p:ext uri="{BB962C8B-B14F-4D97-AF65-F5344CB8AC3E}">
        <p14:creationId xmlns:p14="http://schemas.microsoft.com/office/powerpoint/2010/main" val="96026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932648"/>
          </a:xfrm>
        </p:spPr>
        <p:txBody>
          <a:bodyPr anchor="ctr">
            <a:normAutofit/>
          </a:bodyPr>
          <a:lstStyle/>
          <a:p>
            <a:pPr algn="l"/>
            <a:r>
              <a:rPr lang="en-US" sz="2000" dirty="0">
                <a:solidFill>
                  <a:schemeClr val="tx1"/>
                </a:solidFill>
              </a:rPr>
              <a:t>Data:</a:t>
            </a:r>
          </a:p>
          <a:p>
            <a:pPr marL="285750" indent="-285750" algn="l">
              <a:buFont typeface="Arial" panose="020B0604020202020204" pitchFamily="34" charset="0"/>
              <a:buChar char="•"/>
            </a:pPr>
            <a:endParaRPr lang="en-US" sz="1600" dirty="0">
              <a:solidFill>
                <a:schemeClr val="tx1"/>
              </a:solidFill>
            </a:endParaRPr>
          </a:p>
        </p:txBody>
      </p:sp>
      <p:graphicFrame>
        <p:nvGraphicFramePr>
          <p:cNvPr id="5" name="Table 4">
            <a:extLst>
              <a:ext uri="{FF2B5EF4-FFF2-40B4-BE49-F238E27FC236}">
                <a16:creationId xmlns:a16="http://schemas.microsoft.com/office/drawing/2014/main" id="{EEB306CC-7D50-024B-8BA5-EC1F944DE534}"/>
              </a:ext>
            </a:extLst>
          </p:cNvPr>
          <p:cNvGraphicFramePr>
            <a:graphicFrameLocks noGrp="1"/>
          </p:cNvGraphicFramePr>
          <p:nvPr>
            <p:extLst>
              <p:ext uri="{D42A27DB-BD31-4B8C-83A1-F6EECF244321}">
                <p14:modId xmlns:p14="http://schemas.microsoft.com/office/powerpoint/2010/main" val="1172547511"/>
              </p:ext>
            </p:extLst>
          </p:nvPr>
        </p:nvGraphicFramePr>
        <p:xfrm>
          <a:off x="1466056" y="2214562"/>
          <a:ext cx="4629944" cy="3738114"/>
        </p:xfrm>
        <a:graphic>
          <a:graphicData uri="http://schemas.openxmlformats.org/drawingml/2006/table">
            <a:tbl>
              <a:tblPr firstRow="1" firstCol="1" bandRow="1">
                <a:tableStyleId>{5C22544A-7EE6-4342-B048-85BDC9FD1C3A}</a:tableStyleId>
              </a:tblPr>
              <a:tblGrid>
                <a:gridCol w="4629944">
                  <a:extLst>
                    <a:ext uri="{9D8B030D-6E8A-4147-A177-3AD203B41FA5}">
                      <a16:colId xmlns:a16="http://schemas.microsoft.com/office/drawing/2014/main" val="3449942511"/>
                    </a:ext>
                  </a:extLst>
                </a:gridCol>
              </a:tblGrid>
              <a:tr h="354386">
                <a:tc>
                  <a:txBody>
                    <a:bodyPr/>
                    <a:lstStyle/>
                    <a:p>
                      <a:pPr marL="0" marR="0">
                        <a:spcBef>
                          <a:spcPts val="0"/>
                        </a:spcBef>
                        <a:spcAft>
                          <a:spcPts val="0"/>
                        </a:spcAft>
                      </a:pPr>
                      <a:r>
                        <a:rPr lang="en-US" sz="1800" dirty="0">
                          <a:solidFill>
                            <a:schemeClr val="tx1"/>
                          </a:solidFill>
                          <a:effectLst/>
                        </a:rPr>
                        <a:t>UCR_CRIME_CATEGORY</a:t>
                      </a:r>
                      <a:endPar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1394861418"/>
                  </a:ext>
                </a:extLst>
              </a:tr>
              <a:tr h="354386">
                <a:tc>
                  <a:txBody>
                    <a:bodyPr/>
                    <a:lstStyle/>
                    <a:p>
                      <a:pPr marL="0" marR="0">
                        <a:spcBef>
                          <a:spcPts val="0"/>
                        </a:spcBef>
                        <a:spcAft>
                          <a:spcPts val="0"/>
                        </a:spcAft>
                      </a:pPr>
                      <a:r>
                        <a:rPr lang="en-US" sz="1800" dirty="0">
                          <a:solidFill>
                            <a:schemeClr val="tx1"/>
                          </a:solidFill>
                          <a:effectLst/>
                        </a:rPr>
                        <a:t>AGGRAVATED ASSAULT</a:t>
                      </a:r>
                      <a:endPar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4218372039"/>
                  </a:ext>
                </a:extLst>
              </a:tr>
              <a:tr h="354386">
                <a:tc>
                  <a:txBody>
                    <a:bodyPr/>
                    <a:lstStyle/>
                    <a:p>
                      <a:pPr marL="0" marR="0">
                        <a:spcBef>
                          <a:spcPts val="0"/>
                        </a:spcBef>
                        <a:spcAft>
                          <a:spcPts val="0"/>
                        </a:spcAft>
                      </a:pPr>
                      <a:r>
                        <a:rPr lang="en-US" sz="1800">
                          <a:solidFill>
                            <a:schemeClr val="tx1"/>
                          </a:solidFill>
                          <a:effectLst/>
                        </a:rPr>
                        <a:t>ARSON</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1239365857"/>
                  </a:ext>
                </a:extLst>
              </a:tr>
              <a:tr h="354386">
                <a:tc>
                  <a:txBody>
                    <a:bodyPr/>
                    <a:lstStyle/>
                    <a:p>
                      <a:pPr marL="0" marR="0">
                        <a:spcBef>
                          <a:spcPts val="0"/>
                        </a:spcBef>
                        <a:spcAft>
                          <a:spcPts val="0"/>
                        </a:spcAft>
                      </a:pPr>
                      <a:r>
                        <a:rPr lang="en-US" sz="1800">
                          <a:solidFill>
                            <a:schemeClr val="tx1"/>
                          </a:solidFill>
                          <a:effectLst/>
                        </a:rPr>
                        <a:t>BURGLARY</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1851507806"/>
                  </a:ext>
                </a:extLst>
              </a:tr>
              <a:tr h="354386">
                <a:tc>
                  <a:txBody>
                    <a:bodyPr/>
                    <a:lstStyle/>
                    <a:p>
                      <a:pPr marL="0" marR="0">
                        <a:spcBef>
                          <a:spcPts val="0"/>
                        </a:spcBef>
                        <a:spcAft>
                          <a:spcPts val="0"/>
                        </a:spcAft>
                      </a:pPr>
                      <a:r>
                        <a:rPr lang="en-US" sz="1800">
                          <a:solidFill>
                            <a:schemeClr val="tx1"/>
                          </a:solidFill>
                          <a:effectLst/>
                        </a:rPr>
                        <a:t>DRUG OFFENSE</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4269738050"/>
                  </a:ext>
                </a:extLst>
              </a:tr>
              <a:tr h="354386">
                <a:tc>
                  <a:txBody>
                    <a:bodyPr/>
                    <a:lstStyle/>
                    <a:p>
                      <a:pPr marL="0" marR="0">
                        <a:spcBef>
                          <a:spcPts val="0"/>
                        </a:spcBef>
                        <a:spcAft>
                          <a:spcPts val="0"/>
                        </a:spcAft>
                      </a:pPr>
                      <a:r>
                        <a:rPr lang="en-US" sz="1800">
                          <a:solidFill>
                            <a:schemeClr val="tx1"/>
                          </a:solidFill>
                          <a:effectLst/>
                        </a:rPr>
                        <a:t>LARCENY-THEFT</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1379072154"/>
                  </a:ext>
                </a:extLst>
              </a:tr>
              <a:tr h="354386">
                <a:tc>
                  <a:txBody>
                    <a:bodyPr/>
                    <a:lstStyle/>
                    <a:p>
                      <a:pPr marL="0" marR="0">
                        <a:spcBef>
                          <a:spcPts val="0"/>
                        </a:spcBef>
                        <a:spcAft>
                          <a:spcPts val="0"/>
                        </a:spcAft>
                      </a:pPr>
                      <a:r>
                        <a:rPr lang="en-US" sz="1800">
                          <a:solidFill>
                            <a:schemeClr val="tx1"/>
                          </a:solidFill>
                          <a:effectLst/>
                        </a:rPr>
                        <a:t>MOTOR VEHICLE THEFT</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1113207777"/>
                  </a:ext>
                </a:extLst>
              </a:tr>
              <a:tr h="425263">
                <a:tc>
                  <a:txBody>
                    <a:bodyPr/>
                    <a:lstStyle/>
                    <a:p>
                      <a:pPr marL="0" marR="0">
                        <a:spcBef>
                          <a:spcPts val="0"/>
                        </a:spcBef>
                        <a:spcAft>
                          <a:spcPts val="0"/>
                        </a:spcAft>
                      </a:pPr>
                      <a:r>
                        <a:rPr lang="en-US" sz="1800">
                          <a:solidFill>
                            <a:schemeClr val="tx1"/>
                          </a:solidFill>
                          <a:effectLst/>
                        </a:rPr>
                        <a:t>MURDER AND NON-NEGLIGENT MANSLAUGHTER</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4055758374"/>
                  </a:ext>
                </a:extLst>
              </a:tr>
              <a:tr h="354386">
                <a:tc>
                  <a:txBody>
                    <a:bodyPr/>
                    <a:lstStyle/>
                    <a:p>
                      <a:pPr marL="0" marR="0">
                        <a:spcBef>
                          <a:spcPts val="0"/>
                        </a:spcBef>
                        <a:spcAft>
                          <a:spcPts val="0"/>
                        </a:spcAft>
                      </a:pPr>
                      <a:r>
                        <a:rPr lang="en-US" sz="1800">
                          <a:solidFill>
                            <a:schemeClr val="tx1"/>
                          </a:solidFill>
                          <a:effectLst/>
                        </a:rPr>
                        <a:t>RAPE</a:t>
                      </a:r>
                      <a:endParaRPr lang="en-US" sz="3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32057626"/>
                  </a:ext>
                </a:extLst>
              </a:tr>
              <a:tr h="354386">
                <a:tc>
                  <a:txBody>
                    <a:bodyPr/>
                    <a:lstStyle/>
                    <a:p>
                      <a:pPr marL="0" marR="0">
                        <a:spcBef>
                          <a:spcPts val="0"/>
                        </a:spcBef>
                        <a:spcAft>
                          <a:spcPts val="0"/>
                        </a:spcAft>
                      </a:pPr>
                      <a:r>
                        <a:rPr lang="en-US" sz="1800" dirty="0">
                          <a:solidFill>
                            <a:schemeClr val="tx1"/>
                          </a:solidFill>
                          <a:effectLst/>
                        </a:rPr>
                        <a:t>ROBBERY</a:t>
                      </a:r>
                      <a:endPar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a16="http://schemas.microsoft.com/office/drawing/2014/main" val="886856241"/>
                  </a:ext>
                </a:extLst>
              </a:tr>
            </a:tbl>
          </a:graphicData>
        </a:graphic>
      </p:graphicFrame>
    </p:spTree>
    <p:extLst>
      <p:ext uri="{BB962C8B-B14F-4D97-AF65-F5344CB8AC3E}">
        <p14:creationId xmlns:p14="http://schemas.microsoft.com/office/powerpoint/2010/main" val="330248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d ad gree bar graphs and numbers above the city skyline">
            <a:extLst>
              <a:ext uri="{FF2B5EF4-FFF2-40B4-BE49-F238E27FC236}">
                <a16:creationId xmlns:a16="http://schemas.microsoft.com/office/drawing/2014/main" id="{D89ED2E4-F1CB-4399-B552-312DC0D85590}"/>
              </a:ext>
            </a:extLst>
          </p:cNvPr>
          <p:cNvPicPr>
            <a:picLocks noChangeAspect="1"/>
          </p:cNvPicPr>
          <p:nvPr/>
        </p:nvPicPr>
        <p:blipFill rotWithShape="1">
          <a:blip r:embed="rId2">
            <a:duotone>
              <a:schemeClr val="accent1">
                <a:shade val="45000"/>
                <a:satMod val="135000"/>
              </a:schemeClr>
              <a:prstClr val="white"/>
            </a:duotone>
            <a:alphaModFix amt="35000"/>
          </a:blip>
          <a:srcRect t="12033" r="1" b="11899"/>
          <a:stretch/>
        </p:blipFill>
        <p:spPr>
          <a:xfrm>
            <a:off x="1" y="10"/>
            <a:ext cx="12183122" cy="6857989"/>
          </a:xfrm>
          <a:prstGeom prst="rect">
            <a:avLst/>
          </a:prstGeom>
          <a:solidFill>
            <a:schemeClr val="accent3">
              <a:lumMod val="20000"/>
              <a:lumOff val="80000"/>
            </a:schemeClr>
          </a:solidFill>
          <a:ln>
            <a:solidFill>
              <a:schemeClr val="accent1">
                <a:lumMod val="20000"/>
                <a:lumOff val="80000"/>
              </a:schemeClr>
            </a:solidFill>
          </a:ln>
        </p:spPr>
      </p:pic>
      <p:sp>
        <p:nvSpPr>
          <p:cNvPr id="2" name="Title 1">
            <a:extLst>
              <a:ext uri="{FF2B5EF4-FFF2-40B4-BE49-F238E27FC236}">
                <a16:creationId xmlns:a16="http://schemas.microsoft.com/office/drawing/2014/main" id="{AEEAAB86-E093-6242-9ACA-5B6EFB3A02FE}"/>
              </a:ext>
            </a:extLst>
          </p:cNvPr>
          <p:cNvSpPr>
            <a:spLocks noGrp="1"/>
          </p:cNvSpPr>
          <p:nvPr>
            <p:ph type="ctrTitle"/>
          </p:nvPr>
        </p:nvSpPr>
        <p:spPr>
          <a:xfrm>
            <a:off x="0" y="0"/>
            <a:ext cx="12183123" cy="1318161"/>
          </a:xfrm>
        </p:spPr>
        <p:txBody>
          <a:bodyPr anchor="b">
            <a:normAutofit/>
          </a:bodyPr>
          <a:lstStyle/>
          <a:p>
            <a:pPr algn="ctr"/>
            <a:r>
              <a:rPr lang="en-US" sz="6600" dirty="0">
                <a:solidFill>
                  <a:schemeClr val="tx1"/>
                </a:solidFill>
              </a:rPr>
              <a:t>Phoenix Crime Data</a:t>
            </a:r>
          </a:p>
        </p:txBody>
      </p:sp>
      <p:sp>
        <p:nvSpPr>
          <p:cNvPr id="3" name="Subtitle 2">
            <a:extLst>
              <a:ext uri="{FF2B5EF4-FFF2-40B4-BE49-F238E27FC236}">
                <a16:creationId xmlns:a16="http://schemas.microsoft.com/office/drawing/2014/main" id="{B62E01A9-DEF3-8841-A58A-A818C6934ABD}"/>
              </a:ext>
            </a:extLst>
          </p:cNvPr>
          <p:cNvSpPr>
            <a:spLocks noGrp="1"/>
          </p:cNvSpPr>
          <p:nvPr>
            <p:ph type="subTitle" idx="1"/>
          </p:nvPr>
        </p:nvSpPr>
        <p:spPr>
          <a:xfrm>
            <a:off x="1112271" y="1281915"/>
            <a:ext cx="10832078" cy="1175535"/>
          </a:xfrm>
        </p:spPr>
        <p:txBody>
          <a:bodyPr anchor="ctr">
            <a:normAutofit/>
          </a:bodyPr>
          <a:lstStyle/>
          <a:p>
            <a:pPr algn="l"/>
            <a:r>
              <a:rPr lang="en-US" sz="2000" dirty="0">
                <a:solidFill>
                  <a:schemeClr val="tx1"/>
                </a:solidFill>
              </a:rPr>
              <a:t>Methods:</a:t>
            </a:r>
          </a:p>
          <a:p>
            <a:pPr marL="285750" indent="-285750" algn="l">
              <a:buClr>
                <a:schemeClr val="tx1"/>
              </a:buClr>
              <a:buSzPct val="100000"/>
              <a:buFont typeface="Arial" panose="020B0604020202020204" pitchFamily="34" charset="0"/>
              <a:buChar char="•"/>
            </a:pPr>
            <a:r>
              <a:rPr lang="en-US" sz="1600" dirty="0">
                <a:solidFill>
                  <a:schemeClr val="tx1"/>
                </a:solidFill>
              </a:rPr>
              <a:t>Larceny/Theft had the highest reported crimes</a:t>
            </a:r>
          </a:p>
        </p:txBody>
      </p:sp>
      <p:pic>
        <p:nvPicPr>
          <p:cNvPr id="7" name="Picture 6" descr="Chart, bar chart&#10;&#10;Description automatically generated">
            <a:extLst>
              <a:ext uri="{FF2B5EF4-FFF2-40B4-BE49-F238E27FC236}">
                <a16:creationId xmlns:a16="http://schemas.microsoft.com/office/drawing/2014/main" id="{D05A029D-7B89-AF4C-9986-30E2E354A770}"/>
              </a:ext>
            </a:extLst>
          </p:cNvPr>
          <p:cNvPicPr/>
          <p:nvPr/>
        </p:nvPicPr>
        <p:blipFill>
          <a:blip r:embed="rId3"/>
          <a:stretch>
            <a:fillRect/>
          </a:stretch>
        </p:blipFill>
        <p:spPr>
          <a:xfrm>
            <a:off x="2214727" y="2457449"/>
            <a:ext cx="7753668" cy="4157663"/>
          </a:xfrm>
          <a:prstGeom prst="rect">
            <a:avLst/>
          </a:prstGeom>
        </p:spPr>
      </p:pic>
    </p:spTree>
    <p:extLst>
      <p:ext uri="{BB962C8B-B14F-4D97-AF65-F5344CB8AC3E}">
        <p14:creationId xmlns:p14="http://schemas.microsoft.com/office/powerpoint/2010/main" val="450022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{DB8A7763-DAE4-FC47-8FC8-B6294FDCBD67}tf10001060</Template>
  <TotalTime>102</TotalTime>
  <Words>741</Words>
  <Application>Microsoft Macintosh PowerPoint</Application>
  <PresentationFormat>Widescreen</PresentationFormat>
  <Paragraphs>238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Phoenix Crime Data</vt:lpstr>
      <vt:lpstr>Phoenix Crime Data</vt:lpstr>
      <vt:lpstr>Phoenix Crime Data</vt:lpstr>
      <vt:lpstr>Phoenix Crime Data</vt:lpstr>
      <vt:lpstr>Phoenix Crime Data</vt:lpstr>
      <vt:lpstr>Phoenix Crime Data</vt:lpstr>
      <vt:lpstr>Phoenix Crime Data</vt:lpstr>
      <vt:lpstr>Phoenix Crime Data</vt:lpstr>
      <vt:lpstr>Phoenix Crime Data</vt:lpstr>
      <vt:lpstr>Phoenix Crime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Crime Data</dc:title>
  <dc:creator>rachel young</dc:creator>
  <cp:lastModifiedBy>rachel young</cp:lastModifiedBy>
  <cp:revision>12</cp:revision>
  <dcterms:created xsi:type="dcterms:W3CDTF">2021-04-11T21:55:35Z</dcterms:created>
  <dcterms:modified xsi:type="dcterms:W3CDTF">2021-05-29T04:26:53Z</dcterms:modified>
</cp:coreProperties>
</file>