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32" r:id="rId1"/>
  </p:sldMasterIdLst>
  <p:sldIdLst>
    <p:sldId id="257" r:id="rId2"/>
    <p:sldId id="260" r:id="rId3"/>
    <p:sldId id="261" r:id="rId4"/>
    <p:sldId id="262" r:id="rId5"/>
    <p:sldId id="263" r:id="rId6"/>
    <p:sldId id="259" r:id="rId7"/>
    <p:sldId id="258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2093"/>
    <a:srgbClr val="8710FF"/>
    <a:srgbClr val="FFF3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6"/>
  </p:normalViewPr>
  <p:slideViewPr>
    <p:cSldViewPr snapToGrid="0" snapToObjects="1">
      <p:cViewPr varScale="1">
        <p:scale>
          <a:sx n="108" d="100"/>
          <a:sy n="108" d="100"/>
        </p:scale>
        <p:origin x="7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19687-E061-C846-B054-C337021F7EC2}" type="datetimeFigureOut">
              <a:rPr lang="en-US" smtClean="0"/>
              <a:t>1/24/21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B806BF79-42B0-504F-A663-1D8A3ADCD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683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19687-E061-C846-B054-C337021F7EC2}" type="datetimeFigureOut">
              <a:rPr lang="en-US" smtClean="0"/>
              <a:t>1/24/21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806BF79-42B0-504F-A663-1D8A3ADCD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244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19687-E061-C846-B054-C337021F7EC2}" type="datetimeFigureOut">
              <a:rPr lang="en-US" smtClean="0"/>
              <a:t>1/24/21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806BF79-42B0-504F-A663-1D8A3ADCD3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057458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19687-E061-C846-B054-C337021F7EC2}" type="datetimeFigureOut">
              <a:rPr lang="en-US" smtClean="0"/>
              <a:t>1/24/21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806BF79-42B0-504F-A663-1D8A3ADCD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5381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19687-E061-C846-B054-C337021F7EC2}" type="datetimeFigureOut">
              <a:rPr lang="en-US" smtClean="0"/>
              <a:t>1/24/21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806BF79-42B0-504F-A663-1D8A3ADCD316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684621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19687-E061-C846-B054-C337021F7EC2}" type="datetimeFigureOut">
              <a:rPr lang="en-US" smtClean="0"/>
              <a:t>1/24/21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806BF79-42B0-504F-A663-1D8A3ADCD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5058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19687-E061-C846-B054-C337021F7EC2}" type="datetimeFigureOut">
              <a:rPr lang="en-US" smtClean="0"/>
              <a:t>1/24/21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6BF79-42B0-504F-A663-1D8A3ADCD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8812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19687-E061-C846-B054-C337021F7EC2}" type="datetimeFigureOut">
              <a:rPr lang="en-US" smtClean="0"/>
              <a:t>1/24/21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6BF79-42B0-504F-A663-1D8A3ADCD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70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19687-E061-C846-B054-C337021F7EC2}" type="datetimeFigureOut">
              <a:rPr lang="en-US" smtClean="0"/>
              <a:t>1/24/21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6BF79-42B0-504F-A663-1D8A3ADCD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451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19687-E061-C846-B054-C337021F7EC2}" type="datetimeFigureOut">
              <a:rPr lang="en-US" smtClean="0"/>
              <a:t>1/24/21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806BF79-42B0-504F-A663-1D8A3ADCD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051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19687-E061-C846-B054-C337021F7EC2}" type="datetimeFigureOut">
              <a:rPr lang="en-US" smtClean="0"/>
              <a:t>1/24/21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806BF79-42B0-504F-A663-1D8A3ADCD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39299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19687-E061-C846-B054-C337021F7EC2}" type="datetimeFigureOut">
              <a:rPr lang="en-US" smtClean="0"/>
              <a:t>1/24/21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806BF79-42B0-504F-A663-1D8A3ADCD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71685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19687-E061-C846-B054-C337021F7EC2}" type="datetimeFigureOut">
              <a:rPr lang="en-US" smtClean="0"/>
              <a:t>1/24/21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6BF79-42B0-504F-A663-1D8A3ADCD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312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19687-E061-C846-B054-C337021F7EC2}" type="datetimeFigureOut">
              <a:rPr lang="en-US" smtClean="0"/>
              <a:t>1/24/21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6BF79-42B0-504F-A663-1D8A3ADCD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685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19687-E061-C846-B054-C337021F7EC2}" type="datetimeFigureOut">
              <a:rPr lang="en-US" smtClean="0"/>
              <a:t>1/24/21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6BF79-42B0-504F-A663-1D8A3ADCD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18858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19687-E061-C846-B054-C337021F7EC2}" type="datetimeFigureOut">
              <a:rPr lang="en-US" smtClean="0"/>
              <a:t>1/24/21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806BF79-42B0-504F-A663-1D8A3ADCD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894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E19687-E061-C846-B054-C337021F7EC2}" type="datetimeFigureOut">
              <a:rPr lang="en-US" smtClean="0"/>
              <a:t>1/24/21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806BF79-42B0-504F-A663-1D8A3ADCD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837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33" r:id="rId1"/>
    <p:sldLayoutId id="2147484134" r:id="rId2"/>
    <p:sldLayoutId id="2147484135" r:id="rId3"/>
    <p:sldLayoutId id="2147484136" r:id="rId4"/>
    <p:sldLayoutId id="2147484137" r:id="rId5"/>
    <p:sldLayoutId id="2147484138" r:id="rId6"/>
    <p:sldLayoutId id="2147484139" r:id="rId7"/>
    <p:sldLayoutId id="2147484140" r:id="rId8"/>
    <p:sldLayoutId id="2147484141" r:id="rId9"/>
    <p:sldLayoutId id="2147484142" r:id="rId10"/>
    <p:sldLayoutId id="2147484143" r:id="rId11"/>
    <p:sldLayoutId id="2147484144" r:id="rId12"/>
    <p:sldLayoutId id="2147484145" r:id="rId13"/>
    <p:sldLayoutId id="2147484146" r:id="rId14"/>
    <p:sldLayoutId id="2147484147" r:id="rId15"/>
    <p:sldLayoutId id="214748414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fivethirtyeight/data/tree/master/airline-safety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fivethirtyeight/data/tree/master/airline-safety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fivethirtyeight/data/tree/master/airline-safety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eb.mit.edu/airlinedata/www/2019%2012%20Month%20Documents/Traffic%20and%20Capacity/System%20Total/Passenger%20Revenue%20--%20Total%20System%20Operations.htm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-fars.nhtsa.dot.gov/Main/index.aspx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-fars.nhtsa.dot.gov/Main/index.aspx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20000"/>
                <a:lumOff val="80000"/>
              </a:schemeClr>
            </a:gs>
            <a:gs pos="93000">
              <a:schemeClr val="bg2">
                <a:shade val="98000"/>
                <a:satMod val="120000"/>
                <a:lumMod val="98000"/>
              </a:schemeClr>
            </a:gs>
            <a:gs pos="76000">
              <a:schemeClr val="accent6">
                <a:lumMod val="20000"/>
                <a:lumOff val="80000"/>
              </a:schemeClr>
            </a:gs>
            <a:gs pos="60000">
              <a:schemeClr val="accent6">
                <a:lumMod val="20000"/>
                <a:lumOff val="80000"/>
              </a:schemeClr>
            </a:gs>
            <a:gs pos="37000">
              <a:schemeClr val="accent6">
                <a:lumMod val="20000"/>
                <a:lumOff val="80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649AA71-EB60-F540-85D2-33AF336D303B}"/>
              </a:ext>
            </a:extLst>
          </p:cNvPr>
          <p:cNvSpPr txBox="1"/>
          <p:nvPr/>
        </p:nvSpPr>
        <p:spPr>
          <a:xfrm>
            <a:off x="2901485" y="1209226"/>
            <a:ext cx="786974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Flying on airplanes is safer than driving in vehicles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Data is based on the years 2000 through 2014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Airlines fly millions of kilometers per a year without any major incidents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Most airlines that had fatalities were outside of the United States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Even though the fatal incidents are low, it is based on the number of passengers the aircraft can carry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Major U.S. airline revenue has not suffered due to fatalities, but revenue has suffered due to 9/11 World Trade Center attacks and the 2008 Financial crisis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Vehicles usually carry a lot less passengers than aircrafts do so there will be less fatalities per a vehicle in the U.S.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Vehicles travel millions of miles every year on American roads so there will be a lot more fatal accidents that occur and can add up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DF2450-E473-6F4D-918A-4DEA3A8E954B}"/>
              </a:ext>
            </a:extLst>
          </p:cNvPr>
          <p:cNvSpPr txBox="1"/>
          <p:nvPr/>
        </p:nvSpPr>
        <p:spPr>
          <a:xfrm>
            <a:off x="285750" y="114300"/>
            <a:ext cx="11906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Executive Summary Introduction</a:t>
            </a:r>
          </a:p>
        </p:txBody>
      </p:sp>
    </p:spTree>
    <p:extLst>
      <p:ext uri="{BB962C8B-B14F-4D97-AF65-F5344CB8AC3E}">
        <p14:creationId xmlns:p14="http://schemas.microsoft.com/office/powerpoint/2010/main" val="794860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20000"/>
                <a:lumOff val="80000"/>
              </a:schemeClr>
            </a:gs>
            <a:gs pos="93000">
              <a:schemeClr val="bg2">
                <a:shade val="98000"/>
                <a:satMod val="120000"/>
                <a:lumMod val="98000"/>
              </a:schemeClr>
            </a:gs>
            <a:gs pos="76000">
              <a:schemeClr val="accent6">
                <a:lumMod val="20000"/>
                <a:lumOff val="80000"/>
              </a:schemeClr>
            </a:gs>
            <a:gs pos="60000">
              <a:schemeClr val="accent6">
                <a:lumMod val="20000"/>
                <a:lumOff val="80000"/>
              </a:schemeClr>
            </a:gs>
            <a:gs pos="37000">
              <a:schemeClr val="accent6">
                <a:lumMod val="20000"/>
                <a:lumOff val="80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649AA71-EB60-F540-85D2-33AF336D303B}"/>
              </a:ext>
            </a:extLst>
          </p:cNvPr>
          <p:cNvSpPr txBox="1"/>
          <p:nvPr/>
        </p:nvSpPr>
        <p:spPr>
          <a:xfrm>
            <a:off x="2568975" y="5579345"/>
            <a:ext cx="786974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Airline Available Seats Kilometers Per a Week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Delta/Northwest, United/Continental, American have the most kilometers traveled per a week compared to other airlines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8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Crash Stats &amp; Reports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DF2450-E473-6F4D-918A-4DEA3A8E954B}"/>
              </a:ext>
            </a:extLst>
          </p:cNvPr>
          <p:cNvSpPr txBox="1"/>
          <p:nvPr/>
        </p:nvSpPr>
        <p:spPr>
          <a:xfrm>
            <a:off x="285750" y="114300"/>
            <a:ext cx="11906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Executive Summary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F0206B-B0EE-AA48-AD36-0472F64569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0125" y="747371"/>
            <a:ext cx="4383725" cy="4831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811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20000"/>
                <a:lumOff val="80000"/>
              </a:schemeClr>
            </a:gs>
            <a:gs pos="93000">
              <a:schemeClr val="bg2">
                <a:shade val="98000"/>
                <a:satMod val="120000"/>
                <a:lumMod val="98000"/>
              </a:schemeClr>
            </a:gs>
            <a:gs pos="76000">
              <a:schemeClr val="accent6">
                <a:lumMod val="20000"/>
                <a:lumOff val="80000"/>
              </a:schemeClr>
            </a:gs>
            <a:gs pos="60000">
              <a:schemeClr val="accent6">
                <a:lumMod val="20000"/>
                <a:lumOff val="80000"/>
              </a:schemeClr>
            </a:gs>
            <a:gs pos="37000">
              <a:schemeClr val="accent6">
                <a:lumMod val="20000"/>
                <a:lumOff val="80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649AA71-EB60-F540-85D2-33AF336D303B}"/>
              </a:ext>
            </a:extLst>
          </p:cNvPr>
          <p:cNvSpPr txBox="1"/>
          <p:nvPr/>
        </p:nvSpPr>
        <p:spPr>
          <a:xfrm>
            <a:off x="2568975" y="5579345"/>
            <a:ext cx="786974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Airlines With 4 or more Incidents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8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Crash Stats &amp; Reports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DF2450-E473-6F4D-918A-4DEA3A8E954B}"/>
              </a:ext>
            </a:extLst>
          </p:cNvPr>
          <p:cNvSpPr txBox="1"/>
          <p:nvPr/>
        </p:nvSpPr>
        <p:spPr>
          <a:xfrm>
            <a:off x="285750" y="114300"/>
            <a:ext cx="11906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Executive Summary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0691EEB-6E80-EC4C-A7B1-340C1576D5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8975" y="637519"/>
            <a:ext cx="8683141" cy="494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750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20000"/>
                <a:lumOff val="80000"/>
              </a:schemeClr>
            </a:gs>
            <a:gs pos="93000">
              <a:schemeClr val="bg2">
                <a:shade val="98000"/>
                <a:satMod val="120000"/>
                <a:lumMod val="98000"/>
              </a:schemeClr>
            </a:gs>
            <a:gs pos="76000">
              <a:schemeClr val="accent6">
                <a:lumMod val="20000"/>
                <a:lumOff val="80000"/>
              </a:schemeClr>
            </a:gs>
            <a:gs pos="60000">
              <a:schemeClr val="accent6">
                <a:lumMod val="20000"/>
                <a:lumOff val="80000"/>
              </a:schemeClr>
            </a:gs>
            <a:gs pos="37000">
              <a:schemeClr val="accent6">
                <a:lumMod val="20000"/>
                <a:lumOff val="80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649AA71-EB60-F540-85D2-33AF336D303B}"/>
              </a:ext>
            </a:extLst>
          </p:cNvPr>
          <p:cNvSpPr txBox="1"/>
          <p:nvPr/>
        </p:nvSpPr>
        <p:spPr>
          <a:xfrm>
            <a:off x="2568975" y="5579345"/>
            <a:ext cx="786974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Airlines With 1 or More Fatal Accidents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Fatal accidents are very low compared to the number of incidents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Depending on the size of the plane, depends on how many fatalities there 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Most of the fatal incidents were on foreign airlines</a:t>
            </a:r>
          </a:p>
          <a:p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8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Crash Stats &amp; Reports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DF2450-E473-6F4D-918A-4DEA3A8E954B}"/>
              </a:ext>
            </a:extLst>
          </p:cNvPr>
          <p:cNvSpPr txBox="1"/>
          <p:nvPr/>
        </p:nvSpPr>
        <p:spPr>
          <a:xfrm>
            <a:off x="285750" y="114300"/>
            <a:ext cx="11906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Executive Summary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BE536B-75F5-8741-BB93-AA6342DAB6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8974" y="637519"/>
            <a:ext cx="7649085" cy="494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753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20000"/>
                <a:lumOff val="80000"/>
              </a:schemeClr>
            </a:gs>
            <a:gs pos="93000">
              <a:schemeClr val="bg2">
                <a:shade val="98000"/>
                <a:satMod val="120000"/>
                <a:lumMod val="98000"/>
              </a:schemeClr>
            </a:gs>
            <a:gs pos="76000">
              <a:schemeClr val="accent6">
                <a:lumMod val="20000"/>
                <a:lumOff val="80000"/>
              </a:schemeClr>
            </a:gs>
            <a:gs pos="60000">
              <a:schemeClr val="accent6">
                <a:lumMod val="20000"/>
                <a:lumOff val="80000"/>
              </a:schemeClr>
            </a:gs>
            <a:gs pos="37000">
              <a:schemeClr val="accent6">
                <a:lumMod val="20000"/>
                <a:lumOff val="80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AEF86A0-A421-4942-AD4C-F6065D3AF8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8975" y="784791"/>
            <a:ext cx="8059745" cy="479455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649AA71-EB60-F540-85D2-33AF336D303B}"/>
              </a:ext>
            </a:extLst>
          </p:cNvPr>
          <p:cNvSpPr txBox="1"/>
          <p:nvPr/>
        </p:nvSpPr>
        <p:spPr>
          <a:xfrm>
            <a:off x="2568975" y="5579345"/>
            <a:ext cx="786974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U.S. Airlines were not affected by plane crashes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2001 – 9/11 World Trade Center Attack – Took a while for airline travel to recover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2008 – Financial crisis started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8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Passenger Revenue – Total System Operations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DF2450-E473-6F4D-918A-4DEA3A8E954B}"/>
              </a:ext>
            </a:extLst>
          </p:cNvPr>
          <p:cNvSpPr txBox="1"/>
          <p:nvPr/>
        </p:nvSpPr>
        <p:spPr>
          <a:xfrm>
            <a:off x="285750" y="114300"/>
            <a:ext cx="11906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Executive Summary</a:t>
            </a:r>
          </a:p>
        </p:txBody>
      </p:sp>
    </p:spTree>
    <p:extLst>
      <p:ext uri="{BB962C8B-B14F-4D97-AF65-F5344CB8AC3E}">
        <p14:creationId xmlns:p14="http://schemas.microsoft.com/office/powerpoint/2010/main" val="3852846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20000"/>
                <a:lumOff val="80000"/>
              </a:schemeClr>
            </a:gs>
            <a:gs pos="93000">
              <a:schemeClr val="bg2">
                <a:shade val="98000"/>
                <a:satMod val="120000"/>
                <a:lumMod val="98000"/>
              </a:schemeClr>
            </a:gs>
            <a:gs pos="76000">
              <a:schemeClr val="accent6">
                <a:lumMod val="20000"/>
                <a:lumOff val="80000"/>
              </a:schemeClr>
            </a:gs>
            <a:gs pos="60000">
              <a:schemeClr val="accent6">
                <a:lumMod val="20000"/>
                <a:lumOff val="80000"/>
              </a:schemeClr>
            </a:gs>
            <a:gs pos="37000">
              <a:schemeClr val="accent6">
                <a:lumMod val="20000"/>
                <a:lumOff val="80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649AA71-EB60-F540-85D2-33AF336D303B}"/>
              </a:ext>
            </a:extLst>
          </p:cNvPr>
          <p:cNvSpPr txBox="1"/>
          <p:nvPr/>
        </p:nvSpPr>
        <p:spPr>
          <a:xfrm>
            <a:off x="2568975" y="5579345"/>
            <a:ext cx="786974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U.S. Vehicle Fatalities Per 100 Million Vehicle Miles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The vehicle fatalities are low with all the miles that are driven for each year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Fatalities start to go mostly down in 2005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8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National Statistics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DF2450-E473-6F4D-918A-4DEA3A8E954B}"/>
              </a:ext>
            </a:extLst>
          </p:cNvPr>
          <p:cNvSpPr txBox="1"/>
          <p:nvPr/>
        </p:nvSpPr>
        <p:spPr>
          <a:xfrm>
            <a:off x="285750" y="114300"/>
            <a:ext cx="11906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Executive Summary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FBFCED5-DA3B-0747-B268-308EEF09F1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8975" y="637519"/>
            <a:ext cx="7363694" cy="4834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107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20000"/>
                <a:lumOff val="80000"/>
              </a:schemeClr>
            </a:gs>
            <a:gs pos="93000">
              <a:schemeClr val="bg2">
                <a:shade val="98000"/>
                <a:satMod val="120000"/>
                <a:lumMod val="98000"/>
              </a:schemeClr>
            </a:gs>
            <a:gs pos="76000">
              <a:schemeClr val="accent6">
                <a:lumMod val="20000"/>
                <a:lumOff val="80000"/>
              </a:schemeClr>
            </a:gs>
            <a:gs pos="60000">
              <a:schemeClr val="accent6">
                <a:lumMod val="20000"/>
                <a:lumOff val="80000"/>
              </a:schemeClr>
            </a:gs>
            <a:gs pos="37000">
              <a:schemeClr val="accent6">
                <a:lumMod val="20000"/>
                <a:lumOff val="80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649AA71-EB60-F540-85D2-33AF336D303B}"/>
              </a:ext>
            </a:extLst>
          </p:cNvPr>
          <p:cNvSpPr txBox="1"/>
          <p:nvPr/>
        </p:nvSpPr>
        <p:spPr>
          <a:xfrm>
            <a:off x="2568975" y="5579345"/>
            <a:ext cx="786974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U.S. Vehicle Fatalities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There are many vehicles on roads but there will be fewer fatalities per a car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Based on the data, fatalities started to decrease in 2006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8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National Statistics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DF2450-E473-6F4D-918A-4DEA3A8E954B}"/>
              </a:ext>
            </a:extLst>
          </p:cNvPr>
          <p:cNvSpPr txBox="1"/>
          <p:nvPr/>
        </p:nvSpPr>
        <p:spPr>
          <a:xfrm>
            <a:off x="285750" y="114300"/>
            <a:ext cx="11906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Executive Summary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503C2A-7C30-9D4B-A9FD-C3A2B51B36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0018" y="811802"/>
            <a:ext cx="6951963" cy="4593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4838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20000"/>
                <a:lumOff val="80000"/>
              </a:schemeClr>
            </a:gs>
            <a:gs pos="93000">
              <a:schemeClr val="bg2">
                <a:shade val="98000"/>
                <a:satMod val="120000"/>
                <a:lumMod val="98000"/>
              </a:schemeClr>
            </a:gs>
            <a:gs pos="76000">
              <a:schemeClr val="accent6">
                <a:lumMod val="20000"/>
                <a:lumOff val="80000"/>
              </a:schemeClr>
            </a:gs>
            <a:gs pos="60000">
              <a:schemeClr val="accent6">
                <a:lumMod val="20000"/>
                <a:lumOff val="80000"/>
              </a:schemeClr>
            </a:gs>
            <a:gs pos="37000">
              <a:schemeClr val="accent6">
                <a:lumMod val="20000"/>
                <a:lumOff val="80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649AA71-EB60-F540-85D2-33AF336D303B}"/>
              </a:ext>
            </a:extLst>
          </p:cNvPr>
          <p:cNvSpPr txBox="1"/>
          <p:nvPr/>
        </p:nvSpPr>
        <p:spPr>
          <a:xfrm>
            <a:off x="2901485" y="1209226"/>
            <a:ext cx="786974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Flying on airplanes is safer than driving in vehicles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Data is based on the years 2000 through 2014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Airlines fly millions of kilometers per a year without any major incidents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Most airlines that had fatalities were outside of the United States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Even though the fatal incidents are low, it is based on the number of passengers the aircraft can carry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Major U.S. airline revenue has not suffered due to fatalities, but revenue has suffered due to 9/11 World Trade Center attacks and the 2008 Financial crisis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Vehicles usually carry a lot less passengers than aircrafts do so there will be less fatalities per a vehicle in the U.S.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Vehicles travel millions of miles every year on American roads so there will be a lot more fatal accidents that occur and can add up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DF2450-E473-6F4D-918A-4DEA3A8E954B}"/>
              </a:ext>
            </a:extLst>
          </p:cNvPr>
          <p:cNvSpPr txBox="1"/>
          <p:nvPr/>
        </p:nvSpPr>
        <p:spPr>
          <a:xfrm>
            <a:off x="285750" y="114300"/>
            <a:ext cx="11906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Executive Summary Conclusion</a:t>
            </a:r>
          </a:p>
        </p:txBody>
      </p:sp>
    </p:spTree>
    <p:extLst>
      <p:ext uri="{BB962C8B-B14F-4D97-AF65-F5344CB8AC3E}">
        <p14:creationId xmlns:p14="http://schemas.microsoft.com/office/powerpoint/2010/main" val="3190572133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{6B1B01D1-0E46-214B-87B9-D755A70C2916}tf10001069</Template>
  <TotalTime>177</TotalTime>
  <Words>496</Words>
  <Application>Microsoft Macintosh PowerPoint</Application>
  <PresentationFormat>Widescreen</PresentationFormat>
  <Paragraphs>53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Wisp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rachel young</dc:creator>
  <cp:lastModifiedBy>rachel young</cp:lastModifiedBy>
  <cp:revision>14</cp:revision>
  <dcterms:created xsi:type="dcterms:W3CDTF">2021-01-24T23:54:46Z</dcterms:created>
  <dcterms:modified xsi:type="dcterms:W3CDTF">2021-01-25T02:52:44Z</dcterms:modified>
</cp:coreProperties>
</file>