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86" r:id="rId5"/>
    <p:sldId id="262" r:id="rId6"/>
    <p:sldId id="265" r:id="rId7"/>
    <p:sldId id="267" r:id="rId8"/>
    <p:sldId id="273" r:id="rId9"/>
    <p:sldId id="266" r:id="rId10"/>
    <p:sldId id="285" r:id="rId11"/>
    <p:sldId id="287" r:id="rId12"/>
    <p:sldId id="288" r:id="rId13"/>
    <p:sldId id="289" r:id="rId14"/>
    <p:sldId id="290" r:id="rId15"/>
    <p:sldId id="278" r:id="rId16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8"/>
      <p:bold r:id="rId19"/>
      <p:italic r:id="rId20"/>
      <p:boldItalic r:id="rId21"/>
    </p:embeddedFont>
    <p:embeddedFont>
      <p:font typeface="Fira Sans SemiBold" panose="020B06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9"/>
    <p:restoredTop sz="86463"/>
  </p:normalViewPr>
  <p:slideViewPr>
    <p:cSldViewPr snapToGrid="0">
      <p:cViewPr>
        <p:scale>
          <a:sx n="83" d="100"/>
          <a:sy n="83" d="100"/>
        </p:scale>
        <p:origin x="34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80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70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A9CCB-21A2-F975-8419-57A932DBE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  <p:sp>
        <p:nvSpPr>
          <p:cNvPr id="6" name="Google Shape;546;p38">
            <a:extLst>
              <a:ext uri="{FF2B5EF4-FFF2-40B4-BE49-F238E27FC236}">
                <a16:creationId xmlns:a16="http://schemas.microsoft.com/office/drawing/2014/main" id="{3D87FA5A-672B-991A-27DD-E1813865609F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use case of Ansible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08269" cy="3426968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IN" sz="2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Provisioning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Configuration Management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Application Deployment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Security &amp; Compliance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Orchestration</a:t>
            </a:r>
            <a:endParaRPr lang="en-US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A76EBF-3A76-D728-0FCA-BF0E4090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6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Ansible Architecture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8"/>
            <a:ext cx="6711726" cy="419335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400" dirty="0"/>
              <a:t>Prerequisites to have Ansible in your Environment.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One control node to be installed with Ansible in any Linux flavor.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Managed Nodes can be with any OS, it can be LINUX, APPLE and WINDOWS.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Linux nodes and Mac nodes will be managed through SSH agent.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WINDOWS nodes will be managed to WINRM agent.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84E2F8C-B849-C042-B6F7-EB846F3A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9" y="2372571"/>
            <a:ext cx="2654442" cy="23943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285E9D-F877-FFC4-5116-B08569695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C3A1E1-09C6-09C9-5760-A5444C4B6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Introduction </a:t>
            </a:r>
            <a:r>
              <a:rPr lang="en-IN"/>
              <a:t>to Ansible</a:t>
            </a:r>
            <a:endParaRPr lang="en-IN" dirty="0"/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What we do using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Why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Simple Scenario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Pull vs Push configuration tool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Common Ansible use cases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Ansible Architecture 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6C73785-5F29-767E-73F3-1A8F780A0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Ansible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4764100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was originally written by Michael DeHaan.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is an open source configuration management and orchestration utility.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this you can automate and standardize the configuration of remote hosts and virtual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Ansible, Inc. was the company setup to commercially support and sponsor Ansible. Later it was acquired by RedHat in October 2015.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679725"/>
            <a:ext cx="3816150" cy="1784050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D97B86-1385-344E-BFC5-CC5319055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we do using Ansible ?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 Automation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are written to automate the IT professional’s work.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can be executed in multiple remote hosts.</a:t>
            </a: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9" y="2255146"/>
            <a:ext cx="7408176" cy="73385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Configuration Management : 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Consistency of all systems in Infrastructure is maintained.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Mainly used for patch management.</a:t>
            </a: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411332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Automatic Deployments : </a:t>
            </a:r>
          </a:p>
          <a:p>
            <a:pPr lvl="1"/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Applications are deployed automatically on variety of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08639-06F0-82C2-981E-29B5DF9F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938301" y="225573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Ansible ?</a:t>
            </a:r>
            <a:endParaRPr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4BD6D1F1-9C43-9F42-8DA7-E310D16D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4" y="917359"/>
            <a:ext cx="1982437" cy="371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A7D282CF-7320-824B-AB5A-94101B3A2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839" y="917359"/>
            <a:ext cx="1866702" cy="37124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25A750-61B4-BE41-B180-9C037F268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699" y="917359"/>
            <a:ext cx="1802480" cy="37124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C746EA-2FB0-0D1E-39B5-3F0A1F92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Simple Scenario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CBD3023-221E-424B-AA75-404887EA81B4}"/>
              </a:ext>
            </a:extLst>
          </p:cNvPr>
          <p:cNvSpPr/>
          <p:nvPr/>
        </p:nvSpPr>
        <p:spPr>
          <a:xfrm>
            <a:off x="775037" y="922610"/>
            <a:ext cx="1732190" cy="78173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Arun is a sys admin.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DA8850-1D6D-1744-B7E2-FA8A8BD5A04F}"/>
              </a:ext>
            </a:extLst>
          </p:cNvPr>
          <p:cNvSpPr/>
          <p:nvPr/>
        </p:nvSpPr>
        <p:spPr>
          <a:xfrm>
            <a:off x="866587" y="2158585"/>
            <a:ext cx="1620506" cy="1311940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is responsible for his company Infra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9A6E2B-B326-2146-B96D-8D502440FF08}"/>
              </a:ext>
            </a:extLst>
          </p:cNvPr>
          <p:cNvCxnSpPr>
            <a:cxnSpLocks/>
          </p:cNvCxnSpPr>
          <p:nvPr/>
        </p:nvCxnSpPr>
        <p:spPr>
          <a:xfrm>
            <a:off x="1641132" y="1719641"/>
            <a:ext cx="0" cy="438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301B0-4C14-8A4E-B715-001D1EE81AF5}"/>
              </a:ext>
            </a:extLst>
          </p:cNvPr>
          <p:cNvSpPr/>
          <p:nvPr/>
        </p:nvSpPr>
        <p:spPr>
          <a:xfrm>
            <a:off x="2993105" y="1537692"/>
            <a:ext cx="937111" cy="19959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must install Apache on 3 web servers &amp; MySQL on two DB servers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27B83-8D88-5745-97A5-92B23012056C}"/>
              </a:ext>
            </a:extLst>
          </p:cNvPr>
          <p:cNvSpPr/>
          <p:nvPr/>
        </p:nvSpPr>
        <p:spPr>
          <a:xfrm>
            <a:off x="4143809" y="1535533"/>
            <a:ext cx="1307047" cy="5676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3BA9A9-B8CE-C445-A0C2-B4B6050B230D}"/>
              </a:ext>
            </a:extLst>
          </p:cNvPr>
          <p:cNvSpPr/>
          <p:nvPr/>
        </p:nvSpPr>
        <p:spPr>
          <a:xfrm>
            <a:off x="4053570" y="2360311"/>
            <a:ext cx="1366453" cy="5676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DB servers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91E9E6-5B18-8841-BB7D-59ADE4A44523}"/>
              </a:ext>
            </a:extLst>
          </p:cNvPr>
          <p:cNvSpPr/>
          <p:nvPr/>
        </p:nvSpPr>
        <p:spPr>
          <a:xfrm>
            <a:off x="2861187" y="851382"/>
            <a:ext cx="541622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easy !! Wouldn’t take much time either.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4A7FD-1176-FD41-942F-2F6DB54B8937}"/>
              </a:ext>
            </a:extLst>
          </p:cNvPr>
          <p:cNvSpPr/>
          <p:nvPr/>
        </p:nvSpPr>
        <p:spPr>
          <a:xfrm>
            <a:off x="5589718" y="1457763"/>
            <a:ext cx="267161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if the number of Servers </a:t>
            </a:r>
            <a:r>
              <a:rPr lang="en-US"/>
              <a:t>increased?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F036EE-AD8A-EF4B-9184-9552D033AD38}"/>
              </a:ext>
            </a:extLst>
          </p:cNvPr>
          <p:cNvSpPr/>
          <p:nvPr/>
        </p:nvSpPr>
        <p:spPr>
          <a:xfrm>
            <a:off x="5590472" y="2095513"/>
            <a:ext cx="2671616" cy="4762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task </a:t>
            </a:r>
            <a:r>
              <a:rPr lang="en-US"/>
              <a:t>must be repeated</a:t>
            </a:r>
            <a:r>
              <a:rPr lang="en-US" dirty="0"/>
              <a:t> multiple </a:t>
            </a:r>
            <a:r>
              <a:rPr lang="en-US"/>
              <a:t>times.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82FF9-22F0-2F4C-8C7A-167B220084E3}"/>
              </a:ext>
            </a:extLst>
          </p:cNvPr>
          <p:cNvSpPr/>
          <p:nvPr/>
        </p:nvSpPr>
        <p:spPr>
          <a:xfrm>
            <a:off x="5588964" y="2678558"/>
            <a:ext cx="2672370" cy="4762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here is humans are prone to make errors.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806C4-EF05-194A-B80E-465DC271EBA0}"/>
              </a:ext>
            </a:extLst>
          </p:cNvPr>
          <p:cNvSpPr/>
          <p:nvPr/>
        </p:nvSpPr>
        <p:spPr>
          <a:xfrm>
            <a:off x="5588964" y="3261603"/>
            <a:ext cx="2672370" cy="4522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ansible comes to rescue.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81DE15-CECF-5140-804D-D4F609DD94E6}"/>
              </a:ext>
            </a:extLst>
          </p:cNvPr>
          <p:cNvSpPr/>
          <p:nvPr/>
        </p:nvSpPr>
        <p:spPr>
          <a:xfrm>
            <a:off x="4227871" y="3798282"/>
            <a:ext cx="404954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ansible code written once for installation &amp; it can be deployed multiple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840B0-B8A3-3D4A-A540-8B4EFEFD6CB3}"/>
              </a:ext>
            </a:extLst>
          </p:cNvPr>
          <p:cNvSpPr/>
          <p:nvPr/>
        </p:nvSpPr>
        <p:spPr>
          <a:xfrm>
            <a:off x="775037" y="3820949"/>
            <a:ext cx="336877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Arun can work on more productive tasks rather then repetitive once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523-A595-C147-A5F1-9B7658EB2CA0}"/>
              </a:ext>
            </a:extLst>
          </p:cNvPr>
          <p:cNvCxnSpPr>
            <a:cxnSpLocks/>
          </p:cNvCxnSpPr>
          <p:nvPr/>
        </p:nvCxnSpPr>
        <p:spPr>
          <a:xfrm>
            <a:off x="2507227" y="2674843"/>
            <a:ext cx="462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C7D465-3002-F741-B30C-C37A5961E71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929207" y="1819376"/>
            <a:ext cx="214602" cy="27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4F423-C32F-7547-BE22-52ACB810C91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29207" y="2095512"/>
            <a:ext cx="324475" cy="34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127D2B9-1AC8-6E6A-DC97-DC6A2B65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Pull Vs Push Configuration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Pull Configuration Tools 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In Pull based Tools, there will be a MASTER server where all the instructions are placed.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Master machine also has the information’s of client machines connected to it.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Then piece of software which also called as agent installed on all other target machines which will enable the communication between MASTER and SLAVE machines.</a:t>
            </a:r>
          </a:p>
          <a:p>
            <a:pPr marL="0" indent="0">
              <a:buNone/>
            </a:pPr>
            <a:r>
              <a:rPr lang="en-US" sz="1600" dirty="0"/>
              <a:t>Push Configuration Tools 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This also has MASTER server which passes set of instructions to clients but major difference here is its doesn’t need any agent to be installed on SLAVES.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Here you are just achieving your job by simply pushing the changes to SLAVE machine and forcing it to restructure. 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431B09-85EC-EFAA-28CD-C5FB0AB8C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Cont.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7993045-F0FC-4045-A2C8-AF87AC6F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51" y="1314458"/>
            <a:ext cx="3216168" cy="22084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F46A88-161B-CC46-9944-F2B1559E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80" y="1300432"/>
            <a:ext cx="3304108" cy="2222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9895C4-4951-366C-13DA-42597E6AD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Cont.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38232" cy="41933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Any Guess what could be pull based mechanism tools?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Chef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Puppet</a:t>
            </a:r>
          </a:p>
          <a:p>
            <a:pPr marL="88900" indent="0">
              <a:buNone/>
            </a:pPr>
            <a:r>
              <a:rPr lang="en-US" sz="1800" dirty="0"/>
              <a:t>Disadvantage :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Whenever new machine comes into Environment you need install the agent on it to establish its communication to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 Master is upgraded with newer version all Client agents should be upgraded.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Ansible is push based mechanism Tools.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FE6761-6B1E-EA31-E0E3-F9249858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788" y="23052"/>
            <a:ext cx="671392" cy="6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538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Arial</vt:lpstr>
      <vt:lpstr>Fira Sans SemiBold</vt:lpstr>
      <vt:lpstr>Times New Roman</vt:lpstr>
      <vt:lpstr>Fira Sans Light</vt:lpstr>
      <vt:lpstr>Leontes template</vt:lpstr>
      <vt:lpstr>Lets get started</vt:lpstr>
      <vt:lpstr>What are we going to see in this session?</vt:lpstr>
      <vt:lpstr>Introduction to Ansible</vt:lpstr>
      <vt:lpstr>What we do using Ansible ?</vt:lpstr>
      <vt:lpstr>Why Ansible ?</vt:lpstr>
      <vt:lpstr>Simple Scenario</vt:lpstr>
      <vt:lpstr>Pull Vs Push Configuration</vt:lpstr>
      <vt:lpstr>Cont.</vt:lpstr>
      <vt:lpstr>Cont.</vt:lpstr>
      <vt:lpstr>Common use case of Ansible</vt:lpstr>
      <vt:lpstr>Ansible Architecture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</dc:title>
  <dc:creator>Raghunath Kushawaha</dc:creator>
  <cp:lastModifiedBy>Raghunath Kushawaha</cp:lastModifiedBy>
  <cp:revision>30</cp:revision>
  <dcterms:modified xsi:type="dcterms:W3CDTF">2023-04-07T12:31:04Z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