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2C5217-A536-4882-B2BE-DDA88BA8C984}">
  <a:tblStyle styleId="{082C5217-A536-4882-B2BE-DDA88BA8C9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about:blank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1524000" y="1905000"/>
            <a:ext cx="57912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18CSC202J - OBJECT ORIENTED DESIGN AND PROGRAMMING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: PROCEDURAL AND OBJECT ORIENTED PROGRAMMING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4572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70"/>
              <a:buFont typeface="Calibri"/>
              <a:buNone/>
            </a:pPr>
            <a:r>
              <a:rPr lang="en-US" sz="40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 sz="40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57200" y="2362200"/>
            <a:ext cx="8229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 is a programming paradigm that uses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form of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and objects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create models based on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world environment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15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object-oriented application uses a collection of objects, which communicate by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passing messages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request services. 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aim of object-oriented programming is to try to increase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flexibility and maintainability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programs.  Because programs created using an OO language are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they can be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develop, and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understand after development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37594" y="965868"/>
            <a:ext cx="8801606" cy="1202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Concepts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228600" y="1905000"/>
            <a:ext cx="8720110" cy="5532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is an object and each object has its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 memory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 is performed by objects communicating with each other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object is an instance of a class.  A class simply represents a grouping of similar objects, such as Integers or lists.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is the repository for behavior associated with an object.  That is, that all objects that are instances of the same class can perform the same actions.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are organized into a singly rooted tree structure, called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 hierarchy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Memory and behavior associated with instances of a class are automatically available to any class associated with a descendant in this tree structure.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76172" y="709255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685800" y="928582"/>
            <a:ext cx="8153400" cy="960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 vs.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Procedural Programming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571472" y="2362200"/>
            <a:ext cx="815340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 are made up of modules, which are parts of a program that can be coded and tested separately, and then assembled to form a complete program. 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procedural languages (i.e. C) these modules are procedures, where a procedure is a sequence of statements.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method used in procedural programming is called Top Down Design.  This is where you start with a problem (procedure) and then systematically break the problem down into sub problems (sub procedures).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185" name="Google Shape;1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571472" y="1724004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10"/>
              <a:buFont typeface="Calibri"/>
              <a:buNone/>
            </a:pPr>
            <a:r>
              <a:rPr lang="en-US" sz="23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Programming vs.</a:t>
            </a:r>
            <a:br>
              <a:rPr lang="en-US" sz="23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Procedural Programming</a:t>
            </a:r>
            <a:br>
              <a:rPr lang="en-US" sz="23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214282" y="2438400"/>
            <a:ext cx="8929718" cy="5281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difficulties with </a:t>
            </a:r>
            <a:r>
              <a:rPr b="1"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Procedural Programming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 that software maintenance can be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and time consuming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changes are made to the main procedure (top), those changes can cascade to the sub procedures of main, and the sub-sub procedures and so on, where the change may impact all procedures in the pyramid.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is meant to address the difficulties with procedural programming.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52" y="1828800"/>
            <a:ext cx="8870365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2895600" y="1240396"/>
            <a:ext cx="35823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difference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304800" y="1371600"/>
            <a:ext cx="8259988" cy="6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25">
            <a:noAutofit/>
          </a:bodyPr>
          <a:lstStyle/>
          <a:p>
            <a:pPr indent="0" lvl="0" marL="8929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4448174" y="7534334"/>
            <a:ext cx="214758" cy="1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7859" rtl="0" algn="r">
              <a:lnSpc>
                <a:spcPct val="1080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358377" y="4089287"/>
            <a:ext cx="4051846" cy="903684"/>
          </a:xfrm>
          <a:custGeom>
            <a:rect b="b" l="l" r="r" t="t"/>
            <a:pathLst>
              <a:path extrusionOk="0" h="1285239" w="5762625">
                <a:moveTo>
                  <a:pt x="0" y="0"/>
                </a:moveTo>
                <a:lnTo>
                  <a:pt x="5762231" y="0"/>
                </a:lnTo>
                <a:lnTo>
                  <a:pt x="5762231" y="1284871"/>
                </a:lnTo>
                <a:lnTo>
                  <a:pt x="0" y="1284871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4409946" y="4089287"/>
            <a:ext cx="4051846" cy="903684"/>
          </a:xfrm>
          <a:custGeom>
            <a:rect b="b" l="l" r="r" t="t"/>
            <a:pathLst>
              <a:path extrusionOk="0" h="1285239" w="5762625">
                <a:moveTo>
                  <a:pt x="0" y="0"/>
                </a:moveTo>
                <a:lnTo>
                  <a:pt x="5762218" y="0"/>
                </a:lnTo>
                <a:lnTo>
                  <a:pt x="5762218" y="1284871"/>
                </a:lnTo>
                <a:lnTo>
                  <a:pt x="0" y="1284871"/>
                </a:lnTo>
                <a:lnTo>
                  <a:pt x="0" y="0"/>
                </a:lnTo>
                <a:close/>
              </a:path>
            </a:pathLst>
          </a:custGeom>
          <a:solidFill>
            <a:srgbClr val="E3E5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349418" y="2541376"/>
            <a:ext cx="8103245" cy="603320"/>
          </a:xfrm>
          <a:prstGeom prst="rect">
            <a:avLst/>
          </a:prstGeom>
          <a:solidFill>
            <a:srgbClr val="0365C0"/>
          </a:solidFill>
          <a:ln>
            <a:noFill/>
          </a:ln>
        </p:spPr>
        <p:txBody>
          <a:bodyPr anchorCtr="0" anchor="t" bIns="0" lIns="0" spcFirstLastPara="1" rIns="0" wrap="square" tIns="3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7685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Procedural Oriented	Object Oriented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572690" y="3353991"/>
            <a:ext cx="3616970" cy="584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25">
            <a:noAutofit/>
          </a:bodyPr>
          <a:lstStyle/>
          <a:p>
            <a:pPr indent="-901866" lvl="0" marL="910795" marR="3572" rtl="0" algn="l">
              <a:lnSpc>
                <a:spcPct val="12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is divided into small parts  called ‘Functions’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4626768" y="3353991"/>
            <a:ext cx="3616970" cy="584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25">
            <a:noAutofit/>
          </a:bodyPr>
          <a:lstStyle/>
          <a:p>
            <a:pPr indent="-991159" lvl="0" marL="1000088" marR="3572" rtl="0" algn="l">
              <a:lnSpc>
                <a:spcPct val="12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is divided into small parts  called ‘Objects’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1233486" y="4380904"/>
            <a:ext cx="2319040" cy="286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and Local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832151" y="4246959"/>
            <a:ext cx="3208883" cy="584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25">
            <a:noAutofit/>
          </a:bodyPr>
          <a:lstStyle/>
          <a:p>
            <a:pPr indent="-687561" lvl="0" marL="687561" marR="3572" rtl="0" algn="l">
              <a:lnSpc>
                <a:spcPct val="12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access specifiers : Public,  Private, Protected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697705" y="5157787"/>
            <a:ext cx="3377208" cy="584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625">
            <a:noAutofit/>
          </a:bodyPr>
          <a:lstStyle/>
          <a:p>
            <a:pPr indent="-1089383" lvl="0" marL="1098313" marR="3572" rtl="0" algn="l">
              <a:lnSpc>
                <a:spcPct val="12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have any proper way for  hiding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4689276" y="5291733"/>
            <a:ext cx="3497312" cy="286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25">
            <a:no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data hiding and security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358378" y="5896138"/>
            <a:ext cx="8103245" cy="603320"/>
          </a:xfrm>
          <a:prstGeom prst="rect">
            <a:avLst/>
          </a:prstGeom>
          <a:solidFill>
            <a:srgbClr val="E3E5E8"/>
          </a:solidFill>
          <a:ln>
            <a:noFill/>
          </a:ln>
        </p:spPr>
        <p:txBody>
          <a:bodyPr anchorCtr="0" anchor="t" bIns="0" lIns="0" spcFirstLastPara="1" rIns="0" wrap="square" tIns="3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09019" marR="0" rtl="0" algn="l">
              <a:spcBef>
                <a:spcPts val="4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Eg: C, VB, FORTAN	Eg: C++, JAVA,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VB.NET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/>
          <p:nvPr/>
        </p:nvSpPr>
        <p:spPr>
          <a:xfrm>
            <a:off x="2895600" y="1066800"/>
            <a:ext cx="2895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92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endParaRPr/>
          </a:p>
        </p:txBody>
      </p:sp>
      <p:pic>
        <p:nvPicPr>
          <p:cNvPr descr="object-oriented-concept-13-728-1.jpg"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4691" y="1594338"/>
            <a:ext cx="603461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 cap="flat" cmpd="sng" w="25400">
            <a:solidFill>
              <a:srgbClr val="EED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029200" y="457200"/>
            <a:ext cx="1066800" cy="60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find.com-kingpin-png-4152286 (1).png"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57200"/>
            <a:ext cx="1219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3"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7016" y="1295400"/>
            <a:ext cx="51816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700585" y="5486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program coordinates calls to procedures and hands over appropriate data as parameters.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304800" y="1066800"/>
            <a:ext cx="8686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Oriented Programming Language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5" y="1905000"/>
            <a:ext cx="7943850" cy="447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16"/>
          <p:cNvGraphicFramePr/>
          <p:nvPr/>
        </p:nvGraphicFramePr>
        <p:xfrm>
          <a:off x="11430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{082C5217-A536-4882-B2BE-DDA88BA8C984}</a:tableStyleId>
              </a:tblPr>
              <a:tblGrid>
                <a:gridCol w="2624150"/>
                <a:gridCol w="4614875"/>
              </a:tblGrid>
              <a:tr h="64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 function aspects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Syntax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92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 declaration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Return-type  function-name(argument</a:t>
                      </a:r>
                      <a:r>
                        <a:rPr lang="en-US" sz="1800"/>
                        <a:t> l</a:t>
                      </a:r>
                      <a:r>
                        <a:rPr lang="en-US" sz="1800"/>
                        <a:t>ist);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Eg : int</a:t>
                      </a:r>
                      <a:r>
                        <a:rPr lang="en-US" sz="1800"/>
                        <a:t> add</a:t>
                      </a:r>
                      <a:r>
                        <a:rPr lang="en-US" sz="1800"/>
                        <a:t>(int a, int b);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204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 definition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Return-type  function-name(argument list)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 body of function;)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Eg : int add(int a,  int b)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{int c;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c=a+b;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Return c; 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4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 call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Function-name(argument list);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Eg : add(5,10);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457200" y="10668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3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Features of Procedure Oriented Programming Language</a:t>
            </a:r>
            <a:endParaRPr b="1" i="0" sz="33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457200" y="1951037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programs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program in a procedural language is a list of instructions.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programs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divided in to smaller programs known as functions.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clearly defined purpose and a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clearly defined interface to the other functions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program.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Global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shared by almost all the functions.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Down approach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Program Design.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381000" y="146412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Examples of Procedure Oriented Programming Language</a:t>
            </a:r>
            <a:endParaRPr b="1" i="0" sz="3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33400" y="3140531"/>
            <a:ext cx="73152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COBOL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FORTRAN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838200" y="990600"/>
            <a:ext cx="7315200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DIVISION.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PROGRAM-ID.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DIVISION.      * procedure will be followed by using few Division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DIVISION.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WORKING-STORAGE SECTION.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77 A PIC 9999.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77 B PIC 9999.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77 ANS PIC 999V99.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DIVISION.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MAIN-PARA.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\”--------------------------------\”.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 ENTER A\”   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ACCEPT A.                     * command line argument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\”ENTER B\”.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ACCEPT 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\”----------------------------------\”.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ADD-PARA.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ADD A B GIVING ANS.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\”-------------------------------------\”.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DISP-PARA.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\”A IS \” 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\”B IS \” 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DISPLAY \”ADDITION -\” ANS.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STOP RUN.                                     * to stop the program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899592" y="81498"/>
            <a:ext cx="69127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COBOL Program(Procedure Oriented)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381000" y="990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Disadvantages of Procedural Programming Language</a:t>
            </a:r>
            <a:endParaRPr b="1" sz="36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33400" y="2286000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1"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Unrestricted access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have unrestricted access to global data.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b="1"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modeling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unrelated (separated) functions and data, the basis of the procedural paradigm, provide a poor model of the real world.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real-world objects have both </a:t>
            </a:r>
            <a:r>
              <a:rPr i="1" lang="en-US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(data) and behavior (function).</a:t>
            </a:r>
            <a:endParaRPr sz="29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457200" y="990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Object-Oriented Concept</a:t>
            </a:r>
            <a:endParaRPr b="1" sz="36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609600" y="5486400"/>
            <a:ext cx="7924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of the program interact by sending messages to each other, hence it increases the data security (data can be accessed only through its instances)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g6"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2" y="1752601"/>
            <a:ext cx="4048406" cy="35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