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9250" y="2517140"/>
            <a:ext cx="59055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569" y="223520"/>
            <a:ext cx="662368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869" y="1291590"/>
            <a:ext cx="7994015" cy="463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9250" y="2517140"/>
            <a:ext cx="58972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4160" algn="l"/>
              </a:tabLst>
            </a:pPr>
            <a:r>
              <a:rPr sz="4400" spc="-5" dirty="0">
                <a:latin typeface="Arial" panose="020B0604020202020204"/>
                <a:cs typeface="Arial" panose="020B0604020202020204"/>
              </a:rPr>
              <a:t>Indus	Valley</a:t>
            </a:r>
            <a:r>
              <a:rPr sz="4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4400" spc="-5" dirty="0">
                <a:latin typeface="Arial" panose="020B0604020202020204"/>
                <a:cs typeface="Arial" panose="020B0604020202020204"/>
              </a:rPr>
              <a:t>Civilization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750" y="3920490"/>
            <a:ext cx="2218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 panose="020B0604020202020204"/>
                <a:cs typeface="Arial" panose="020B0604020202020204"/>
              </a:rPr>
              <a:t>2500</a:t>
            </a:r>
            <a:r>
              <a:rPr sz="3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B.C.E.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00600" y="4648200"/>
            <a:ext cx="41471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Akshat Rawat(RA1911030010088)</a:t>
            </a:r>
            <a:endParaRPr lang="en-US"/>
          </a:p>
          <a:p>
            <a:r>
              <a:rPr lang="en-US"/>
              <a:t>Yukta Goel</a:t>
            </a:r>
            <a:r>
              <a:rPr lang="en-US">
                <a:sym typeface="+mn-ea"/>
              </a:rPr>
              <a:t>(RA1911030010089)</a:t>
            </a:r>
            <a:endParaRPr lang="en-US"/>
          </a:p>
          <a:p>
            <a:r>
              <a:rPr lang="en-US"/>
              <a:t>Rahul Goel</a:t>
            </a:r>
            <a:r>
              <a:rPr lang="en-US">
                <a:sym typeface="+mn-ea"/>
              </a:rPr>
              <a:t>(RA1911030010094)</a:t>
            </a:r>
            <a:endParaRPr lang="en-US"/>
          </a:p>
          <a:p>
            <a:r>
              <a:rPr lang="en-US"/>
              <a:t>Devadarshan Sardar</a:t>
            </a:r>
            <a:r>
              <a:rPr lang="en-US">
                <a:sym typeface="+mn-ea"/>
              </a:rPr>
              <a:t>(RA1911030010116)</a:t>
            </a:r>
            <a:endParaRPr lang="en-US"/>
          </a:p>
          <a:p>
            <a:r>
              <a:rPr lang="en-US"/>
              <a:t>Rushil Saxena</a:t>
            </a:r>
            <a:r>
              <a:rPr lang="en-US">
                <a:sym typeface="+mn-ea"/>
              </a:rPr>
              <a:t>(RA1911030010119)</a:t>
            </a:r>
            <a:endParaRPr lang="en-US"/>
          </a:p>
          <a:p>
            <a:r>
              <a:rPr lang="en-US"/>
              <a:t>Sidhant Chourasiya</a:t>
            </a:r>
            <a:r>
              <a:rPr lang="en-US">
                <a:sym typeface="+mn-ea"/>
              </a:rPr>
              <a:t>(RA1911030010120)</a:t>
            </a:r>
            <a:endParaRPr lang="en-US"/>
          </a:p>
          <a:p>
            <a:r>
              <a:rPr lang="en-US"/>
              <a:t>Reeti Jha</a:t>
            </a:r>
            <a:r>
              <a:rPr lang="en-US">
                <a:sym typeface="+mn-ea"/>
              </a:rPr>
              <a:t>(RA1911030010121)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9144000" cy="6184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469" y="497840"/>
            <a:ext cx="6949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0" algn="l"/>
              </a:tabLst>
            </a:pPr>
            <a:r>
              <a:rPr sz="4400" dirty="0"/>
              <a:t>Mohenjo</a:t>
            </a:r>
            <a:r>
              <a:rPr sz="4400" spc="-5" dirty="0"/>
              <a:t>-Dar</a:t>
            </a:r>
            <a:r>
              <a:rPr sz="4400" dirty="0"/>
              <a:t>o</a:t>
            </a:r>
            <a:r>
              <a:rPr sz="4400" spc="-10" dirty="0"/>
              <a:t> </a:t>
            </a:r>
            <a:r>
              <a:rPr sz="4400" spc="-5" dirty="0"/>
              <a:t>an</a:t>
            </a:r>
            <a:r>
              <a:rPr sz="4400" dirty="0"/>
              <a:t>d	</a:t>
            </a:r>
            <a:r>
              <a:rPr sz="4400" spc="-5" dirty="0"/>
              <a:t>H</a:t>
            </a:r>
            <a:r>
              <a:rPr sz="4400" spc="-10" dirty="0"/>
              <a:t>a</a:t>
            </a:r>
            <a:r>
              <a:rPr sz="4400" dirty="0"/>
              <a:t>r</a:t>
            </a:r>
            <a:r>
              <a:rPr sz="4400" spc="-5" dirty="0"/>
              <a:t>appa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6070" y="1710690"/>
            <a:ext cx="4767580" cy="442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lower </a:t>
            </a:r>
            <a:r>
              <a:rPr sz="2400" dirty="0">
                <a:latin typeface="Arial" panose="020B0604020202020204"/>
                <a:cs typeface="Arial" panose="020B0604020202020204"/>
              </a:rPr>
              <a:t>city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was laid out in </a:t>
            </a:r>
            <a:r>
              <a:rPr sz="2400" dirty="0">
                <a:latin typeface="Arial" panose="020B0604020202020204"/>
                <a:cs typeface="Arial" panose="020B0604020202020204"/>
              </a:rPr>
              <a:t>a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gridiron with the </a:t>
            </a:r>
            <a:r>
              <a:rPr sz="2400" dirty="0">
                <a:latin typeface="Arial" panose="020B0604020202020204"/>
                <a:cs typeface="Arial" panose="020B0604020202020204"/>
              </a:rPr>
              <a:t>main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streets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about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45 feet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wide.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9398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Private houses, </a:t>
            </a:r>
            <a:r>
              <a:rPr sz="2400" dirty="0">
                <a:latin typeface="Arial" panose="020B0604020202020204"/>
                <a:cs typeface="Arial" panose="020B0604020202020204"/>
              </a:rPr>
              <a:t>almost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every one  with its own well, bathing space,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toilet consisting of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brick seat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over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drainage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area.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71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Brick-lined drains flushed by water  carried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liquid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solid waste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to  </a:t>
            </a:r>
            <a:r>
              <a:rPr sz="2400" dirty="0">
                <a:latin typeface="Arial" panose="020B0604020202020204"/>
                <a:cs typeface="Arial" panose="020B0604020202020204"/>
              </a:rPr>
              <a:t>sumps,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where it was carted away,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probably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fertilize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nearby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fields.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0" y="1524000"/>
            <a:ext cx="3135629" cy="4343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469" y="497840"/>
            <a:ext cx="6949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0" algn="l"/>
              </a:tabLst>
            </a:pPr>
            <a:r>
              <a:rPr sz="4400" dirty="0"/>
              <a:t>Mohenjo</a:t>
            </a:r>
            <a:r>
              <a:rPr sz="4400" spc="-5" dirty="0"/>
              <a:t>-Dar</a:t>
            </a:r>
            <a:r>
              <a:rPr sz="4400" dirty="0"/>
              <a:t>o</a:t>
            </a:r>
            <a:r>
              <a:rPr sz="4400" spc="-10" dirty="0"/>
              <a:t> </a:t>
            </a:r>
            <a:r>
              <a:rPr sz="4400" spc="-5" dirty="0"/>
              <a:t>an</a:t>
            </a:r>
            <a:r>
              <a:rPr sz="4400" dirty="0"/>
              <a:t>d	</a:t>
            </a:r>
            <a:r>
              <a:rPr sz="4400" spc="-5" dirty="0"/>
              <a:t>H</a:t>
            </a:r>
            <a:r>
              <a:rPr sz="4400" spc="-10" dirty="0"/>
              <a:t>a</a:t>
            </a:r>
            <a:r>
              <a:rPr sz="4400" dirty="0"/>
              <a:t>r</a:t>
            </a:r>
            <a:r>
              <a:rPr sz="4400" spc="-5" dirty="0"/>
              <a:t>appa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6070" y="1520190"/>
            <a:ext cx="5411470" cy="50012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0015" indent="-107950">
              <a:lnSpc>
                <a:spcPct val="100000"/>
              </a:lnSpc>
              <a:spcBef>
                <a:spcPts val="16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town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plan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was regular.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10350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Even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fire-baked bricks were uniform in  size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shape.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9652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regularity of plan and construction  suggests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government with  organization and bureaucratic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capacity.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49085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No monumental architecture clearly  </a:t>
            </a:r>
            <a:r>
              <a:rPr sz="2400" dirty="0">
                <a:latin typeface="Arial" panose="020B0604020202020204"/>
                <a:cs typeface="Arial" panose="020B0604020202020204"/>
              </a:rPr>
              <a:t>marks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presence of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palace </a:t>
            </a:r>
            <a:r>
              <a:rPr sz="2400" dirty="0">
                <a:latin typeface="Arial" panose="020B0604020202020204"/>
                <a:cs typeface="Arial" panose="020B0604020202020204"/>
              </a:rPr>
              <a:t>or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temple.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There is little sign of social stratification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plan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buildings.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0" y="2057400"/>
            <a:ext cx="3429000" cy="2571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780" y="497840"/>
            <a:ext cx="6048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Indus Valley Burial</a:t>
            </a:r>
            <a:r>
              <a:rPr sz="4400" spc="-70" dirty="0"/>
              <a:t> </a:t>
            </a:r>
            <a:r>
              <a:rPr sz="4400" spc="-5" dirty="0"/>
              <a:t>Sites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268470" y="1672590"/>
            <a:ext cx="4580255" cy="315722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0015" indent="-107950">
              <a:lnSpc>
                <a:spcPct val="100000"/>
              </a:lnSpc>
              <a:spcBef>
                <a:spcPts val="16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Heads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pointing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north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1651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Some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grave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goods,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such as pots  of food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water, </a:t>
            </a:r>
            <a:r>
              <a:rPr sz="2400" dirty="0">
                <a:latin typeface="Arial" panose="020B0604020202020204"/>
                <a:cs typeface="Arial" panose="020B0604020202020204"/>
              </a:rPr>
              <a:t>small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amounts  of jewelry, simple </a:t>
            </a:r>
            <a:r>
              <a:rPr sz="2400" dirty="0">
                <a:latin typeface="Arial" panose="020B0604020202020204"/>
                <a:cs typeface="Arial" panose="020B0604020202020204"/>
              </a:rPr>
              <a:t>mirrors,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some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cosmetics.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Not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extravagant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like royal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burials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Egypt or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even </a:t>
            </a:r>
            <a:r>
              <a:rPr sz="2400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Mesopotamia.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71600"/>
            <a:ext cx="3747770" cy="4114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569" y="528320"/>
            <a:ext cx="76371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Indus Valley Archaeological</a:t>
            </a:r>
            <a:r>
              <a:rPr spc="-70" dirty="0"/>
              <a:t> </a:t>
            </a:r>
            <a:r>
              <a:rPr spc="-10" dirty="0"/>
              <a:t>Finds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268470" y="1863090"/>
            <a:ext cx="466344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4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Among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20,000 artifacts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uncovered,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extraordinary  extremes of wealth and poverty </a:t>
            </a:r>
            <a:r>
              <a:rPr sz="2400" dirty="0">
                <a:latin typeface="Arial" panose="020B0604020202020204"/>
                <a:cs typeface="Arial" panose="020B0604020202020204"/>
              </a:rPr>
              <a:t>of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Egypt and Mesopotamia do not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appear.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Why do you think that is the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case?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71600"/>
            <a:ext cx="3747770" cy="4114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569" y="528320"/>
            <a:ext cx="76371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Indus Valley Archaeological</a:t>
            </a:r>
            <a:r>
              <a:rPr spc="-70" dirty="0"/>
              <a:t> </a:t>
            </a:r>
            <a:r>
              <a:rPr spc="-10" dirty="0"/>
              <a:t>Finds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268470" y="1672590"/>
            <a:ext cx="4202430" cy="27914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Questions of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Interpretation: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34036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Artifacts </a:t>
            </a:r>
            <a:r>
              <a:rPr sz="2400" dirty="0">
                <a:latin typeface="Arial" panose="020B0604020202020204"/>
                <a:cs typeface="Arial" panose="020B0604020202020204"/>
              </a:rPr>
              <a:t>stress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apparent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classlessness of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society.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Until the Harappan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language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is  deciphered, its civilization will  </a:t>
            </a:r>
            <a:r>
              <a:rPr sz="2400" dirty="0">
                <a:latin typeface="Arial" panose="020B0604020202020204"/>
                <a:cs typeface="Arial" panose="020B0604020202020204"/>
              </a:rPr>
              <a:t>remain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mysterious.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71600"/>
            <a:ext cx="3747770" cy="4114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7579" y="497840"/>
            <a:ext cx="4683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2925" algn="l"/>
              </a:tabLst>
            </a:pPr>
            <a:r>
              <a:rPr sz="4400" spc="-5" dirty="0"/>
              <a:t>Enter:	The</a:t>
            </a:r>
            <a:r>
              <a:rPr sz="4400" spc="-75" dirty="0"/>
              <a:t> </a:t>
            </a:r>
            <a:r>
              <a:rPr sz="4400" spc="-5" dirty="0"/>
              <a:t>Aryans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268470" y="1482090"/>
            <a:ext cx="4779645" cy="498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Approximately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1500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B.C.E. </a:t>
            </a:r>
            <a:r>
              <a:rPr sz="2400" dirty="0">
                <a:latin typeface="Arial" panose="020B0604020202020204"/>
                <a:cs typeface="Arial" panose="020B0604020202020204"/>
              </a:rPr>
              <a:t>a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nomadic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pastoral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people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who  spoke the Indo-European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language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passed through 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Hindu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Kush  mountains.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33909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They called themselves “Aryans”  or “noble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people.”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59435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They established </a:t>
            </a:r>
            <a:r>
              <a:rPr sz="2400" dirty="0">
                <a:latin typeface="Arial" panose="020B0604020202020204"/>
                <a:cs typeface="Arial" panose="020B0604020202020204"/>
              </a:rPr>
              <a:t>small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herding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agricultural </a:t>
            </a:r>
            <a:r>
              <a:rPr sz="2400" dirty="0">
                <a:latin typeface="Arial" panose="020B0604020202020204"/>
                <a:cs typeface="Arial" panose="020B0604020202020204"/>
              </a:rPr>
              <a:t>communities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throughout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northern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India.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42418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Their migrations took place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over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several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centuries.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132329"/>
            <a:ext cx="3962400" cy="24117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1580" marR="5080" indent="-2468880">
              <a:lnSpc>
                <a:spcPct val="100000"/>
              </a:lnSpc>
              <a:spcBef>
                <a:spcPts val="100"/>
              </a:spcBef>
              <a:tabLst>
                <a:tab pos="1477645" algn="l"/>
                <a:tab pos="4384040" algn="l"/>
              </a:tabLst>
            </a:pPr>
            <a:r>
              <a:rPr dirty="0"/>
              <a:t>A</a:t>
            </a:r>
            <a:r>
              <a:rPr spc="-5" dirty="0"/>
              <a:t>r</a:t>
            </a:r>
            <a:r>
              <a:rPr spc="-15" dirty="0"/>
              <a:t>y</a:t>
            </a:r>
            <a:r>
              <a:rPr spc="-5" dirty="0"/>
              <a:t>a</a:t>
            </a:r>
            <a:r>
              <a:rPr dirty="0"/>
              <a:t>n	</a:t>
            </a:r>
            <a:r>
              <a:rPr spc="-5" dirty="0"/>
              <a:t>I</a:t>
            </a:r>
            <a:r>
              <a:rPr spc="-10" dirty="0"/>
              <a:t>n</a:t>
            </a:r>
            <a:r>
              <a:rPr dirty="0"/>
              <a:t>f</a:t>
            </a:r>
            <a:r>
              <a:rPr spc="-5" dirty="0"/>
              <a:t>luen</a:t>
            </a:r>
            <a:r>
              <a:rPr dirty="0"/>
              <a:t>ce </a:t>
            </a:r>
            <a:r>
              <a:rPr spc="-5" dirty="0"/>
              <a:t>o</a:t>
            </a:r>
            <a:r>
              <a:rPr dirty="0"/>
              <a:t>n	</a:t>
            </a:r>
            <a:r>
              <a:rPr spc="-10" dirty="0"/>
              <a:t>H</a:t>
            </a:r>
            <a:r>
              <a:rPr spc="-5" dirty="0"/>
              <a:t>arappa</a:t>
            </a:r>
            <a:r>
              <a:rPr dirty="0"/>
              <a:t>n  </a:t>
            </a:r>
            <a:r>
              <a:rPr spc="-5" dirty="0"/>
              <a:t>Society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pc="-5" dirty="0"/>
              <a:t>Aryan migrations took place </a:t>
            </a:r>
            <a:r>
              <a:rPr spc="-10" dirty="0"/>
              <a:t>over </a:t>
            </a:r>
            <a:r>
              <a:rPr spc="-5" dirty="0"/>
              <a:t>several</a:t>
            </a:r>
            <a:r>
              <a:rPr spc="25" dirty="0"/>
              <a:t> </a:t>
            </a:r>
            <a:r>
              <a:rPr spc="-5" dirty="0"/>
              <a:t>centuries.</a:t>
            </a:r>
            <a:endParaRPr spc="-5" dirty="0"/>
          </a:p>
          <a:p>
            <a:pPr marL="12700" marR="781685">
              <a:lnSpc>
                <a:spcPct val="100000"/>
              </a:lnSpc>
              <a:spcBef>
                <a:spcPts val="1500"/>
              </a:spcBef>
            </a:pPr>
            <a:r>
              <a:rPr spc="-5" dirty="0"/>
              <a:t>Their arrival was not an </a:t>
            </a:r>
            <a:r>
              <a:rPr spc="-10" dirty="0"/>
              <a:t>invasion </a:t>
            </a:r>
            <a:r>
              <a:rPr spc="-5" dirty="0"/>
              <a:t>or organized </a:t>
            </a:r>
            <a:r>
              <a:rPr dirty="0"/>
              <a:t>military  </a:t>
            </a:r>
            <a:r>
              <a:rPr spc="-5" dirty="0"/>
              <a:t>campaign.</a:t>
            </a:r>
            <a:endParaRPr spc="-5" dirty="0"/>
          </a:p>
          <a:p>
            <a:pPr marL="12700" marR="1031875">
              <a:lnSpc>
                <a:spcPct val="100000"/>
              </a:lnSpc>
              <a:spcBef>
                <a:spcPts val="1500"/>
              </a:spcBef>
            </a:pPr>
            <a:r>
              <a:rPr dirty="0"/>
              <a:t>It </a:t>
            </a:r>
            <a:r>
              <a:rPr spc="-5" dirty="0"/>
              <a:t>is likely that Indo-European migrants clashed with  </a:t>
            </a:r>
            <a:r>
              <a:rPr spc="-10" dirty="0"/>
              <a:t>Dravidians (people </a:t>
            </a:r>
            <a:r>
              <a:rPr spc="-5" dirty="0"/>
              <a:t>settled </a:t>
            </a:r>
            <a:r>
              <a:rPr spc="-10" dirty="0"/>
              <a:t>in </a:t>
            </a:r>
            <a:r>
              <a:rPr spc="-5" dirty="0"/>
              <a:t>the Harappan</a:t>
            </a:r>
            <a:r>
              <a:rPr spc="40" dirty="0"/>
              <a:t> </a:t>
            </a:r>
            <a:r>
              <a:rPr spc="-5" dirty="0"/>
              <a:t>area.)</a:t>
            </a:r>
            <a:endParaRPr spc="-5" dirty="0"/>
          </a:p>
          <a:p>
            <a:pPr marL="12700" marR="190500">
              <a:lnSpc>
                <a:spcPct val="100000"/>
              </a:lnSpc>
              <a:spcBef>
                <a:spcPts val="1500"/>
              </a:spcBef>
            </a:pPr>
            <a:r>
              <a:rPr spc="-10" dirty="0"/>
              <a:t>By </a:t>
            </a:r>
            <a:r>
              <a:rPr dirty="0"/>
              <a:t>the </a:t>
            </a:r>
            <a:r>
              <a:rPr spc="5" dirty="0"/>
              <a:t>time </a:t>
            </a:r>
            <a:r>
              <a:rPr spc="-5" dirty="0"/>
              <a:t>Aryans entered India, internal problems had  already </a:t>
            </a:r>
            <a:r>
              <a:rPr spc="-10" dirty="0"/>
              <a:t>brought </a:t>
            </a:r>
            <a:r>
              <a:rPr spc="-5" dirty="0"/>
              <a:t>Harappan society </a:t>
            </a:r>
            <a:r>
              <a:rPr dirty="0"/>
              <a:t>to the </a:t>
            </a:r>
            <a:r>
              <a:rPr spc="-5" dirty="0"/>
              <a:t>point of</a:t>
            </a:r>
            <a:r>
              <a:rPr dirty="0"/>
              <a:t> </a:t>
            </a:r>
            <a:r>
              <a:rPr spc="-5" dirty="0"/>
              <a:t>collapse.</a:t>
            </a:r>
            <a:endParaRPr spc="-5" dirty="0"/>
          </a:p>
          <a:p>
            <a:pPr marL="12700" marR="5080">
              <a:lnSpc>
                <a:spcPct val="100000"/>
              </a:lnSpc>
              <a:spcBef>
                <a:spcPts val="1500"/>
              </a:spcBef>
            </a:pPr>
            <a:r>
              <a:rPr spc="-5" dirty="0"/>
              <a:t>During </a:t>
            </a:r>
            <a:r>
              <a:rPr dirty="0"/>
              <a:t>the </a:t>
            </a:r>
            <a:r>
              <a:rPr spc="-5" dirty="0"/>
              <a:t>centuries after 1500 B.C.E., </a:t>
            </a:r>
            <a:r>
              <a:rPr spc="-10" dirty="0"/>
              <a:t>Dravidian and </a:t>
            </a:r>
            <a:r>
              <a:rPr spc="-5" dirty="0"/>
              <a:t>Indo-  </a:t>
            </a:r>
            <a:r>
              <a:rPr spc="-10" dirty="0"/>
              <a:t>European peoples </a:t>
            </a:r>
            <a:r>
              <a:rPr spc="-5" dirty="0"/>
              <a:t>intermarried and laid social and cultural  </a:t>
            </a:r>
            <a:r>
              <a:rPr spc="-10" dirty="0"/>
              <a:t>foundations </a:t>
            </a:r>
            <a:r>
              <a:rPr spc="-5" dirty="0"/>
              <a:t>that influenced </a:t>
            </a:r>
            <a:r>
              <a:rPr spc="-10" dirty="0"/>
              <a:t>Indian </a:t>
            </a:r>
            <a:r>
              <a:rPr spc="-5" dirty="0"/>
              <a:t>society </a:t>
            </a:r>
            <a:r>
              <a:rPr spc="5" dirty="0"/>
              <a:t>to </a:t>
            </a:r>
            <a:r>
              <a:rPr spc="-5" dirty="0"/>
              <a:t>present</a:t>
            </a:r>
            <a:r>
              <a:rPr spc="35" dirty="0"/>
              <a:t> </a:t>
            </a:r>
            <a:r>
              <a:rPr spc="-5" dirty="0"/>
              <a:t>day.</a:t>
            </a:r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569" y="223520"/>
            <a:ext cx="662368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1580" marR="5080" indent="-2468880">
              <a:lnSpc>
                <a:spcPct val="100000"/>
              </a:lnSpc>
              <a:spcBef>
                <a:spcPts val="100"/>
              </a:spcBef>
              <a:tabLst>
                <a:tab pos="1477645" algn="l"/>
                <a:tab pos="4384040" algn="l"/>
              </a:tabLst>
            </a:pPr>
            <a:r>
              <a:rPr dirty="0"/>
              <a:t>A</a:t>
            </a:r>
            <a:r>
              <a:rPr spc="-5" dirty="0"/>
              <a:t>r</a:t>
            </a:r>
            <a:r>
              <a:rPr spc="-15" dirty="0"/>
              <a:t>y</a:t>
            </a:r>
            <a:r>
              <a:rPr spc="-5" dirty="0"/>
              <a:t>a</a:t>
            </a:r>
            <a:r>
              <a:rPr dirty="0"/>
              <a:t>n	</a:t>
            </a:r>
            <a:r>
              <a:rPr spc="-5" dirty="0"/>
              <a:t>I</a:t>
            </a:r>
            <a:r>
              <a:rPr spc="-10" dirty="0"/>
              <a:t>n</a:t>
            </a:r>
            <a:r>
              <a:rPr dirty="0"/>
              <a:t>f</a:t>
            </a:r>
            <a:r>
              <a:rPr spc="-5" dirty="0"/>
              <a:t>luen</a:t>
            </a:r>
            <a:r>
              <a:rPr dirty="0"/>
              <a:t>ce </a:t>
            </a:r>
            <a:r>
              <a:rPr spc="-5" dirty="0"/>
              <a:t>o</a:t>
            </a:r>
            <a:r>
              <a:rPr dirty="0"/>
              <a:t>n	</a:t>
            </a:r>
            <a:r>
              <a:rPr spc="-10" dirty="0"/>
              <a:t>H</a:t>
            </a:r>
            <a:r>
              <a:rPr spc="-5" dirty="0"/>
              <a:t>arappa</a:t>
            </a:r>
            <a:r>
              <a:rPr dirty="0"/>
              <a:t>n  </a:t>
            </a:r>
            <a:r>
              <a:rPr spc="-5" dirty="0"/>
              <a:t>Society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0869" y="1482090"/>
            <a:ext cx="3752215" cy="479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57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Aryans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survived </a:t>
            </a:r>
            <a:r>
              <a:rPr sz="2400" dirty="0">
                <a:latin typeface="Arial" panose="020B0604020202020204"/>
                <a:cs typeface="Arial" panose="020B0604020202020204"/>
              </a:rPr>
              <a:t>on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pastoral </a:t>
            </a:r>
            <a:r>
              <a:rPr sz="2400" dirty="0">
                <a:latin typeface="Arial" panose="020B0604020202020204"/>
                <a:cs typeface="Arial" panose="020B0604020202020204"/>
              </a:rPr>
              <a:t>economy,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sheep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goats.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24765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especially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prized their  horses and cattle,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but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horses did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not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breed well in  India </a:t>
            </a:r>
            <a:r>
              <a:rPr sz="2400" dirty="0">
                <a:latin typeface="Arial" panose="020B0604020202020204"/>
                <a:cs typeface="Arial" panose="020B0604020202020204"/>
              </a:rPr>
              <a:t>so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they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had </a:t>
            </a:r>
            <a:r>
              <a:rPr sz="2400" dirty="0">
                <a:latin typeface="Arial" panose="020B0604020202020204"/>
                <a:cs typeface="Arial" panose="020B0604020202020204"/>
              </a:rPr>
              <a:t>to import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animals from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Asia.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Aryans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consumed both  dairy products and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beef.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9055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Centuries later </a:t>
            </a:r>
            <a:r>
              <a:rPr sz="2400" dirty="0">
                <a:latin typeface="Arial" panose="020B0604020202020204"/>
                <a:cs typeface="Arial" panose="020B0604020202020204"/>
              </a:rPr>
              <a:t>cattle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would  become sacred.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1828800"/>
            <a:ext cx="4495800" cy="33921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569" y="223520"/>
            <a:ext cx="662368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7125" marR="5080" indent="-2385060">
              <a:lnSpc>
                <a:spcPct val="100000"/>
              </a:lnSpc>
              <a:spcBef>
                <a:spcPts val="100"/>
              </a:spcBef>
              <a:tabLst>
                <a:tab pos="1477645" algn="l"/>
                <a:tab pos="4384040" algn="l"/>
              </a:tabLst>
            </a:pPr>
            <a:r>
              <a:rPr dirty="0"/>
              <a:t>A</a:t>
            </a:r>
            <a:r>
              <a:rPr spc="-5" dirty="0"/>
              <a:t>r</a:t>
            </a:r>
            <a:r>
              <a:rPr spc="-15" dirty="0"/>
              <a:t>y</a:t>
            </a:r>
            <a:r>
              <a:rPr spc="-5" dirty="0"/>
              <a:t>a</a:t>
            </a:r>
            <a:r>
              <a:rPr dirty="0"/>
              <a:t>n	</a:t>
            </a:r>
            <a:r>
              <a:rPr spc="-5" dirty="0"/>
              <a:t>I</a:t>
            </a:r>
            <a:r>
              <a:rPr spc="-10" dirty="0"/>
              <a:t>n</a:t>
            </a:r>
            <a:r>
              <a:rPr dirty="0"/>
              <a:t>f</a:t>
            </a:r>
            <a:r>
              <a:rPr spc="-5" dirty="0"/>
              <a:t>luen</a:t>
            </a:r>
            <a:r>
              <a:rPr dirty="0"/>
              <a:t>ce </a:t>
            </a:r>
            <a:r>
              <a:rPr spc="-5" dirty="0"/>
              <a:t>o</a:t>
            </a:r>
            <a:r>
              <a:rPr dirty="0"/>
              <a:t>n	</a:t>
            </a:r>
            <a:r>
              <a:rPr spc="-10" dirty="0"/>
              <a:t>H</a:t>
            </a:r>
            <a:r>
              <a:rPr spc="-5" dirty="0"/>
              <a:t>arappa</a:t>
            </a:r>
            <a:r>
              <a:rPr dirty="0"/>
              <a:t>n  </a:t>
            </a:r>
            <a:r>
              <a:rPr spc="-10" dirty="0"/>
              <a:t>Religion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786890"/>
            <a:ext cx="7430770" cy="371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911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Vedas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were collections of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religious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literary  </a:t>
            </a:r>
            <a:r>
              <a:rPr sz="2400" dirty="0">
                <a:latin typeface="Arial" panose="020B0604020202020204"/>
                <a:cs typeface="Arial" panose="020B0604020202020204"/>
              </a:rPr>
              <a:t>poems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songs </a:t>
            </a:r>
            <a:r>
              <a:rPr sz="2400" dirty="0">
                <a:latin typeface="Arial" panose="020B0604020202020204"/>
                <a:cs typeface="Arial" panose="020B0604020202020204"/>
              </a:rPr>
              <a:t>transmitted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orally.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There were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four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parts.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49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The most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important part was 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Rig Veda,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collection 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1,028 </a:t>
            </a:r>
            <a:r>
              <a:rPr sz="2400" dirty="0">
                <a:latin typeface="Arial" panose="020B0604020202020204"/>
                <a:cs typeface="Arial" panose="020B0604020202020204"/>
              </a:rPr>
              <a:t>hymns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addressed </a:t>
            </a:r>
            <a:r>
              <a:rPr sz="2400" dirty="0">
                <a:latin typeface="Arial" panose="020B0604020202020204"/>
                <a:cs typeface="Arial" panose="020B0604020202020204"/>
              </a:rPr>
              <a:t>to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Aryan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gods.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485775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Aryan priests compiled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Rig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Veda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between 1400  and 900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B.C.E.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spc="5" dirty="0">
                <a:latin typeface="Arial" panose="020B0604020202020204"/>
                <a:cs typeface="Arial" panose="020B0604020202020204"/>
              </a:rPr>
              <a:t>It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wasn’t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put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into writing until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about 600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B.C.E.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528320"/>
            <a:ext cx="73856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Roots of </a:t>
            </a:r>
            <a:r>
              <a:rPr spc="-10" dirty="0"/>
              <a:t>Indus </a:t>
            </a:r>
            <a:r>
              <a:rPr spc="-5" dirty="0"/>
              <a:t>Valley</a:t>
            </a:r>
            <a:r>
              <a:rPr spc="-60" dirty="0"/>
              <a:t> </a:t>
            </a:r>
            <a:r>
              <a:rPr spc="-5" dirty="0"/>
              <a:t>Civilization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591309"/>
            <a:ext cx="4685030" cy="45389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330" marR="566420" indent="-341630">
              <a:lnSpc>
                <a:spcPts val="3020"/>
              </a:lnSpc>
              <a:spcBef>
                <a:spcPts val="480"/>
              </a:spcBef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Earliest </a:t>
            </a:r>
            <a:r>
              <a:rPr sz="2800" dirty="0">
                <a:latin typeface="Arial" panose="020B0604020202020204"/>
                <a:cs typeface="Arial" panose="020B0604020202020204"/>
              </a:rPr>
              <a:t>civilizations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in  Indus Valley 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was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discovered in 1856 by </a:t>
            </a:r>
            <a:r>
              <a:rPr sz="2800" dirty="0">
                <a:latin typeface="Arial" panose="020B0604020202020204"/>
                <a:cs typeface="Arial" panose="020B0604020202020204"/>
              </a:rPr>
              <a:t>a  railroad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crew.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4380" lvl="1" indent="-285115">
              <a:lnSpc>
                <a:spcPct val="100000"/>
              </a:lnSpc>
              <a:spcBef>
                <a:spcPts val="270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Harappa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4380" marR="181610" lvl="1" indent="-284480">
              <a:lnSpc>
                <a:spcPts val="2590"/>
              </a:lnSpc>
              <a:spcBef>
                <a:spcPts val="635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Mohenjo-Dara or “Hill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 Dead”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4380" marR="639445" lvl="1" indent="-284480" algn="just">
              <a:lnSpc>
                <a:spcPts val="2590"/>
              </a:lnSpc>
              <a:spcBef>
                <a:spcPts val="600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Both cities shared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urban  design and architectural  features.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4380" marR="5080" lvl="1" indent="-284480" algn="just">
              <a:lnSpc>
                <a:spcPts val="2590"/>
              </a:lnSpc>
              <a:spcBef>
                <a:spcPts val="600"/>
              </a:spcBef>
              <a:buChar char="–"/>
              <a:tabLst>
                <a:tab pos="75438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3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miles in circumference with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populations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40,000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1828800"/>
            <a:ext cx="3962400" cy="33680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180" y="528320"/>
            <a:ext cx="7781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  <a:tab pos="3482340" algn="l"/>
                <a:tab pos="5316220" algn="l"/>
              </a:tabLst>
            </a:pPr>
            <a:r>
              <a:rPr spc="-5" dirty="0"/>
              <a:t>The	Vedic</a:t>
            </a:r>
            <a:r>
              <a:rPr dirty="0"/>
              <a:t> </a:t>
            </a:r>
            <a:r>
              <a:rPr spc="-5" dirty="0"/>
              <a:t>Age	1500</a:t>
            </a:r>
            <a:r>
              <a:rPr spc="-10" dirty="0"/>
              <a:t> </a:t>
            </a:r>
            <a:r>
              <a:rPr dirty="0"/>
              <a:t>to	</a:t>
            </a:r>
            <a:r>
              <a:rPr spc="-5" dirty="0"/>
              <a:t>500</a:t>
            </a:r>
            <a:r>
              <a:rPr spc="-95" dirty="0"/>
              <a:t> </a:t>
            </a:r>
            <a:r>
              <a:rPr spc="-5" dirty="0"/>
              <a:t>B.C.E.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786890"/>
            <a:ext cx="5055235" cy="479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1775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Vedas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refer often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conflicts  between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Aryans and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Dravidians  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other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people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already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living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India.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Vedas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refer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Indra,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Aryan  war god and </a:t>
            </a:r>
            <a:r>
              <a:rPr sz="2400" dirty="0">
                <a:latin typeface="Arial" panose="020B0604020202020204"/>
                <a:cs typeface="Arial" panose="020B0604020202020204"/>
              </a:rPr>
              <a:t>military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hero, who would  destroy parts of the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city.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48260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This suggests that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Aryans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clashed repeatedly with the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Dravidians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Indus valley,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attacking their cities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wrecking  their irrigation</a:t>
            </a:r>
            <a:r>
              <a:rPr sz="2400" dirty="0">
                <a:latin typeface="Arial" panose="020B0604020202020204"/>
                <a:cs typeface="Arial" panose="020B0604020202020204"/>
              </a:rPr>
              <a:t> systems.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4079" y="1676400"/>
            <a:ext cx="3169920" cy="4114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180" y="528320"/>
            <a:ext cx="7781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  <a:tab pos="3482340" algn="l"/>
                <a:tab pos="5316220" algn="l"/>
              </a:tabLst>
            </a:pPr>
            <a:r>
              <a:rPr spc="-5" dirty="0"/>
              <a:t>The	Vedic</a:t>
            </a:r>
            <a:r>
              <a:rPr dirty="0"/>
              <a:t> </a:t>
            </a:r>
            <a:r>
              <a:rPr spc="-5" dirty="0"/>
              <a:t>Age	1500</a:t>
            </a:r>
            <a:r>
              <a:rPr spc="-10" dirty="0"/>
              <a:t> </a:t>
            </a:r>
            <a:r>
              <a:rPr dirty="0"/>
              <a:t>to	</a:t>
            </a:r>
            <a:r>
              <a:rPr spc="-5" dirty="0"/>
              <a:t>500</a:t>
            </a:r>
            <a:r>
              <a:rPr spc="-95" dirty="0"/>
              <a:t> </a:t>
            </a:r>
            <a:r>
              <a:rPr spc="-5" dirty="0"/>
              <a:t>B.C.E.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786890"/>
            <a:ext cx="5614670" cy="425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225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Aryans often had friendly relations  with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Dravidian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peoples.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21399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They learned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about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adopted Dravidian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agricultural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methods.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461010">
              <a:lnSpc>
                <a:spcPct val="100000"/>
              </a:lnSpc>
              <a:spcBef>
                <a:spcPts val="149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Still there was competitions over land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resources.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It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appears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Aryans did not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have </a:t>
            </a:r>
            <a:r>
              <a:rPr sz="2400" dirty="0">
                <a:latin typeface="Arial" panose="020B0604020202020204"/>
                <a:cs typeface="Arial" panose="020B0604020202020204"/>
              </a:rPr>
              <a:t>a  formal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government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but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they </a:t>
            </a:r>
            <a:r>
              <a:rPr sz="2400" dirty="0">
                <a:latin typeface="Arial" panose="020B0604020202020204"/>
                <a:cs typeface="Arial" panose="020B0604020202020204"/>
              </a:rPr>
              <a:t>formed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chiefdoms with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leader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known as </a:t>
            </a:r>
            <a:r>
              <a:rPr sz="2400" dirty="0">
                <a:latin typeface="Arial" panose="020B0604020202020204"/>
                <a:cs typeface="Arial" panose="020B0604020202020204"/>
              </a:rPr>
              <a:t>a raja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(Sanskrit term </a:t>
            </a:r>
            <a:r>
              <a:rPr sz="2400" dirty="0">
                <a:latin typeface="Arial" panose="020B0604020202020204"/>
                <a:cs typeface="Arial" panose="020B0604020202020204"/>
              </a:rPr>
              <a:t>for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king.)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2362200"/>
            <a:ext cx="2971800" cy="22288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570" y="528320"/>
            <a:ext cx="5607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Aryan Migrations </a:t>
            </a:r>
            <a:r>
              <a:rPr spc="-5" dirty="0"/>
              <a:t>in</a:t>
            </a:r>
            <a:r>
              <a:rPr spc="-30" dirty="0"/>
              <a:t> </a:t>
            </a:r>
            <a:r>
              <a:rPr spc="-5" dirty="0"/>
              <a:t>India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405890"/>
            <a:ext cx="7659370" cy="462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265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Aryans first settled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Punjab,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upper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Indus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River  valley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that straddles modern-day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border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between  northern India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Pakistan.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80899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They spread east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south and established  </a:t>
            </a:r>
            <a:r>
              <a:rPr sz="2400" dirty="0">
                <a:latin typeface="Arial" panose="020B0604020202020204"/>
                <a:cs typeface="Arial" panose="020B0604020202020204"/>
              </a:rPr>
              <a:t>communities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throughout </a:t>
            </a:r>
            <a:r>
              <a:rPr sz="2400" dirty="0">
                <a:latin typeface="Arial" panose="020B0604020202020204"/>
                <a:cs typeface="Arial" panose="020B0604020202020204"/>
              </a:rPr>
              <a:t>much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subcontinent.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1651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They learned </a:t>
            </a:r>
            <a:r>
              <a:rPr sz="2400" dirty="0">
                <a:latin typeface="Arial" panose="020B0604020202020204"/>
                <a:cs typeface="Arial" panose="020B0604020202020204"/>
              </a:rPr>
              <a:t>to make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iron tools and with axes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plow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they cleared forests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established agricultural  </a:t>
            </a:r>
            <a:r>
              <a:rPr sz="2400" dirty="0">
                <a:latin typeface="Arial" panose="020B0604020202020204"/>
                <a:cs typeface="Arial" panose="020B0604020202020204"/>
              </a:rPr>
              <a:t>communities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Ganges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valley.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Aryans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gradually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lost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tribal political organization  they had brought into India and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evolved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into </a:t>
            </a:r>
            <a:r>
              <a:rPr sz="2400" dirty="0">
                <a:latin typeface="Arial" panose="020B0604020202020204"/>
                <a:cs typeface="Arial" panose="020B0604020202020204"/>
              </a:rPr>
              <a:t>small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kingdoms with </a:t>
            </a:r>
            <a:r>
              <a:rPr sz="2400" dirty="0">
                <a:latin typeface="Arial" panose="020B0604020202020204"/>
                <a:cs typeface="Arial" panose="020B0604020202020204"/>
              </a:rPr>
              <a:t>formal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governments.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150" y="528320"/>
            <a:ext cx="4201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</a:tabLst>
            </a:pPr>
            <a:r>
              <a:rPr spc="-5" dirty="0"/>
              <a:t>The	Caste</a:t>
            </a:r>
            <a:r>
              <a:rPr spc="-75" dirty="0"/>
              <a:t> </a:t>
            </a:r>
            <a:r>
              <a:rPr spc="-5" dirty="0"/>
              <a:t>System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405890"/>
            <a:ext cx="7629525" cy="446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120650" algn="l"/>
                <a:tab pos="372173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Originally based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color:	Aryans were “wheat-colored”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Dravidians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were darker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skinned.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0015" indent="-10795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Four Main Varnas or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Castes: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77215" lvl="1" indent="-10858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5778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Priests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(brahmins)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77215" lvl="1" indent="-10858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5778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Warriors and Aristocrats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(Kshatriyas)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77215" lvl="1" indent="-10858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5778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Cultivators, artisans,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merchants</a:t>
            </a:r>
            <a:r>
              <a:rPr sz="2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(vsaishyas)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77215" lvl="1" indent="-10858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577850" algn="l"/>
              </a:tabLst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Landless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peasants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serfs </a:t>
            </a:r>
            <a:r>
              <a:rPr sz="2400" dirty="0">
                <a:latin typeface="Arial" panose="020B0604020202020204"/>
                <a:cs typeface="Arial" panose="020B0604020202020204"/>
              </a:rPr>
              <a:t>(</a:t>
            </a:r>
            <a:r>
              <a:rPr sz="2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shudras)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265" marR="407670" lvl="1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5778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Untouchables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(people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who performed dirty </a:t>
            </a:r>
            <a:r>
              <a:rPr sz="2400" dirty="0">
                <a:latin typeface="Arial" panose="020B0604020202020204"/>
                <a:cs typeface="Arial" panose="020B0604020202020204"/>
              </a:rPr>
              <a:t>tasks)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added </a:t>
            </a:r>
            <a:r>
              <a:rPr sz="2400" dirty="0">
                <a:latin typeface="Arial" panose="020B0604020202020204"/>
                <a:cs typeface="Arial" panose="020B0604020202020204"/>
              </a:rPr>
              <a:t>much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later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120" y="528320"/>
            <a:ext cx="36658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Jati</a:t>
            </a:r>
            <a:r>
              <a:rPr spc="-60" dirty="0"/>
              <a:t> </a:t>
            </a:r>
            <a:r>
              <a:rPr spc="-5" dirty="0"/>
              <a:t>(Subcastes)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1969" y="1405890"/>
            <a:ext cx="4232910" cy="498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1333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Vedic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Society </a:t>
            </a:r>
            <a:r>
              <a:rPr sz="2400" dirty="0">
                <a:latin typeface="Arial" panose="020B0604020202020204"/>
                <a:cs typeface="Arial" panose="020B0604020202020204"/>
              </a:rPr>
              <a:t>became  more complex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specialized,  the </a:t>
            </a:r>
            <a:r>
              <a:rPr sz="2400" dirty="0">
                <a:latin typeface="Arial" panose="020B0604020202020204"/>
                <a:cs typeface="Arial" panose="020B0604020202020204"/>
              </a:rPr>
              <a:t>caste system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changed </a:t>
            </a:r>
            <a:r>
              <a:rPr sz="2400" dirty="0">
                <a:latin typeface="Arial" panose="020B0604020202020204"/>
                <a:cs typeface="Arial" panose="020B0604020202020204"/>
              </a:rPr>
              <a:t>to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include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specialized  occupations.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5400" marR="52006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333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Occupation determined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individuals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jati (subcaste).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5400" marR="17335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333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By the 18</a:t>
            </a:r>
            <a:r>
              <a:rPr sz="2100" spc="-7" baseline="28000" dirty="0">
                <a:latin typeface="Arial" panose="020B0604020202020204"/>
                <a:cs typeface="Arial" panose="020B0604020202020204"/>
              </a:rPr>
              <a:t>th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19</a:t>
            </a:r>
            <a:r>
              <a:rPr sz="2100" spc="-15" baseline="28000" dirty="0">
                <a:latin typeface="Arial" panose="020B0604020202020204"/>
                <a:cs typeface="Arial" panose="020B0604020202020204"/>
              </a:rPr>
              <a:t>th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centuries  C.E., the system featured  several thousand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jati.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5400" marR="40132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333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Brahmins alone have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some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1,800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jati.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1524000"/>
            <a:ext cx="3802379" cy="4572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360" y="223520"/>
            <a:ext cx="718883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4790" marR="5080" indent="-2752090">
              <a:lnSpc>
                <a:spcPct val="100000"/>
              </a:lnSpc>
              <a:spcBef>
                <a:spcPts val="100"/>
              </a:spcBef>
              <a:tabLst>
                <a:tab pos="1027430" algn="l"/>
                <a:tab pos="5145405" algn="l"/>
              </a:tabLst>
            </a:pP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	</a:t>
            </a:r>
            <a:r>
              <a:rPr spc="-10" dirty="0"/>
              <a:t>D</a:t>
            </a:r>
            <a:r>
              <a:rPr spc="-5" dirty="0"/>
              <a:t>e</a:t>
            </a:r>
            <a:r>
              <a:rPr dirty="0"/>
              <a:t>v</a:t>
            </a:r>
            <a:r>
              <a:rPr spc="-5" dirty="0"/>
              <a:t>elop</a:t>
            </a:r>
            <a:r>
              <a:rPr dirty="0"/>
              <a:t>m</a:t>
            </a:r>
            <a:r>
              <a:rPr spc="-5" dirty="0"/>
              <a:t>en</a:t>
            </a:r>
            <a:r>
              <a:rPr dirty="0"/>
              <a:t>t</a:t>
            </a:r>
            <a:r>
              <a:rPr spc="-5" dirty="0"/>
              <a:t> o</a:t>
            </a:r>
            <a:r>
              <a:rPr dirty="0"/>
              <a:t>f a	</a:t>
            </a:r>
            <a:r>
              <a:rPr spc="-10" dirty="0"/>
              <a:t>P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riar</a:t>
            </a:r>
            <a:r>
              <a:rPr dirty="0"/>
              <a:t>ch  </a:t>
            </a:r>
            <a:r>
              <a:rPr spc="-5" dirty="0"/>
              <a:t>Society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0869" y="2167890"/>
            <a:ext cx="7796530" cy="407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Aryan Society had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strong patriarchal social order at the 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time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their migration into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India.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0015" indent="-10795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All priests, warriors and tribal chiefs were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men.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4889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Women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influenced affairs within their families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but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had no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public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authority.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87947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Women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rarely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learned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Vedas 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were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denied  </a:t>
            </a:r>
            <a:r>
              <a:rPr sz="2400" dirty="0">
                <a:latin typeface="Arial" panose="020B0604020202020204"/>
                <a:cs typeface="Arial" panose="020B0604020202020204"/>
              </a:rPr>
              <a:t>formal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education.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79692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Sati,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practice of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wife sacrificing herself on her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husband’s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funeral pyre, </a:t>
            </a:r>
            <a:r>
              <a:rPr sz="2400" dirty="0">
                <a:latin typeface="Arial" panose="020B0604020202020204"/>
                <a:cs typeface="Arial" panose="020B0604020202020204"/>
              </a:rPr>
              <a:t>was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considered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noble.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7570" y="254000"/>
            <a:ext cx="4846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5010" algn="l"/>
              </a:tabLst>
            </a:pPr>
            <a:r>
              <a:rPr spc="-10" dirty="0"/>
              <a:t>Religion	</a:t>
            </a:r>
            <a:r>
              <a:rPr spc="-5" dirty="0"/>
              <a:t>in Vedic</a:t>
            </a:r>
            <a:r>
              <a:rPr spc="-90" dirty="0"/>
              <a:t> </a:t>
            </a:r>
            <a:r>
              <a:rPr spc="-5" dirty="0"/>
              <a:t>Age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469" y="1323340"/>
            <a:ext cx="5796915" cy="462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1825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Rig Veda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sheds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light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on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religious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practices.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4635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chief deity was Indra,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war god, who  was partial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fighting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drink.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  <a:tab pos="417766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Varuna </a:t>
            </a:r>
            <a:r>
              <a:rPr sz="2400" dirty="0">
                <a:latin typeface="Arial" panose="020B0604020202020204"/>
                <a:cs typeface="Arial" panose="020B0604020202020204"/>
              </a:rPr>
              <a:t>was 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god who presided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over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 </a:t>
            </a:r>
            <a:r>
              <a:rPr sz="2400" dirty="0">
                <a:latin typeface="Arial" panose="020B0604020202020204"/>
                <a:cs typeface="Arial" panose="020B0604020202020204"/>
              </a:rPr>
              <a:t>sky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from his</a:t>
            </a:r>
            <a:r>
              <a:rPr sz="24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heavenly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palace.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He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oversaw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behavior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dirty="0">
                <a:latin typeface="Arial" panose="020B0604020202020204"/>
                <a:cs typeface="Arial" panose="020B0604020202020204"/>
              </a:rPr>
              <a:t>morals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preserved order.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14224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Cattle, sheep, goats,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horses </a:t>
            </a:r>
            <a:r>
              <a:rPr sz="2400" dirty="0">
                <a:latin typeface="Arial" panose="020B0604020202020204"/>
                <a:cs typeface="Arial" panose="020B0604020202020204"/>
              </a:rPr>
              <a:t>from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Aryan herds were sacrificed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gain divine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support, large families,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long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life,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 abundant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herds.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3650" y="1371600"/>
            <a:ext cx="2800350" cy="37909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7570" y="254000"/>
            <a:ext cx="4846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5010" algn="l"/>
              </a:tabLst>
            </a:pPr>
            <a:r>
              <a:rPr spc="-10" dirty="0"/>
              <a:t>Religion	</a:t>
            </a:r>
            <a:r>
              <a:rPr spc="-5" dirty="0"/>
              <a:t>in Vedic</a:t>
            </a:r>
            <a:r>
              <a:rPr spc="-90" dirty="0"/>
              <a:t> </a:t>
            </a:r>
            <a:r>
              <a:rPr spc="-5" dirty="0"/>
              <a:t>Age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469" y="1323340"/>
            <a:ext cx="5831840" cy="425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8815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Around 800 B.C.E.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some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individuals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withdrew into the forest of the Ganges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valley and lived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hermits.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89535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drew inspiration </a:t>
            </a:r>
            <a:r>
              <a:rPr sz="2400" dirty="0">
                <a:latin typeface="Arial" panose="020B0604020202020204"/>
                <a:cs typeface="Arial" panose="020B0604020202020204"/>
              </a:rPr>
              <a:t>from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religious  beliefs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Dravidian people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who  worshipped nature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spirits.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Dravidians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also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believed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2400" dirty="0">
                <a:latin typeface="Arial" panose="020B0604020202020204"/>
                <a:cs typeface="Arial" panose="020B0604020202020204"/>
              </a:rPr>
              <a:t>human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souls  took on new physical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forms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after </a:t>
            </a:r>
            <a:r>
              <a:rPr sz="2400" dirty="0">
                <a:latin typeface="Arial" panose="020B0604020202020204"/>
                <a:cs typeface="Arial" panose="020B0604020202020204"/>
              </a:rPr>
              <a:t>the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deaths of their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bodies.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0015" indent="-10795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idea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reincarnation was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born.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7729" y="1371600"/>
            <a:ext cx="3176270" cy="45808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450" y="254000"/>
            <a:ext cx="3720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5" dirty="0"/>
              <a:t>Upanishads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469" y="1786890"/>
            <a:ext cx="5618480" cy="333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520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Appeared late in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Vedic Age, around 800 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400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B.C.E.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Upanishad means “sitting in front of”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refers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practice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disciples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gathering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before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sage for discussion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religious  issues.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51815">
              <a:lnSpc>
                <a:spcPct val="100000"/>
              </a:lnSpc>
              <a:spcBef>
                <a:spcPts val="149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Upanishads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were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dialogues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that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explored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Vedas.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8990" y="1066800"/>
            <a:ext cx="3255010" cy="4953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450" y="254000"/>
            <a:ext cx="3720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5" dirty="0"/>
              <a:t>Upanishads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469" y="1177290"/>
            <a:ext cx="6617970" cy="554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Each person is part of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large, </a:t>
            </a:r>
            <a:r>
              <a:rPr sz="2400" dirty="0">
                <a:latin typeface="Arial" panose="020B0604020202020204"/>
                <a:cs typeface="Arial" panose="020B0604020202020204"/>
              </a:rPr>
              <a:t>cosmic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order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 </a:t>
            </a:r>
            <a:r>
              <a:rPr sz="2400" dirty="0">
                <a:latin typeface="Arial" panose="020B0604020202020204"/>
                <a:cs typeface="Arial" panose="020B0604020202020204"/>
              </a:rPr>
              <a:t>forms a small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part of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universal soul known as  Brahman.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26225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Brahman is an eternal, unchanging foundation  for all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things.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40195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Individual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souls </a:t>
            </a:r>
            <a:r>
              <a:rPr sz="2400" dirty="0">
                <a:latin typeface="Arial" panose="020B0604020202020204"/>
                <a:cs typeface="Arial" panose="020B0604020202020204"/>
              </a:rPr>
              <a:t>were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born into physical world  </a:t>
            </a:r>
            <a:r>
              <a:rPr sz="2400" dirty="0">
                <a:latin typeface="Arial" panose="020B0604020202020204"/>
                <a:cs typeface="Arial" panose="020B0604020202020204"/>
              </a:rPr>
              <a:t>many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times.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81978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Their souls were </a:t>
            </a:r>
            <a:r>
              <a:rPr sz="2400" dirty="0">
                <a:latin typeface="Arial" panose="020B0604020202020204"/>
                <a:cs typeface="Arial" panose="020B0604020202020204"/>
              </a:rPr>
              <a:t>most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often humans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but  </a:t>
            </a:r>
            <a:r>
              <a:rPr sz="2400" dirty="0">
                <a:latin typeface="Arial" panose="020B0604020202020204"/>
                <a:cs typeface="Arial" panose="020B0604020202020204"/>
              </a:rPr>
              <a:t>sometimes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animals,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even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occasionally  plants.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78105">
              <a:lnSpc>
                <a:spcPct val="100000"/>
              </a:lnSpc>
              <a:spcBef>
                <a:spcPts val="149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highest goal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individual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soul is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to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escape the cycle of birth and rebirth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enter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into  permanent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union </a:t>
            </a:r>
            <a:r>
              <a:rPr sz="2400" dirty="0">
                <a:latin typeface="Arial" panose="020B0604020202020204"/>
                <a:cs typeface="Arial" panose="020B0604020202020204"/>
              </a:rPr>
              <a:t>with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Brahmin.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600" y="2133600"/>
            <a:ext cx="2388870" cy="2514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591309"/>
            <a:ext cx="1830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 panose="020B0604020202020204"/>
                <a:cs typeface="Arial" panose="020B0604020202020204"/>
              </a:rPr>
              <a:t>Page:</a:t>
            </a:r>
            <a:r>
              <a:rPr sz="28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92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880110"/>
            <a:ext cx="8153400" cy="55346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330" y="254000"/>
            <a:ext cx="6400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Doctrines of the</a:t>
            </a:r>
            <a:r>
              <a:rPr spc="-60" dirty="0"/>
              <a:t> </a:t>
            </a:r>
            <a:r>
              <a:rPr spc="-5" dirty="0"/>
              <a:t>Upanishads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469" y="1177290"/>
            <a:ext cx="8508365" cy="517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6565" algn="just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Samsara –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Upon death,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individuals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go temporarily </a:t>
            </a:r>
            <a:r>
              <a:rPr sz="2400" dirty="0">
                <a:latin typeface="Arial" panose="020B0604020202020204"/>
                <a:cs typeface="Arial" panose="020B0604020202020204"/>
              </a:rPr>
              <a:t>to the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World of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Fathers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then return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earth in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new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form.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307340" algn="just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Karma – “…a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man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good </a:t>
            </a:r>
            <a:r>
              <a:rPr sz="2400" dirty="0">
                <a:latin typeface="Arial" panose="020B0604020202020204"/>
                <a:cs typeface="Arial" panose="020B0604020202020204"/>
              </a:rPr>
              <a:t>acts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will </a:t>
            </a:r>
            <a:r>
              <a:rPr sz="2400" dirty="0">
                <a:latin typeface="Arial" panose="020B0604020202020204"/>
                <a:cs typeface="Arial" panose="020B0604020202020204"/>
              </a:rPr>
              <a:t>become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good,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man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bad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acts,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bad. 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becomes pure by pure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deeds, bad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bad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deeds.”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Suffering </a:t>
            </a:r>
            <a:r>
              <a:rPr sz="2400" dirty="0">
                <a:latin typeface="Arial" panose="020B0604020202020204"/>
                <a:cs typeface="Arial" panose="020B0604020202020204"/>
              </a:rPr>
              <a:t>– 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certain amount of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pain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suffering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is inevitable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 human existence.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216535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  <a:tab pos="135509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Moksha	is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deep endless sleep that </a:t>
            </a:r>
            <a:r>
              <a:rPr sz="2400" dirty="0">
                <a:latin typeface="Arial" panose="020B0604020202020204"/>
                <a:cs typeface="Arial" panose="020B0604020202020204"/>
              </a:rPr>
              <a:t>comes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with permanent  liberation from physical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incarnation.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235585">
              <a:lnSpc>
                <a:spcPct val="100000"/>
              </a:lnSpc>
              <a:spcBef>
                <a:spcPts val="149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Brahmin </a:t>
            </a:r>
            <a:r>
              <a:rPr sz="2400" dirty="0">
                <a:latin typeface="Arial" panose="020B0604020202020204"/>
                <a:cs typeface="Arial" panose="020B0604020202020204"/>
              </a:rPr>
              <a:t>–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You can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achieve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Brahmin through meditation and  </a:t>
            </a:r>
            <a:r>
              <a:rPr sz="2400" dirty="0">
                <a:latin typeface="Arial" panose="020B0604020202020204"/>
                <a:cs typeface="Arial" panose="020B0604020202020204"/>
              </a:rPr>
              <a:t>asceticism,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leading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extremely simple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lives and denying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all  pleasure.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510" y="254000"/>
            <a:ext cx="5298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2435" algn="l"/>
              </a:tabLst>
            </a:pPr>
            <a:r>
              <a:rPr spc="-5" dirty="0"/>
              <a:t>Religion</a:t>
            </a:r>
            <a:r>
              <a:rPr spc="-10" dirty="0"/>
              <a:t> </a:t>
            </a:r>
            <a:r>
              <a:rPr spc="-5" dirty="0"/>
              <a:t>and	Vedic</a:t>
            </a:r>
            <a:r>
              <a:rPr spc="-90" dirty="0"/>
              <a:t> </a:t>
            </a:r>
            <a:r>
              <a:rPr spc="-5" dirty="0"/>
              <a:t>Age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8469" y="1634490"/>
            <a:ext cx="4410075" cy="277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930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120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Modern historians have often  interpreted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Upanishads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as </a:t>
            </a:r>
            <a:r>
              <a:rPr sz="2400" dirty="0">
                <a:latin typeface="Arial" panose="020B0604020202020204"/>
                <a:cs typeface="Arial" panose="020B0604020202020204"/>
              </a:rPr>
              <a:t>a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way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justify social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inequalities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imposed </a:t>
            </a:r>
            <a:r>
              <a:rPr sz="2400" dirty="0">
                <a:latin typeface="Arial" panose="020B0604020202020204"/>
                <a:cs typeface="Arial" panose="020B0604020202020204"/>
              </a:rPr>
              <a:t>by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Caste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System.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  <a:buSzPct val="96000"/>
              <a:buChar char="•"/>
              <a:tabLst>
                <a:tab pos="12065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doctrines of </a:t>
            </a:r>
            <a:r>
              <a:rPr sz="2400" dirty="0">
                <a:latin typeface="Arial" panose="020B0604020202020204"/>
                <a:cs typeface="Arial" panose="020B0604020202020204"/>
              </a:rPr>
              <a:t>Samsara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 </a:t>
            </a:r>
            <a:r>
              <a:rPr sz="2400" dirty="0">
                <a:latin typeface="Arial" panose="020B0604020202020204"/>
                <a:cs typeface="Arial" panose="020B0604020202020204"/>
              </a:rPr>
              <a:t>karma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have reinforced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Vedic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social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order.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1371600"/>
            <a:ext cx="3102609" cy="44284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980" y="228600"/>
            <a:ext cx="8194675" cy="615315"/>
          </a:xfrm>
        </p:spPr>
        <p:txBody>
          <a:bodyPr wrap="square"/>
          <a:p>
            <a:r>
              <a:rPr lang="en-US"/>
              <a:t>Decline of Indus Valley Civilization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2235" y="1371600"/>
            <a:ext cx="6400800" cy="3323590"/>
          </a:xfrm>
        </p:spPr>
        <p:txBody>
          <a:bodyPr/>
          <a:p>
            <a:pPr/>
            <a:r>
              <a:rPr lang="en-US"/>
              <a:t>No solid evidence why the culture ended</a:t>
            </a:r>
            <a:endParaRPr lang="en-US"/>
          </a:p>
          <a:p>
            <a:pPr/>
            <a:endParaRPr lang="en-US"/>
          </a:p>
          <a:p>
            <a:pPr/>
            <a:r>
              <a:rPr lang="en-US"/>
              <a:t>Few believe it was due to natural disasters</a:t>
            </a:r>
            <a:endParaRPr lang="en-US"/>
          </a:p>
          <a:p>
            <a:pPr/>
            <a:endParaRPr lang="en-US"/>
          </a:p>
          <a:p>
            <a:pPr/>
            <a:r>
              <a:rPr lang="en-US"/>
              <a:t>Some say it was due to foreign invasions</a:t>
            </a:r>
            <a:endParaRPr lang="en-US"/>
          </a:p>
          <a:p>
            <a:pPr/>
            <a:endParaRPr lang="en-US"/>
          </a:p>
          <a:p>
            <a:pPr/>
            <a:r>
              <a:rPr lang="en-US"/>
              <a:t>Other believe it could have been a rebellious movement lead by the people of the lower cast searching for equality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528320"/>
            <a:ext cx="73856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Roots of </a:t>
            </a:r>
            <a:r>
              <a:rPr spc="-10" dirty="0"/>
              <a:t>Indus </a:t>
            </a:r>
            <a:r>
              <a:rPr spc="-5" dirty="0"/>
              <a:t>Valley</a:t>
            </a:r>
            <a:r>
              <a:rPr spc="-60" dirty="0"/>
              <a:t> </a:t>
            </a:r>
            <a:r>
              <a:rPr spc="-5" dirty="0"/>
              <a:t>Civilization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438909"/>
            <a:ext cx="4559935" cy="53962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03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Roots of Indus Valley  began as early as 7000  B.C.E.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59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Possibly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began </a:t>
            </a:r>
            <a:r>
              <a:rPr sz="2400" dirty="0">
                <a:latin typeface="Arial" panose="020B0604020202020204"/>
                <a:cs typeface="Arial" panose="020B0604020202020204"/>
              </a:rPr>
              <a:t>as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herders  </a:t>
            </a:r>
            <a:r>
              <a:rPr sz="2400" dirty="0">
                <a:latin typeface="Arial" panose="020B0604020202020204"/>
                <a:cs typeface="Arial" panose="020B0604020202020204"/>
              </a:rPr>
              <a:t>who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moved into the river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valley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during colder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months.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5650" marR="107950" lvl="1" indent="-285750">
              <a:lnSpc>
                <a:spcPts val="259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Over </a:t>
            </a:r>
            <a:r>
              <a:rPr sz="2400" dirty="0">
                <a:latin typeface="Arial" panose="020B0604020202020204"/>
                <a:cs typeface="Arial" panose="020B0604020202020204"/>
              </a:rPr>
              <a:t>time,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they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may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have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decided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farm </a:t>
            </a:r>
            <a:r>
              <a:rPr sz="2400" dirty="0">
                <a:latin typeface="Arial" panose="020B0604020202020204"/>
                <a:cs typeface="Arial" panose="020B0604020202020204"/>
              </a:rPr>
              <a:t>–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river-  watered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lands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valley.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5650" marR="88900" lvl="1" indent="-285750">
              <a:lnSpc>
                <a:spcPct val="9000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They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began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trading by boat  along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Indus down into 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Arabian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Sea,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into the  Persian Gulf,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up the  Tigris and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Euphrates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into  Mesopotamia.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1828800"/>
            <a:ext cx="3886200" cy="37160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528320"/>
            <a:ext cx="7531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  <a:tab pos="3286125" algn="l"/>
              </a:tabLst>
            </a:pPr>
            <a:r>
              <a:rPr spc="-5" dirty="0"/>
              <a:t>The	Artifacts:	Crafts and the</a:t>
            </a:r>
            <a:r>
              <a:rPr spc="-80" dirty="0"/>
              <a:t> </a:t>
            </a:r>
            <a:r>
              <a:rPr spc="-5" dirty="0"/>
              <a:t>Arts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8469" y="1438909"/>
            <a:ext cx="4809490" cy="39712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marR="331470" indent="-342900">
              <a:lnSpc>
                <a:spcPct val="90000"/>
              </a:lnSpc>
              <a:spcBef>
                <a:spcPts val="4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Crafts of the Indus valley  included pottery making, 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dyeing, </a:t>
            </a:r>
            <a:r>
              <a:rPr sz="2800" dirty="0">
                <a:latin typeface="Arial" panose="020B0604020202020204"/>
                <a:cs typeface="Arial" panose="020B0604020202020204"/>
              </a:rPr>
              <a:t>metal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working in  bronze, and bead</a:t>
            </a:r>
            <a:r>
              <a:rPr sz="2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making.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Bead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materials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included: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25550" lvl="2" indent="-298450">
              <a:lnSpc>
                <a:spcPct val="100000"/>
              </a:lnSpc>
              <a:spcBef>
                <a:spcPts val="260"/>
              </a:spcBef>
              <a:buFont typeface="Arial" panose="020B0604020202020204"/>
              <a:buChar char="•"/>
              <a:tabLst>
                <a:tab pos="1224915" algn="l"/>
                <a:tab pos="1225550" algn="l"/>
              </a:tabLst>
            </a:pPr>
            <a:r>
              <a:rPr sz="2000" b="1" i="1" spc="-5" dirty="0">
                <a:latin typeface="Arial" panose="020B0604020202020204"/>
                <a:cs typeface="Arial" panose="020B0604020202020204"/>
              </a:rPr>
              <a:t>jade </a:t>
            </a:r>
            <a:r>
              <a:rPr sz="2000" b="1" i="1" dirty="0">
                <a:latin typeface="Arial" panose="020B0604020202020204"/>
                <a:cs typeface="Arial" panose="020B0604020202020204"/>
              </a:rPr>
              <a:t>from the</a:t>
            </a:r>
            <a:r>
              <a:rPr sz="2000" b="1" i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Himalayas,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260"/>
              </a:spcBef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2000" b="1" i="1" spc="-5" dirty="0">
                <a:latin typeface="Arial" panose="020B0604020202020204"/>
                <a:cs typeface="Arial" panose="020B0604020202020204"/>
              </a:rPr>
              <a:t>lapis lazuli </a:t>
            </a:r>
            <a:r>
              <a:rPr sz="2000" b="1" i="1" dirty="0">
                <a:latin typeface="Arial" panose="020B0604020202020204"/>
                <a:cs typeface="Arial" panose="020B0604020202020204"/>
              </a:rPr>
              <a:t>from</a:t>
            </a:r>
            <a:r>
              <a:rPr sz="2000" b="1" i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Afghanistan,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260"/>
              </a:spcBef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2000" b="1" i="1" spc="-5" dirty="0">
                <a:latin typeface="Arial" panose="020B0604020202020204"/>
                <a:cs typeface="Arial" panose="020B0604020202020204"/>
              </a:rPr>
              <a:t>turquoise </a:t>
            </a:r>
            <a:r>
              <a:rPr sz="2000" b="1" i="1" dirty="0">
                <a:latin typeface="Arial" panose="020B0604020202020204"/>
                <a:cs typeface="Arial" panose="020B0604020202020204"/>
              </a:rPr>
              <a:t>from</a:t>
            </a:r>
            <a:r>
              <a:rPr sz="2000" b="1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Persia,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260"/>
              </a:spcBef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2000" b="1" i="1" spc="-5" dirty="0">
                <a:latin typeface="Arial" panose="020B0604020202020204"/>
                <a:cs typeface="Arial" panose="020B0604020202020204"/>
              </a:rPr>
              <a:t>amethyst from Mewar in</a:t>
            </a:r>
            <a:r>
              <a:rPr sz="2000" b="1" i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India,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55700" marR="45085" lvl="2" indent="-228600">
              <a:lnSpc>
                <a:spcPts val="2160"/>
              </a:lnSpc>
              <a:spcBef>
                <a:spcPts val="530"/>
              </a:spcBef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2000" b="1" i="1" dirty="0">
                <a:latin typeface="Arial" panose="020B0604020202020204"/>
                <a:cs typeface="Arial" panose="020B0604020202020204"/>
              </a:rPr>
              <a:t>and steatite,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which was</a:t>
            </a:r>
            <a:r>
              <a:rPr sz="2000" b="1" i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found 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locally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0" y="1905000"/>
            <a:ext cx="3810000" cy="2628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528320"/>
            <a:ext cx="7531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  <a:tab pos="3286125" algn="l"/>
              </a:tabLst>
            </a:pPr>
            <a:r>
              <a:rPr spc="-5" dirty="0"/>
              <a:t>The	Artifacts:	Crafts and the</a:t>
            </a:r>
            <a:r>
              <a:rPr spc="-80" dirty="0"/>
              <a:t> </a:t>
            </a:r>
            <a:r>
              <a:rPr spc="-5" dirty="0"/>
              <a:t>Arts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445259"/>
            <a:ext cx="3341370" cy="44157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8450" marR="5080" indent="-28575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Small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sculptures in  stone, </a:t>
            </a:r>
            <a:r>
              <a:rPr sz="2400" dirty="0">
                <a:latin typeface="Arial" panose="020B0604020202020204"/>
                <a:cs typeface="Arial" panose="020B0604020202020204"/>
              </a:rPr>
              <a:t>terra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cotta, and  bronze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appear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to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represent priestly </a:t>
            </a:r>
            <a:r>
              <a:rPr sz="2400" dirty="0">
                <a:latin typeface="Arial" panose="020B0604020202020204"/>
                <a:cs typeface="Arial" panose="020B0604020202020204"/>
              </a:rPr>
              <a:t>or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governmental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officials,  dancing girls,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perhaps </a:t>
            </a:r>
            <a:r>
              <a:rPr sz="2400" dirty="0">
                <a:latin typeface="Arial" panose="020B0604020202020204"/>
                <a:cs typeface="Arial" panose="020B0604020202020204"/>
              </a:rPr>
              <a:t>mother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goddesses.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8450" marR="647700" indent="-285750" algn="just">
              <a:lnSpc>
                <a:spcPct val="90000"/>
              </a:lnSpc>
              <a:spcBef>
                <a:spcPts val="56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Since there are no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surviving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texts </a:t>
            </a:r>
            <a:r>
              <a:rPr sz="2400" dirty="0">
                <a:latin typeface="Arial" panose="020B0604020202020204"/>
                <a:cs typeface="Arial" panose="020B0604020202020204"/>
              </a:rPr>
              <a:t>to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explain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identities,  these can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only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be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guesses.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1295400"/>
            <a:ext cx="2286000" cy="4724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528320"/>
            <a:ext cx="7531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  <a:tab pos="3286125" algn="l"/>
              </a:tabLst>
            </a:pPr>
            <a:r>
              <a:rPr spc="-5" dirty="0"/>
              <a:t>The	Artifacts:	Crafts and the</a:t>
            </a:r>
            <a:r>
              <a:rPr spc="-80" dirty="0"/>
              <a:t> </a:t>
            </a:r>
            <a:r>
              <a:rPr spc="-5" dirty="0"/>
              <a:t>Arts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445259"/>
            <a:ext cx="3155315" cy="34290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8450" marR="92075" indent="-28575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Dice and </a:t>
            </a:r>
            <a:r>
              <a:rPr sz="2400" dirty="0">
                <a:latin typeface="Arial" panose="020B0604020202020204"/>
                <a:cs typeface="Arial" panose="020B0604020202020204"/>
              </a:rPr>
              <a:t>small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sculptures of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bullock  </a:t>
            </a:r>
            <a:r>
              <a:rPr sz="2400" dirty="0">
                <a:latin typeface="Arial" panose="020B0604020202020204"/>
                <a:cs typeface="Arial" panose="020B0604020202020204"/>
              </a:rPr>
              <a:t>carts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were probably  used as </a:t>
            </a:r>
            <a:r>
              <a:rPr sz="2400" dirty="0">
                <a:latin typeface="Arial" panose="020B0604020202020204"/>
                <a:cs typeface="Arial" panose="020B0604020202020204"/>
              </a:rPr>
              <a:t>toys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 </a:t>
            </a:r>
            <a:r>
              <a:rPr sz="2400" dirty="0">
                <a:latin typeface="Arial" panose="020B0604020202020204"/>
                <a:cs typeface="Arial" panose="020B0604020202020204"/>
              </a:rPr>
              <a:t>games.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ct val="90000"/>
              </a:lnSpc>
              <a:spcBef>
                <a:spcPts val="56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first known use of  cotton </a:t>
            </a:r>
            <a:r>
              <a:rPr sz="2400" dirty="0">
                <a:latin typeface="Arial" panose="020B0604020202020204"/>
                <a:cs typeface="Arial" panose="020B0604020202020204"/>
              </a:rPr>
              <a:t>as 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fiber </a:t>
            </a:r>
            <a:r>
              <a:rPr sz="2400" dirty="0">
                <a:latin typeface="Arial" panose="020B0604020202020204"/>
                <a:cs typeface="Arial" panose="020B0604020202020204"/>
              </a:rPr>
              <a:t>for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weaving textiles  occurred in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Indus  Valley.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1141730"/>
            <a:ext cx="4495800" cy="27165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530" y="497840"/>
            <a:ext cx="5987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Carefully Planned</a:t>
            </a:r>
            <a:r>
              <a:rPr sz="4400" spc="-70" dirty="0"/>
              <a:t> </a:t>
            </a:r>
            <a:r>
              <a:rPr sz="4400" spc="-5" dirty="0"/>
              <a:t>Cities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4400" y="1445259"/>
            <a:ext cx="3225165" cy="44157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8450" marR="700405" indent="-285750" algn="just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Originating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around  2500 B.C.E.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8450" marR="314325" algn="just">
              <a:lnSpc>
                <a:spcPts val="259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thriving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civilizations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survived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for around  500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years.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ct val="90000"/>
              </a:lnSpc>
              <a:spcBef>
                <a:spcPts val="560"/>
              </a:spcBef>
              <a:tabLst>
                <a:tab pos="17716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Both Harappa and  Mohenjo-Daro, </a:t>
            </a:r>
            <a:r>
              <a:rPr sz="2400" dirty="0">
                <a:latin typeface="Arial" panose="020B0604020202020204"/>
                <a:cs typeface="Arial" panose="020B0604020202020204"/>
              </a:rPr>
              <a:t>two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largest </a:t>
            </a:r>
            <a:r>
              <a:rPr sz="2400" dirty="0">
                <a:latin typeface="Arial" panose="020B0604020202020204"/>
                <a:cs typeface="Arial" panose="020B0604020202020204"/>
              </a:rPr>
              <a:t>among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500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sites,	were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three  </a:t>
            </a:r>
            <a:r>
              <a:rPr sz="2400" dirty="0">
                <a:latin typeface="Arial" panose="020B0604020202020204"/>
                <a:cs typeface="Arial" panose="020B0604020202020204"/>
              </a:rPr>
              <a:t>miles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  </a:t>
            </a:r>
            <a:r>
              <a:rPr sz="2400" dirty="0">
                <a:latin typeface="Arial" panose="020B0604020202020204"/>
                <a:cs typeface="Arial" panose="020B0604020202020204"/>
              </a:rPr>
              <a:t>circumference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with  around 40,000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people.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1828800"/>
            <a:ext cx="3761740" cy="2819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469" y="497840"/>
            <a:ext cx="6949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0" algn="l"/>
              </a:tabLst>
            </a:pPr>
            <a:r>
              <a:rPr sz="4400" dirty="0"/>
              <a:t>Mohenjo</a:t>
            </a:r>
            <a:r>
              <a:rPr sz="4400" spc="-5" dirty="0"/>
              <a:t>-Dar</a:t>
            </a:r>
            <a:r>
              <a:rPr sz="4400" dirty="0"/>
              <a:t>o</a:t>
            </a:r>
            <a:r>
              <a:rPr sz="4400" spc="-10" dirty="0"/>
              <a:t> </a:t>
            </a:r>
            <a:r>
              <a:rPr sz="4400" spc="-5" dirty="0"/>
              <a:t>an</a:t>
            </a:r>
            <a:r>
              <a:rPr sz="4400" dirty="0"/>
              <a:t>d	</a:t>
            </a:r>
            <a:r>
              <a:rPr sz="4400" spc="-5" dirty="0"/>
              <a:t>H</a:t>
            </a:r>
            <a:r>
              <a:rPr sz="4400" spc="-10" dirty="0"/>
              <a:t>a</a:t>
            </a:r>
            <a:r>
              <a:rPr sz="4400" dirty="0"/>
              <a:t>r</a:t>
            </a:r>
            <a:r>
              <a:rPr sz="4400" spc="-5" dirty="0"/>
              <a:t>appa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4400" y="1445259"/>
            <a:ext cx="4156075" cy="49720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8450" marR="612775" indent="-285750">
              <a:lnSpc>
                <a:spcPts val="2590"/>
              </a:lnSpc>
              <a:spcBef>
                <a:spcPts val="425"/>
              </a:spcBef>
            </a:pPr>
            <a:r>
              <a:rPr sz="240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north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citadel or  raised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area.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ts val="2590"/>
              </a:lnSpc>
              <a:spcBef>
                <a:spcPts val="600"/>
              </a:spcBef>
            </a:pPr>
            <a:r>
              <a:rPr sz="2400" spc="5" dirty="0">
                <a:latin typeface="Arial" panose="020B0604020202020204"/>
                <a:cs typeface="Arial" panose="020B0604020202020204"/>
              </a:rPr>
              <a:t>In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Mohenjo-Daro, the citadel is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built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on an architectural  platform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about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45 feet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above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plain.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8450" marR="504190" indent="-285750">
              <a:lnSpc>
                <a:spcPts val="2590"/>
              </a:lnSpc>
              <a:spcBef>
                <a:spcPts val="600"/>
              </a:spcBef>
            </a:pPr>
            <a:r>
              <a:rPr sz="2400" spc="5" dirty="0">
                <a:latin typeface="Arial" panose="020B0604020202020204"/>
                <a:cs typeface="Arial" panose="020B0604020202020204"/>
              </a:rPr>
              <a:t>On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summit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was </a:t>
            </a: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huge  </a:t>
            </a:r>
            <a:r>
              <a:rPr sz="2400" dirty="0">
                <a:latin typeface="Arial" panose="020B0604020202020204"/>
                <a:cs typeface="Arial" panose="020B0604020202020204"/>
              </a:rPr>
              <a:t>communal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bath.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8450" marR="121920" indent="-285750">
              <a:lnSpc>
                <a:spcPct val="90000"/>
              </a:lnSpc>
              <a:spcBef>
                <a:spcPts val="56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Next </a:t>
            </a:r>
            <a:r>
              <a:rPr sz="2400" dirty="0">
                <a:latin typeface="Arial" panose="020B0604020202020204"/>
                <a:cs typeface="Arial" panose="020B0604020202020204"/>
              </a:rPr>
              <a:t>to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large bath was </a:t>
            </a:r>
            <a:r>
              <a:rPr sz="2400" dirty="0">
                <a:latin typeface="Arial" panose="020B0604020202020204"/>
                <a:cs typeface="Arial" panose="020B0604020202020204"/>
              </a:rPr>
              <a:t>a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huge open space—a  granary where food was  stored from possible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floods.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8450" marR="999490" indent="-285750">
              <a:lnSpc>
                <a:spcPts val="2590"/>
              </a:lnSpc>
              <a:spcBef>
                <a:spcPts val="63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Fortified walls </a:t>
            </a:r>
            <a:r>
              <a:rPr sz="2400" dirty="0">
                <a:latin typeface="Arial" panose="020B0604020202020204"/>
                <a:cs typeface="Arial" panose="020B0604020202020204"/>
              </a:rPr>
              <a:t>mark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 southeast corner.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0" y="2437129"/>
            <a:ext cx="3886200" cy="26073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10206</Words>
  <Application>WPS Presentation</Application>
  <PresentationFormat>On-screen Show (4:3)</PresentationFormat>
  <Paragraphs>222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Roots of Indus Valley Civilization</vt:lpstr>
      <vt:lpstr>PowerPoint 演示文稿</vt:lpstr>
      <vt:lpstr>Roots of Indus Valley Civilization</vt:lpstr>
      <vt:lpstr>The	Artifacts:	Crafts and the Arts</vt:lpstr>
      <vt:lpstr>The	Artifacts:	Crafts and the Arts</vt:lpstr>
      <vt:lpstr>The	Artifacts:	Crafts and the Arts</vt:lpstr>
      <vt:lpstr>Carefully Planned Cities</vt:lpstr>
      <vt:lpstr>Mohenjo-Daro and	Harappa</vt:lpstr>
      <vt:lpstr>PowerPoint 演示文稿</vt:lpstr>
      <vt:lpstr>Mohenjo-Daro and	Harappa</vt:lpstr>
      <vt:lpstr>Mohenjo-Daro and	Harappa</vt:lpstr>
      <vt:lpstr>Indus Valley Burial Sites</vt:lpstr>
      <vt:lpstr>Indus Valley Archaeological Finds</vt:lpstr>
      <vt:lpstr>Indus Valley Archaeological Finds</vt:lpstr>
      <vt:lpstr>Enter:	The Aryans</vt:lpstr>
      <vt:lpstr>Aryan	Influence on	Harappan  Society</vt:lpstr>
      <vt:lpstr>Aryan	Influence on	Harappan  Society</vt:lpstr>
      <vt:lpstr>Aryan	Influence on	Harappan  Religion</vt:lpstr>
      <vt:lpstr>The	Vedic Age	1500 to	500 B.C.E.</vt:lpstr>
      <vt:lpstr>The	Vedic Age	1500 to	500 B.C.E.</vt:lpstr>
      <vt:lpstr>Aryan Migrations in India</vt:lpstr>
      <vt:lpstr>The	Caste System</vt:lpstr>
      <vt:lpstr>Jati (Subcastes)</vt:lpstr>
      <vt:lpstr>The	Development of a	Patriarch  Society</vt:lpstr>
      <vt:lpstr>Religion	in Vedic Age</vt:lpstr>
      <vt:lpstr>Religion	in Vedic Age</vt:lpstr>
      <vt:lpstr>The Upanishads</vt:lpstr>
      <vt:lpstr>The Upanishads</vt:lpstr>
      <vt:lpstr>Doctrines of the Upanishads</vt:lpstr>
      <vt:lpstr>Religion and	Vedic 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saxen</cp:lastModifiedBy>
  <cp:revision>2</cp:revision>
  <dcterms:created xsi:type="dcterms:W3CDTF">2021-08-23T09:06:02Z</dcterms:created>
  <dcterms:modified xsi:type="dcterms:W3CDTF">2021-08-23T09:11:30Z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2014-06-27T05:30:00Z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2021-08-23T05:30:00Z</vt:filetime>
  </property>
  <property fmtid="{D5CDD505-2E9C-101B-9397-08002B2CF9AE}" pid="5" name="KSOProductBuildVer">
    <vt:lpwstr>1033-11.2.0.10223</vt:lpwstr>
  </property>
</Properties>
</file>