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Montserrat Black"/>
      <p:bold r:id="rId34"/>
      <p:boldItalic r:id="rId35"/>
    </p:embeddedFont>
    <p:embeddedFont>
      <p:font typeface="Montserrat ExtraBold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Black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Black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ExtraBold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Extra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4b07d1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4b07d1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c0c91be1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c0c91be1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c0c91be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c0c91be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c0c91be1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c0c91be1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bdd5117f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bdd5117f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c0c91be1f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c0c91be1f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c0c91be1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c0c91be1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c0c91be1f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c0c91be1f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c0c91be1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c0c91be1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c0c91be1f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c0c91be1f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c0c91be1f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c0c91be1f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bdd5117f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bdd5117f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c0c91be1f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c0c91be1f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bdd5117f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bdd5117f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c01538b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c01538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bdd5117f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bdd5117f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bdd5117f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bdd5117f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bdd5117f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bdd5117f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c0c91be1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c0c91be1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c0c91be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c0c91be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" type="title">
  <p:cSld name="TITLE">
    <p:bg>
      <p:bgPr>
        <a:solidFill>
          <a:srgbClr val="57068C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>
            <p:ph type="title"/>
          </p:nvPr>
        </p:nvSpPr>
        <p:spPr>
          <a:xfrm>
            <a:off x="407175" y="450150"/>
            <a:ext cx="83295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6000"/>
              <a:buFont typeface="Montserrat Black"/>
              <a:buNone/>
              <a:defRPr sz="6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68" name="Google Shape;6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72" name="Google Shape;7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page image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type="title"/>
          </p:nvPr>
        </p:nvSpPr>
        <p:spPr>
          <a:xfrm>
            <a:off x="311700" y="445025"/>
            <a:ext cx="3803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311700" y="2750150"/>
            <a:ext cx="34665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8" name="Google Shape;78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3564945"/>
            <a:ext cx="44913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" name="Google Shape;88;p15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1">
  <p:cSld name="CUSTOM_1_1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17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hasCustomPrompt="1" type="title"/>
          </p:nvPr>
        </p:nvSpPr>
        <p:spPr>
          <a:xfrm>
            <a:off x="311700" y="4077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5000"/>
              <a:buFont typeface="Montserrat Black"/>
              <a:buNone/>
              <a:defRPr sz="15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75675" y="3360362"/>
            <a:ext cx="41928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>
            <p:ph idx="2" type="subTitle"/>
          </p:nvPr>
        </p:nvSpPr>
        <p:spPr>
          <a:xfrm>
            <a:off x="407175" y="2537800"/>
            <a:ext cx="83292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13" name="Google Shape;11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2">
  <p:cSld name="TITLE_1">
    <p:bg>
      <p:bgPr>
        <a:solidFill>
          <a:srgbClr val="57068C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4">
  <p:cSld name="TITLE_1_1_1">
    <p:bg>
      <p:bgPr>
        <a:solidFill>
          <a:srgbClr val="57068C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5">
  <p:cSld name="TITLE_1_1_1_1">
    <p:bg>
      <p:bgPr>
        <a:solidFill>
          <a:srgbClr val="57068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7068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7" cy="5143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descr=" " id="34" name="Google Shape;34;p6"/>
          <p:cNvCxnSpPr/>
          <p:nvPr/>
        </p:nvCxnSpPr>
        <p:spPr>
          <a:xfrm>
            <a:off x="407168" y="2618527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 "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376250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5051175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2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1646230"/>
            <a:ext cx="33504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sz="4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07599" y="103819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u="sng"/>
              <a:t>Sentiment Analysis of Social Media Content</a:t>
            </a:r>
            <a:r>
              <a:rPr lang="en" sz="50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5000">
                <a:latin typeface="Montserrat"/>
                <a:ea typeface="Montserrat"/>
                <a:cs typeface="Montserrat"/>
                <a:sym typeface="Montserrat"/>
              </a:rPr>
              <a:t>Group 5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07600" y="3150100"/>
            <a:ext cx="47610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Team: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Affan Arif Khamse (ak10529)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Rui Gao (rg4639)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Tarik Kassa (tk2766)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Francisco Suazo (fjs9244)</a:t>
            </a:r>
            <a:endParaRPr b="1" sz="1200"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6137200" y="37612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/04/2024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1185875"/>
            <a:ext cx="4718250" cy="32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5493000" y="1515525"/>
            <a:ext cx="32436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Significant growth in sentiment analysis from 2015-2023, with a spike in 2023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Consistently higher positive and neutral sentiment compared to negative sentiment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Early years (2010-2015) show minimal sentiment activity across all categories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1238350"/>
            <a:ext cx="4900976" cy="31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5628550" y="1238349"/>
            <a:ext cx="3011400" cy="3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Scatterplot depicting the </a:t>
            </a:r>
            <a:r>
              <a:rPr b="1" lang="en" sz="1200"/>
              <a:t>Relationship Between Likes and Retweets</a:t>
            </a:r>
            <a:r>
              <a:rPr lang="en" sz="1200"/>
              <a:t>, showing a clear positive correlation.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 the number of </a:t>
            </a:r>
            <a:r>
              <a:rPr b="1" lang="en" sz="1200"/>
              <a:t>Likes</a:t>
            </a:r>
            <a:r>
              <a:rPr lang="en" sz="1200"/>
              <a:t> increases, the number of </a:t>
            </a:r>
            <a:r>
              <a:rPr b="1" lang="en" sz="1200"/>
              <a:t>Retweets</a:t>
            </a:r>
            <a:r>
              <a:rPr lang="en" sz="1200"/>
              <a:t> also tends to increase.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linear trend indicates strong engagement consistency, where posts with higher likes are likely to receive more retweets.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data suggests that </a:t>
            </a:r>
            <a:r>
              <a:rPr b="1" lang="en" sz="1200"/>
              <a:t>Likes</a:t>
            </a:r>
            <a:r>
              <a:rPr lang="en" sz="1200"/>
              <a:t> may serve as a good predictor of </a:t>
            </a:r>
            <a:r>
              <a:rPr b="1" lang="en" sz="1200"/>
              <a:t>Retweet</a:t>
            </a:r>
            <a:r>
              <a:rPr lang="en" sz="1200"/>
              <a:t> behavior, making it an important metric for understanding content amplification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1369475"/>
            <a:ext cx="5213799" cy="26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5911475" y="1828800"/>
            <a:ext cx="204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Word cloud illustrating content with positive sentiments are dominant across all platforms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407175" y="1247200"/>
            <a:ext cx="72627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User-generated content with </a:t>
            </a:r>
            <a:r>
              <a:rPr b="1" lang="en" sz="1600"/>
              <a:t>higher positive sentiment</a:t>
            </a:r>
            <a:r>
              <a:rPr lang="en" sz="1600"/>
              <a:t> is more likely to </a:t>
            </a:r>
            <a:r>
              <a:rPr b="1" lang="en" sz="1600"/>
              <a:t>receive higher engagement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Modelling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210600" y="1257300"/>
            <a:ext cx="86271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Text: Content of the post.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Sentiment: Target variable indicating the sentiment of the post (Positive, Negative, Neutral).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Timestamp: Date and time of the post.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User: Username of the poster.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Platform: Social media platform (e.g., Twitter, Instagram, Facebook).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Hashtags: Associated hashtags.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Retweets: Number of retweets (float).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Likes: Number of likes (float).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Country: Country of origin of the post.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Year, Month, Day, Hour: Timestamp components, which are redundant as they can be derived from Timestamp.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Modelling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210600" y="1257300"/>
            <a:ext cx="8627100" cy="22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Preprocess the dataset: Handle missing values, convert text to numerical representations (e.g., TF-IDF or embeddings), and normalize numerical features.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Train-test split: Divide data into training and test sets.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Train a machine learning model: Linear Regression and Logistic Regression with Clustering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Evaluate the model: With metrics like accuracy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Fine-tune and interpret results.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Modelling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210600" y="1257300"/>
            <a:ext cx="8627100" cy="22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Features: Combined representations of text (Sentiment), scaled numerical features (Retweets, Likes), and encoded categorical features (Platform, Country).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Target: Encoded Sentiment.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Training set: 585 samples.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Test set: 147 samples.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Modelling</a:t>
            </a:r>
            <a:endParaRPr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210600" y="1257300"/>
            <a:ext cx="86271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</a:t>
            </a:r>
            <a:endParaRPr/>
          </a:p>
          <a:p>
            <a:pPr indent="-304800" lvl="0" marL="457200" marR="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Sentiment Prediction=0.715+(−0.779)⋅X1​+(1.180)⋅X2​+(0.876)⋅X3​+...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Coefficients:</a:t>
            </a:r>
            <a:endParaRPr/>
          </a:p>
          <a:p>
            <a:pPr indent="-304800" lvl="0" marL="457200" marR="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Mean Squared Error (MSE): 1.87</a:t>
            </a:r>
            <a:r>
              <a:rPr lang="en">
                <a:solidFill>
                  <a:schemeClr val="dk2"/>
                </a:solidFill>
              </a:rPr>
              <a:t>×</a:t>
            </a:r>
            <a:r>
              <a:rPr lang="en">
                <a:solidFill>
                  <a:schemeClr val="dk2"/>
                </a:solidFill>
              </a:rPr>
              <a:t>10^19</a:t>
            </a:r>
            <a:endParaRPr/>
          </a:p>
          <a:p>
            <a:pPr indent="-3048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Normalized Mean Absolute Error: 4.39×10^8</a:t>
            </a:r>
            <a:endParaRPr/>
          </a:p>
          <a:p>
            <a:pPr indent="-3048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Normalized Mean Squared Error:: 6.59</a:t>
            </a:r>
            <a:r>
              <a:rPr lang="en">
                <a:solidFill>
                  <a:schemeClr val="dk2"/>
                </a:solidFill>
              </a:rPr>
              <a:t>×10^19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210600" y="1257300"/>
            <a:ext cx="26487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Accuracy: 72.1%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Clustering Results:</a:t>
            </a:r>
            <a:endParaRPr/>
          </a:p>
          <a:p>
            <a:pPr indent="-304800" lvl="0" marL="457200" marR="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Silhouette Score: 0.701 (indicates good separation between clusters).</a:t>
            </a:r>
            <a:endParaRPr/>
          </a:p>
        </p:txBody>
      </p:sp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Modelling</a:t>
            </a:r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425" y="1257300"/>
            <a:ext cx="5017692" cy="32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261150" y="996700"/>
            <a:ext cx="85260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Hypothesis: "User-generated content with higher positive sentiment is more likely to receive higher engagement."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Engagement Metrics: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 Test on Likes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t-test comparing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Neutral vs. Positive sentiments showed a significant difference (p=1.48×10^−5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Content with Positive sentiment tends to have different (likely higher) engagement compared to Neutral.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hypothesis is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partially supported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Evidence For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t-test revealed statistically significant differences in engagement (likes) for Positive content.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sentiment words like "joy" correlate with engagement.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models (linear and logistic regression) struggled with accuracy and prediction errors, suggesting feature relationships are non-linear and complex.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1241700" y="1730375"/>
            <a:ext cx="5188800" cy="17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Description of the project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Project Timeline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Problem statement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Exploration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Visualizations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Predictive Modelling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29" name="Google Shape;129;p22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2643425" y="2000550"/>
            <a:ext cx="35058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project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210600" y="1038700"/>
            <a:ext cx="8627100" cy="3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This project aims to analyze user-generated content across various social media platforms to uncover sentiment trends and user behavior.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The dataset offers a rich source of data, including text-based content, user sentiments, timestamps, hashtags, user engagement metrics (likes and retweets), and geographical information.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By exploring this data, we can identify how emotions fluctuate over time, platform, and geography.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We will also investigate the correlation between popular content and user engagement metrics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193" y="2571750"/>
            <a:ext cx="6983106" cy="21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Timeline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4"/>
          <p:cNvGrpSpPr/>
          <p:nvPr/>
        </p:nvGrpSpPr>
        <p:grpSpPr>
          <a:xfrm>
            <a:off x="4361323" y="1864925"/>
            <a:ext cx="3258652" cy="1728850"/>
            <a:chOff x="4374273" y="1857799"/>
            <a:chExt cx="3258652" cy="1728850"/>
          </a:xfrm>
        </p:grpSpPr>
        <p:sp>
          <p:nvSpPr>
            <p:cNvPr id="143" name="Google Shape;143;p24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93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24"/>
            <p:cNvGrpSpPr/>
            <p:nvPr/>
          </p:nvGrpSpPr>
          <p:grpSpPr>
            <a:xfrm>
              <a:off x="4374273" y="1857799"/>
              <a:ext cx="3258652" cy="1728850"/>
              <a:chOff x="4374273" y="1857799"/>
              <a:chExt cx="3258652" cy="1728850"/>
            </a:xfrm>
          </p:grpSpPr>
          <p:grpSp>
            <p:nvGrpSpPr>
              <p:cNvPr id="145" name="Google Shape;145;p24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6" name="Google Shape;146;p2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7" name="Google Shape;147;p2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8" name="Google Shape;148;p24"/>
              <p:cNvSpPr txBox="1"/>
              <p:nvPr/>
            </p:nvSpPr>
            <p:spPr>
              <a:xfrm>
                <a:off x="4374273" y="3215249"/>
                <a:ext cx="1010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Week 6-8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9" name="Google Shape;149;p24"/>
              <p:cNvSpPr txBox="1"/>
              <p:nvPr/>
            </p:nvSpPr>
            <p:spPr>
              <a:xfrm>
                <a:off x="4753226" y="1857799"/>
                <a:ext cx="28797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Initial Modeling</a:t>
                </a:r>
                <a:endParaRPr sz="1000"/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Hypothesis Testing</a:t>
                </a:r>
                <a:endParaRPr sz="1000"/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Final Model Training and Interpretation</a:t>
                </a:r>
                <a:endParaRPr sz="1000"/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0" name="Google Shape;150;p24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151" name="Google Shape;151;p24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56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" name="Google Shape;152;p24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153" name="Google Shape;153;p24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54" name="Google Shape;154;p2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5" name="Google Shape;155;p2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6" name="Google Shape;156;p24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Week 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7" name="Google Shape;157;p24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Final Presentation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8" name="Google Shape;158;p24"/>
          <p:cNvGrpSpPr/>
          <p:nvPr/>
        </p:nvGrpSpPr>
        <p:grpSpPr>
          <a:xfrm>
            <a:off x="483041" y="2120813"/>
            <a:ext cx="2542609" cy="1472977"/>
            <a:chOff x="495991" y="2113687"/>
            <a:chExt cx="2542609" cy="1472977"/>
          </a:xfrm>
        </p:grpSpPr>
        <p:sp>
          <p:nvSpPr>
            <p:cNvPr id="159" name="Google Shape;159;p24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93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24"/>
            <p:cNvGrpSpPr/>
            <p:nvPr/>
          </p:nvGrpSpPr>
          <p:grpSpPr>
            <a:xfrm>
              <a:off x="495991" y="2113687"/>
              <a:ext cx="2542609" cy="1472977"/>
              <a:chOff x="495991" y="2113687"/>
              <a:chExt cx="2542609" cy="1472977"/>
            </a:xfrm>
          </p:grpSpPr>
          <p:sp>
            <p:nvSpPr>
              <p:cNvPr id="161" name="Google Shape;161;p24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Week 1-4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62" name="Google Shape;162;p24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63" name="Google Shape;163;p2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4" name="Google Shape;164;p2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5" name="Google Shape;165;p24"/>
              <p:cNvSpPr txBox="1"/>
              <p:nvPr/>
            </p:nvSpPr>
            <p:spPr>
              <a:xfrm>
                <a:off x="785000" y="2113687"/>
                <a:ext cx="2253600" cy="56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Dataset Exploration</a:t>
                </a:r>
                <a:endParaRPr sz="1000"/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EDA &amp; Visualization</a:t>
                </a:r>
                <a:endParaRPr sz="1000"/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6" name="Google Shape;166;p24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167" name="Google Shape;167;p24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56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24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169" name="Google Shape;169;p24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Week 5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70" name="Google Shape;170;p24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71" name="Google Shape;171;p2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2" name="Google Shape;172;p2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3" name="Google Shape;173;p24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Mid-Program Presentation</a:t>
                </a:r>
                <a:endParaRPr sz="1000"/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210600" y="1828800"/>
            <a:ext cx="8627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The project aims to analyze sentiment in user-generated content, uncover temporal trends and investigate platform-specific user behavior.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By identifying popular topics via </a:t>
            </a:r>
            <a:r>
              <a:rPr lang="en"/>
              <a:t>hashtags</a:t>
            </a:r>
            <a:r>
              <a:rPr lang="en"/>
              <a:t>, exploring engagement levels, and understanding time differences in sentiment trends, the analysis seeks to provide actionable insights into audience behavior and content dynamics.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210600" y="1499600"/>
            <a:ext cx="8627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The primary goal is to perform sentiment analysis, investigate temporal and geographical trends in user-generated content, and analyze platform-specific user behavior. The project will focus on identifying popular sentiments through platforms, exploring engagement levels, and understanding regional sentiment trends across time.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075" y="2642000"/>
            <a:ext cx="1744131" cy="21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425" y="2642000"/>
            <a:ext cx="1178300" cy="23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5229" y="2700525"/>
            <a:ext cx="3142276" cy="2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1150050"/>
            <a:ext cx="5221574" cy="30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5911475" y="1540013"/>
            <a:ext cx="30315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Distribution of </a:t>
            </a:r>
            <a:r>
              <a:rPr b="1" lang="en" sz="1200"/>
              <a:t>Neutral</a:t>
            </a:r>
            <a:r>
              <a:rPr lang="en" sz="1200"/>
              <a:t>, </a:t>
            </a:r>
            <a:r>
              <a:rPr b="1" lang="en" sz="1200"/>
              <a:t>Positive</a:t>
            </a:r>
            <a:r>
              <a:rPr lang="en" sz="1200"/>
              <a:t>, and </a:t>
            </a:r>
            <a:r>
              <a:rPr b="1" lang="en" sz="1200"/>
              <a:t>Negative</a:t>
            </a:r>
            <a:r>
              <a:rPr lang="en" sz="1200"/>
              <a:t> sentiments in the dataset.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Neutral</a:t>
            </a:r>
            <a:r>
              <a:rPr lang="en" sz="1200"/>
              <a:t> sentiment dominates, followed by </a:t>
            </a:r>
            <a:r>
              <a:rPr b="1" lang="en" sz="1200"/>
              <a:t>Positive</a:t>
            </a:r>
            <a:r>
              <a:rPr lang="en" sz="1200"/>
              <a:t>, with </a:t>
            </a:r>
            <a:r>
              <a:rPr b="1" lang="en" sz="1200"/>
              <a:t>Negative</a:t>
            </a:r>
            <a:r>
              <a:rPr lang="en" sz="1200"/>
              <a:t> being the least common.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Highlights a general trend of balanced or positive user-generated content.</a:t>
            </a:r>
            <a:endParaRPr sz="1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7" y="1213948"/>
            <a:ext cx="5258366" cy="30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5911475" y="1213952"/>
            <a:ext cx="30417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Relationship Between Platform and Sentiment</a:t>
            </a:r>
            <a:r>
              <a:rPr lang="en" sz="1200"/>
              <a:t>, showing sentiment distributions across </a:t>
            </a:r>
            <a:r>
              <a:rPr b="1" lang="en" sz="1200"/>
              <a:t>Twitter</a:t>
            </a:r>
            <a:r>
              <a:rPr lang="en" sz="1200"/>
              <a:t>, </a:t>
            </a:r>
            <a:r>
              <a:rPr b="1" lang="en" sz="1200"/>
              <a:t>Instagram</a:t>
            </a:r>
            <a:r>
              <a:rPr lang="en" sz="1200"/>
              <a:t>, and </a:t>
            </a:r>
            <a:r>
              <a:rPr b="1" lang="en" sz="1200"/>
              <a:t>Facebook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Neutral sentiment</a:t>
            </a:r>
            <a:r>
              <a:rPr lang="en" sz="1200"/>
              <a:t> dominates across all platforms, particularly on </a:t>
            </a:r>
            <a:r>
              <a:rPr b="1" lang="en" sz="1200"/>
              <a:t>Instagram</a:t>
            </a:r>
            <a:r>
              <a:rPr lang="en" sz="1200"/>
              <a:t> and </a:t>
            </a:r>
            <a:r>
              <a:rPr b="1" lang="en" sz="1200"/>
              <a:t>Facebook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Positive sentiment</a:t>
            </a:r>
            <a:r>
              <a:rPr lang="en" sz="1200"/>
              <a:t> is most prominent on </a:t>
            </a:r>
            <a:r>
              <a:rPr b="1" lang="en" sz="1200"/>
              <a:t>Twitter</a:t>
            </a:r>
            <a:r>
              <a:rPr lang="en" sz="1200"/>
              <a:t> compared to the other platforms.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Negative sentiment</a:t>
            </a:r>
            <a:r>
              <a:rPr lang="en" sz="1200"/>
              <a:t> is relatively low but consistent across all platforms, with slightly higher counts on </a:t>
            </a:r>
            <a:r>
              <a:rPr b="1" lang="en" sz="1200"/>
              <a:t>Twitter</a:t>
            </a:r>
            <a:r>
              <a:rPr lang="en" sz="1200"/>
              <a:t>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1185875"/>
            <a:ext cx="5261801" cy="3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5911475" y="1452725"/>
            <a:ext cx="2920500" cy="23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Monthly sentiment analysis reveals predominantly positive sentiment, with peaks in months 6 and 9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Neutral sentiment shows high variability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Negative sentiment maintains lowest levels overall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