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5" r:id="rId5"/>
    <p:sldId id="276" r:id="rId6"/>
    <p:sldId id="277" r:id="rId7"/>
    <p:sldId id="273" r:id="rId8"/>
    <p:sldId id="278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7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86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30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E0FECEA-E3EE-4494-970C-724A2A6CE54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FF3E8AC-66EC-43BD-A43A-0796E8FF6D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eleZFerp8ppp9HYBvx-h7rySVSuAtRIE?usp=shar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python.org/notebook.html" TargetMode="External"/><Relationship Id="rId3" Type="http://schemas.openxmlformats.org/officeDocument/2006/relationships/hyperlink" Target="https://www.python.org/about/" TargetMode="External"/><Relationship Id="rId7" Type="http://schemas.openxmlformats.org/officeDocument/2006/relationships/hyperlink" Target="https://docs.python.org/3.7/reference/index.html#reference-index" TargetMode="External"/><Relationship Id="rId12" Type="http://schemas.openxmlformats.org/officeDocument/2006/relationships/hyperlink" Target="https://colab.research.google.com/github/cs231n/cs231n.github.io/blob/master/python-colab.ipynb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7/tutorial/index.html" TargetMode="External"/><Relationship Id="rId11" Type="http://schemas.openxmlformats.org/officeDocument/2006/relationships/hyperlink" Target="https://youtu.be/inN8seMm7UI" TargetMode="External"/><Relationship Id="rId5" Type="http://schemas.openxmlformats.org/officeDocument/2006/relationships/hyperlink" Target="https://docs.python.org/3.7/" TargetMode="External"/><Relationship Id="rId10" Type="http://schemas.openxmlformats.org/officeDocument/2006/relationships/hyperlink" Target="https://colab.research.google.com/notebooks/intro.ipynb?utm_source=scs-index#recent=true" TargetMode="External"/><Relationship Id="rId4" Type="http://schemas.openxmlformats.org/officeDocument/2006/relationships/hyperlink" Target="https://docs.python.org/3/" TargetMode="External"/><Relationship Id="rId9" Type="http://schemas.openxmlformats.org/officeDocument/2006/relationships/hyperlink" Target="https://ipython.org/documentatio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user/quickstar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7" Type="http://schemas.openxmlformats.org/officeDocument/2006/relationships/hyperlink" Target="https://pandas.pydata.org/docs/pandas.zip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pandas.pdf" TargetMode="External"/><Relationship Id="rId5" Type="http://schemas.openxmlformats.org/officeDocument/2006/relationships/hyperlink" Target="https://pandas.pydata.org/docs/user_guide/index.html#user-guide" TargetMode="External"/><Relationship Id="rId4" Type="http://schemas.openxmlformats.org/officeDocument/2006/relationships/hyperlink" Target="https://pandas.pydata.org/docs/getting_started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ock+portfolio+performance" TargetMode="External"/><Relationship Id="rId2" Type="http://schemas.openxmlformats.org/officeDocument/2006/relationships/hyperlink" Target="https://archive.ics.uci.edu/ml/ab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rchive.ics.uci.edu/ml/machine-learning-databases/00390/stock%20portfolio%20performance%20data%20set.xlsx" TargetMode="External"/><Relationship Id="rId4" Type="http://schemas.openxmlformats.org/officeDocument/2006/relationships/hyperlink" Target="https://archive.ics.uci.edu/ml/machine-learning-databases/0039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eleZFerp8ppp9HYBvx-h7rySVSuAtRIE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python.org/notebook.html" TargetMode="External"/><Relationship Id="rId13" Type="http://schemas.openxmlformats.org/officeDocument/2006/relationships/hyperlink" Target="https://numpy.org/doc/stable/" TargetMode="External"/><Relationship Id="rId18" Type="http://schemas.openxmlformats.org/officeDocument/2006/relationships/hyperlink" Target="https://pandas.pydata.org/docs/user_guide/index.html#user-guide" TargetMode="External"/><Relationship Id="rId3" Type="http://schemas.openxmlformats.org/officeDocument/2006/relationships/hyperlink" Target="https://www.python.org/about/" TargetMode="External"/><Relationship Id="rId7" Type="http://schemas.openxmlformats.org/officeDocument/2006/relationships/hyperlink" Target="https://docs.python.org/3.7/reference/index.html#reference-index" TargetMode="External"/><Relationship Id="rId12" Type="http://schemas.openxmlformats.org/officeDocument/2006/relationships/hyperlink" Target="https://numpy.org/" TargetMode="External"/><Relationship Id="rId17" Type="http://schemas.openxmlformats.org/officeDocument/2006/relationships/hyperlink" Target="https://pandas.pydata.org/docs/getting_started/index.html" TargetMode="External"/><Relationship Id="rId2" Type="http://schemas.openxmlformats.org/officeDocument/2006/relationships/hyperlink" Target="https://www.python.org/" TargetMode="External"/><Relationship Id="rId16" Type="http://schemas.openxmlformats.org/officeDocument/2006/relationships/hyperlink" Target="https://pandas.pydata.org/docs/" TargetMode="External"/><Relationship Id="rId20" Type="http://schemas.openxmlformats.org/officeDocument/2006/relationships/hyperlink" Target="https://archive.ics.uci.edu/ml/machine-learning-databases/00390/stock%20portfolio%20performance%20data%20set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7/tutorial/index.html" TargetMode="External"/><Relationship Id="rId11" Type="http://schemas.openxmlformats.org/officeDocument/2006/relationships/hyperlink" Target="https://youtu.be/inN8seMm7UI" TargetMode="External"/><Relationship Id="rId5" Type="http://schemas.openxmlformats.org/officeDocument/2006/relationships/hyperlink" Target="https://docs.python.org/3.7/" TargetMode="External"/><Relationship Id="rId15" Type="http://schemas.openxmlformats.org/officeDocument/2006/relationships/hyperlink" Target="https://pandas.pydata.org/" TargetMode="External"/><Relationship Id="rId10" Type="http://schemas.openxmlformats.org/officeDocument/2006/relationships/hyperlink" Target="https://colab.research.google.com/notebooks/intro.ipynb?utm_source=scs-index#recent=true" TargetMode="External"/><Relationship Id="rId19" Type="http://schemas.openxmlformats.org/officeDocument/2006/relationships/hyperlink" Target="https://archive.ics.uci.edu/ml/datasets/Stock+portfolio+performance" TargetMode="External"/><Relationship Id="rId4" Type="http://schemas.openxmlformats.org/officeDocument/2006/relationships/hyperlink" Target="https://docs.python.org/3/" TargetMode="External"/><Relationship Id="rId9" Type="http://schemas.openxmlformats.org/officeDocument/2006/relationships/hyperlink" Target="https://ipython.org/documentation.html" TargetMode="External"/><Relationship Id="rId14" Type="http://schemas.openxmlformats.org/officeDocument/2006/relationships/hyperlink" Target="https://numpy.org/doc/stable/user/quickstar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579087" cy="2708434"/>
          </a:xfrm>
        </p:spPr>
        <p:txBody>
          <a:bodyPr>
            <a:normAutofit fontScale="90000"/>
          </a:bodyPr>
          <a:lstStyle/>
          <a:p>
            <a:r>
              <a:rPr lang="en-US" sz="8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8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</a:t>
            </a:r>
            <a:r>
              <a:rPr lang="en-US" sz="8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precious time! </a:t>
            </a:r>
            <a:r>
              <a:rPr lang="en-US" sz="8800" b="0" i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88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088914" y="4696692"/>
            <a:ext cx="7034362" cy="8728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Questions? 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 smtClean="0">
                <a:sym typeface="Webdings" panose="05030102010509060703" pitchFamily="18" charset="2"/>
              </a:rPr>
              <a:t>	 </a:t>
            </a:r>
            <a:endParaRPr lang="en-US" sz="36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562600" y="5715000"/>
            <a:ext cx="5537690" cy="87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az-Cyrl-AZ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l-GR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r>
              <a:rPr lang="en-US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Ə</a:t>
            </a:r>
            <a:r>
              <a:rPr lang="az-Cyrl-AZ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Дм</a:t>
            </a:r>
            <a:r>
              <a:rPr lang="el-GR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60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ĉĦĮŋ</a:t>
            </a:r>
            <a:r>
              <a:rPr lang="el-GR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endParaRPr lang="en-US" sz="3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288836" cy="4268965"/>
          </a:xfrm>
        </p:spPr>
        <p:txBody>
          <a:bodyPr>
            <a:normAutofit/>
          </a:bodyPr>
          <a:lstStyle/>
          <a:p>
            <a:r>
              <a:rPr lang="en-US" dirty="0"/>
              <a:t>Stock portfolio performance </a:t>
            </a:r>
            <a:r>
              <a:rPr lang="en-US" dirty="0" smtClean="0"/>
              <a:t>Dataset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10341086" cy="821932"/>
          </a:xfrm>
        </p:spPr>
        <p:txBody>
          <a:bodyPr>
            <a:normAutofit/>
          </a:bodyPr>
          <a:lstStyle/>
          <a:p>
            <a:r>
              <a:rPr lang="en-US" dirty="0" smtClean="0"/>
              <a:t>With pandas (python) – Pre-Requirements</a:t>
            </a:r>
          </a:p>
          <a:p>
            <a:r>
              <a:rPr lang="en-US" sz="1400" dirty="0" smtClean="0"/>
              <a:t>  Note: this file is available at: </a:t>
            </a:r>
            <a:r>
              <a:rPr lang="en-US" sz="1400" dirty="0" smtClean="0">
                <a:hlinkClick r:id="rId2"/>
              </a:rPr>
              <a:t>https://drive.google.com/drive/folders/1eleZFerp8ppp9HYBvx-h7rySVSuAtRIE?usp=sharing -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78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449" y="1429947"/>
            <a:ext cx="9870238" cy="4001861"/>
          </a:xfrm>
        </p:spPr>
        <p:txBody>
          <a:bodyPr>
            <a:noAutofit/>
          </a:bodyPr>
          <a:lstStyle/>
          <a:p>
            <a:pPr algn="just"/>
            <a:r>
              <a:rPr lang="en-U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Disclosure: </a:t>
            </a:r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investments are subjected to market ricks. Nothing </a:t>
            </a:r>
            <a:r>
              <a:rPr lang="en-U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this </a:t>
            </a:r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lecture should </a:t>
            </a:r>
            <a:r>
              <a:rPr lang="en-U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 considered </a:t>
            </a:r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investment </a:t>
            </a:r>
            <a:r>
              <a:rPr lang="en-U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advice. Past performance is not necessarily indicative of future returns. </a:t>
            </a:r>
            <a:r>
              <a:rPr lang="en-US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Stock portfolio dataset in this lecture is only taken as the general example to show, how one can do data analysis using pandas (in python).</a:t>
            </a:r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 AM NOT REPOSIBLE FOR YOUR ANY KIND OF LOSS/PROFIT ON YOUR STOCKS RETURNS. Consider a financial adviser before investing or invest at your own risk.</a:t>
            </a:r>
          </a:p>
          <a:p>
            <a:pPr algn="just"/>
            <a:endPara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z-Cyrl-AZ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l-GR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r>
              <a:rPr lang="en-U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Ə</a:t>
            </a:r>
            <a:r>
              <a:rPr lang="az-Cyrl-AZ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Дм</a:t>
            </a:r>
            <a:r>
              <a:rPr lang="el-GR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ĉĦĮŋ</a:t>
            </a:r>
            <a:r>
              <a:rPr lang="el-GR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0142"/>
            <a:ext cx="10667997" cy="897340"/>
          </a:xfrm>
        </p:spPr>
        <p:txBody>
          <a:bodyPr>
            <a:normAutofit/>
          </a:bodyPr>
          <a:lstStyle/>
          <a:p>
            <a:pPr algn="ctr"/>
            <a:r>
              <a:rPr lang="en-US" sz="3200" i="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Recommended to Read Before Starting </a:t>
            </a:r>
            <a:endParaRPr lang="en-US" sz="3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05469"/>
            <a:ext cx="10668000" cy="4926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python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is powerful...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fast; plays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others; runs everywhere;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friendly &amp; easy to learn; is Open –&gt;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https://www.python.org/about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docs: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https://docs.python.org/3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https://docs.python.org/3.7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(Recommended version – 3.7)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Python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(python3.7):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docs.python.org/3.7/tutorial/index.html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Python Language Reference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	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docs.python.org/3.7/reference/index.html#reference-index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Familiar with python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notebook environment: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Notebook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(Formerly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known as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Notebook):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Documentation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Google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olab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(Our working environment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Get started with Google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Colaboratory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(Coding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(Video tutorial);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Tutorial: CS231n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Python Tutorial With Google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Colab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Must have a go-through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“.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file).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0142"/>
            <a:ext cx="10667997" cy="897340"/>
          </a:xfrm>
        </p:spPr>
        <p:txBody>
          <a:bodyPr>
            <a:normAutofit/>
          </a:bodyPr>
          <a:lstStyle/>
          <a:p>
            <a:pPr algn="ctr"/>
            <a:r>
              <a:rPr lang="en-US" sz="3200" i="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Recommended to Read Before Starting (Conti.) </a:t>
            </a:r>
            <a:endParaRPr lang="en-US" sz="3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7" y="1473958"/>
            <a:ext cx="10668000" cy="3848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fundamental package for scientific computing with Python.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fundamental package for scientific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Python. It is a Python library that provides a multidimensional array object, various derived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(such as masked arrays and matrices), and an assortment of routines for fast operations on arrays,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mathematical, logical, shape manipulation, sorting, selecting, I/O, discrete Fourier transforms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linear algebra, basic statistical operations, random simulation and much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more.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https://numpy.org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https://numpy.org/doc/stable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quickstart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numpy.org/doc/stable/user/quickstart.html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0142"/>
            <a:ext cx="10667997" cy="897340"/>
          </a:xfrm>
        </p:spPr>
        <p:txBody>
          <a:bodyPr>
            <a:normAutofit/>
          </a:bodyPr>
          <a:lstStyle/>
          <a:p>
            <a:pPr algn="ctr"/>
            <a:r>
              <a:rPr lang="en-US" sz="3200" i="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Recommended to Read Before Starting (Conti.) </a:t>
            </a:r>
            <a:endParaRPr lang="en-US" sz="3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7" y="1746913"/>
            <a:ext cx="10668000" cy="32618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Pandas: pandas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fast, powerful, flexible and easy to use open source data analysis and manipulation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tool, built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top of the Python programming language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https://pandas.pydata.org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https://pandas.pydata.org/docs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Getting started: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pandas.pydata.org/docs/getting_started/index.html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pandas.pydata.org/docs/user_guide/index.html#user-guide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documentation: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PDF Version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Zipped 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0613"/>
            <a:ext cx="10667994" cy="771098"/>
          </a:xfrm>
        </p:spPr>
        <p:txBody>
          <a:bodyPr>
            <a:normAutofit/>
          </a:bodyPr>
          <a:lstStyle/>
          <a:p>
            <a:pPr algn="ctr"/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About Dataset – Stock </a:t>
            </a:r>
            <a:r>
              <a:rPr lang="en-US" sz="3200" i="0" dirty="0" smtClean="0">
                <a:latin typeface="Arial" panose="020B0604020202020204" pitchFamily="34" charset="0"/>
                <a:cs typeface="Arial" panose="020B0604020202020204" pitchFamily="34" charset="0"/>
              </a:rPr>
              <a:t>Portfolio Performance</a:t>
            </a:r>
            <a:endParaRPr lang="en-US" sz="3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31711"/>
            <a:ext cx="10667994" cy="44082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dataset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performances of weighted scoring stock portfolios are obtained with mixture design from the US stock market historical database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source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UCI Machine Learning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Repository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	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archive.ics.uci.edu/ml/datasets/Stock+portfolio+performance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Dataset download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link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direct link: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stock portfolio performance data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set.xlsx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114834"/>
            <a:ext cx="10668000" cy="19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6" y="951932"/>
            <a:ext cx="10667994" cy="7710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About Dataset – Stock </a:t>
            </a:r>
            <a:r>
              <a:rPr lang="en-US" sz="3200" i="0" dirty="0" smtClean="0">
                <a:latin typeface="Arial" panose="020B0604020202020204" pitchFamily="34" charset="0"/>
                <a:cs typeface="Arial" panose="020B0604020202020204" pitchFamily="34" charset="0"/>
              </a:rPr>
              <a:t>Portfolio Performance (Relevant Papers)</a:t>
            </a:r>
            <a:endParaRPr lang="en-US" sz="3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6" y="2077872"/>
            <a:ext cx="10667994" cy="33129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Y. C.,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I. C. Using mixture design and neural networks to build stock selection decision support systems. Neural Computing and Applications, 1-15. (Print ISSN 0941-0643, Online ISSN 1433-3058, First online: 16 November 2015, DOI 10.1007/s00521-015-2090-x)</a:t>
            </a:r>
          </a:p>
          <a:p>
            <a:pPr marL="0" indent="0" algn="just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I. C., &amp; Cheng, W. L. (2010).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â€œFirst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second order sensitivity analysis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MLP,â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Neurocomputing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Vol. 73, No. 10, pp. 2225-2233.</a:t>
            </a:r>
          </a:p>
          <a:p>
            <a:pPr marL="0" indent="0" algn="just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I. C. and Hsu, T. K. (2011).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â€œGrowth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 Two-Factor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Model,â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€ Journal of Asset Management, Vol. 11, No. 6, pp. 435-451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more/papers pdf go to lecture drive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2" y="227587"/>
            <a:ext cx="10502535" cy="916425"/>
          </a:xfrm>
        </p:spPr>
        <p:txBody>
          <a:bodyPr>
            <a:normAutofit/>
          </a:bodyPr>
          <a:lstStyle/>
          <a:p>
            <a:pPr algn="ctr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3" y="685800"/>
            <a:ext cx="10667997" cy="547240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 drive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://www.python.org/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https://www.python.org/about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https://docs.python.org/3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https://docs.python.org/3.7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docs.python.org/3.7/tutorial/index.html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https://docs.python.org/3.7/reference/index.html#reference-index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ipython.org/notebook.html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https://ipython.org/documentation.html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colab.research.google.com/notebooks/intro.ipynb?utm_source=scs-index#recent=true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youtu.be/inN8seMm7UI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://numpy.org/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https://numpy.org/doc/stable/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https://numpy.org/doc/stable/user/quickstart.html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https://pandas.pydata.org/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https://pandas.pydata.org/docs/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pandas.pydata.org/docs/getting_started/index.html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8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18"/>
              </a:rPr>
              <a:t>pandas.pydata.org/docs/user_guide/index.html#user-guide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9"/>
              </a:rPr>
              <a:t>https://archive.ics.uci.edu/ml/datasets/Stock+portfolio+performance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0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0"/>
              </a:rPr>
              <a:t>archive.ics.uci.edu/ml/machine-learning-databases/00390/stock%20portfolio%20performance%20data%20set.xlsx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6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653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Corbel</vt:lpstr>
      <vt:lpstr>Webdings</vt:lpstr>
      <vt:lpstr>Wingdings</vt:lpstr>
      <vt:lpstr>Headlines</vt:lpstr>
      <vt:lpstr>PowerPoint Presentation</vt:lpstr>
      <vt:lpstr>Stock portfolio performance Dataset Analysis</vt:lpstr>
      <vt:lpstr>PowerPoint Presentation</vt:lpstr>
      <vt:lpstr>Recommended to Read Before Starting </vt:lpstr>
      <vt:lpstr>Recommended to Read Before Starting (Conti.) </vt:lpstr>
      <vt:lpstr>Recommended to Read Before Starting (Conti.) </vt:lpstr>
      <vt:lpstr>About Dataset – Stock Portfolio Performance</vt:lpstr>
      <vt:lpstr>About Dataset – Stock Portfolio Performance (Relevant Papers)</vt:lpstr>
      <vt:lpstr>References</vt:lpstr>
      <vt:lpstr>Thanks for ur precious time! 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MegaMachine</dc:creator>
  <cp:keywords>MegaCreater;Archit</cp:keywords>
  <cp:lastModifiedBy>Nitish</cp:lastModifiedBy>
  <cp:revision>57</cp:revision>
  <dcterms:created xsi:type="dcterms:W3CDTF">2020-03-01T16:23:00Z</dcterms:created>
  <dcterms:modified xsi:type="dcterms:W3CDTF">2021-06-11T07:20:38Z</dcterms:modified>
</cp:coreProperties>
</file>