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Override2.xml" ContentType="application/vnd.openxmlformats-officedocument.themeOverride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85" r:id="rId3"/>
  </p:sldMasterIdLst>
  <p:notesMasterIdLst>
    <p:notesMasterId r:id="rId17"/>
  </p:notesMasterIdLst>
  <p:sldIdLst>
    <p:sldId id="315" r:id="rId4"/>
    <p:sldId id="316" r:id="rId5"/>
    <p:sldId id="317" r:id="rId6"/>
    <p:sldId id="319" r:id="rId7"/>
    <p:sldId id="324" r:id="rId8"/>
    <p:sldId id="325" r:id="rId9"/>
    <p:sldId id="369" r:id="rId10"/>
    <p:sldId id="348" r:id="rId11"/>
    <p:sldId id="352" r:id="rId12"/>
    <p:sldId id="353" r:id="rId13"/>
    <p:sldId id="356" r:id="rId14"/>
    <p:sldId id="359" r:id="rId15"/>
    <p:sldId id="295" r:id="rId16"/>
  </p:sldIdLst>
  <p:sldSz cx="9144000" cy="72374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101" d="100"/>
          <a:sy n="101" d="100"/>
        </p:scale>
        <p:origin x="-510" y="-84"/>
      </p:cViewPr>
      <p:guideLst>
        <p:guide orient="horz" pos="22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BA4DDED-686A-43E1-B004-C789C7A80AAB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848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9550" y="1143000"/>
            <a:ext cx="3898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BA4DDED-686A-43E1-B004-C789C7A80AAB}" type="slidenum">
              <a:rPr lang="en-IN" sz="1400" smtClean="0">
                <a:latin typeface="Times New Roman"/>
              </a:rPr>
              <a:pPr algn="r"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34351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9550" y="1143000"/>
            <a:ext cx="3898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BA4DDED-686A-43E1-B004-C789C7A80AAB}" type="slidenum">
              <a:rPr lang="en-IN" sz="1400" smtClean="0">
                <a:latin typeface="Times New Roman"/>
              </a:rPr>
              <a:pPr algn="r"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5976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743877"/>
            <a:ext cx="8229240" cy="120623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2042052"/>
            <a:ext cx="8229240" cy="2209216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461741"/>
            <a:ext cx="8229240" cy="2209216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743877"/>
            <a:ext cx="8229240" cy="120623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2042052"/>
            <a:ext cx="4015800" cy="2209216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2042052"/>
            <a:ext cx="4015800" cy="2209216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4461741"/>
            <a:ext cx="4015800" cy="2209216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4461741"/>
            <a:ext cx="4015800" cy="2209216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743877"/>
            <a:ext cx="8229240" cy="120623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042052"/>
            <a:ext cx="8229240" cy="463194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2042052"/>
            <a:ext cx="8229240" cy="463194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1" name="Picture 40"/>
          <p:cNvPicPr/>
          <p:nvPr/>
        </p:nvPicPr>
        <p:blipFill>
          <a:blip r:embed="rId2"/>
          <a:stretch>
            <a:fillRect/>
          </a:stretch>
        </p:blipFill>
        <p:spPr>
          <a:xfrm>
            <a:off x="1821240" y="2042052"/>
            <a:ext cx="5500800" cy="4631944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>
            <a:fillRect/>
          </a:stretch>
        </p:blipFill>
        <p:spPr>
          <a:xfrm>
            <a:off x="1821240" y="2042052"/>
            <a:ext cx="5500800" cy="463194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447483"/>
            <a:ext cx="7851648" cy="1929977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407152"/>
            <a:ext cx="7854696" cy="1849561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C0FB3130-1534-498B-88FF-48AE367F82CC}" type="datetime1">
              <a:rPr lang="en-US" smtClean="0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r>
              <a:rPr lang="en-US"/>
              <a:t>Dept. of CSE, University of Engineering &amp; Management, Jaipur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DC9FA813-C8E1-4978-960A-0FB3B1A0E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8935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647EC-8C52-4A27-B747-9D0323ABFAF3}" type="datetime1">
              <a:rPr lang="en-US" smtClean="0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CSE, University of Engineering &amp; Management, Jaipur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C5FEE-B7AA-40E1-A9A9-4E7AE79B8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7041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89583"/>
            <a:ext cx="7772400" cy="1437833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854297"/>
            <a:ext cx="7772400" cy="1593236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4EE10B2D-3F55-47D7-91D9-737784FF0F2B}" type="datetime1">
              <a:rPr lang="en-US" smtClean="0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r>
              <a:rPr lang="en-US"/>
              <a:t>Dept. of CSE, University of Engineering &amp; Management,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13C4049E-8B51-4E4E-9CEB-0DE9DE49A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6531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3041"/>
            <a:ext cx="8229600" cy="12062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26312"/>
            <a:ext cx="4038600" cy="4680194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26312"/>
            <a:ext cx="4038600" cy="4680194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CA159-F860-4F83-9967-4FB45673EBB8}" type="datetime1">
              <a:rPr lang="en-US" smtClean="0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CSE, University of Engineering &amp; Management, Jaipur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2DB35-CE66-4D65-96CD-E2635F707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2711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3041"/>
            <a:ext cx="8229600" cy="120623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7888"/>
            <a:ext cx="4040188" cy="69583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962647"/>
            <a:ext cx="4041775" cy="69107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53718"/>
            <a:ext cx="4040188" cy="4058481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653718"/>
            <a:ext cx="4041775" cy="4058481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8BB86-FB31-42F6-B4D7-0B9FE0C8FB1B}" type="datetime1">
              <a:rPr lang="en-US" smtClean="0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CSE, University of Engineering &amp; Management, Jaipur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ADEC5-3E52-4CF2-916E-9D41A87C2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836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3041"/>
            <a:ext cx="8305800" cy="1206236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18DF2-7239-44BA-A939-DC1FEB9DBE03}" type="datetime1">
              <a:rPr lang="en-US" smtClean="0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CSE, University of Engineering &amp; Management, Jaipur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9D38B-B3A8-4DB1-8C61-306FB00E6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3909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58340-F648-433E-802F-26CB6A0C1093}" type="datetime1">
              <a:rPr lang="en-US" smtClean="0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CSE, University of Engineering &amp; Management, Jaipur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50BBA-66D0-41CB-81A9-58693C9A8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985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743877"/>
            <a:ext cx="8229240" cy="120623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2042052"/>
            <a:ext cx="8229240" cy="463232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2808"/>
            <a:ext cx="2743200" cy="1226339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769145"/>
            <a:ext cx="2743200" cy="4824942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769145"/>
            <a:ext cx="5111750" cy="4824942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19526-2AD3-4C3C-AE34-05E285A0DD16}" type="datetime1">
              <a:rPr lang="en-US" smtClean="0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CSE, University of Engineering &amp; Management, Jaipur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8B7B-2C4C-4DEC-8580-02E18D4EE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9264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69378"/>
            <a:ext cx="5257800" cy="4342448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6" y="5655905"/>
            <a:ext cx="155575" cy="16418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6138398"/>
            <a:ext cx="9163050" cy="109901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563932"/>
            <a:ext cx="4762500" cy="67348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42113"/>
            <a:ext cx="2212848" cy="1670178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985285"/>
            <a:ext cx="2209800" cy="2299889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265879"/>
            <a:ext cx="4617720" cy="414945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F6E77-356A-46C1-95F5-C3FACECFDC97}" type="datetime1">
              <a:rPr lang="en-US" smtClean="0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CSE, University of Engineering &amp; Management, Jaipur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708010"/>
            <a:ext cx="609600" cy="385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C65C6A-C895-42CE-BDDB-0945EF2B2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4780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28029-73D6-4C20-9E1D-C1913DF5B40D}" type="datetime1">
              <a:rPr lang="en-US" smtClean="0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CSE, University of Engineering &amp; Management, Jaipur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8E883-5174-46B4-B95F-F02CACA1D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51363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64990"/>
            <a:ext cx="2057400" cy="55000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64990"/>
            <a:ext cx="6019800" cy="55000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6BA85-A6C7-4F4B-8F6A-5F1C4CA50ABB}" type="datetime1">
              <a:rPr lang="en-US" smtClean="0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CSE, University of Engineering &amp; Management, Jaipur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A1A95-D796-4F95-9198-B1016012D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14470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447483"/>
            <a:ext cx="7851648" cy="1929977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407152"/>
            <a:ext cx="7854696" cy="1849561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1A211483-5FFF-406A-B78D-656F89644DFF}" type="datetime1">
              <a:rPr lang="en-US" smtClean="0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r>
              <a:rPr lang="en-US"/>
              <a:t>Dept. of CSE, University of Engineering &amp; Management, Jaipur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57287490-9D49-459E-B772-E4639AD04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6622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078DE-24C8-4482-8DA2-95C7D0C6BB79}" type="datetime1">
              <a:rPr lang="en-US" smtClean="0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CSE, University of Engineering &amp; Management, Jaipur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D3A4A-FE50-4A3A-94F0-FE1E6AFBC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91981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89583"/>
            <a:ext cx="7772400" cy="1437833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854297"/>
            <a:ext cx="7772400" cy="1593236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5BA0A262-DCC6-48E5-B2CC-F9B65007BEE9}" type="datetime1">
              <a:rPr lang="en-US" smtClean="0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r>
              <a:rPr lang="en-US"/>
              <a:t>Dept. of CSE, University of Engineering &amp; Management, Jaipur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666C0824-8B86-412E-A44F-C2DA5547D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6232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3041"/>
            <a:ext cx="8229600" cy="12062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26312"/>
            <a:ext cx="4038600" cy="4680194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26312"/>
            <a:ext cx="4038600" cy="4680194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F0E09-8C63-4CF0-9BC0-18FE1C905C99}" type="datetime1">
              <a:rPr lang="en-US" smtClean="0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CSE, University of Engineering &amp; Management, Jaipur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C12CD-1FDE-406E-BE55-BCDEECCA5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23039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3041"/>
            <a:ext cx="8229600" cy="120623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7888"/>
            <a:ext cx="4040188" cy="69583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962647"/>
            <a:ext cx="4041775" cy="69107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53718"/>
            <a:ext cx="4040188" cy="4058481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653718"/>
            <a:ext cx="4041775" cy="4058481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12608-8470-449A-BB5E-B73A53C95887}" type="datetime1">
              <a:rPr lang="en-US" smtClean="0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CSE, University of Engineering &amp; Management, Jaipur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E3E6C-4CC0-42AD-845C-C17A6F05F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16613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3041"/>
            <a:ext cx="8305800" cy="1206236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58D9D-9DCA-45E2-90FC-BB72AD01C582}" type="datetime1">
              <a:rPr lang="en-US" smtClean="0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CSE, University of Engineering &amp; Management, Jaipur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A2104-7F4A-4475-964D-7FDD38FAB6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792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743877"/>
            <a:ext cx="8229240" cy="120623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042052"/>
            <a:ext cx="8229240" cy="463194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7FCBD-1FBF-4040-A9E9-3517887ACD9A}" type="datetime1">
              <a:rPr lang="en-US" smtClean="0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CSE, University of Engineering &amp; Management, Jaipur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FD985-E02C-4013-A320-6FC6BDB2C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02272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2808"/>
            <a:ext cx="2743200" cy="1226339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769145"/>
            <a:ext cx="2743200" cy="4824942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769145"/>
            <a:ext cx="5111750" cy="4824942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D196E-B193-43B5-A616-F21AD2FE2753}" type="datetime1">
              <a:rPr lang="en-US" smtClean="0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CSE, University of Engineering &amp; Management, Jaipur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4C32D-DFC8-45E0-8C5F-482674ABB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8980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69378"/>
            <a:ext cx="5257800" cy="4342448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6" y="5655905"/>
            <a:ext cx="155575" cy="16418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6138398"/>
            <a:ext cx="9163050" cy="109901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563932"/>
            <a:ext cx="4762500" cy="67348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42113"/>
            <a:ext cx="2212848" cy="1670178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985285"/>
            <a:ext cx="2209800" cy="2299889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265879"/>
            <a:ext cx="4617720" cy="414945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57DC1-3F90-4947-864A-1952787512E4}" type="datetime1">
              <a:rPr lang="en-US" smtClean="0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CSE, University of Engineering &amp; Management, Jaipur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708010"/>
            <a:ext cx="609600" cy="385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F1C4B-B6F3-4D79-95D2-57D08C767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1168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37283-3D99-4D36-B2B2-EF693657862B}" type="datetime1">
              <a:rPr lang="en-US" smtClean="0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CSE, University of Engineering &amp; Management, Jaipur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C508B-C831-4666-994A-ACF7F6049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2345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64990"/>
            <a:ext cx="2057400" cy="55000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64990"/>
            <a:ext cx="6019800" cy="55000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DAF31-97CC-40F7-9655-C086FA3C7D63}" type="datetime1">
              <a:rPr lang="en-US" smtClean="0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CSE, University of Engineering &amp; Management, Jaipur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79585-1710-42FC-B8DD-75F8FCC87B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525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743877"/>
            <a:ext cx="8229240" cy="120623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2042052"/>
            <a:ext cx="4015800" cy="463194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2042052"/>
            <a:ext cx="4015800" cy="463194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743877"/>
            <a:ext cx="8229240" cy="120623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743877"/>
            <a:ext cx="8229240" cy="559123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743877"/>
            <a:ext cx="8229240" cy="120623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2042052"/>
            <a:ext cx="4015800" cy="2209216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4461741"/>
            <a:ext cx="4015800" cy="2209216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042052"/>
            <a:ext cx="4015800" cy="463194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743877"/>
            <a:ext cx="8229240" cy="120623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2042052"/>
            <a:ext cx="4015800" cy="463194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2042052"/>
            <a:ext cx="4015800" cy="2209216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4461741"/>
            <a:ext cx="4015800" cy="2209216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743877"/>
            <a:ext cx="8229240" cy="120623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2042052"/>
            <a:ext cx="4015800" cy="2209216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2042052"/>
            <a:ext cx="4015800" cy="2209216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461741"/>
            <a:ext cx="8229240" cy="2209216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-9360" y="-8358"/>
            <a:ext cx="9162720" cy="1098719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10" name="CustomShape 2"/>
          <p:cNvSpPr/>
          <p:nvPr/>
        </p:nvSpPr>
        <p:spPr>
          <a:xfrm>
            <a:off x="4381560" y="-8358"/>
            <a:ext cx="4762080" cy="673212"/>
          </a:xfrm>
          <a:prstGeom prst="rect">
            <a:avLst/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 rot="21436200">
            <a:off x="-18720" y="214273"/>
            <a:ext cx="9162720" cy="683090"/>
          </a:xfrm>
          <a:prstGeom prst="rect">
            <a:avLst/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 rot="21436200">
            <a:off x="-14040" y="291776"/>
            <a:ext cx="9175320" cy="558098"/>
          </a:xfrm>
          <a:prstGeom prst="rect">
            <a:avLst/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743877"/>
            <a:ext cx="8229240" cy="1205856"/>
          </a:xfrm>
          <a:prstGeom prst="rect">
            <a:avLst/>
          </a:prstGeom>
        </p:spPr>
        <p:txBody>
          <a:bodyPr lIns="0" rIns="0" bIns="0" anchor="b"/>
          <a:lstStyle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2042052"/>
            <a:ext cx="8229240" cy="4631944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0000"/>
              <a:buFont typeface="Wingdings 2" charset="2"/>
              <a:buChar char="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65000"/>
              <a:buFont typeface="Wingdings 2" charset="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65000"/>
              <a:buFont typeface="Wingdings 2" charset="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457200" y="6708189"/>
            <a:ext cx="2133360" cy="384856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D3301A53-D2F4-4692-80ED-60E0DC1A58E2}" type="datetime1">
              <a:rPr lang="en-US" smtClean="0"/>
              <a:pPr>
                <a:lnSpc>
                  <a:spcPct val="100000"/>
                </a:lnSpc>
              </a:pPr>
              <a:t>11/30/2023</a:t>
            </a:fld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2666880" y="6708189"/>
            <a:ext cx="3352320" cy="384856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45C75"/>
                </a:solidFill>
                <a:latin typeface="Constantia"/>
              </a:rPr>
              <a:t>Dept. of CSE, University of Engineering &amp; Management, Jaipur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7924680" y="6708189"/>
            <a:ext cx="761760" cy="384856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7F9D2E82-5BF0-4D7A-A492-3F0A401E0928}" type="slidenum">
              <a:rPr lang="en-IN" sz="1200">
                <a:solidFill>
                  <a:srgbClr val="045C75"/>
                </a:solidFill>
                <a:latin typeface="Constantia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8377"/>
            <a:ext cx="9163050" cy="10990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8377"/>
            <a:ext cx="4762500" cy="67348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43845"/>
            <a:ext cx="8229600" cy="120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2042225"/>
            <a:ext cx="8229600" cy="4632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708010"/>
            <a:ext cx="2133600" cy="3853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93F1E5-E345-497E-876D-6742E737765C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11/30/2023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708010"/>
            <a:ext cx="3352800" cy="3853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Dept. of CSE, University of Engineering &amp; Management, Jaipur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708010"/>
            <a:ext cx="762000" cy="3853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045C75"/>
                </a:solidFill>
                <a:latin typeface="Constantia" panose="02030602050306030303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3FBFCF-C9F7-4306-9EC0-295D5179BE6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14442"/>
            <a:ext cx="9180513" cy="683533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40661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2813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5863" indent="-207963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7963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8377"/>
            <a:ext cx="9163050" cy="10990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8377"/>
            <a:ext cx="4762500" cy="67348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43845"/>
            <a:ext cx="8229600" cy="1206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2042225"/>
            <a:ext cx="8229600" cy="463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708010"/>
            <a:ext cx="2133600" cy="3853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0E0AEC-343D-4038-959B-ECE0F9E2F440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11/30/2023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708010"/>
            <a:ext cx="3352800" cy="3853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Dept. of CSE, University of Engineering &amp; Management, Jaipur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708010"/>
            <a:ext cx="762000" cy="3853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996FD1-5D56-4F7C-BF30-30F37FB7BD4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14442"/>
            <a:ext cx="9180513" cy="683533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44062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2813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5863" indent="-207963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7963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youtu.be/ehO0-6i9qD4?list=PLKnIA16_Rmvbr7zKYQuBfsVkjoLcJgxHH" TargetMode="External"/><Relationship Id="rId4" Type="http://schemas.openxmlformats.org/officeDocument/2006/relationships/hyperlink" Target="https://towardsdatascience.com/logistic-regression-detailed-overview-46c4da4303bc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457200" y="1427118"/>
            <a:ext cx="8485526" cy="640614"/>
          </a:xfrm>
          <a:prstGeom prst="rect">
            <a:avLst/>
          </a:prstGeom>
          <a:noFill/>
          <a:ln w="9360">
            <a:noFill/>
          </a:ln>
        </p:spPr>
        <p:txBody>
          <a:bodyPr lIns="0" rIns="0" bIns="0" anchor="b"/>
          <a:lstStyle/>
          <a:p>
            <a:pPr algn="ctr">
              <a:lnSpc>
                <a:spcPct val="100000"/>
              </a:lnSpc>
            </a:pPr>
            <a:r>
              <a:rPr lang="en-US" sz="3600" dirty="0" smtClean="0">
                <a:solidFill>
                  <a:srgbClr val="FF0000"/>
                </a:solidFill>
                <a:latin typeface="Calibri"/>
              </a:rPr>
              <a:t>TITANIC DATASET SURVIVAL PREDICTION USING LOGISTIC REGRESSION</a:t>
            </a:r>
            <a:endParaRPr sz="3600" dirty="0">
              <a:solidFill>
                <a:srgbClr val="FF0000"/>
              </a:solidFill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163489" y="2060950"/>
            <a:ext cx="8741452" cy="3489726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800" dirty="0">
                <a:solidFill>
                  <a:srgbClr val="7030A0"/>
                </a:solidFill>
                <a:latin typeface="Times New Roman"/>
              </a:rPr>
              <a:t>By</a:t>
            </a:r>
            <a:endParaRPr dirty="0"/>
          </a:p>
          <a:p>
            <a:pPr lvl="0" algn="ctr"/>
            <a:r>
              <a:rPr lang="en-US" sz="3000" b="1" dirty="0" smtClean="0">
                <a:solidFill>
                  <a:srgbClr val="FF0000"/>
                </a:solidFill>
                <a:latin typeface="Times New Roman"/>
              </a:rPr>
              <a:t>TARUN GUPTA</a:t>
            </a:r>
          </a:p>
          <a:p>
            <a:pPr lvl="0" algn="ctr"/>
            <a:r>
              <a:rPr lang="en-US" b="1" dirty="0" smtClean="0">
                <a:solidFill>
                  <a:srgbClr val="7030A0"/>
                </a:solidFill>
                <a:latin typeface="Times New Roman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Times New Roman"/>
              </a:rPr>
              <a:t>MCA </a:t>
            </a:r>
            <a:r>
              <a:rPr lang="en-US" b="1" dirty="0">
                <a:solidFill>
                  <a:srgbClr val="FF0000"/>
                </a:solidFill>
                <a:latin typeface="Times New Roman"/>
              </a:rPr>
              <a:t>2</a:t>
            </a:r>
            <a:r>
              <a:rPr lang="en-US" b="1" baseline="30000" dirty="0">
                <a:solidFill>
                  <a:srgbClr val="FF0000"/>
                </a:solidFill>
                <a:latin typeface="Times New Roman"/>
              </a:rPr>
              <a:t>nd</a:t>
            </a:r>
            <a:r>
              <a:rPr lang="en-US" b="1" dirty="0">
                <a:solidFill>
                  <a:srgbClr val="FF0000"/>
                </a:solidFill>
                <a:latin typeface="Times New Roman"/>
              </a:rPr>
              <a:t> Year, Enrollment No</a:t>
            </a:r>
            <a:r>
              <a:rPr lang="en-US" b="1" dirty="0" smtClean="0">
                <a:solidFill>
                  <a:srgbClr val="FF0000"/>
                </a:solidFill>
                <a:latin typeface="Times New Roman"/>
              </a:rPr>
              <a:t>.:12022007017011</a:t>
            </a:r>
            <a:r>
              <a:rPr lang="en-US" b="1" dirty="0" smtClean="0">
                <a:solidFill>
                  <a:srgbClr val="7030A0"/>
                </a:solidFill>
                <a:latin typeface="Times New Roman"/>
              </a:rPr>
              <a:t>)</a:t>
            </a:r>
            <a:endParaRPr lang="en-US" b="1" dirty="0">
              <a:solidFill>
                <a:srgbClr val="7030A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IN" sz="2800" b="1" dirty="0">
                <a:solidFill>
                  <a:srgbClr val="7030A0"/>
                </a:solidFill>
                <a:latin typeface="Times New Roman"/>
              </a:rPr>
              <a:t>Under the Supervision of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000" b="1" dirty="0">
                <a:solidFill>
                  <a:srgbClr val="FF0000"/>
                </a:solidFill>
                <a:latin typeface="Times New Roman"/>
              </a:rPr>
              <a:t>Prof. </a:t>
            </a:r>
            <a:r>
              <a:rPr lang="en-US" sz="3000" b="1" dirty="0" smtClean="0">
                <a:solidFill>
                  <a:srgbClr val="FF0000"/>
                </a:solidFill>
                <a:latin typeface="Times New Roman"/>
              </a:rPr>
              <a:t>SUMAN ACHARYA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000" b="1" dirty="0">
                <a:solidFill>
                  <a:srgbClr val="7030A0"/>
                </a:solidFill>
                <a:latin typeface="Times New Roman"/>
              </a:rPr>
              <a:t>Dept. of Computer </a:t>
            </a:r>
            <a:r>
              <a:rPr lang="en-US" sz="3000" b="1" dirty="0" smtClean="0">
                <a:solidFill>
                  <a:srgbClr val="7030A0"/>
                </a:solidFill>
                <a:latin typeface="Times New Roman"/>
              </a:rPr>
              <a:t>Applications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000" b="1" dirty="0">
                <a:solidFill>
                  <a:srgbClr val="7030A0"/>
                </a:solidFill>
                <a:latin typeface="Times New Roman"/>
              </a:rPr>
              <a:t>University of Engineering &amp; Management, Jaipur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pic>
        <p:nvPicPr>
          <p:cNvPr id="5" name="Picture 6" descr="D: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34" t="4678" r="2295" b="3926"/>
          <a:stretch>
            <a:fillRect/>
          </a:stretch>
        </p:blipFill>
        <p:spPr bwMode="auto">
          <a:xfrm>
            <a:off x="7543800" y="-37843"/>
            <a:ext cx="1600200" cy="1099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8518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114660" y="393692"/>
            <a:ext cx="8229240" cy="720371"/>
          </a:xfrm>
          <a:prstGeom prst="rect">
            <a:avLst/>
          </a:prstGeom>
        </p:spPr>
        <p:txBody>
          <a:bodyPr lIns="0" rIns="0" bIns="0" anchor="b"/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Times New Roman"/>
              </a:rPr>
              <a:t>Conclusions &amp; Future Scope</a:t>
            </a:r>
            <a:endParaRPr sz="4000" dirty="0">
              <a:solidFill>
                <a:prstClr val="black"/>
              </a:solidFill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465120" y="1414050"/>
            <a:ext cx="8229240" cy="4631944"/>
          </a:xfrm>
          <a:prstGeom prst="rect">
            <a:avLst/>
          </a:prstGeom>
        </p:spPr>
        <p:txBody>
          <a:bodyPr/>
          <a:lstStyle/>
          <a:p>
            <a:pPr algn="just">
              <a:buSzPct val="95000"/>
              <a:buFont typeface="Wingdings 2" charset="2"/>
              <a:buChar char=""/>
            </a:pPr>
            <a:endParaRPr lang="en-US" sz="2500" dirty="0">
              <a:solidFill>
                <a:srgbClr val="000000"/>
              </a:solidFill>
              <a:latin typeface="Times New Roman"/>
            </a:endParaRPr>
          </a:p>
          <a:p>
            <a:pPr algn="just">
              <a:buSzPct val="95000"/>
              <a:buFont typeface="Wingdings 2" charset="2"/>
              <a:buChar char=""/>
            </a:pPr>
            <a:endParaRPr lang="en-US" sz="2500" dirty="0">
              <a:solidFill>
                <a:srgbClr val="000000"/>
              </a:solidFill>
              <a:latin typeface="Times New Roman"/>
            </a:endParaRPr>
          </a:p>
          <a:p>
            <a:pPr algn="just">
              <a:buSzPct val="95000"/>
              <a:buFont typeface="Wingdings 2" charset="2"/>
              <a:buChar char=""/>
            </a:pPr>
            <a:endParaRPr dirty="0">
              <a:solidFill>
                <a:prstClr val="black"/>
              </a:solidFill>
            </a:endParaRPr>
          </a:p>
        </p:txBody>
      </p:sp>
      <p:pic>
        <p:nvPicPr>
          <p:cNvPr id="5" name="Picture 6" descr="D: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34" t="4678" r="2295" b="3926"/>
          <a:stretch>
            <a:fillRect/>
          </a:stretch>
        </p:blipFill>
        <p:spPr bwMode="auto">
          <a:xfrm>
            <a:off x="7543800" y="0"/>
            <a:ext cx="1600200" cy="1099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8594B0F-AF8D-48EA-A825-0B6C9A4A0326}"/>
              </a:ext>
            </a:extLst>
          </p:cNvPr>
          <p:cNvSpPr txBox="1"/>
          <p:nvPr/>
        </p:nvSpPr>
        <p:spPr>
          <a:xfrm>
            <a:off x="337698" y="1761030"/>
            <a:ext cx="83566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 The code currently focuses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on Titanic Survival prediction, and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the developed model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can  potentially predict the survival state of majority of the passengers travelling in titanic ship. </a:t>
            </a:r>
            <a:endParaRPr lang="en-IN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>
                <a:latin typeface="+mj-lt"/>
                <a:cs typeface="Times New Roman" panose="02020603050405020304" pitchFamily="18" charset="0"/>
              </a:rPr>
              <a:t>We can Customize dataset like we add more data of </a:t>
            </a:r>
            <a:r>
              <a:rPr lang="en-IN" dirty="0" smtClean="0">
                <a:latin typeface="+mj-lt"/>
                <a:cs typeface="Times New Roman" panose="02020603050405020304" pitchFamily="18" charset="0"/>
              </a:rPr>
              <a:t>people.</a:t>
            </a:r>
            <a:endParaRPr lang="en-IN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The code currently uses a basic set of features for classification. Future work could involve exploring additional relevant </a:t>
            </a:r>
            <a:r>
              <a:rPr lang="en-US" dirty="0" smtClean="0">
                <a:latin typeface="+mj-lt"/>
              </a:rPr>
              <a:t>features, and  scaling techniques and  implementing other machine learning algorithms </a:t>
            </a:r>
            <a:r>
              <a:rPr lang="en-US" dirty="0">
                <a:latin typeface="+mj-lt"/>
              </a:rPr>
              <a:t>to improve the model's accuracy and predictive </a:t>
            </a:r>
            <a:r>
              <a:rPr lang="en-US" dirty="0" smtClean="0">
                <a:latin typeface="+mj-lt"/>
              </a:rPr>
              <a:t>power.</a:t>
            </a:r>
            <a:endParaRPr lang="en-IN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491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673200" y="40775"/>
            <a:ext cx="8076960" cy="884066"/>
          </a:xfrm>
          <a:prstGeom prst="rect">
            <a:avLst/>
          </a:prstGeom>
        </p:spPr>
        <p:txBody>
          <a:bodyPr lIns="0" rIns="0" bIns="0" anchor="b"/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Times New Roman"/>
              </a:rPr>
              <a:t>References</a:t>
            </a:r>
            <a:endParaRPr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5" name="Picture 6" descr="D: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34" t="4678" r="2295" b="3926"/>
          <a:stretch>
            <a:fillRect/>
          </a:stretch>
        </p:blipFill>
        <p:spPr bwMode="auto">
          <a:xfrm>
            <a:off x="7543800" y="0"/>
            <a:ext cx="1600200" cy="1099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94B204A-D13E-46D0-8B35-9777481C0DF8}"/>
              </a:ext>
            </a:extLst>
          </p:cNvPr>
          <p:cNvSpPr txBox="1"/>
          <p:nvPr/>
        </p:nvSpPr>
        <p:spPr>
          <a:xfrm>
            <a:off x="226712" y="2257365"/>
            <a:ext cx="9060872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 </a:t>
            </a:r>
            <a:r>
              <a:rPr lang="en-IN" dirty="0" smtClean="0">
                <a:latin typeface="+mj-lt"/>
              </a:rPr>
              <a:t>1.</a:t>
            </a:r>
            <a:r>
              <a:rPr lang="en-IN" dirty="0" smtClean="0"/>
              <a:t> </a:t>
            </a:r>
            <a:r>
              <a:rPr lang="en-IN" u="sng" dirty="0">
                <a:hlinkClick r:id="rId3"/>
              </a:rPr>
              <a:t>https://www.kaggle.com</a:t>
            </a:r>
            <a:r>
              <a:rPr lang="en-IN" u="sng" dirty="0" smtClean="0">
                <a:hlinkClick r:id="rId3"/>
              </a:rPr>
              <a:t>/</a:t>
            </a:r>
            <a:endParaRPr lang="en-IN" u="sng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 2. </a:t>
            </a:r>
            <a:r>
              <a:rPr lang="en-IN" u="sng" dirty="0">
                <a:hlinkClick r:id="rId4"/>
              </a:rPr>
              <a:t>https://towardsdatascience.com/logistic-regression-detailed-overview-46c4da4303bc</a:t>
            </a:r>
            <a:endParaRPr lang="en-IN" dirty="0" smtClean="0">
              <a:latin typeface="+mj-lt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+mj-lt"/>
              </a:rPr>
              <a:t> 3. </a:t>
            </a:r>
            <a:r>
              <a:rPr lang="en-IN" u="sng" dirty="0">
                <a:hlinkClick r:id="rId5"/>
              </a:rPr>
              <a:t>https://youtu.be/ehO0-6i9qD4?list=PLKnIA16_Rmvbr7zKYQuBfsVkjoLcJgxHH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</a:rPr>
              <a:t> </a:t>
            </a:r>
            <a:endParaRPr lang="en-IN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280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685800" y="25075"/>
            <a:ext cx="8076960" cy="642819"/>
          </a:xfrm>
          <a:prstGeom prst="rect">
            <a:avLst/>
          </a:prstGeom>
        </p:spPr>
        <p:txBody>
          <a:bodyPr lIns="0" rIns="0" bIns="0" anchor="b"/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Times New Roman"/>
              </a:rPr>
              <a:t>Acknowledgement</a:t>
            </a:r>
            <a:endParaRPr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5" name="Picture 6" descr="D: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34" t="4678" r="2295" b="3926"/>
          <a:stretch>
            <a:fillRect/>
          </a:stretch>
        </p:blipFill>
        <p:spPr bwMode="auto">
          <a:xfrm>
            <a:off x="7543800" y="0"/>
            <a:ext cx="1600200" cy="1099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4ECA92D-E0E8-4B5F-9CBE-D7E99D5D1383}"/>
              </a:ext>
            </a:extLst>
          </p:cNvPr>
          <p:cNvSpPr txBox="1"/>
          <p:nvPr/>
        </p:nvSpPr>
        <p:spPr>
          <a:xfrm>
            <a:off x="304920" y="878412"/>
            <a:ext cx="807696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Firstly We would like to thank to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our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teacher, our friends and other sources that gave us an unending support, courage and helped us in numerous ways.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We would like to thank our family members for their whole hearted support 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We duly acknowledge the contribution of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Santanu Basak for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invaluable help.</a:t>
            </a:r>
            <a:endParaRPr lang="en-IN" sz="2400" dirty="0">
              <a:latin typeface="+mj-lt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7807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06235"/>
            <a:ext cx="9143640" cy="6030798"/>
          </a:xfrm>
          <a:prstGeom prst="rect">
            <a:avLst/>
          </a:prstGeom>
          <a:ln w="9360">
            <a:noFill/>
          </a:ln>
        </p:spPr>
      </p:pic>
      <p:pic>
        <p:nvPicPr>
          <p:cNvPr id="4" name="Picture 6" descr="D: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34" t="4678" r="2295" b="3926"/>
          <a:stretch>
            <a:fillRect/>
          </a:stretch>
        </p:blipFill>
        <p:spPr bwMode="auto">
          <a:xfrm>
            <a:off x="7543800" y="0"/>
            <a:ext cx="1600200" cy="1099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57200" y="108731"/>
            <a:ext cx="8076960" cy="757344"/>
          </a:xfrm>
          <a:prstGeom prst="rect">
            <a:avLst/>
          </a:prstGeom>
        </p:spPr>
        <p:txBody>
          <a:bodyPr lIns="0" rIns="0" bIns="0" anchor="b"/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Times New Roman"/>
              </a:rPr>
              <a:t>Outlines</a:t>
            </a:r>
            <a:endParaRPr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457200" y="1093242"/>
            <a:ext cx="8229240" cy="5387599"/>
          </a:xfrm>
          <a:prstGeom prst="rect">
            <a:avLst/>
          </a:prstGeom>
        </p:spPr>
        <p:txBody>
          <a:bodyPr/>
          <a:lstStyle/>
          <a:p>
            <a:pPr>
              <a:buSzPct val="95000"/>
              <a:buFont typeface="Wingdings 2" charset="2"/>
              <a:buChar char=""/>
            </a:pP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Introduction</a:t>
            </a:r>
            <a:endParaRPr dirty="0">
              <a:solidFill>
                <a:prstClr val="black"/>
              </a:solidFill>
              <a:latin typeface="Arial"/>
            </a:endParaRPr>
          </a:p>
          <a:p>
            <a:pPr>
              <a:buSzPct val="95000"/>
              <a:buFont typeface="Wingdings 2" charset="2"/>
              <a:buChar char=""/>
            </a:pP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Literature Review</a:t>
            </a:r>
          </a:p>
          <a:p>
            <a:pPr>
              <a:buSzPct val="95000"/>
              <a:buFont typeface="Wingdings 2" charset="2"/>
              <a:buChar char=""/>
            </a:pP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Objectives</a:t>
            </a:r>
            <a:endParaRPr dirty="0">
              <a:solidFill>
                <a:prstClr val="black"/>
              </a:solidFill>
              <a:latin typeface="Arial"/>
            </a:endParaRPr>
          </a:p>
          <a:p>
            <a:pPr>
              <a:buSzPct val="95000"/>
              <a:buFont typeface="Wingdings 2" charset="2"/>
              <a:buChar char=""/>
            </a:pP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Proposed Model</a:t>
            </a:r>
          </a:p>
          <a:p>
            <a:pPr>
              <a:buSzPct val="95000"/>
              <a:buFont typeface="Wingdings 2" charset="2"/>
              <a:buChar char=""/>
            </a:pP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Experimental Setup</a:t>
            </a:r>
            <a:endParaRPr dirty="0">
              <a:solidFill>
                <a:prstClr val="black"/>
              </a:solidFill>
              <a:latin typeface="Arial"/>
            </a:endParaRPr>
          </a:p>
          <a:p>
            <a:pPr>
              <a:buSzPct val="95000"/>
              <a:buFont typeface="Wingdings 2" charset="2"/>
              <a:buChar char=""/>
            </a:pP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Result Analysis</a:t>
            </a:r>
            <a:endParaRPr dirty="0">
              <a:solidFill>
                <a:prstClr val="black"/>
              </a:solidFill>
              <a:latin typeface="Arial"/>
            </a:endParaRPr>
          </a:p>
          <a:p>
            <a:pPr>
              <a:buSzPct val="95000"/>
              <a:buFont typeface="Wingdings 2" charset="2"/>
              <a:buChar char=""/>
            </a:pP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Conclusion &amp; Future Scope</a:t>
            </a:r>
            <a:endParaRPr dirty="0">
              <a:solidFill>
                <a:prstClr val="black"/>
              </a:solidFill>
              <a:latin typeface="Arial"/>
            </a:endParaRPr>
          </a:p>
          <a:p>
            <a:pPr>
              <a:buSzPct val="95000"/>
              <a:buFont typeface="Wingdings 2" charset="2"/>
              <a:buChar char=""/>
            </a:pP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Reference</a:t>
            </a:r>
          </a:p>
          <a:p>
            <a:pPr>
              <a:buSzPct val="95000"/>
              <a:buFont typeface="Wingdings 2" charset="2"/>
              <a:buChar char=""/>
            </a:pPr>
            <a:r>
              <a:rPr lang="en-US" sz="2400" b="1" dirty="0">
                <a:solidFill>
                  <a:srgbClr val="000000"/>
                </a:solidFill>
                <a:latin typeface="Times New Roman"/>
              </a:rPr>
              <a:t>Acknowledgement</a:t>
            </a:r>
            <a:endParaRPr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5" name="Picture 6" descr="D: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34" t="4678" r="2295" b="3926"/>
          <a:stretch>
            <a:fillRect/>
          </a:stretch>
        </p:blipFill>
        <p:spPr bwMode="auto">
          <a:xfrm>
            <a:off x="7543800" y="0"/>
            <a:ext cx="1600200" cy="1099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7470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609480" y="366971"/>
            <a:ext cx="8076960" cy="557243"/>
          </a:xfrm>
          <a:prstGeom prst="rect">
            <a:avLst/>
          </a:prstGeom>
        </p:spPr>
        <p:txBody>
          <a:bodyPr lIns="0" rIns="0" bIns="0" anchor="b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7030A0"/>
                </a:solidFill>
                <a:latin typeface="Times New Roman"/>
              </a:rPr>
              <a:t>Introduction</a:t>
            </a:r>
            <a:endParaRPr dirty="0"/>
          </a:p>
        </p:txBody>
      </p:sp>
      <p:sp>
        <p:nvSpPr>
          <p:cNvPr id="7" name="TextShape 2"/>
          <p:cNvSpPr txBox="1"/>
          <p:nvPr/>
        </p:nvSpPr>
        <p:spPr>
          <a:xfrm>
            <a:off x="457200" y="1137274"/>
            <a:ext cx="8229240" cy="2219799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buSzPct val="95000"/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1275008" y="3357073"/>
            <a:ext cx="7147775" cy="5223496"/>
          </a:xfrm>
          <a:prstGeom prst="rect">
            <a:avLst/>
          </a:prstGeom>
        </p:spPr>
        <p:txBody>
          <a:bodyPr/>
          <a:lstStyle/>
          <a:p>
            <a:pPr algn="just"/>
            <a:endParaRPr lang="en-US" sz="2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6" descr="D: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34" t="4678" r="2295" b="3926"/>
          <a:stretch>
            <a:fillRect/>
          </a:stretch>
        </p:blipFill>
        <p:spPr bwMode="auto">
          <a:xfrm>
            <a:off x="7543800" y="0"/>
            <a:ext cx="1600200" cy="1099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9A2EA3-252C-4E5D-BAB6-F40FC535AE98}"/>
              </a:ext>
            </a:extLst>
          </p:cNvPr>
          <p:cNvSpPr txBox="1"/>
          <p:nvPr/>
        </p:nvSpPr>
        <p:spPr>
          <a:xfrm>
            <a:off x="457200" y="1312074"/>
            <a:ext cx="834955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+mj-lt"/>
              </a:rPr>
              <a:t>This project is a data analysis and machine learning project that aims to predict </a:t>
            </a:r>
            <a:r>
              <a:rPr lang="en-US" dirty="0" smtClean="0">
                <a:latin typeface="+mj-lt"/>
              </a:rPr>
              <a:t>the survival of a person using </a:t>
            </a:r>
            <a:r>
              <a:rPr lang="en-US" dirty="0">
                <a:latin typeface="+mj-lt"/>
              </a:rPr>
              <a:t>a dataset that contains various </a:t>
            </a:r>
            <a:r>
              <a:rPr lang="en-US" dirty="0" smtClean="0">
                <a:latin typeface="+mj-lt"/>
              </a:rPr>
              <a:t> details </a:t>
            </a:r>
            <a:r>
              <a:rPr lang="en-US" dirty="0">
                <a:latin typeface="+mj-lt"/>
              </a:rPr>
              <a:t>of </a:t>
            </a:r>
            <a:r>
              <a:rPr lang="en-US" dirty="0" smtClean="0">
                <a:latin typeface="+mj-lt"/>
              </a:rPr>
              <a:t>passengers travelling in titanic ship. </a:t>
            </a:r>
            <a:r>
              <a:rPr lang="en-US" dirty="0">
                <a:latin typeface="+mj-lt"/>
              </a:rPr>
              <a:t>The project involves data cleaning, exploration, visualization, feature selection, and model training using </a:t>
            </a:r>
            <a:r>
              <a:rPr lang="en-US" dirty="0" smtClean="0">
                <a:latin typeface="+mj-lt"/>
              </a:rPr>
              <a:t>the Logistic Regression algorithm. </a:t>
            </a:r>
            <a:r>
              <a:rPr lang="en-US" dirty="0">
                <a:latin typeface="+mj-lt"/>
              </a:rPr>
              <a:t>Feature selection is </a:t>
            </a:r>
            <a:r>
              <a:rPr lang="en-US" dirty="0" smtClean="0">
                <a:latin typeface="+mj-lt"/>
              </a:rPr>
              <a:t>performed by dropping the irrelevant columns , </a:t>
            </a:r>
            <a:r>
              <a:rPr lang="en-US" dirty="0">
                <a:latin typeface="+mj-lt"/>
              </a:rPr>
              <a:t>and the final model is evaluated </a:t>
            </a:r>
            <a:r>
              <a:rPr lang="en-US" dirty="0" smtClean="0">
                <a:latin typeface="+mj-lt"/>
              </a:rPr>
              <a:t>using the algorithm. The </a:t>
            </a:r>
            <a:r>
              <a:rPr lang="en-US" dirty="0">
                <a:latin typeface="+mj-lt"/>
              </a:rPr>
              <a:t>project uses Python libraries such as </a:t>
            </a:r>
            <a:r>
              <a:rPr lang="en-US" dirty="0" smtClean="0">
                <a:latin typeface="+mj-lt"/>
              </a:rPr>
              <a:t>Pandas</a:t>
            </a:r>
            <a:r>
              <a:rPr lang="en-US" dirty="0">
                <a:latin typeface="+mj-lt"/>
              </a:rPr>
              <a:t>, Scikit-Learn, Seaborn, and Matplotlib.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059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761940" y="81546"/>
            <a:ext cx="7619760" cy="866071"/>
          </a:xfrm>
          <a:prstGeom prst="rect">
            <a:avLst/>
          </a:prstGeom>
        </p:spPr>
        <p:txBody>
          <a:bodyPr lIns="0" rIns="0" bIns="0" anchor="b"/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D: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34" t="4678" r="2295" b="3926"/>
          <a:stretch>
            <a:fillRect/>
          </a:stretch>
        </p:blipFill>
        <p:spPr bwMode="auto">
          <a:xfrm>
            <a:off x="7543800" y="0"/>
            <a:ext cx="1600200" cy="1099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446EDF-3EBD-4BEE-ABA0-2C07EAF04E24}"/>
              </a:ext>
            </a:extLst>
          </p:cNvPr>
          <p:cNvSpPr txBox="1"/>
          <p:nvPr/>
        </p:nvSpPr>
        <p:spPr>
          <a:xfrm>
            <a:off x="228421" y="1536363"/>
            <a:ext cx="8686799" cy="299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+mj-lt"/>
              </a:rPr>
              <a:t>Previous </a:t>
            </a:r>
            <a:r>
              <a:rPr lang="en-US" dirty="0">
                <a:latin typeface="+mj-lt"/>
              </a:rPr>
              <a:t>studies have explored survival prediction on historical datasets, such as the Titanic dataset. Logistic regression is a commonly used method for binary classification tasks. Literature suggests that factors like age, gender, and </a:t>
            </a:r>
            <a:r>
              <a:rPr lang="en-US" dirty="0" smtClean="0">
                <a:latin typeface="+mj-lt"/>
              </a:rPr>
              <a:t>passenger class </a:t>
            </a:r>
            <a:r>
              <a:rPr lang="en-US" dirty="0">
                <a:latin typeface="+mj-lt"/>
              </a:rPr>
              <a:t>may influence survival rates. This study builds upon existing research to provide further insights.</a:t>
            </a:r>
          </a:p>
          <a:p>
            <a:pPr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41577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457380" y="267729"/>
            <a:ext cx="8229240" cy="780173"/>
          </a:xfrm>
          <a:prstGeom prst="rect">
            <a:avLst/>
          </a:prstGeom>
        </p:spPr>
        <p:txBody>
          <a:bodyPr lIns="0" rIns="0" bIns="0" anchor="b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7030A0"/>
                </a:solidFill>
                <a:latin typeface="Times New Roman"/>
              </a:rPr>
              <a:t>Objectives</a:t>
            </a:r>
            <a:endParaRPr dirty="0"/>
          </a:p>
        </p:txBody>
      </p:sp>
      <p:sp>
        <p:nvSpPr>
          <p:cNvPr id="9" name="TextShape 2"/>
          <p:cNvSpPr txBox="1"/>
          <p:nvPr/>
        </p:nvSpPr>
        <p:spPr>
          <a:xfrm>
            <a:off x="533520" y="1366940"/>
            <a:ext cx="8076960" cy="4631944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SzPct val="95000"/>
              <a:buFont typeface="Wingdings 2" charset="2"/>
              <a:buChar char=""/>
            </a:pPr>
            <a:endParaRPr dirty="0"/>
          </a:p>
        </p:txBody>
      </p:sp>
      <p:pic>
        <p:nvPicPr>
          <p:cNvPr id="5" name="Picture 6" descr="D: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34" t="4678" r="2295" b="3926"/>
          <a:stretch>
            <a:fillRect/>
          </a:stretch>
        </p:blipFill>
        <p:spPr bwMode="auto">
          <a:xfrm>
            <a:off x="7543800" y="254857"/>
            <a:ext cx="1600200" cy="1099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520" y="1714648"/>
            <a:ext cx="83157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+mj-lt"/>
              </a:rPr>
              <a:t>1</a:t>
            </a:r>
            <a:r>
              <a:rPr lang="en-US" dirty="0">
                <a:latin typeface="+mj-lt"/>
              </a:rPr>
              <a:t>. Analyze the distribution of survival outcomes in the Titanic dataset.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+mj-lt"/>
              </a:rPr>
              <a:t>2. Explore the relationship between age and passenger class.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+mj-lt"/>
              </a:rPr>
              <a:t>3. Engineer new features, such as the 'Family' feature, to enhance model performance.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+mj-lt"/>
              </a:rPr>
              <a:t>4. Build a logistic regression model to predict survival based on available features.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+mj-lt"/>
              </a:rPr>
              <a:t>5. Evaluate the model's performance using accuracy, precision, and F1 score metrics.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8430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495900" y="134111"/>
            <a:ext cx="8229240" cy="964608"/>
          </a:xfrm>
          <a:prstGeom prst="rect">
            <a:avLst/>
          </a:prstGeom>
        </p:spPr>
        <p:txBody>
          <a:bodyPr lIns="0" rIns="0" bIns="0" anchor="b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7030A0"/>
                </a:solidFill>
                <a:latin typeface="Times New Roman"/>
              </a:rPr>
              <a:t>Proposed Model</a:t>
            </a:r>
            <a:endParaRPr dirty="0"/>
          </a:p>
        </p:txBody>
      </p:sp>
      <p:pic>
        <p:nvPicPr>
          <p:cNvPr id="21" name="Picture 6" descr="D: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34" t="4678" r="2295" b="3926"/>
          <a:stretch>
            <a:fillRect/>
          </a:stretch>
        </p:blipFill>
        <p:spPr bwMode="auto">
          <a:xfrm>
            <a:off x="7543800" y="216878"/>
            <a:ext cx="1600200" cy="1099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4775" y="1291968"/>
            <a:ext cx="8675465" cy="7986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+mj-lt"/>
              </a:rPr>
              <a:t>1. Data </a:t>
            </a:r>
            <a:r>
              <a:rPr lang="en-US" b="1" dirty="0">
                <a:latin typeface="+mj-lt"/>
              </a:rPr>
              <a:t>Loading and Exploration:</a:t>
            </a:r>
            <a:endParaRPr lang="en-US" dirty="0">
              <a:latin typeface="+mj-lt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The </a:t>
            </a:r>
            <a:r>
              <a:rPr lang="en-US" dirty="0">
                <a:latin typeface="+mj-lt"/>
              </a:rPr>
              <a:t>dataset is loaded using the Pandas library, and the first 11 rows are displayed to get an initial overview.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The count of passengers who survived or did not survive is calculated and visualized using a bar plot</a:t>
            </a:r>
            <a:r>
              <a:rPr lang="en-US" dirty="0" smtClean="0">
                <a:latin typeface="+mj-lt"/>
              </a:rPr>
              <a:t>.</a:t>
            </a:r>
          </a:p>
          <a:p>
            <a:pPr algn="just"/>
            <a:r>
              <a:rPr lang="en-US" b="1" dirty="0" smtClean="0">
                <a:latin typeface="+mj-lt"/>
              </a:rPr>
              <a:t>2. Data </a:t>
            </a:r>
            <a:r>
              <a:rPr lang="en-US" b="1" dirty="0">
                <a:latin typeface="+mj-lt"/>
              </a:rPr>
              <a:t>Analysis and Visualization:</a:t>
            </a:r>
            <a:endParaRPr lang="en-US" dirty="0">
              <a:latin typeface="+mj-lt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A scatter plot is created to visualize the relationship between age and survival</a:t>
            </a:r>
            <a:r>
              <a:rPr lang="en-US" dirty="0" smtClean="0">
                <a:latin typeface="+mj-lt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A </a:t>
            </a:r>
            <a:r>
              <a:rPr lang="en-US" dirty="0" smtClean="0">
                <a:latin typeface="+mj-lt"/>
              </a:rPr>
              <a:t>Heatmap </a:t>
            </a:r>
            <a:r>
              <a:rPr lang="en-US" dirty="0">
                <a:latin typeface="+mj-lt"/>
              </a:rPr>
              <a:t>is created to visualize the correlation matrix.</a:t>
            </a:r>
            <a:endParaRPr lang="en-US" dirty="0" smtClean="0">
              <a:latin typeface="+mj-lt"/>
            </a:endParaRPr>
          </a:p>
          <a:p>
            <a:pPr algn="just"/>
            <a:r>
              <a:rPr lang="en-US" b="1" dirty="0" smtClean="0">
                <a:latin typeface="+mj-lt"/>
              </a:rPr>
              <a:t>3. Data </a:t>
            </a:r>
            <a:r>
              <a:rPr lang="en-US" b="1" dirty="0">
                <a:latin typeface="+mj-lt"/>
              </a:rPr>
              <a:t>Cleaning and Feature Engineering:</a:t>
            </a:r>
            <a:endParaRPr lang="en-US" dirty="0">
              <a:latin typeface="+mj-lt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The </a:t>
            </a:r>
            <a:r>
              <a:rPr lang="en-US" dirty="0" smtClean="0">
                <a:latin typeface="+mj-lt"/>
              </a:rPr>
              <a:t>“Ticket” </a:t>
            </a:r>
            <a:r>
              <a:rPr lang="en-US" dirty="0">
                <a:latin typeface="+mj-lt"/>
              </a:rPr>
              <a:t>and </a:t>
            </a:r>
            <a:r>
              <a:rPr lang="en-US" dirty="0" smtClean="0">
                <a:latin typeface="+mj-lt"/>
              </a:rPr>
              <a:t>“Cabin” </a:t>
            </a:r>
            <a:r>
              <a:rPr lang="en-US" dirty="0">
                <a:latin typeface="+mj-lt"/>
              </a:rPr>
              <a:t>columns are dropped from the dataset.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A new feature 'Family' is created by summing the </a:t>
            </a:r>
            <a:r>
              <a:rPr lang="en-US" dirty="0" smtClean="0">
                <a:latin typeface="+mj-lt"/>
              </a:rPr>
              <a:t>“SibSp” </a:t>
            </a:r>
            <a:r>
              <a:rPr lang="en-US" dirty="0">
                <a:latin typeface="+mj-lt"/>
              </a:rPr>
              <a:t>(siblings/spouses) and </a:t>
            </a:r>
            <a:r>
              <a:rPr lang="en-US" dirty="0" smtClean="0">
                <a:latin typeface="+mj-lt"/>
              </a:rPr>
              <a:t>“Parch” </a:t>
            </a:r>
            <a:r>
              <a:rPr lang="en-US" dirty="0">
                <a:latin typeface="+mj-lt"/>
              </a:rPr>
              <a:t>(parents/children) columns.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The </a:t>
            </a:r>
            <a:r>
              <a:rPr lang="en-US" dirty="0" smtClean="0">
                <a:latin typeface="+mj-lt"/>
              </a:rPr>
              <a:t>“SibSp” </a:t>
            </a:r>
            <a:r>
              <a:rPr lang="en-US" dirty="0">
                <a:latin typeface="+mj-lt"/>
              </a:rPr>
              <a:t>and </a:t>
            </a:r>
            <a:r>
              <a:rPr lang="en-US" dirty="0" smtClean="0">
                <a:latin typeface="+mj-lt"/>
              </a:rPr>
              <a:t>“Parch” </a:t>
            </a:r>
            <a:r>
              <a:rPr lang="en-US" dirty="0">
                <a:latin typeface="+mj-lt"/>
              </a:rPr>
              <a:t>columns are then dropped from the dataset.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Label encoding is applied to the </a:t>
            </a:r>
            <a:r>
              <a:rPr lang="en-US" dirty="0" smtClean="0">
                <a:latin typeface="+mj-lt"/>
              </a:rPr>
              <a:t>“Sex” </a:t>
            </a:r>
            <a:r>
              <a:rPr lang="en-US" dirty="0">
                <a:latin typeface="+mj-lt"/>
              </a:rPr>
              <a:t>and </a:t>
            </a:r>
            <a:r>
              <a:rPr lang="en-US" dirty="0" smtClean="0">
                <a:latin typeface="+mj-lt"/>
              </a:rPr>
              <a:t>“Embarked” </a:t>
            </a:r>
            <a:r>
              <a:rPr lang="en-US" dirty="0">
                <a:latin typeface="+mj-lt"/>
              </a:rPr>
              <a:t>columns.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Missing values in the dataset are filled with the median values</a:t>
            </a:r>
            <a:r>
              <a:rPr lang="en-US" dirty="0" smtClean="0">
                <a:latin typeface="+mj-lt"/>
              </a:rPr>
              <a:t>.</a:t>
            </a:r>
          </a:p>
          <a:p>
            <a:pPr algn="just"/>
            <a:r>
              <a:rPr lang="en-IN" b="1" dirty="0">
                <a:latin typeface="+mj-lt"/>
              </a:rPr>
              <a:t>Model </a:t>
            </a:r>
            <a:r>
              <a:rPr lang="en-IN" b="1" dirty="0" smtClean="0">
                <a:latin typeface="+mj-lt"/>
              </a:rPr>
              <a:t>Building and Model </a:t>
            </a:r>
            <a:r>
              <a:rPr lang="en-IN" b="1" dirty="0">
                <a:latin typeface="+mj-lt"/>
              </a:rPr>
              <a:t>Evaluation</a:t>
            </a:r>
            <a:r>
              <a:rPr lang="en-IN" b="1" dirty="0"/>
              <a:t>:</a:t>
            </a:r>
            <a:endParaRPr lang="en-US" dirty="0">
              <a:latin typeface="+mj-lt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The dataset is split into features (x) and the target variable (y).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The 'train_test_split' function from </a:t>
            </a:r>
            <a:r>
              <a:rPr lang="en-US" dirty="0" smtClean="0">
                <a:latin typeface="+mj-lt"/>
              </a:rPr>
              <a:t>Scikit-learn </a:t>
            </a:r>
            <a:r>
              <a:rPr lang="en-US" dirty="0">
                <a:latin typeface="+mj-lt"/>
              </a:rPr>
              <a:t>is used to split the data into training and testing sets.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A logistic regression model is instantiated and trained using the training data</a:t>
            </a:r>
            <a:r>
              <a:rPr lang="en-US" dirty="0" smtClean="0">
                <a:latin typeface="+mj-lt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The accuracy, precision, and F1 score of the model are calculated using the testing set</a:t>
            </a:r>
            <a:r>
              <a:rPr lang="en-US" dirty="0"/>
              <a:t>.</a:t>
            </a:r>
            <a:endParaRPr lang="en-US" dirty="0" smtClean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algn="just"/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32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95360" y="0"/>
            <a:ext cx="8229240" cy="974775"/>
          </a:xfrm>
          <a:prstGeom prst="rect">
            <a:avLst/>
          </a:prstGeom>
        </p:spPr>
        <p:txBody>
          <a:bodyPr lIns="0" rIns="0" bIns="0" anchor="b"/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Set-up</a:t>
            </a:r>
            <a:endParaRPr sz="3000" dirty="0"/>
          </a:p>
        </p:txBody>
      </p:sp>
      <p:pic>
        <p:nvPicPr>
          <p:cNvPr id="5" name="Picture 6" descr="D: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34" t="4678" r="2295" b="3926"/>
          <a:stretch>
            <a:fillRect/>
          </a:stretch>
        </p:blipFill>
        <p:spPr bwMode="auto">
          <a:xfrm>
            <a:off x="7543800" y="0"/>
            <a:ext cx="1600200" cy="1099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2FD9CC2-AC6B-4CC9-A6E0-D92C53C8E810}"/>
              </a:ext>
            </a:extLst>
          </p:cNvPr>
          <p:cNvSpPr txBox="1"/>
          <p:nvPr/>
        </p:nvSpPr>
        <p:spPr>
          <a:xfrm>
            <a:off x="345215" y="1392767"/>
            <a:ext cx="87145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requirements: Windows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: python 3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 libraries and imports </a:t>
            </a:r>
            <a:endParaRPr lang="en-IN" dirty="0"/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</a:t>
            </a:r>
          </a:p>
          <a:p>
            <a:pPr algn="just">
              <a:lnSpc>
                <a:spcPct val="2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21447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571500" y="204303"/>
            <a:ext cx="8076960" cy="884066"/>
          </a:xfrm>
          <a:prstGeom prst="rect">
            <a:avLst/>
          </a:prstGeom>
          <a:noFill/>
          <a:ln w="9360">
            <a:noFill/>
          </a:ln>
        </p:spPr>
        <p:txBody>
          <a:bodyPr lIns="0" tIns="45000" rIns="0" bIns="0" anchor="b"/>
          <a:lstStyle/>
          <a:p>
            <a:pPr algn="ctr">
              <a:lnSpc>
                <a:spcPct val="100000"/>
              </a:lnSpc>
            </a:pPr>
            <a:r>
              <a:rPr lang="en-IN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6" descr="D: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34" t="4678" r="2295" b="3926"/>
          <a:stretch>
            <a:fillRect/>
          </a:stretch>
        </p:blipFill>
        <p:spPr bwMode="auto">
          <a:xfrm>
            <a:off x="7543800" y="0"/>
            <a:ext cx="1600200" cy="1099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A80625E-CBAE-4492-A5C4-BDEFB71C24B8}"/>
              </a:ext>
            </a:extLst>
          </p:cNvPr>
          <p:cNvSpPr txBox="1"/>
          <p:nvPr/>
        </p:nvSpPr>
        <p:spPr>
          <a:xfrm>
            <a:off x="207264" y="1472352"/>
            <a:ext cx="8936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The output we are expecting is coming.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Result analysis is the major supervised step for analysis to the expected output of our project.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By using python 3, 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Logistic Regression,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libraries, imports we provided good design and 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expected output .The model gave an accuracy of 82%.</a:t>
            </a:r>
            <a:endParaRPr lang="en-US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+mj-lt"/>
            </a:endParaRPr>
          </a:p>
        </p:txBody>
      </p:sp>
      <p:pic>
        <p:nvPicPr>
          <p:cNvPr id="1026" name="Picture 2" descr="C:\Users\user\OneDrive\Pictures\Screenshots\Screenshot 2023-11-19 1252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802" y="3586007"/>
            <a:ext cx="4320729" cy="17895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08830" y="5603052"/>
            <a:ext cx="459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Figure: Accuracy of the Model</a:t>
            </a: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100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37760" y="528774"/>
            <a:ext cx="8229240" cy="599310"/>
          </a:xfrm>
          <a:prstGeom prst="rect">
            <a:avLst/>
          </a:prstGeom>
        </p:spPr>
        <p:txBody>
          <a:bodyPr lIns="0" rIns="0" bIns="0" anchor="b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7030A0"/>
                </a:solidFill>
                <a:latin typeface="Times New Roman"/>
              </a:rPr>
              <a:t>Limitation</a:t>
            </a:r>
            <a:endParaRPr sz="4000" dirty="0"/>
          </a:p>
        </p:txBody>
      </p:sp>
      <p:pic>
        <p:nvPicPr>
          <p:cNvPr id="5" name="Picture 6" descr="D: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34" t="4678" r="2295" b="3926"/>
          <a:stretch>
            <a:fillRect/>
          </a:stretch>
        </p:blipFill>
        <p:spPr bwMode="auto">
          <a:xfrm>
            <a:off x="7543800" y="0"/>
            <a:ext cx="1600200" cy="1099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2FBE942-D69D-45E3-8121-2779AEBB118F}"/>
              </a:ext>
            </a:extLst>
          </p:cNvPr>
          <p:cNvSpPr txBox="1"/>
          <p:nvPr/>
        </p:nvSpPr>
        <p:spPr>
          <a:xfrm>
            <a:off x="264423" y="1881826"/>
            <a:ext cx="870888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The dataset used for training and testing the model may be limited in size</a:t>
            </a:r>
            <a:r>
              <a:rPr lang="en-IN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The code uses </a:t>
            </a:r>
            <a:r>
              <a:rPr lang="en-US" dirty="0" smtClean="0">
                <a:latin typeface="+mj-lt"/>
              </a:rPr>
              <a:t>“drop” function in pandas library to </a:t>
            </a:r>
            <a:r>
              <a:rPr lang="en-US" dirty="0">
                <a:latin typeface="+mj-lt"/>
              </a:rPr>
              <a:t>perform feature selection, which may not always be the best method for selecting relevant </a:t>
            </a:r>
            <a:r>
              <a:rPr lang="en-US" dirty="0" smtClean="0">
                <a:latin typeface="+mj-lt"/>
              </a:rPr>
              <a:t>features.</a:t>
            </a:r>
            <a:endParaRPr lang="en-US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The accuracy of the model is 82% so for some test data it might not give accurate results.</a:t>
            </a:r>
            <a:endParaRPr lang="en-IN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98153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838</Words>
  <Application>Microsoft Office PowerPoint</Application>
  <PresentationFormat>Custom</PresentationFormat>
  <Paragraphs>83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Flow</vt:lpstr>
      <vt:lpstr>2_Flow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MRINAL</dc:creator>
  <cp:lastModifiedBy>Angel</cp:lastModifiedBy>
  <cp:revision>175</cp:revision>
  <dcterms:modified xsi:type="dcterms:W3CDTF">2023-12-01T06:52:29Z</dcterms:modified>
</cp:coreProperties>
</file>