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2" r:id="rId7"/>
    <p:sldId id="268" r:id="rId8"/>
    <p:sldId id="269" r:id="rId9"/>
    <p:sldId id="270" r:id="rId10"/>
    <p:sldId id="271" r:id="rId11"/>
    <p:sldId id="266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C60"/>
    <a:srgbClr val="E1BBEB"/>
    <a:srgbClr val="FDEF99"/>
    <a:srgbClr val="FDFF97"/>
    <a:srgbClr val="CD7811"/>
    <a:srgbClr val="F7CD9F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5" autoAdjust="0"/>
    <p:restoredTop sz="94660"/>
  </p:normalViewPr>
  <p:slideViewPr>
    <p:cSldViewPr snapToGrid="0">
      <p:cViewPr>
        <p:scale>
          <a:sx n="100" d="100"/>
          <a:sy n="100" d="100"/>
        </p:scale>
        <p:origin x="28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7CAF6-DB65-453A-A41B-E702DB7516FE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0A32A-F444-48C6-B246-402CBC3DD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3A6E-6756-41FD-9159-1191042CD26F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5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801D-0F3C-43E0-A894-9DE16A9F9774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9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8C19-8757-4681-95D9-A5D97A4B474D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1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CDA9-80F5-4951-92B2-D5939EABAD5D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3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B8A1-B6A1-4CA7-A0B9-C3344E073568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0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8516-1E53-431E-BEC4-AA8A98366B8E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1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B0B5-2FD4-4C4C-9B07-B2D7F7CF86EF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55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EB3-A36C-4A33-BB03-FB66797454B3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8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5123-0771-414F-83B9-94E0FED7B47B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91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4381-7842-4A6C-9FB6-81E9D0310CE5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5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FBFF-9E69-4464-96CB-F9A16FC68D6A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81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775FA-E3BE-411B-9705-49A7F4C9739E}" type="datetime1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24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e.steampowered.com/app/1071870/Biped/?l=koreana" TargetMode="External"/><Relationship Id="rId3" Type="http://schemas.openxmlformats.org/officeDocument/2006/relationships/hyperlink" Target="https://git-scm.com/downloads/logos" TargetMode="External"/><Relationship Id="rId7" Type="http://schemas.openxmlformats.org/officeDocument/2006/relationships/hyperlink" Target="https://git-fork.com/" TargetMode="External"/><Relationship Id="rId2" Type="http://schemas.openxmlformats.org/officeDocument/2006/relationships/hyperlink" Target="https://indie.onstove.com/ko/games/12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Directx-12-logo-100251209-orig.jpg" TargetMode="External"/><Relationship Id="rId5" Type="http://schemas.openxmlformats.org/officeDocument/2006/relationships/hyperlink" Target="https://visualstudio.microsoft.com/ko/subscriptions/" TargetMode="External"/><Relationship Id="rId10" Type="http://schemas.openxmlformats.org/officeDocument/2006/relationships/hyperlink" Target="https://vense.tistory.com/322" TargetMode="External"/><Relationship Id="rId4" Type="http://schemas.openxmlformats.org/officeDocument/2006/relationships/hyperlink" Target="https://commons.wikimedia.org/wiki/File:Photoshop_CC_icon.png" TargetMode="External"/><Relationship Id="rId9" Type="http://schemas.openxmlformats.org/officeDocument/2006/relationships/hyperlink" Target="https://kor.pngtree.com/freepng/vector-mouse-icon_427140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E0F74-4CA6-49F6-BB20-D77ECE86F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453" y="1451456"/>
            <a:ext cx="1426029" cy="3951514"/>
          </a:xfrm>
        </p:spPr>
        <p:txBody>
          <a:bodyPr vert="eaVer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의뢰인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820E59-7000-4076-9400-360E27522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0109" y="728255"/>
            <a:ext cx="2683691" cy="1552032"/>
          </a:xfrm>
          <a:solidFill>
            <a:schemeClr val="tx1"/>
          </a:solidFill>
          <a:ln w="38100">
            <a:solidFill>
              <a:srgbClr val="CD781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Professor.</a:t>
            </a:r>
            <a:r>
              <a:rPr lang="ko-KR" altLang="en-US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 윤정현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ABC27-7DCA-479F-A8B7-FD8DE2FEB3C8}"/>
              </a:ext>
            </a:extLst>
          </p:cNvPr>
          <p:cNvSpPr txBox="1"/>
          <p:nvPr/>
        </p:nvSpPr>
        <p:spPr>
          <a:xfrm>
            <a:off x="2697482" y="4285186"/>
            <a:ext cx="1643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: 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사막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4E26-E4C9-4EBF-9A56-1C5EFF52A233}"/>
              </a:ext>
            </a:extLst>
          </p:cNvPr>
          <p:cNvSpPr txBox="1"/>
          <p:nvPr/>
        </p:nvSpPr>
        <p:spPr>
          <a:xfrm>
            <a:off x="8634405" y="4854602"/>
            <a:ext cx="2922595" cy="1147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2018182021 </a:t>
            </a:r>
            <a:r>
              <a:rPr lang="ko-KR" altLang="en-US" sz="24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윤성주</a:t>
            </a:r>
            <a:endParaRPr lang="en-US" altLang="ko-KR" sz="24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2018184033 </a:t>
            </a:r>
            <a:r>
              <a:rPr lang="ko-KR" altLang="en-US" sz="2400" b="1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최경훈</a:t>
            </a:r>
            <a:endParaRPr lang="ko-KR" altLang="en-US" sz="24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3C08E-4E77-4CF4-964D-F9357F035A10}"/>
              </a:ext>
            </a:extLst>
          </p:cNvPr>
          <p:cNvSpPr txBox="1"/>
          <p:nvPr/>
        </p:nvSpPr>
        <p:spPr>
          <a:xfrm>
            <a:off x="461473" y="358923"/>
            <a:ext cx="356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2022</a:t>
            </a:r>
            <a:r>
              <a:rPr lang="ko-KR" alt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년도</a:t>
            </a:r>
            <a:r>
              <a:rPr lang="en-US" altLang="ko-KR" b="1" dirty="0">
                <a:solidFill>
                  <a:schemeClr val="bg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졸업작품 기획발표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DF486-898E-409B-B625-3EDE0396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>
                <a:solidFill>
                  <a:schemeClr val="bg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fld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090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318869F-1D06-4ED9-986D-FBA0956D237D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게임소개 및 게임 방법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조작법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9F63896-F60C-43D3-B210-B7F4BACB0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21898" r="22620" b="4334"/>
          <a:stretch/>
        </p:blipFill>
        <p:spPr bwMode="auto">
          <a:xfrm>
            <a:off x="387557" y="1593722"/>
            <a:ext cx="8640054" cy="367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598D76-6074-4E99-BAD5-2AE91D96D2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3" t="12549" r="25612" b="12493"/>
          <a:stretch/>
        </p:blipFill>
        <p:spPr>
          <a:xfrm>
            <a:off x="9856189" y="1906357"/>
            <a:ext cx="1948254" cy="304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2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A6FBA-CA86-4CB1-8F4D-F0BC3DFE9032}"/>
              </a:ext>
            </a:extLst>
          </p:cNvPr>
          <p:cNvSpPr/>
          <p:nvPr/>
        </p:nvSpPr>
        <p:spPr>
          <a:xfrm>
            <a:off x="1113273" y="1371593"/>
            <a:ext cx="9965454" cy="47105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58BED82-E9A1-42C0-9C8E-614740813549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개발환경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776AD0C9-7B04-4D49-81B2-3B06B77E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438" y="3987185"/>
            <a:ext cx="1299988" cy="126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Visual Studio 구독 - Visual Studio">
            <a:extLst>
              <a:ext uri="{FF2B5EF4-FFF2-40B4-BE49-F238E27FC236}">
                <a16:creationId xmlns:a16="http://schemas.microsoft.com/office/drawing/2014/main" id="{84ED082D-CC88-4207-9526-842679F63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78" y="1546820"/>
            <a:ext cx="1395564" cy="13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C4645829-74E9-4EF4-B62A-C2E5643E5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71" y="4064291"/>
            <a:ext cx="2004977" cy="11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오토데스크 3Ds Max 2021 다운로드 설치 방법">
            <a:extLst>
              <a:ext uri="{FF2B5EF4-FFF2-40B4-BE49-F238E27FC236}">
                <a16:creationId xmlns:a16="http://schemas.microsoft.com/office/drawing/2014/main" id="{2E680550-8EF8-4B26-AC2E-4B7BE2E38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320" y="1671420"/>
            <a:ext cx="1276224" cy="126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Fork - a fast and friendly git client for Mac and Windows">
            <a:extLst>
              <a:ext uri="{FF2B5EF4-FFF2-40B4-BE49-F238E27FC236}">
                <a16:creationId xmlns:a16="http://schemas.microsoft.com/office/drawing/2014/main" id="{6948984A-BF4C-49F6-B367-364E6EB30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82" y="3763056"/>
            <a:ext cx="1580816" cy="158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02246A-62F3-4460-9FE2-A02E92D238E5}"/>
              </a:ext>
            </a:extLst>
          </p:cNvPr>
          <p:cNvSpPr txBox="1"/>
          <p:nvPr/>
        </p:nvSpPr>
        <p:spPr>
          <a:xfrm>
            <a:off x="6226886" y="3365950"/>
            <a:ext cx="1689627" cy="410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76" name="Picture 28" descr="Pro Level Programming">
            <a:extLst>
              <a:ext uri="{FF2B5EF4-FFF2-40B4-BE49-F238E27FC236}">
                <a16:creationId xmlns:a16="http://schemas.microsoft.com/office/drawing/2014/main" id="{5715FADD-15A0-4581-8D2A-9405E3996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81" y="1528349"/>
            <a:ext cx="1440496" cy="144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FB4525-FB2A-403A-8CDC-68A4CCC858DE}"/>
              </a:ext>
            </a:extLst>
          </p:cNvPr>
          <p:cNvSpPr txBox="1"/>
          <p:nvPr/>
        </p:nvSpPr>
        <p:spPr>
          <a:xfrm>
            <a:off x="1901198" y="3071223"/>
            <a:ext cx="667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B0DEC9-3DFC-4F56-8EA3-9EF75ADBF730}"/>
              </a:ext>
            </a:extLst>
          </p:cNvPr>
          <p:cNvSpPr txBox="1"/>
          <p:nvPr/>
        </p:nvSpPr>
        <p:spPr>
          <a:xfrm>
            <a:off x="1798802" y="5406922"/>
            <a:ext cx="87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1F8317-1090-481F-BCBA-206554882BF1}"/>
              </a:ext>
            </a:extLst>
          </p:cNvPr>
          <p:cNvSpPr txBox="1"/>
          <p:nvPr/>
        </p:nvSpPr>
        <p:spPr>
          <a:xfrm>
            <a:off x="4314059" y="3071223"/>
            <a:ext cx="283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2019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1BCD6-D4BC-4104-9C6D-1072D38D17A0}"/>
              </a:ext>
            </a:extLst>
          </p:cNvPr>
          <p:cNvSpPr txBox="1"/>
          <p:nvPr/>
        </p:nvSpPr>
        <p:spPr>
          <a:xfrm>
            <a:off x="4684536" y="5403762"/>
            <a:ext cx="193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DirectX 12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59E715-6420-4FCF-9072-6FF3B089E013}"/>
              </a:ext>
            </a:extLst>
          </p:cNvPr>
          <p:cNvSpPr txBox="1"/>
          <p:nvPr/>
        </p:nvSpPr>
        <p:spPr>
          <a:xfrm>
            <a:off x="8774551" y="3071222"/>
            <a:ext cx="149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3Ds MAX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CB70C3-5F87-402E-9C2F-901F6B739C23}"/>
              </a:ext>
            </a:extLst>
          </p:cNvPr>
          <p:cNvSpPr txBox="1"/>
          <p:nvPr/>
        </p:nvSpPr>
        <p:spPr>
          <a:xfrm>
            <a:off x="8259125" y="5403761"/>
            <a:ext cx="252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PhotoShop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2019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67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DE3B7C-87EB-4BE9-9F99-D5FD5D06B670}"/>
              </a:ext>
            </a:extLst>
          </p:cNvPr>
          <p:cNvSpPr/>
          <p:nvPr/>
        </p:nvSpPr>
        <p:spPr>
          <a:xfrm>
            <a:off x="371475" y="1371593"/>
            <a:ext cx="11449050" cy="4886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58BED82-E9A1-42C0-9C8E-614740813549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기술적요소 및 중점 연구분야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EE398-051A-4749-B698-522418759494}"/>
              </a:ext>
            </a:extLst>
          </p:cNvPr>
          <p:cNvSpPr txBox="1"/>
          <p:nvPr/>
        </p:nvSpPr>
        <p:spPr>
          <a:xfrm>
            <a:off x="528287" y="1371593"/>
            <a:ext cx="5405787" cy="5154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애니메이션 </a:t>
            </a:r>
            <a:r>
              <a:rPr lang="ko-KR" altLang="en-US" sz="2800" b="1" dirty="0" err="1">
                <a:solidFill>
                  <a:schemeClr val="bg1"/>
                </a:solidFill>
              </a:rPr>
              <a:t>블렌딩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블렌딩을</a:t>
            </a:r>
            <a:r>
              <a:rPr lang="ko-KR" altLang="en-US" sz="2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통한 부드러운</a:t>
            </a:r>
            <a:r>
              <a:rPr lang="en-US" altLang="ko-KR" sz="2200" dirty="0">
                <a:solidFill>
                  <a:schemeClr val="bg1"/>
                </a:solidFill>
              </a:rPr>
              <a:t> </a:t>
            </a:r>
            <a:r>
              <a:rPr lang="ko-KR" altLang="en-US" sz="2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애니메이션 구현</a:t>
            </a:r>
            <a:endParaRPr lang="en-US" altLang="ko-KR" sz="22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ko-KR" sz="22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그림자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사막의 태양 빛에 생기는 그림자 구현</a:t>
            </a:r>
            <a:endParaRPr lang="en-US" altLang="ko-KR" sz="22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>
              <a:lnSpc>
                <a:spcPct val="150000"/>
              </a:lnSpc>
            </a:pPr>
            <a:endParaRPr lang="en-US" altLang="ko-KR" sz="2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이펙트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피격 및 스킬 이펙트 구현</a:t>
            </a:r>
            <a:endParaRPr lang="en-US" altLang="ko-KR" sz="2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C4065-E09F-401A-8E96-DB1DDA7D325D}"/>
              </a:ext>
            </a:extLst>
          </p:cNvPr>
          <p:cNvSpPr txBox="1"/>
          <p:nvPr/>
        </p:nvSpPr>
        <p:spPr>
          <a:xfrm>
            <a:off x="6257928" y="2418801"/>
            <a:ext cx="5405785" cy="2859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프레임워크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bg1"/>
                </a:solidFill>
              </a:rPr>
              <a:t>디자인 패턴을 적용하여 프레임워크 제작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latinLnBrk="1">
              <a:lnSpc>
                <a:spcPct val="150000"/>
              </a:lnSpc>
            </a:pPr>
            <a:endParaRPr lang="en-US" altLang="ko-KR" sz="2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최적화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오브젝트 </a:t>
            </a:r>
            <a:r>
              <a:rPr lang="ko-KR" altLang="en-US" sz="22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인스턴싱</a:t>
            </a:r>
            <a:r>
              <a:rPr lang="ko-KR" altLang="en-US" sz="2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및 </a:t>
            </a:r>
            <a:r>
              <a:rPr lang="ko-KR" altLang="en-US" sz="22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컬링</a:t>
            </a:r>
            <a:r>
              <a:rPr lang="ko-KR" altLang="en-US" sz="2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구현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124542FF-4FFD-459F-83D8-1E45CF79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C339B1-0600-4FE1-927C-115819F8FB24}" type="slidenum">
              <a:rPr lang="ko-KR" altLang="en-US" smtClean="0"/>
              <a:t>12</a:t>
            </a:fld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2D5AC0-D64A-4FA4-BFB4-F9F031B339FA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6096000" y="1371593"/>
            <a:ext cx="0" cy="4886332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0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58BED82-E9A1-42C0-9C8E-614740813549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 게임과의 비교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560A55-C130-4F65-BBF4-D71CAC4AF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3" y="1370650"/>
            <a:ext cx="514350" cy="51435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D1B8D7-0CA7-49FB-981F-E798D7B6E663}"/>
              </a:ext>
            </a:extLst>
          </p:cNvPr>
          <p:cNvSpPr txBox="1"/>
          <p:nvPr/>
        </p:nvSpPr>
        <p:spPr>
          <a:xfrm>
            <a:off x="511174" y="1370650"/>
            <a:ext cx="394652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비교 게임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 sz="2800" b="1" dirty="0" err="1">
                <a:solidFill>
                  <a:schemeClr val="bg1"/>
                </a:solidFill>
                <a:latin typeface="+mj-lt"/>
              </a:rPr>
              <a:t>바이페드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(Biped)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ACAC8A0E-D879-42F4-98EA-EAF14D451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19694"/>
              </p:ext>
            </p:extLst>
          </p:nvPr>
        </p:nvGraphicFramePr>
        <p:xfrm>
          <a:off x="603302" y="3987799"/>
          <a:ext cx="10985396" cy="2126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698">
                  <a:extLst>
                    <a:ext uri="{9D8B030D-6E8A-4147-A177-3AD203B41FA5}">
                      <a16:colId xmlns:a16="http://schemas.microsoft.com/office/drawing/2014/main" val="335309444"/>
                    </a:ext>
                  </a:extLst>
                </a:gridCol>
                <a:gridCol w="5492698">
                  <a:extLst>
                    <a:ext uri="{9D8B030D-6E8A-4147-A177-3AD203B41FA5}">
                      <a16:colId xmlns:a16="http://schemas.microsoft.com/office/drawing/2014/main" val="1213810124"/>
                    </a:ext>
                  </a:extLst>
                </a:gridCol>
              </a:tblGrid>
              <a:tr h="4017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i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차이점</a:t>
                      </a:r>
                      <a:endParaRPr lang="ko-KR" altLang="en-US" sz="2800" b="1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D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solidFill>
                            <a:schemeClr val="bg1"/>
                          </a:solidFill>
                          <a:latin typeface="Whitney"/>
                        </a:rPr>
                        <a:t>그림자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662100"/>
                  </a:ext>
                </a:extLst>
              </a:tr>
              <a:tr h="315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dirty="0" err="1">
                          <a:solidFill>
                            <a:schemeClr val="bg1"/>
                          </a:solidFill>
                          <a:latin typeface="Whitney"/>
                        </a:rPr>
                        <a:t>바이페드</a:t>
                      </a:r>
                      <a:endParaRPr lang="ko-KR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78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Whitney"/>
                        </a:rPr>
                        <a:t>의뢰인</a:t>
                      </a:r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Whitney"/>
                        </a:rPr>
                        <a:t>: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Whitney"/>
                        </a:rPr>
                        <a:t>사막</a:t>
                      </a:r>
                      <a:endParaRPr lang="ko-KR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78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571575"/>
                  </a:ext>
                </a:extLst>
              </a:tr>
              <a:tr h="1212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전투보다는 </a:t>
                      </a:r>
                      <a:r>
                        <a:rPr lang="ko-KR" altLang="en-US" sz="22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퍼즐요소</a:t>
                      </a:r>
                      <a:r>
                        <a:rPr lang="ko-KR" alt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주된 컨텐츠</a:t>
                      </a:r>
                      <a:endParaRPr lang="en-US" altLang="ko-KR" sz="20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bg1"/>
                          </a:solidFill>
                        </a:rPr>
                        <a:t>몬스터와의 전투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</a:rPr>
                        <a:t>가 주된 컨텐츠</a:t>
                      </a:r>
                      <a:endParaRPr lang="en-US" altLang="ko-KR" sz="2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871501"/>
                  </a:ext>
                </a:extLst>
              </a:tr>
            </a:tbl>
          </a:graphicData>
        </a:graphic>
      </p:graphicFrame>
      <p:graphicFrame>
        <p:nvGraphicFramePr>
          <p:cNvPr id="9" name="표 11">
            <a:extLst>
              <a:ext uri="{FF2B5EF4-FFF2-40B4-BE49-F238E27FC236}">
                <a16:creationId xmlns:a16="http://schemas.microsoft.com/office/drawing/2014/main" id="{1095B358-415C-40CD-9ACC-18FE1DC3A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47526"/>
              </p:ext>
            </p:extLst>
          </p:nvPr>
        </p:nvGraphicFramePr>
        <p:xfrm>
          <a:off x="603302" y="2056236"/>
          <a:ext cx="10985396" cy="125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5396">
                  <a:extLst>
                    <a:ext uri="{9D8B030D-6E8A-4147-A177-3AD203B41FA5}">
                      <a16:colId xmlns:a16="http://schemas.microsoft.com/office/drawing/2014/main" val="335309444"/>
                    </a:ext>
                  </a:extLst>
                </a:gridCol>
              </a:tblGrid>
              <a:tr h="313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i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유사점</a:t>
                      </a:r>
                      <a:endParaRPr lang="ko-KR" altLang="en-US" sz="2800" b="1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662100"/>
                  </a:ext>
                </a:extLst>
              </a:tr>
              <a:tr h="734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200" b="1" dirty="0">
                          <a:solidFill>
                            <a:schemeClr val="bg1"/>
                          </a:solidFill>
                        </a:rPr>
                        <a:t>인이 협동하여 스테이지를 클리어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</a:rPr>
                        <a:t>하는 방식 유사</a:t>
                      </a:r>
                      <a:endParaRPr lang="en-US" altLang="ko-KR" sz="2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871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28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58BED82-E9A1-42C0-9C8E-614740813549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개인별 준비 현황 및 역할분담</a:t>
            </a:r>
          </a:p>
        </p:txBody>
      </p:sp>
      <p:graphicFrame>
        <p:nvGraphicFramePr>
          <p:cNvPr id="5" name="표 11">
            <a:extLst>
              <a:ext uri="{FF2B5EF4-FFF2-40B4-BE49-F238E27FC236}">
                <a16:creationId xmlns:a16="http://schemas.microsoft.com/office/drawing/2014/main" id="{EE9DAB69-B5EA-4E89-9925-ECB4E9F62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05868"/>
              </p:ext>
            </p:extLst>
          </p:nvPr>
        </p:nvGraphicFramePr>
        <p:xfrm>
          <a:off x="511278" y="1371594"/>
          <a:ext cx="10985396" cy="5202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22">
                  <a:extLst>
                    <a:ext uri="{9D8B030D-6E8A-4147-A177-3AD203B41FA5}">
                      <a16:colId xmlns:a16="http://schemas.microsoft.com/office/drawing/2014/main" val="335309444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213810124"/>
                    </a:ext>
                  </a:extLst>
                </a:gridCol>
                <a:gridCol w="5235574">
                  <a:extLst>
                    <a:ext uri="{9D8B030D-6E8A-4147-A177-3AD203B41FA5}">
                      <a16:colId xmlns:a16="http://schemas.microsoft.com/office/drawing/2014/main" val="2808730956"/>
                    </a:ext>
                  </a:extLst>
                </a:gridCol>
              </a:tblGrid>
              <a:tr h="511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i="0" dirty="0">
                          <a:solidFill>
                            <a:schemeClr val="tx1"/>
                          </a:solidFill>
                          <a:latin typeface="Whitney"/>
                        </a:rPr>
                        <a:t>이름</a:t>
                      </a:r>
                      <a:endParaRPr lang="en-US" altLang="ko-KR" sz="2000" b="1" i="0" dirty="0">
                        <a:solidFill>
                          <a:schemeClr val="tx1"/>
                        </a:solidFill>
                        <a:latin typeface="Whitney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수강과목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662100"/>
                  </a:ext>
                </a:extLst>
              </a:tr>
              <a:tr h="2169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</a:rPr>
                        <a:t>윤성주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클라이언트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애니메이션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서버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</a:rPr>
                        <a:t>C,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</a:rPr>
                        <a:t>C++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 프로그래밍</a:t>
                      </a:r>
                      <a:endParaRPr lang="en-US" altLang="ko-KR" sz="1800" b="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</a:rPr>
                        <a:t>STL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윈도우 프로그래밍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</a:rPr>
                        <a:t>, 2d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게임 프로그래밍</a:t>
                      </a:r>
                      <a:endParaRPr lang="en-US" altLang="ko-KR" sz="1800" b="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3d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게임 프로그래밍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1, 3d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게임 프로그래밍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네트워크 게임 프로그래밍</a:t>
                      </a:r>
                      <a:endParaRPr lang="en-US" altLang="ko-KR" sz="1800" b="0" dirty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게임엔진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654104"/>
                  </a:ext>
                </a:extLst>
              </a:tr>
              <a:tr h="2169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err="1">
                          <a:solidFill>
                            <a:schemeClr val="bg1"/>
                          </a:solidFill>
                        </a:rPr>
                        <a:t>최경훈</a:t>
                      </a:r>
                      <a:endParaRPr lang="ko-KR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클라이언트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프레임워크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조명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그림자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C,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프로그래밍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게임 프로그래밍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 3d 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게임 프로그래밍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네트워크 게임 프로그래밍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게임엔진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게임엔진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57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276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3550" y="6351592"/>
            <a:ext cx="2743200" cy="365125"/>
          </a:xfrm>
        </p:spPr>
        <p:txBody>
          <a:bodyPr/>
          <a:lstStyle/>
          <a:p>
            <a:fld id="{23C339B1-0600-4FE1-927C-115819F8FB2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58BED82-E9A1-42C0-9C8E-614740813549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개발일정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00C8DF5-6D36-4634-8255-7E6D26AD0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19967"/>
              </p:ext>
            </p:extLst>
          </p:nvPr>
        </p:nvGraphicFramePr>
        <p:xfrm>
          <a:off x="432595" y="1371593"/>
          <a:ext cx="11326809" cy="5097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025">
                  <a:extLst>
                    <a:ext uri="{9D8B030D-6E8A-4147-A177-3AD203B41FA5}">
                      <a16:colId xmlns:a16="http://schemas.microsoft.com/office/drawing/2014/main" val="2686462270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3081428988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950172507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1459301574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710091512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3039627412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542272837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1679518533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4003792169"/>
                    </a:ext>
                  </a:extLst>
                </a:gridCol>
              </a:tblGrid>
              <a:tr h="3965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639787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리소스 수집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391219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서버 구조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309726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/>
                        <a:t>클라</a:t>
                      </a:r>
                      <a:r>
                        <a:rPr lang="ko-KR" altLang="en-US" sz="2000" b="0" dirty="0"/>
                        <a:t> 구조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94580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서버 동기화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3365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애니메이션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053258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조명</a:t>
                      </a:r>
                      <a:r>
                        <a:rPr lang="en-US" altLang="ko-KR" sz="2000" b="0" dirty="0"/>
                        <a:t>, </a:t>
                      </a:r>
                      <a:r>
                        <a:rPr lang="ko-KR" altLang="en-US" sz="2000" b="0" dirty="0"/>
                        <a:t>그림자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556802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전투</a:t>
                      </a:r>
                      <a:r>
                        <a:rPr lang="en-US" altLang="ko-KR" sz="2000" b="0" dirty="0"/>
                        <a:t>, </a:t>
                      </a:r>
                      <a:r>
                        <a:rPr lang="ko-KR" altLang="en-US" sz="2000" b="0" dirty="0"/>
                        <a:t>퀘스트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636205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UI, </a:t>
                      </a:r>
                      <a:r>
                        <a:rPr lang="ko-KR" altLang="en-US" sz="2000" b="0" dirty="0"/>
                        <a:t>이펙트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67261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추가 구현</a:t>
                      </a:r>
                      <a:r>
                        <a:rPr lang="en-US" altLang="ko-KR" sz="2000" b="0" dirty="0"/>
                        <a:t>, </a:t>
                      </a:r>
                      <a:r>
                        <a:rPr lang="ko-KR" altLang="en-US" sz="2000" b="0" dirty="0"/>
                        <a:t>테스트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C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36853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D9C3E15-C773-47FF-9E39-9F94A58A6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321132"/>
              </p:ext>
            </p:extLst>
          </p:nvPr>
        </p:nvGraphicFramePr>
        <p:xfrm>
          <a:off x="10667204" y="160641"/>
          <a:ext cx="1092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130989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윤성주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79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</a:rPr>
                        <a:t>최경훈</a:t>
                      </a:r>
                      <a:endParaRPr lang="ko-KR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17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공통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C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32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650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5D83B-E959-4FC0-A324-D50023285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2540"/>
            <a:ext cx="11277600" cy="4904423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https://indie.onstove.com/ko/games/127/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3"/>
              </a:rPr>
              <a:t>https://git-scm.com/downloads/logos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4"/>
              </a:rPr>
              <a:t>https://commons.wikimedia.org/wiki/File:Photoshop_CC_icon.png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5"/>
              </a:rPr>
              <a:t>https://visualstudio.microsoft.com/ko/subscriptions/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6"/>
              </a:rPr>
              <a:t>https://commons.wikimedia.org/wiki/File:Directx-12-logo-100251209-orig.jpg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7"/>
              </a:rPr>
              <a:t>https://git-fork.com/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8"/>
              </a:rPr>
              <a:t>https://store.steampowered.com/app/1071870/Biped/?l=koreana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9"/>
              </a:rPr>
              <a:t>https://kor.pngtree.com/freepng/vector-mouse-icon_4271401.html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10"/>
              </a:rPr>
              <a:t>https://vense.tistory.com/322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58BED82-E9A1-42C0-9C8E-614740813549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1265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2852D-BDA5-46F1-A597-A7F8FF7A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23845"/>
            <a:ext cx="11125199" cy="104774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ECC2C-BEB8-4847-A8A1-D261D2C4A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4" y="1314444"/>
            <a:ext cx="5457825" cy="4410086"/>
          </a:xfrm>
          <a:noFill/>
        </p:spPr>
        <p:txBody>
          <a:bodyPr anchor="ctr"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연구목적</a:t>
            </a:r>
            <a:endParaRPr lang="en-US" altLang="ko-K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게임소개 및 게임 방법</a:t>
            </a:r>
            <a:endParaRPr lang="en-US" altLang="ko-K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개발환경</a:t>
            </a:r>
            <a:endParaRPr lang="en-US" altLang="ko-K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기술적요소 및 중점 연구분야</a:t>
            </a:r>
            <a:endParaRPr lang="en-US" altLang="ko-K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4D038-3B46-4C46-B01A-73767176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>
                <a:solidFill>
                  <a:schemeClr val="bg1"/>
                </a:solidFill>
              </a:rPr>
              <a:t>2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E7A23C8-F99F-4CF0-A7C8-E0AC0F06A670}"/>
              </a:ext>
            </a:extLst>
          </p:cNvPr>
          <p:cNvSpPr txBox="1">
            <a:spLocks/>
          </p:cNvSpPr>
          <p:nvPr/>
        </p:nvSpPr>
        <p:spPr>
          <a:xfrm>
            <a:off x="6096000" y="1257299"/>
            <a:ext cx="5219700" cy="509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BE18414-7E3B-41F6-841E-B1E6BF8C6F73}"/>
              </a:ext>
            </a:extLst>
          </p:cNvPr>
          <p:cNvSpPr txBox="1">
            <a:spLocks/>
          </p:cNvSpPr>
          <p:nvPr/>
        </p:nvSpPr>
        <p:spPr>
          <a:xfrm>
            <a:off x="6381749" y="1314440"/>
            <a:ext cx="5457825" cy="44100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+mj-lt"/>
              <a:buAutoNum type="arabicPeriod" startAt="5"/>
            </a:pPr>
            <a:r>
              <a:rPr lang="ko-KR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타 게임과의 비교</a:t>
            </a:r>
            <a:endParaRPr lang="en-US" altLang="ko-K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</a:pPr>
            <a:r>
              <a:rPr lang="ko-KR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개인별 준비 현황 및 역할분담</a:t>
            </a:r>
            <a:endParaRPr lang="en-US" altLang="ko-K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</a:pPr>
            <a:r>
              <a:rPr lang="ko-KR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개발일정</a:t>
            </a:r>
            <a:endParaRPr lang="en-US" altLang="ko-K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</a:pPr>
            <a:r>
              <a:rPr lang="ko-KR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참고문헌</a:t>
            </a:r>
            <a:endParaRPr lang="en-US" altLang="ko-K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4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58BED82-E9A1-42C0-9C8E-614740813549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ko-KR" altLang="en-US" sz="4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연구목적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3DDFCF-D025-4D96-9BB2-8341FB3B801C}"/>
              </a:ext>
            </a:extLst>
          </p:cNvPr>
          <p:cNvSpPr/>
          <p:nvPr/>
        </p:nvSpPr>
        <p:spPr>
          <a:xfrm>
            <a:off x="546243" y="1487366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1.</a:t>
            </a:r>
            <a:r>
              <a:rPr lang="en-US" altLang="ko-KR" sz="200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altLang="ko-KR" sz="2400" i="0" dirty="0">
                <a:solidFill>
                  <a:schemeClr val="bg1"/>
                </a:solidFill>
                <a:effectLst/>
                <a:latin typeface="+mj-lt"/>
              </a:rPr>
              <a:t>DirectX12</a:t>
            </a:r>
            <a:r>
              <a:rPr lang="ko-KR" altLang="en-US" sz="2400" i="0" dirty="0">
                <a:solidFill>
                  <a:schemeClr val="bg1"/>
                </a:solidFill>
                <a:effectLst/>
                <a:latin typeface="+mj-lt"/>
              </a:rPr>
              <a:t>를 이용한 </a:t>
            </a:r>
            <a:r>
              <a:rPr lang="en-US" altLang="ko-KR" sz="2400" i="0" dirty="0">
                <a:solidFill>
                  <a:schemeClr val="bg1"/>
                </a:solidFill>
                <a:effectLst/>
                <a:latin typeface="+mj-lt"/>
              </a:rPr>
              <a:t>3d </a:t>
            </a:r>
            <a:r>
              <a:rPr lang="ko-KR" altLang="en-US" sz="2400" i="0" dirty="0">
                <a:solidFill>
                  <a:schemeClr val="bg1"/>
                </a:solidFill>
                <a:effectLst/>
                <a:latin typeface="+mj-lt"/>
              </a:rPr>
              <a:t>게임 제작을 통해 </a:t>
            </a:r>
            <a:r>
              <a:rPr lang="en-US" altLang="ko-KR" sz="2800" b="1" i="0" dirty="0">
                <a:solidFill>
                  <a:schemeClr val="bg1"/>
                </a:solidFill>
                <a:effectLst/>
                <a:latin typeface="+mj-lt"/>
              </a:rPr>
              <a:t>DirectX12 API</a:t>
            </a:r>
            <a:r>
              <a:rPr lang="ko-KR" altLang="en-US" sz="2400" i="0" dirty="0">
                <a:solidFill>
                  <a:schemeClr val="bg1"/>
                </a:solidFill>
                <a:effectLst/>
                <a:latin typeface="+mj-lt"/>
              </a:rPr>
              <a:t>의 이해도 증진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7F3E17-5D58-49FE-A028-0A65672D3E8B}"/>
              </a:ext>
            </a:extLst>
          </p:cNvPr>
          <p:cNvSpPr/>
          <p:nvPr/>
        </p:nvSpPr>
        <p:spPr>
          <a:xfrm>
            <a:off x="546243" y="2759822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2.</a:t>
            </a:r>
            <a:r>
              <a:rPr lang="en-US" altLang="ko-KR" sz="240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800" b="1" i="0" dirty="0">
                <a:solidFill>
                  <a:schemeClr val="bg1"/>
                </a:solidFill>
                <a:effectLst/>
                <a:latin typeface="+mj-lt"/>
              </a:rPr>
              <a:t>렌더링 파이프라인</a:t>
            </a:r>
            <a:r>
              <a:rPr lang="ko-KR" altLang="en-US" sz="2400" i="0" dirty="0">
                <a:solidFill>
                  <a:schemeClr val="bg1"/>
                </a:solidFill>
                <a:effectLst/>
                <a:latin typeface="+mj-lt"/>
              </a:rPr>
              <a:t>과 </a:t>
            </a:r>
            <a:r>
              <a:rPr lang="ko-KR" altLang="en-US" sz="2800" b="1" dirty="0" err="1">
                <a:solidFill>
                  <a:schemeClr val="bg1"/>
                </a:solidFill>
                <a:latin typeface="+mj-lt"/>
              </a:rPr>
              <a:t>셰이더</a:t>
            </a:r>
            <a:r>
              <a:rPr lang="ko-KR" altLang="en-US" sz="2400" i="0" dirty="0" err="1">
                <a:solidFill>
                  <a:schemeClr val="bg1"/>
                </a:solidFill>
                <a:effectLst/>
                <a:latin typeface="+mj-lt"/>
              </a:rPr>
              <a:t>를</a:t>
            </a:r>
            <a:r>
              <a:rPr lang="ko-KR" altLang="en-US" sz="2400" i="0" dirty="0">
                <a:solidFill>
                  <a:schemeClr val="bg1"/>
                </a:solidFill>
                <a:effectLst/>
                <a:latin typeface="+mj-lt"/>
              </a:rPr>
              <a:t> 이해하고 조명</a:t>
            </a:r>
            <a:r>
              <a:rPr lang="en-US" altLang="ko-KR" sz="2400" i="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ko-KR" altLang="en-US" sz="2400" i="0" dirty="0">
                <a:solidFill>
                  <a:schemeClr val="bg1"/>
                </a:solidFill>
                <a:effectLst/>
                <a:latin typeface="+mj-lt"/>
              </a:rPr>
              <a:t>그림자</a:t>
            </a:r>
            <a:r>
              <a:rPr lang="en-US" altLang="ko-KR" sz="2400" i="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텍스처 매핑을 적용</a:t>
            </a:r>
            <a:r>
              <a:rPr lang="en-US" altLang="ko-KR" sz="240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283004-6AAA-41EF-8D2C-A65923C6F168}"/>
              </a:ext>
            </a:extLst>
          </p:cNvPr>
          <p:cNvSpPr/>
          <p:nvPr/>
        </p:nvSpPr>
        <p:spPr>
          <a:xfrm>
            <a:off x="546243" y="3985485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3.</a:t>
            </a:r>
            <a:r>
              <a:rPr lang="en-US" altLang="ko-KR" sz="28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플레이어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몬스터 모델에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애니메이션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 적용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CF2950-7E4E-4FA7-9E86-40E348EA63FA}"/>
              </a:ext>
            </a:extLst>
          </p:cNvPr>
          <p:cNvSpPr/>
          <p:nvPr/>
        </p:nvSpPr>
        <p:spPr>
          <a:xfrm>
            <a:off x="546243" y="5211148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4.</a:t>
            </a:r>
            <a:r>
              <a:rPr lang="en-US" altLang="ko-KR" sz="240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400" i="0" dirty="0">
                <a:solidFill>
                  <a:schemeClr val="bg1"/>
                </a:solidFill>
                <a:effectLst/>
                <a:latin typeface="+mj-lt"/>
              </a:rPr>
              <a:t>멀티 플레이를 위한 서버를 </a:t>
            </a:r>
            <a:r>
              <a:rPr lang="en-US" altLang="ko-KR" sz="2800" b="1" i="0" dirty="0">
                <a:solidFill>
                  <a:schemeClr val="bg1"/>
                </a:solidFill>
                <a:effectLst/>
                <a:latin typeface="+mj-lt"/>
              </a:rPr>
              <a:t>TCP</a:t>
            </a:r>
            <a:r>
              <a:rPr lang="ko-KR" altLang="en-US" sz="2800" b="1" i="0" dirty="0">
                <a:solidFill>
                  <a:schemeClr val="bg1"/>
                </a:solidFill>
                <a:effectLst/>
                <a:latin typeface="+mj-lt"/>
              </a:rPr>
              <a:t>소켓</a:t>
            </a:r>
            <a:r>
              <a:rPr lang="ko-KR" altLang="en-US" sz="2400" i="0" dirty="0">
                <a:solidFill>
                  <a:schemeClr val="bg1"/>
                </a:solidFill>
                <a:effectLst/>
                <a:latin typeface="+mj-lt"/>
              </a:rPr>
              <a:t>을 통해 구현 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91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ACABB08-2C92-404A-BBED-466CF4C06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292453"/>
              </p:ext>
            </p:extLst>
          </p:nvPr>
        </p:nvGraphicFramePr>
        <p:xfrm>
          <a:off x="1909761" y="1421157"/>
          <a:ext cx="8048626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8369">
                  <a:extLst>
                    <a:ext uri="{9D8B030D-6E8A-4147-A177-3AD203B41FA5}">
                      <a16:colId xmlns:a16="http://schemas.microsoft.com/office/drawing/2014/main" val="2052980524"/>
                    </a:ext>
                  </a:extLst>
                </a:gridCol>
                <a:gridCol w="6340257">
                  <a:extLst>
                    <a:ext uri="{9D8B030D-6E8A-4147-A177-3AD203B41FA5}">
                      <a16:colId xmlns:a16="http://schemas.microsoft.com/office/drawing/2014/main" val="4128046590"/>
                    </a:ext>
                  </a:extLst>
                </a:gridCol>
              </a:tblGrid>
              <a:tr h="381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어드벤처 </a:t>
                      </a:r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협동 전투</a:t>
                      </a:r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670552"/>
                  </a:ext>
                </a:extLst>
              </a:tr>
              <a:tr h="381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PC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18338"/>
                  </a:ext>
                </a:extLst>
              </a:tr>
              <a:tr h="381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시점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42748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58BED82-E9A1-42C0-9C8E-614740813549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게임소개 및 게임 방법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정보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Product Detail Image-4">
            <a:extLst>
              <a:ext uri="{FF2B5EF4-FFF2-40B4-BE49-F238E27FC236}">
                <a16:creationId xmlns:a16="http://schemas.microsoft.com/office/drawing/2014/main" id="{4596C406-F947-409B-87A7-F6D63317F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64811"/>
            <a:ext cx="5800725" cy="3262908"/>
          </a:xfrm>
          <a:prstGeom prst="rect">
            <a:avLst/>
          </a:prstGeom>
          <a:noFill/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duct Detail Image-7">
            <a:extLst>
              <a:ext uri="{FF2B5EF4-FFF2-40B4-BE49-F238E27FC236}">
                <a16:creationId xmlns:a16="http://schemas.microsoft.com/office/drawing/2014/main" id="{3CBFADF2-BD15-4F2E-9930-939FA16E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964811"/>
            <a:ext cx="5800725" cy="3262908"/>
          </a:xfrm>
          <a:prstGeom prst="rect">
            <a:avLst/>
          </a:prstGeom>
          <a:noFill/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9A70EE-4F62-4BBA-A5CA-6B15ADC10E4D}"/>
              </a:ext>
            </a:extLst>
          </p:cNvPr>
          <p:cNvSpPr txBox="1"/>
          <p:nvPr/>
        </p:nvSpPr>
        <p:spPr>
          <a:xfrm>
            <a:off x="4981574" y="6294540"/>
            <a:ext cx="237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</a:t>
            </a:r>
            <a:r>
              <a:rPr lang="ko-KR" altLang="en-US" sz="1400" dirty="0">
                <a:solidFill>
                  <a:schemeClr val="bg1"/>
                </a:solidFill>
              </a:rPr>
              <a:t>그림</a:t>
            </a:r>
            <a:r>
              <a:rPr lang="en-US" altLang="ko-KR" sz="1400" dirty="0">
                <a:solidFill>
                  <a:schemeClr val="bg1"/>
                </a:solidFill>
              </a:rPr>
              <a:t>1] </a:t>
            </a:r>
            <a:r>
              <a:rPr lang="ko-KR" altLang="en-US" sz="1400" dirty="0">
                <a:solidFill>
                  <a:schemeClr val="bg1"/>
                </a:solidFill>
              </a:rPr>
              <a:t>스팀게임 </a:t>
            </a:r>
            <a:r>
              <a:rPr lang="en-US" altLang="ko-KR" sz="1400" dirty="0">
                <a:solidFill>
                  <a:schemeClr val="bg1"/>
                </a:solidFill>
              </a:rPr>
              <a:t>‘</a:t>
            </a:r>
            <a:r>
              <a:rPr lang="ko-KR" altLang="en-US" sz="1400" dirty="0" err="1">
                <a:solidFill>
                  <a:schemeClr val="bg1"/>
                </a:solidFill>
              </a:rPr>
              <a:t>바이페드</a:t>
            </a:r>
            <a:r>
              <a:rPr lang="en-US" altLang="ko-KR" sz="1400" dirty="0">
                <a:solidFill>
                  <a:schemeClr val="bg1"/>
                </a:solidFill>
              </a:rPr>
              <a:t>’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2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318869F-1D06-4ED9-986D-FBA0956D237D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691571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게임소개 및 게임 방법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컨셉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6187CC-A9C6-4AF7-8012-27CD58E3E215}"/>
              </a:ext>
            </a:extLst>
          </p:cNvPr>
          <p:cNvSpPr/>
          <p:nvPr/>
        </p:nvSpPr>
        <p:spPr>
          <a:xfrm>
            <a:off x="867508" y="1794434"/>
            <a:ext cx="10486292" cy="19914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2</a:t>
            </a:r>
            <a:r>
              <a:rPr lang="ko-KR" altLang="en-US" sz="2800" dirty="0">
                <a:solidFill>
                  <a:schemeClr val="bg1"/>
                </a:solidFill>
              </a:rPr>
              <a:t>명의 플레이어가 </a:t>
            </a:r>
            <a:r>
              <a:rPr lang="ko-KR" altLang="en-US" sz="2800" dirty="0" err="1">
                <a:solidFill>
                  <a:schemeClr val="bg1"/>
                </a:solidFill>
              </a:rPr>
              <a:t>공격스킬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전략을 통해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chemeClr val="bg1"/>
                </a:solidFill>
              </a:rPr>
              <a:t>협동하여 몬스터를 물리치고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퀘스트를 해결하는 </a:t>
            </a:r>
            <a:r>
              <a:rPr lang="en-US" altLang="ko-KR" sz="3000" b="1" dirty="0">
                <a:solidFill>
                  <a:schemeClr val="bg1"/>
                </a:solidFill>
              </a:rPr>
              <a:t>2</a:t>
            </a:r>
            <a:r>
              <a:rPr lang="ko-KR" altLang="en-US" sz="3000" b="1" dirty="0">
                <a:solidFill>
                  <a:schemeClr val="bg1"/>
                </a:solidFill>
              </a:rPr>
              <a:t>인 협동 게임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F22AB-8EE5-4EC2-A4E7-3042DE8809A8}"/>
              </a:ext>
            </a:extLst>
          </p:cNvPr>
          <p:cNvSpPr txBox="1"/>
          <p:nvPr/>
        </p:nvSpPr>
        <p:spPr>
          <a:xfrm>
            <a:off x="371475" y="1450762"/>
            <a:ext cx="195438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플레이 컨셉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F96AD5-FA9F-4B7E-B8FB-4EB7C6D11BA6}"/>
              </a:ext>
            </a:extLst>
          </p:cNvPr>
          <p:cNvSpPr/>
          <p:nvPr/>
        </p:nvSpPr>
        <p:spPr>
          <a:xfrm>
            <a:off x="867508" y="4364895"/>
            <a:ext cx="10486292" cy="19914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마을 사람에게 </a:t>
            </a:r>
            <a:r>
              <a:rPr lang="ko-KR" altLang="en-US" sz="3000" b="1" dirty="0">
                <a:solidFill>
                  <a:schemeClr val="bg1"/>
                </a:solidFill>
              </a:rPr>
              <a:t>의뢰를 받고 몬스터를 퇴치</a:t>
            </a:r>
            <a:r>
              <a:rPr lang="ko-KR" altLang="en-US" sz="2800" dirty="0">
                <a:solidFill>
                  <a:schemeClr val="bg1"/>
                </a:solidFill>
              </a:rPr>
              <a:t>한다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의뢰를 해결하기 위해 중간 </a:t>
            </a:r>
            <a:r>
              <a:rPr lang="ko-KR" altLang="en-US" sz="2800" dirty="0" err="1">
                <a:solidFill>
                  <a:schemeClr val="bg1"/>
                </a:solidFill>
              </a:rPr>
              <a:t>퀘스트들을</a:t>
            </a:r>
            <a:r>
              <a:rPr lang="ko-KR" altLang="en-US" sz="2800" dirty="0">
                <a:solidFill>
                  <a:schemeClr val="bg1"/>
                </a:solidFill>
              </a:rPr>
              <a:t> 수행해야 함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F9986-61D5-4A29-A62C-25199083D39A}"/>
              </a:ext>
            </a:extLst>
          </p:cNvPr>
          <p:cNvSpPr txBox="1"/>
          <p:nvPr/>
        </p:nvSpPr>
        <p:spPr>
          <a:xfrm>
            <a:off x="371475" y="4021223"/>
            <a:ext cx="195438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스토리 컨셉</a:t>
            </a:r>
          </a:p>
        </p:txBody>
      </p:sp>
    </p:spTree>
    <p:extLst>
      <p:ext uri="{BB962C8B-B14F-4D97-AF65-F5344CB8AC3E}">
        <p14:creationId xmlns:p14="http://schemas.microsoft.com/office/powerpoint/2010/main" val="404453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318869F-1D06-4ED9-986D-FBA0956D237D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게임소개 및 게임 방법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흐름도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7668A0-0085-4CAF-AF9F-59921365E2FA}"/>
              </a:ext>
            </a:extLst>
          </p:cNvPr>
          <p:cNvSpPr/>
          <p:nvPr/>
        </p:nvSpPr>
        <p:spPr>
          <a:xfrm>
            <a:off x="182072" y="1676396"/>
            <a:ext cx="2629633" cy="4375150"/>
          </a:xfrm>
          <a:prstGeom prst="rect">
            <a:avLst/>
          </a:prstGeom>
          <a:solidFill>
            <a:srgbClr val="F7CD9F"/>
          </a:solidFill>
          <a:ln w="38100">
            <a:solidFill>
              <a:srgbClr val="CD7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마을사람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의뢰인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에게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보스 몬스터 퇴치 의뢰를 받음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보스 몬스터의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위치를 알기 위한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첫번째 퀘스트 수행 장소 알려줌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D4B13-5AC4-4381-B196-1C73A5960F7F}"/>
              </a:ext>
            </a:extLst>
          </p:cNvPr>
          <p:cNvSpPr/>
          <p:nvPr/>
        </p:nvSpPr>
        <p:spPr>
          <a:xfrm>
            <a:off x="7313374" y="4436699"/>
            <a:ext cx="1391382" cy="1608497"/>
          </a:xfrm>
          <a:prstGeom prst="rect">
            <a:avLst/>
          </a:prstGeom>
          <a:solidFill>
            <a:srgbClr val="F7CD9F"/>
          </a:solidFill>
          <a:ln w="38100">
            <a:solidFill>
              <a:srgbClr val="CD7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간단한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퍼즐 요소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해결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EB7C90-187D-4ED6-BD94-EEB77DE94117}"/>
              </a:ext>
            </a:extLst>
          </p:cNvPr>
          <p:cNvSpPr/>
          <p:nvPr/>
        </p:nvSpPr>
        <p:spPr>
          <a:xfrm>
            <a:off x="3317631" y="2004658"/>
            <a:ext cx="3493477" cy="984738"/>
          </a:xfrm>
          <a:prstGeom prst="rect">
            <a:avLst/>
          </a:prstGeom>
          <a:solidFill>
            <a:srgbClr val="F7CD9F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퀘스트 수행 장소로 이동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D70407-21CC-4E02-9C53-4859B88F95A5}"/>
              </a:ext>
            </a:extLst>
          </p:cNvPr>
          <p:cNvSpPr/>
          <p:nvPr/>
        </p:nvSpPr>
        <p:spPr>
          <a:xfrm>
            <a:off x="3315800" y="3376258"/>
            <a:ext cx="3493477" cy="984738"/>
          </a:xfrm>
          <a:prstGeom prst="rect">
            <a:avLst/>
          </a:prstGeom>
          <a:solidFill>
            <a:srgbClr val="F7CD9F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공격 스킬 </a:t>
            </a:r>
            <a:r>
              <a:rPr lang="en-US" altLang="ko-KR" sz="2000" dirty="0">
                <a:solidFill>
                  <a:schemeClr val="bg1"/>
                </a:solidFill>
              </a:rPr>
              <a:t>&amp; </a:t>
            </a:r>
            <a:r>
              <a:rPr lang="ko-KR" altLang="en-US" sz="2000" dirty="0">
                <a:solidFill>
                  <a:schemeClr val="bg1"/>
                </a:solidFill>
              </a:rPr>
              <a:t>협동으로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몬스터 퇴치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EC58F5-6F30-45A3-BFF9-5C7484247730}"/>
              </a:ext>
            </a:extLst>
          </p:cNvPr>
          <p:cNvSpPr/>
          <p:nvPr/>
        </p:nvSpPr>
        <p:spPr>
          <a:xfrm>
            <a:off x="3315801" y="4747859"/>
            <a:ext cx="3493477" cy="984738"/>
          </a:xfrm>
          <a:prstGeom prst="rect">
            <a:avLst/>
          </a:prstGeom>
          <a:solidFill>
            <a:srgbClr val="F7CD9F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NPC</a:t>
            </a:r>
            <a:r>
              <a:rPr lang="ko-KR" altLang="en-US" sz="2000" dirty="0">
                <a:solidFill>
                  <a:schemeClr val="bg1"/>
                </a:solidFill>
              </a:rPr>
              <a:t>와 대화 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다음 퀘스트 수행 장소 알려줌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2C265-F723-4A64-9DB7-0DCF931FAB67}"/>
              </a:ext>
            </a:extLst>
          </p:cNvPr>
          <p:cNvSpPr/>
          <p:nvPr/>
        </p:nvSpPr>
        <p:spPr>
          <a:xfrm>
            <a:off x="8954028" y="4443049"/>
            <a:ext cx="1391382" cy="1608497"/>
          </a:xfrm>
          <a:prstGeom prst="rect">
            <a:avLst/>
          </a:prstGeom>
          <a:solidFill>
            <a:srgbClr val="F7CD9F"/>
          </a:solidFill>
          <a:ln w="38100">
            <a:solidFill>
              <a:srgbClr val="CD7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보스 퇴치 </a:t>
            </a:r>
            <a:r>
              <a:rPr lang="ko-KR" altLang="en-US" sz="2000" dirty="0">
                <a:solidFill>
                  <a:schemeClr val="bg1"/>
                </a:solidFill>
              </a:rPr>
              <a:t>후 마을로 </a:t>
            </a:r>
            <a:r>
              <a:rPr lang="ko-KR" altLang="en-US" sz="2000" dirty="0" err="1">
                <a:solidFill>
                  <a:schemeClr val="bg1"/>
                </a:solidFill>
              </a:rPr>
              <a:t>리젠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2FAF2E-B8EB-4351-B1C8-5A6B73688C75}"/>
              </a:ext>
            </a:extLst>
          </p:cNvPr>
          <p:cNvSpPr/>
          <p:nvPr/>
        </p:nvSpPr>
        <p:spPr>
          <a:xfrm>
            <a:off x="10594682" y="4435979"/>
            <a:ext cx="1391382" cy="1608497"/>
          </a:xfrm>
          <a:prstGeom prst="rect">
            <a:avLst/>
          </a:prstGeom>
          <a:solidFill>
            <a:srgbClr val="F7CD9F"/>
          </a:solidFill>
          <a:ln w="38100">
            <a:solidFill>
              <a:srgbClr val="CD7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의뢰인과 대화 후 게임 종료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C27CCD4-F24B-4B80-9437-5D9878C5117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5400000">
            <a:off x="4870024" y="3181912"/>
            <a:ext cx="386862" cy="1831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7F5D98-051D-4E3A-BF9E-DAABA03C0D3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062539" y="4360996"/>
            <a:ext cx="1" cy="38686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01B1034-C09E-4A98-917A-EF20F2E50CE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810790" y="2497027"/>
            <a:ext cx="50684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6B0596E-60D7-4598-A4A9-779859B51E99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 rot="5400000" flipH="1" flipV="1">
            <a:off x="3199485" y="3867713"/>
            <a:ext cx="3727939" cy="1830"/>
          </a:xfrm>
          <a:prstGeom prst="bentConnector5">
            <a:avLst>
              <a:gd name="adj1" fmla="val -6132"/>
              <a:gd name="adj2" fmla="val 108041967"/>
              <a:gd name="adj3" fmla="val 10792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AE2945-DAAC-483C-92BC-1BC2CB9BFAEE}"/>
              </a:ext>
            </a:extLst>
          </p:cNvPr>
          <p:cNvSpPr txBox="1"/>
          <p:nvPr/>
        </p:nvSpPr>
        <p:spPr>
          <a:xfrm>
            <a:off x="5485812" y="1307783"/>
            <a:ext cx="149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번 반복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57FC57F-DA4F-4979-95FC-82ED94C27AFE}"/>
              </a:ext>
            </a:extLst>
          </p:cNvPr>
          <p:cNvCxnSpPr>
            <a:stCxn id="17" idx="3"/>
            <a:endCxn id="14" idx="1"/>
          </p:cNvCxnSpPr>
          <p:nvPr/>
        </p:nvCxnSpPr>
        <p:spPr>
          <a:xfrm>
            <a:off x="6809278" y="5240228"/>
            <a:ext cx="504096" cy="72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3C02CD4-85E9-49FD-9110-704F6E1C0A4E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8704756" y="5240948"/>
            <a:ext cx="249272" cy="63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3B62B67-C9B1-4373-AED3-FF0AC097DCF0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10345410" y="5240228"/>
            <a:ext cx="249272" cy="707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C0E588A-2968-4BE6-9DE8-BC332EE55B4C}"/>
              </a:ext>
            </a:extLst>
          </p:cNvPr>
          <p:cNvSpPr/>
          <p:nvPr/>
        </p:nvSpPr>
        <p:spPr>
          <a:xfrm>
            <a:off x="8107976" y="1298823"/>
            <a:ext cx="3901952" cy="1608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NPC: 3</a:t>
            </a:r>
            <a:r>
              <a:rPr lang="ko-KR" altLang="en-US" sz="2000" b="1" dirty="0">
                <a:solidFill>
                  <a:schemeClr val="bg1"/>
                </a:solidFill>
              </a:rPr>
              <a:t>명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퀘스트</a:t>
            </a:r>
            <a:r>
              <a:rPr lang="en-US" altLang="ko-KR" sz="2000" b="1" dirty="0">
                <a:solidFill>
                  <a:schemeClr val="bg1"/>
                </a:solidFill>
              </a:rPr>
              <a:t>: 3</a:t>
            </a:r>
            <a:r>
              <a:rPr lang="ko-KR" altLang="en-US" sz="2000" b="1" dirty="0">
                <a:solidFill>
                  <a:schemeClr val="bg1"/>
                </a:solidFill>
              </a:rPr>
              <a:t>개</a:t>
            </a:r>
            <a:r>
              <a:rPr lang="en-US" altLang="ko-KR" sz="2000" b="1" dirty="0">
                <a:solidFill>
                  <a:schemeClr val="bg1"/>
                </a:solidFill>
              </a:rPr>
              <a:t> (</a:t>
            </a:r>
            <a:r>
              <a:rPr lang="ko-KR" altLang="en-US" sz="2000" b="1" dirty="0">
                <a:solidFill>
                  <a:schemeClr val="bg1"/>
                </a:solidFill>
              </a:rPr>
              <a:t>의뢰 </a:t>
            </a:r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</a:rPr>
              <a:t>개 </a:t>
            </a:r>
            <a:r>
              <a:rPr lang="en-US" altLang="ko-KR" sz="2000" b="1" dirty="0">
                <a:solidFill>
                  <a:schemeClr val="bg1"/>
                </a:solidFill>
              </a:rPr>
              <a:t>+ </a:t>
            </a:r>
            <a:r>
              <a:rPr lang="ko-KR" altLang="en-US" sz="2000" b="1" dirty="0">
                <a:solidFill>
                  <a:schemeClr val="bg1"/>
                </a:solidFill>
              </a:rPr>
              <a:t>의뢰를 해결하기 위한 서브 퀘스트 </a:t>
            </a:r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</a:rPr>
              <a:t>개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590DF03-F2B2-42A5-849A-9DD67E8E5811}"/>
              </a:ext>
            </a:extLst>
          </p:cNvPr>
          <p:cNvCxnSpPr>
            <a:stCxn id="16" idx="3"/>
            <a:endCxn id="15" idx="3"/>
          </p:cNvCxnSpPr>
          <p:nvPr/>
        </p:nvCxnSpPr>
        <p:spPr>
          <a:xfrm flipV="1">
            <a:off x="6809277" y="2497027"/>
            <a:ext cx="1831" cy="1371600"/>
          </a:xfrm>
          <a:prstGeom prst="bentConnector3">
            <a:avLst>
              <a:gd name="adj1" fmla="val 39991043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055D55-7C17-4147-8D09-6569AD9CD261}"/>
              </a:ext>
            </a:extLst>
          </p:cNvPr>
          <p:cNvSpPr txBox="1"/>
          <p:nvPr/>
        </p:nvSpPr>
        <p:spPr>
          <a:xfrm>
            <a:off x="7528633" y="3089369"/>
            <a:ext cx="96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사망 시</a:t>
            </a:r>
          </a:p>
        </p:txBody>
      </p:sp>
    </p:spTree>
    <p:extLst>
      <p:ext uri="{BB962C8B-B14F-4D97-AF65-F5344CB8AC3E}">
        <p14:creationId xmlns:p14="http://schemas.microsoft.com/office/powerpoint/2010/main" val="235719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318869F-1D06-4ED9-986D-FBA0956D23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게임소개 및 게임 방법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월드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35DA46-2F32-459D-9256-309F1CA59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46150"/>
            <a:ext cx="5410200" cy="54102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CCA2767-2A0B-4838-A19A-86182D0D2EBA}"/>
              </a:ext>
            </a:extLst>
          </p:cNvPr>
          <p:cNvCxnSpPr>
            <a:cxnSpLocks/>
          </p:cNvCxnSpPr>
          <p:nvPr/>
        </p:nvCxnSpPr>
        <p:spPr>
          <a:xfrm flipV="1">
            <a:off x="581025" y="6486525"/>
            <a:ext cx="5619750" cy="476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D3954C-C874-45F2-A64F-E51656A99274}"/>
              </a:ext>
            </a:extLst>
          </p:cNvPr>
          <p:cNvSpPr txBox="1"/>
          <p:nvPr/>
        </p:nvSpPr>
        <p:spPr>
          <a:xfrm>
            <a:off x="2928937" y="6486525"/>
            <a:ext cx="92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300m</a:t>
            </a:r>
            <a:endParaRPr lang="ko-KR" altLang="en-US" sz="20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46CC3FC-D39D-43D0-B8ED-753BC06D1E12}"/>
              </a:ext>
            </a:extLst>
          </p:cNvPr>
          <p:cNvCxnSpPr>
            <a:cxnSpLocks/>
          </p:cNvCxnSpPr>
          <p:nvPr/>
        </p:nvCxnSpPr>
        <p:spPr>
          <a:xfrm flipV="1">
            <a:off x="6248400" y="923863"/>
            <a:ext cx="0" cy="55387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EE8AAF-AB07-4E40-AD17-FC512588DB08}"/>
              </a:ext>
            </a:extLst>
          </p:cNvPr>
          <p:cNvSpPr txBox="1"/>
          <p:nvPr/>
        </p:nvSpPr>
        <p:spPr>
          <a:xfrm>
            <a:off x="6248400" y="3451195"/>
            <a:ext cx="92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300m</a:t>
            </a:r>
            <a:endParaRPr lang="ko-KR" altLang="en-US" sz="2000" b="1" dirty="0"/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95641226-101A-4599-88D5-DE0197F28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966798"/>
              </p:ext>
            </p:extLst>
          </p:nvPr>
        </p:nvGraphicFramePr>
        <p:xfrm>
          <a:off x="7172325" y="1817848"/>
          <a:ext cx="4457700" cy="366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875">
                  <a:extLst>
                    <a:ext uri="{9D8B030D-6E8A-4147-A177-3AD203B41FA5}">
                      <a16:colId xmlns:a16="http://schemas.microsoft.com/office/drawing/2014/main" val="489681247"/>
                    </a:ext>
                  </a:extLst>
                </a:gridCol>
                <a:gridCol w="3044825">
                  <a:extLst>
                    <a:ext uri="{9D8B030D-6E8A-4147-A177-3AD203B41FA5}">
                      <a16:colId xmlns:a16="http://schemas.microsoft.com/office/drawing/2014/main" val="1658899197"/>
                    </a:ext>
                  </a:extLst>
                </a:gridCol>
              </a:tblGrid>
              <a:tr h="697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좌표계 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1 cm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065236"/>
                  </a:ext>
                </a:extLst>
              </a:tr>
              <a:tr h="940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플레이어 행동 반경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280m x 280m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502861"/>
                  </a:ext>
                </a:extLst>
              </a:tr>
              <a:tr h="940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solidFill>
                            <a:schemeClr val="bg1"/>
                          </a:solidFill>
                          <a:latin typeface="+mn-lt"/>
                        </a:rPr>
                        <a:t>퀘스트간의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 간격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약 </a:t>
                      </a:r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60m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13295"/>
                  </a:ext>
                </a:extLst>
              </a:tr>
              <a:tr h="1088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맵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높이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평지이나 계단과 같은 지형 오브젝트 있음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570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58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5D83B-E959-4FC0-A324-D5002328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사용</a:t>
            </a:r>
            <a:r>
              <a:rPr lang="en-US" altLang="ko-KR" dirty="0"/>
              <a:t>, </a:t>
            </a:r>
            <a:r>
              <a:rPr lang="ko-KR" altLang="en-US" dirty="0"/>
              <a:t>세부사항 미정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318869F-1D06-4ED9-986D-FBA0956D237D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게임소개 및 게임 방법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플레이어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630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5D83B-E959-4FC0-A324-D5002328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318869F-1D06-4ED9-986D-FBA0956D237D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게임소개 및 게임 방법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몬스터 및 건물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자연물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25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주황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사용자 지정 2">
      <a:majorFont>
        <a:latin typeface="한컴 고딕"/>
        <a:ea typeface="한컴 고딕"/>
        <a:cs typeface=""/>
      </a:majorFont>
      <a:minorFont>
        <a:latin typeface="한컴 고딕"/>
        <a:ea typeface="한컴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651</Words>
  <Application>Microsoft Office PowerPoint</Application>
  <PresentationFormat>와이드스크린</PresentationFormat>
  <Paragraphs>171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Whitney</vt:lpstr>
      <vt:lpstr>맑은 고딕</vt:lpstr>
      <vt:lpstr>한컴 고딕</vt:lpstr>
      <vt:lpstr>Arial</vt:lpstr>
      <vt:lpstr>Office Theme</vt:lpstr>
      <vt:lpstr>의뢰인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의뢰인</dc:title>
  <dc:creator>윤성주(2018182021)</dc:creator>
  <cp:lastModifiedBy>윤성주(2018182021)</cp:lastModifiedBy>
  <cp:revision>8</cp:revision>
  <dcterms:created xsi:type="dcterms:W3CDTF">2021-12-01T12:41:40Z</dcterms:created>
  <dcterms:modified xsi:type="dcterms:W3CDTF">2021-12-06T06:37:24Z</dcterms:modified>
</cp:coreProperties>
</file>