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75" r:id="rId4"/>
    <p:sldId id="285" r:id="rId5"/>
    <p:sldId id="273" r:id="rId6"/>
    <p:sldId id="261" r:id="rId7"/>
    <p:sldId id="276" r:id="rId8"/>
    <p:sldId id="282" r:id="rId9"/>
    <p:sldId id="283" r:id="rId10"/>
    <p:sldId id="284" r:id="rId11"/>
    <p:sldId id="277" r:id="rId12"/>
    <p:sldId id="278" r:id="rId13"/>
    <p:sldId id="264" r:id="rId14"/>
    <p:sldId id="279" r:id="rId15"/>
    <p:sldId id="280" r:id="rId16"/>
    <p:sldId id="28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618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6C7CAF6-DB65-453A-A41B-E702DB7516FE}" type="datetime1">
              <a:rPr lang="ko-KR" altLang="en-US"/>
              <a:pPr lvl="0">
                <a:defRPr/>
              </a:pPr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E40A32A-F444-48C6-B246-402CBC3DD8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3A6E-6756-41FD-9159-1191042CD26F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801D-0F3C-43E0-A894-9DE16A9F9774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8C19-8757-4681-95D9-A5D97A4B474D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1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DA9-80F5-4951-92B2-D5939EABAD5D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3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8A1-B6A1-4CA7-A0B9-C3344E073568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516-1E53-431E-BEC4-AA8A98366B8E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1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B0B5-2FD4-4C4C-9B07-B2D7F7CF86EF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5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EB3-A36C-4A33-BB03-FB66797454B3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5123-0771-414F-83B9-94E0FED7B47B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1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4381-7842-4A6C-9FB6-81E9D0310CE5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FBFF-9E69-4464-96CB-F9A16FC68D6A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1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775FA-E3BE-411B-9705-49A7F4C9739E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24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ense.tistory.com/322" TargetMode="External"/><Relationship Id="rId2" Type="http://schemas.openxmlformats.org/officeDocument/2006/relationships/hyperlink" Target="https://kor.pngtree.com/freepng/vector-mouse-icon_427140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1453" y="1451456"/>
            <a:ext cx="1426029" cy="3951514"/>
          </a:xfrm>
        </p:spPr>
        <p:txBody>
          <a:bodyPr vert="eaVert">
            <a:normAutofit fontScale="90000"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9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함초롬바탕"/>
              </a:rPr>
              <a:t>의뢰인</a:t>
            </a:r>
            <a:endParaRPr lang="ko-KR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70109" y="728255"/>
            <a:ext cx="2922595" cy="1552032"/>
          </a:xfrm>
          <a:solidFill>
            <a:schemeClr val="tx1"/>
          </a:solidFill>
          <a:ln w="38100">
            <a:solidFill>
              <a:srgbClr val="CD781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u="sng">
                <a:solidFill>
                  <a:schemeClr val="bg1">
                    <a:lumMod val="95000"/>
                    <a:lumOff val="5000"/>
                  </a:schemeClr>
                </a:solidFill>
                <a:latin typeface="한컴 고딕"/>
                <a:ea typeface="한컴 고딕"/>
                <a:cs typeface="함초롬바탕"/>
              </a:rPr>
              <a:t>Professor.</a:t>
            </a:r>
            <a:r>
              <a:rPr lang="ko-KR" altLang="en-US" b="1" u="sng">
                <a:solidFill>
                  <a:schemeClr val="bg1">
                    <a:lumMod val="95000"/>
                    <a:lumOff val="5000"/>
                  </a:schemeClr>
                </a:solidFill>
                <a:latin typeface="한컴 고딕"/>
                <a:ea typeface="한컴 고딕"/>
                <a:cs typeface="함초롬바탕"/>
              </a:rPr>
              <a:t> 윤정현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4405" y="4854602"/>
            <a:ext cx="2922595" cy="1147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2018182021 </a:t>
            </a:r>
            <a:r>
              <a:rPr lang="ko-KR" altLang="en-US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윤성주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2018184033 </a:t>
            </a:r>
            <a:r>
              <a:rPr lang="ko-KR" altLang="en-US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최경훈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358923"/>
            <a:ext cx="3563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2022</a:t>
            </a:r>
            <a:r>
              <a:rPr lang="ko-KR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년도</a:t>
            </a:r>
            <a:r>
              <a:rPr lang="en-US" altLang="ko-KR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 </a:t>
            </a:r>
            <a:r>
              <a:rPr lang="ko-KR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졸업작품 중간발표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>
                <a:solidFill>
                  <a:schemeClr val="tx1"/>
                </a:solidFill>
                <a:latin typeface="한컴 고딕"/>
                <a:ea typeface="한컴 고딕"/>
              </a:rPr>
              <a:pPr lvl="0">
                <a:defRPr/>
              </a:pPr>
              <a:t>1</a:t>
            </a:fld>
            <a:endParaRPr lang="en-US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482" y="4414683"/>
            <a:ext cx="1995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</a:rPr>
              <a:t>사막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게임화면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0777" y="1179882"/>
            <a:ext cx="9130446" cy="5354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커밋로그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7787" y="1120548"/>
            <a:ext cx="9496425" cy="54945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85950" y="3824287"/>
            <a:ext cx="990600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윤성주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37348" y="3833810"/>
            <a:ext cx="990600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최경훈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문제점 및 보완책</a:t>
            </a:r>
            <a:endParaRPr lang="ko-KR" altLang="en-US" sz="4800" b="1">
              <a:solidFill>
                <a:schemeClr val="bg1"/>
              </a:solidFill>
            </a:endParaRPr>
          </a:p>
        </p:txBody>
      </p:sp>
      <p:sp>
        <p:nvSpPr>
          <p:cNvPr id="2077" name="직사각형 10"/>
          <p:cNvSpPr/>
          <p:nvPr/>
        </p:nvSpPr>
        <p:spPr>
          <a:xfrm>
            <a:off x="609600" y="1323968"/>
            <a:ext cx="10603706" cy="5243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78" name="TextBox 3"/>
          <p:cNvSpPr txBox="1"/>
          <p:nvPr/>
        </p:nvSpPr>
        <p:spPr>
          <a:xfrm>
            <a:off x="730692" y="1432685"/>
            <a:ext cx="9739663" cy="5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게임의 </a:t>
            </a:r>
            <a:r>
              <a:rPr lang="en-US" altLang="ko-KR" sz="2800" b="1" dirty="0">
                <a:solidFill>
                  <a:schemeClr val="bg1"/>
                </a:solidFill>
              </a:rPr>
              <a:t>GUI</a:t>
            </a:r>
            <a:r>
              <a:rPr lang="ko-KR" altLang="en-US" sz="2800" b="1" dirty="0">
                <a:solidFill>
                  <a:schemeClr val="bg1"/>
                </a:solidFill>
              </a:rPr>
              <a:t>가 부족</a:t>
            </a: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200" dirty="0">
                <a:solidFill>
                  <a:schemeClr val="bg1"/>
                </a:solidFill>
              </a:rPr>
              <a:t>UI</a:t>
            </a:r>
            <a:r>
              <a:rPr lang="ko-KR" altLang="en-US" sz="2200" dirty="0">
                <a:solidFill>
                  <a:schemeClr val="bg1"/>
                </a:solidFill>
              </a:rPr>
              <a:t>와 퀘스트 추가로 게임적인 부분 추가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 dirty="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충돌 시 떨리는 버그</a:t>
            </a: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충돌 처리 로직 보완</a:t>
            </a:r>
          </a:p>
          <a:p>
            <a:pPr marL="0" indent="0" algn="l" defTabSz="11612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lang="ko-KR" altLang="en-US" sz="2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518000" indent="-518000" algn="l" defTabSz="116128">
              <a:lnSpc>
                <a:spcPct val="150000"/>
              </a:lnSpc>
              <a:buClr>
                <a:schemeClr val="bg1"/>
              </a:buClr>
              <a:buAutoNum type="arabicPeriod" startAt="3"/>
              <a:defRPr/>
            </a:pPr>
            <a:r>
              <a:rPr lang="ko-KR" altLang="en-US" sz="2800" b="1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전투가 지루함</a:t>
            </a:r>
            <a:endParaRPr lang="ko-KR" altLang="en-US" sz="2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플레이어 공격 속도 빠르게 수정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6. 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구성원 역할 분담 </a:t>
            </a: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변경 전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432595" y="1371593"/>
          <a:ext cx="11326809" cy="5276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54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리소스 수집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구조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클라 구조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동기화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애니메이션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 dirty="0"/>
                        <a:t>조명</a:t>
                      </a:r>
                      <a:r>
                        <a:rPr lang="en-US" altLang="ko-KR" sz="2000" b="0" dirty="0"/>
                        <a:t>, </a:t>
                      </a:r>
                      <a:r>
                        <a:rPr lang="ko-KR" altLang="en-US" sz="2000" b="0" dirty="0"/>
                        <a:t>그림자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 dirty="0"/>
                        <a:t>전투</a:t>
                      </a:r>
                      <a:r>
                        <a:rPr lang="en-US" altLang="ko-KR" sz="2000" b="0" dirty="0"/>
                        <a:t>, </a:t>
                      </a:r>
                      <a:r>
                        <a:rPr lang="ko-KR" altLang="en-US" sz="2000" b="0" dirty="0"/>
                        <a:t>퀘스트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/>
                        <a:t>UI, </a:t>
                      </a:r>
                      <a:r>
                        <a:rPr lang="ko-KR" altLang="en-US" sz="2000" b="0"/>
                        <a:t>이펙트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추가 구현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테스트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0667204" y="160641"/>
          <a:ext cx="109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윤성주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최경훈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공통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6. 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구성원 역할 분담 </a:t>
            </a: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변경 후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432595" y="1371593"/>
          <a:ext cx="11326809" cy="528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54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리소스 수집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구조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클라 구조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동기화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2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애니메이션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조명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그림자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전투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퀘스트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/>
                        <a:t>UI, </a:t>
                      </a:r>
                      <a:r>
                        <a:rPr lang="ko-KR" altLang="en-US" sz="2000" b="0"/>
                        <a:t>이펙트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추가 구현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테스트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0667204" y="160641"/>
          <a:ext cx="109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윤성주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최경훈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공통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981700" y="4904787"/>
            <a:ext cx="4629856" cy="10409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48225" y="2259219"/>
            <a:ext cx="4629856" cy="16005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56272" y="1391840"/>
            <a:ext cx="4595812" cy="5107781"/>
          </a:xfrm>
          <a:prstGeom prst="rect">
            <a:avLst/>
          </a:prstGeom>
          <a:solidFill>
            <a:schemeClr val="dk1">
              <a:alpha val="6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7. 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향후 개발일정</a:t>
            </a:r>
            <a:endParaRPr lang="ko-KR" altLang="en-US" sz="4800" b="1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" y="1323968"/>
            <a:ext cx="10603706" cy="5243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0692" y="1283007"/>
            <a:ext cx="9739663" cy="552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전투 </a:t>
            </a:r>
            <a:r>
              <a:rPr lang="en-US" altLang="ko-KR" sz="2800" b="1" dirty="0">
                <a:solidFill>
                  <a:schemeClr val="bg1"/>
                </a:solidFill>
              </a:rPr>
              <a:t>&amp;</a:t>
            </a:r>
            <a:r>
              <a:rPr lang="ko-KR" altLang="en-US" sz="2800" b="1" dirty="0">
                <a:solidFill>
                  <a:schemeClr val="bg1"/>
                </a:solidFill>
              </a:rPr>
              <a:t> 퍼즐 추가</a:t>
            </a: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스테이지2 </a:t>
            </a: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ko-KR" altLang="en-US" sz="2200" dirty="0">
                <a:solidFill>
                  <a:schemeClr val="bg1"/>
                </a:solidFill>
              </a:rPr>
              <a:t>퍼즐, 보스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  <a:r>
              <a:rPr lang="ko-KR" altLang="en-US" sz="2200" dirty="0">
                <a:solidFill>
                  <a:schemeClr val="bg1"/>
                </a:solidFill>
              </a:rPr>
              <a:t> 구현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 dirty="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 dirty="0" err="1">
                <a:solidFill>
                  <a:schemeClr val="bg1"/>
                </a:solidFill>
              </a:rPr>
              <a:t>NPC와</a:t>
            </a:r>
            <a:r>
              <a:rPr lang="ko-KR" altLang="en-US" sz="2800" b="1" dirty="0">
                <a:solidFill>
                  <a:schemeClr val="bg1"/>
                </a:solidFill>
              </a:rPr>
              <a:t> 대화 &amp; 퀘스트 추가</a:t>
            </a: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NPC </a:t>
            </a:r>
            <a:r>
              <a:rPr lang="ko-KR" altLang="en-US" sz="2200" dirty="0" err="1">
                <a:solidFill>
                  <a:schemeClr val="bg1"/>
                </a:solidFill>
              </a:rPr>
              <a:t>대화창</a:t>
            </a:r>
            <a:r>
              <a:rPr lang="ko-KR" altLang="en-US" sz="2200" dirty="0">
                <a:solidFill>
                  <a:schemeClr val="bg1"/>
                </a:solidFill>
              </a:rPr>
              <a:t> UI 추가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 dirty="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UI  및 시작화면 추가</a:t>
            </a: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 err="1">
                <a:solidFill>
                  <a:schemeClr val="bg1"/>
                </a:solidFill>
              </a:rPr>
              <a:t>인게임</a:t>
            </a:r>
            <a:r>
              <a:rPr lang="ko-KR" altLang="en-US" sz="2200" dirty="0">
                <a:solidFill>
                  <a:schemeClr val="bg1"/>
                </a:solidFill>
              </a:rPr>
              <a:t> UI 추가</a:t>
            </a: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시작화면 및 게임 레디 화면 추가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한컴 고딕"/>
              <a:ea typeface="한컴 고딕"/>
              <a:cs typeface="한컴 고딕"/>
            </a:endParaRPr>
          </a:p>
          <a:p>
            <a:pPr marL="457200" indent="-457200" algn="l" defTabSz="11612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8.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데모시연</a:t>
            </a:r>
            <a:endParaRPr lang="ko-KR" altLang="en-US"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2540"/>
            <a:ext cx="11277600" cy="490442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100"/>
              <a:t>5p</a:t>
            </a:r>
            <a:r>
              <a:rPr lang="ko-KR" altLang="en-US" sz="2100"/>
              <a:t>마우스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>
                <a:hlinkClick r:id="rId2"/>
              </a:rPr>
              <a:t> https://kor.pngtree.com/freepng/vector-mouse-icon_4271401.html</a:t>
            </a:r>
            <a:endParaRPr lang="en-US" altLang="ko-KR" sz="2100"/>
          </a:p>
          <a:p>
            <a:pPr marL="0" indent="0">
              <a:buNone/>
              <a:defRPr/>
            </a:pPr>
            <a:r>
              <a:rPr lang="en-US" altLang="ko-KR" sz="2100"/>
              <a:t>5p</a:t>
            </a:r>
            <a:r>
              <a:rPr lang="ko-KR" altLang="en-US" sz="2100"/>
              <a:t>키보드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>
                <a:hlinkClick r:id="rId3"/>
              </a:rPr>
              <a:t>https://vense.tistory.com/322</a:t>
            </a: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</a:t>
            </a:r>
            <a:endParaRPr lang="ko-KR" altLang="en-US"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323845"/>
            <a:ext cx="11125199" cy="1047748"/>
          </a:xfrm>
          <a:ln>
            <a:noFill/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목차</a:t>
            </a:r>
            <a:endParaRPr lang="ko-KR" altLang="en-US" sz="48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4" y="1314444"/>
            <a:ext cx="5457825" cy="4410086"/>
          </a:xfrm>
          <a:noFill/>
        </p:spPr>
        <p:txBody>
          <a:bodyPr anchor="ctr"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개요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게임조작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기술적요소 및 중점 연구분야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개발내용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>
                <a:solidFill>
                  <a:schemeClr val="tx1"/>
                </a:solidFill>
              </a:rPr>
              <a:pPr lvl="0">
                <a:defRPr/>
              </a:pPr>
              <a:t>2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6096000" y="1257299"/>
            <a:ext cx="5219700" cy="509904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5"/>
              <a:defRPr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6381749" y="1314440"/>
            <a:ext cx="5457825" cy="4410086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문제점 및 보완책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구성원 역할 분담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향후 개발 일정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데모시연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232257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8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1.</a:t>
            </a:r>
            <a:r>
              <a:rPr lang="ko-KR" altLang="en-US" sz="48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개요 </a:t>
            </a: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– </a:t>
            </a:r>
            <a:r>
              <a:rPr kumimoji="0" lang="ko-KR" altLang="en-US" sz="3200" b="1" i="0" u="none" strike="noStrike" kern="1200" cap="none" spc="0" normalizeH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게임 </a:t>
            </a:r>
            <a:r>
              <a:rPr lang="ko-KR" altLang="en-US" sz="32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컨셉</a:t>
            </a:r>
            <a:endParaRPr lang="ko-KR" altLang="en-US" sz="32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5"/>
          <p:cNvSpPr/>
          <p:nvPr/>
        </p:nvSpPr>
        <p:spPr>
          <a:xfrm>
            <a:off x="867508" y="1794434"/>
            <a:ext cx="10486292" cy="199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bg1"/>
                </a:solidFill>
              </a:rPr>
              <a:t>2</a:t>
            </a:r>
            <a:r>
              <a:rPr lang="ko-KR" altLang="en-US" sz="2800">
                <a:solidFill>
                  <a:schemeClr val="bg1"/>
                </a:solidFill>
              </a:rPr>
              <a:t>명의 플레이어가 공격스킬</a:t>
            </a:r>
            <a:r>
              <a:rPr lang="en-US" altLang="ko-KR" sz="2800">
                <a:solidFill>
                  <a:schemeClr val="bg1"/>
                </a:solidFill>
              </a:rPr>
              <a:t>, </a:t>
            </a:r>
            <a:r>
              <a:rPr lang="ko-KR" altLang="en-US" sz="2800">
                <a:solidFill>
                  <a:schemeClr val="bg1"/>
                </a:solidFill>
              </a:rPr>
              <a:t>전략을 통해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chemeClr val="bg1"/>
                </a:solidFill>
              </a:rPr>
              <a:t>몬스터를 물리치고</a:t>
            </a:r>
            <a:r>
              <a:rPr lang="en-US" altLang="ko-KR" sz="2800">
                <a:solidFill>
                  <a:schemeClr val="bg1"/>
                </a:solidFill>
              </a:rPr>
              <a:t> </a:t>
            </a:r>
            <a:r>
              <a:rPr lang="ko-KR" altLang="en-US" sz="2800">
                <a:solidFill>
                  <a:schemeClr val="bg1"/>
                </a:solidFill>
              </a:rPr>
              <a:t>퀘스트를 해결하는 </a:t>
            </a:r>
            <a:r>
              <a:rPr lang="en-US" altLang="ko-KR" sz="3000" b="1">
                <a:solidFill>
                  <a:schemeClr val="bg1"/>
                </a:solidFill>
              </a:rPr>
              <a:t>2</a:t>
            </a:r>
            <a:r>
              <a:rPr lang="ko-KR" altLang="en-US" sz="3000" b="1">
                <a:solidFill>
                  <a:schemeClr val="bg1"/>
                </a:solidFill>
              </a:rPr>
              <a:t>인 협동 게임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371475" y="1450762"/>
            <a:ext cx="19543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플레이 컨셉</a:t>
            </a:r>
          </a:p>
        </p:txBody>
      </p:sp>
      <p:sp>
        <p:nvSpPr>
          <p:cNvPr id="17" name="직사각형 7"/>
          <p:cNvSpPr/>
          <p:nvPr/>
        </p:nvSpPr>
        <p:spPr>
          <a:xfrm>
            <a:off x="867508" y="4364895"/>
            <a:ext cx="10486292" cy="199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>
                <a:solidFill>
                  <a:schemeClr val="bg1"/>
                </a:solidFill>
              </a:rPr>
              <a:t>마을 사람에게 </a:t>
            </a:r>
            <a:r>
              <a:rPr lang="ko-KR" altLang="en-US" sz="3000" b="1">
                <a:solidFill>
                  <a:schemeClr val="bg1"/>
                </a:solidFill>
              </a:rPr>
              <a:t>의뢰를 받고 몬스터를 퇴치</a:t>
            </a:r>
            <a:r>
              <a:rPr lang="ko-KR" altLang="en-US" sz="2800">
                <a:solidFill>
                  <a:schemeClr val="bg1"/>
                </a:solidFill>
              </a:rPr>
              <a:t>한다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bg1"/>
                </a:solidFill>
              </a:rPr>
              <a:t>(</a:t>
            </a:r>
            <a:r>
              <a:rPr lang="ko-KR" altLang="en-US" sz="2800">
                <a:solidFill>
                  <a:schemeClr val="bg1"/>
                </a:solidFill>
              </a:rPr>
              <a:t>의뢰를 해결하기 위해 중간 퀘스트들을 수행해야 함</a:t>
            </a:r>
            <a:r>
              <a:rPr lang="en-US" altLang="ko-KR" sz="28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371475" y="4021223"/>
            <a:ext cx="19543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스토리 컨셉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232257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8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1.</a:t>
            </a:r>
            <a:r>
              <a:rPr lang="ko-KR" altLang="en-US" sz="48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개요 </a:t>
            </a: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– </a:t>
            </a:r>
            <a:r>
              <a:rPr kumimoji="0" lang="ko-KR" altLang="en-US" sz="3200" b="1" i="0" u="none" strike="noStrike" kern="1200" cap="none" spc="0" normalizeH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게임 구성</a:t>
            </a:r>
            <a:r>
              <a:rPr lang="ko-KR" altLang="en-US" sz="48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endParaRPr lang="ko-KR" altLang="en-US" sz="48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5"/>
          <p:cNvSpPr/>
          <p:nvPr/>
        </p:nvSpPr>
        <p:spPr>
          <a:xfrm>
            <a:off x="6744666" y="2197289"/>
            <a:ext cx="4609134" cy="3302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lnSpc>
                <a:spcPct val="200000"/>
              </a:lnSpc>
              <a:buFont typeface="Arial"/>
              <a:buNone/>
              <a:defRPr/>
            </a:pPr>
            <a:r>
              <a:rPr lang="en-US" altLang="ko-KR" sz="2800" b="1" dirty="0">
                <a:solidFill>
                  <a:schemeClr val="bg1"/>
                </a:solidFill>
              </a:rPr>
              <a:t>Stage1 - </a:t>
            </a:r>
            <a:r>
              <a:rPr lang="ko-KR" altLang="en-US" sz="2800" b="1" dirty="0">
                <a:solidFill>
                  <a:schemeClr val="bg1"/>
                </a:solidFill>
              </a:rPr>
              <a:t>마을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퀘스트</a:t>
            </a:r>
            <a:r>
              <a:rPr lang="en-US" altLang="ko-KR" sz="2800" b="1" dirty="0">
                <a:solidFill>
                  <a:schemeClr val="bg1"/>
                </a:solidFill>
              </a:rPr>
              <a:t>1, 2</a:t>
            </a:r>
          </a:p>
          <a:p>
            <a:pPr marL="0" indent="0">
              <a:lnSpc>
                <a:spcPct val="200000"/>
              </a:lnSpc>
              <a:buFont typeface="Arial"/>
              <a:buNone/>
              <a:defRPr/>
            </a:pPr>
            <a:r>
              <a:rPr lang="en-US" altLang="ko-KR" sz="2800" b="1" dirty="0">
                <a:solidFill>
                  <a:schemeClr val="bg1"/>
                </a:solidFill>
              </a:rPr>
              <a:t>Stage2 - </a:t>
            </a:r>
            <a:r>
              <a:rPr lang="ko-KR" altLang="en-US" sz="2800" b="1" dirty="0">
                <a:solidFill>
                  <a:schemeClr val="bg1"/>
                </a:solidFill>
              </a:rPr>
              <a:t>퍼즐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보스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2822" y="1389165"/>
            <a:ext cx="5007427" cy="5007427"/>
          </a:xfrm>
          <a:prstGeom prst="rect">
            <a:avLst/>
          </a:prstGeom>
          <a:ln w="508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56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게임조작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2"/>
          <a:srcRect l="2110" t="21900" r="22620" b="4330"/>
          <a:stretch>
            <a:fillRect/>
          </a:stretch>
        </p:blipFill>
        <p:spPr>
          <a:xfrm>
            <a:off x="390697" y="2026808"/>
            <a:ext cx="8640054" cy="3670556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6430" t="12550" r="25610" b="12490"/>
          <a:stretch>
            <a:fillRect/>
          </a:stretch>
        </p:blipFill>
        <p:spPr>
          <a:xfrm>
            <a:off x="9804234" y="2342779"/>
            <a:ext cx="1948254" cy="30452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09587" y="3106598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47699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52387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3011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3762" y="2454136"/>
            <a:ext cx="518400" cy="531018"/>
          </a:xfrm>
          <a:prstGeom prst="rect">
            <a:avLst/>
          </a:prstGeom>
          <a:solidFill>
            <a:srgbClr val="00B0F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21456" y="2453345"/>
            <a:ext cx="518400" cy="531018"/>
          </a:xfrm>
          <a:prstGeom prst="rect">
            <a:avLst/>
          </a:prstGeom>
          <a:solidFill>
            <a:srgbClr val="00B0F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연결선: 구부러짐 12"/>
          <p:cNvCxnSpPr/>
          <p:nvPr/>
        </p:nvCxnSpPr>
        <p:spPr>
          <a:xfrm rot="5400000" flipH="1" flipV="1">
            <a:off x="1853319" y="1828315"/>
            <a:ext cx="681299" cy="568763"/>
          </a:xfrm>
          <a:prstGeom prst="curvedConnector3">
            <a:avLst>
              <a:gd name="adj1" fmla="val 97534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7987" y="1585390"/>
            <a:ext cx="20201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1/2: </a:t>
            </a:r>
            <a:r>
              <a:rPr lang="ko-KR" altLang="en-US" sz="2000" b="1">
                <a:solidFill>
                  <a:schemeClr val="bg1"/>
                </a:solidFill>
              </a:rPr>
              <a:t>스킬 공격</a:t>
            </a:r>
          </a:p>
        </p:txBody>
      </p:sp>
      <p:cxnSp>
        <p:nvCxnSpPr>
          <p:cNvPr id="23" name="연결선: 구부러짐 22"/>
          <p:cNvCxnSpPr>
            <a:stCxn id="7" idx="2"/>
          </p:cNvCxnSpPr>
          <p:nvPr/>
        </p:nvCxnSpPr>
        <p:spPr>
          <a:xfrm rot="5400000">
            <a:off x="1534516" y="5056902"/>
            <a:ext cx="1538416" cy="6350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04129" y="5873929"/>
            <a:ext cx="179154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w/a/s/d:</a:t>
            </a:r>
            <a:r>
              <a:rPr lang="ko-KR" altLang="en-US" sz="2000" b="1">
                <a:solidFill>
                  <a:schemeClr val="bg1"/>
                </a:solidFill>
              </a:rPr>
              <a:t> 이동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229341" y="3761755"/>
            <a:ext cx="518400" cy="531018"/>
          </a:xfrm>
          <a:prstGeom prst="rect">
            <a:avLst/>
          </a:prstGeom>
          <a:solidFill>
            <a:srgbClr val="F47FFD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5" name="연결선: 구부러짐 54"/>
          <p:cNvCxnSpPr/>
          <p:nvPr/>
        </p:nvCxnSpPr>
        <p:spPr>
          <a:xfrm flipV="1">
            <a:off x="3747741" y="4025360"/>
            <a:ext cx="512764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92605" y="3825305"/>
            <a:ext cx="1463959" cy="40011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F: </a:t>
            </a:r>
            <a:r>
              <a:rPr lang="ko-KR" altLang="en-US" sz="2000" b="1">
                <a:solidFill>
                  <a:schemeClr val="bg1"/>
                </a:solidFill>
              </a:rPr>
              <a:t>상호작용</a:t>
            </a:r>
          </a:p>
        </p:txBody>
      </p:sp>
      <p:sp>
        <p:nvSpPr>
          <p:cNvPr id="59" name="자유형: 도형 58"/>
          <p:cNvSpPr/>
          <p:nvPr/>
        </p:nvSpPr>
        <p:spPr>
          <a:xfrm>
            <a:off x="9874364" y="2888677"/>
            <a:ext cx="890683" cy="914400"/>
          </a:xfrm>
          <a:custGeom>
            <a:avLst/>
            <a:gdLst>
              <a:gd name="connsiteX0" fmla="*/ 828272 w 890683"/>
              <a:gd name="connsiteY0" fmla="*/ 10390 h 914400"/>
              <a:gd name="connsiteX1" fmla="*/ 828272 w 890683"/>
              <a:gd name="connsiteY1" fmla="*/ 10390 h 914400"/>
              <a:gd name="connsiteX2" fmla="*/ 703581 w 890683"/>
              <a:gd name="connsiteY2" fmla="*/ 0 h 914400"/>
              <a:gd name="connsiteX3" fmla="*/ 547717 w 890683"/>
              <a:gd name="connsiteY3" fmla="*/ 20781 h 914400"/>
              <a:gd name="connsiteX4" fmla="*/ 308726 w 890683"/>
              <a:gd name="connsiteY4" fmla="*/ 31172 h 914400"/>
              <a:gd name="connsiteX5" fmla="*/ 287945 w 890683"/>
              <a:gd name="connsiteY5" fmla="*/ 103909 h 914400"/>
              <a:gd name="connsiteX6" fmla="*/ 256772 w 890683"/>
              <a:gd name="connsiteY6" fmla="*/ 114300 h 914400"/>
              <a:gd name="connsiteX7" fmla="*/ 194426 w 890683"/>
              <a:gd name="connsiteY7" fmla="*/ 197427 h 914400"/>
              <a:gd name="connsiteX8" fmla="*/ 100908 w 890683"/>
              <a:gd name="connsiteY8" fmla="*/ 280554 h 914400"/>
              <a:gd name="connsiteX9" fmla="*/ 80126 w 890683"/>
              <a:gd name="connsiteY9" fmla="*/ 322118 h 914400"/>
              <a:gd name="connsiteX10" fmla="*/ 69736 w 890683"/>
              <a:gd name="connsiteY10" fmla="*/ 353290 h 914400"/>
              <a:gd name="connsiteX11" fmla="*/ 38563 w 890683"/>
              <a:gd name="connsiteY11" fmla="*/ 405245 h 914400"/>
              <a:gd name="connsiteX12" fmla="*/ 17781 w 890683"/>
              <a:gd name="connsiteY12" fmla="*/ 602672 h 914400"/>
              <a:gd name="connsiteX13" fmla="*/ 7390 w 890683"/>
              <a:gd name="connsiteY13" fmla="*/ 665018 h 914400"/>
              <a:gd name="connsiteX14" fmla="*/ 28172 w 890683"/>
              <a:gd name="connsiteY14" fmla="*/ 883227 h 914400"/>
              <a:gd name="connsiteX15" fmla="*/ 246381 w 890683"/>
              <a:gd name="connsiteY15" fmla="*/ 893618 h 914400"/>
              <a:gd name="connsiteX16" fmla="*/ 360681 w 890683"/>
              <a:gd name="connsiteY16" fmla="*/ 914400 h 914400"/>
              <a:gd name="connsiteX17" fmla="*/ 828272 w 890683"/>
              <a:gd name="connsiteY17" fmla="*/ 904009 h 914400"/>
              <a:gd name="connsiteX18" fmla="*/ 880226 w 890683"/>
              <a:gd name="connsiteY18" fmla="*/ 862445 h 914400"/>
              <a:gd name="connsiteX19" fmla="*/ 849054 w 890683"/>
              <a:gd name="connsiteY19" fmla="*/ 716972 h 914400"/>
              <a:gd name="connsiteX20" fmla="*/ 817881 w 890683"/>
              <a:gd name="connsiteY20" fmla="*/ 706581 h 914400"/>
              <a:gd name="connsiteX21" fmla="*/ 786708 w 890683"/>
              <a:gd name="connsiteY21" fmla="*/ 457200 h 914400"/>
              <a:gd name="connsiteX22" fmla="*/ 776317 w 890683"/>
              <a:gd name="connsiteY22" fmla="*/ 384463 h 914400"/>
              <a:gd name="connsiteX23" fmla="*/ 786708 w 890683"/>
              <a:gd name="connsiteY23" fmla="*/ 270163 h 914400"/>
              <a:gd name="connsiteX24" fmla="*/ 797099 w 890683"/>
              <a:gd name="connsiteY24" fmla="*/ 238990 h 914400"/>
              <a:gd name="connsiteX25" fmla="*/ 838663 w 890683"/>
              <a:gd name="connsiteY25" fmla="*/ 218209 h 914400"/>
              <a:gd name="connsiteX26" fmla="*/ 849054 w 890683"/>
              <a:gd name="connsiteY26" fmla="*/ 176645 h 914400"/>
              <a:gd name="connsiteX27" fmla="*/ 859445 w 890683"/>
              <a:gd name="connsiteY27" fmla="*/ 124690 h 914400"/>
              <a:gd name="connsiteX28" fmla="*/ 880226 w 890683"/>
              <a:gd name="connsiteY28" fmla="*/ 62345 h 914400"/>
              <a:gd name="connsiteX29" fmla="*/ 828272 w 890683"/>
              <a:gd name="connsiteY29" fmla="*/ 1039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90683" h="914400">
                <a:moveTo>
                  <a:pt x="828272" y="10390"/>
                </a:moveTo>
                <a:lnTo>
                  <a:pt x="828272" y="10390"/>
                </a:lnTo>
                <a:cubicBezTo>
                  <a:pt x="786708" y="6927"/>
                  <a:pt x="745289" y="0"/>
                  <a:pt x="703581" y="0"/>
                </a:cubicBezTo>
                <a:cubicBezTo>
                  <a:pt x="576781" y="0"/>
                  <a:pt x="649291" y="13776"/>
                  <a:pt x="547717" y="20781"/>
                </a:cubicBezTo>
                <a:cubicBezTo>
                  <a:pt x="468167" y="26267"/>
                  <a:pt x="388390" y="27708"/>
                  <a:pt x="308726" y="31172"/>
                </a:cubicBezTo>
                <a:cubicBezTo>
                  <a:pt x="301799" y="55418"/>
                  <a:pt x="301309" y="82526"/>
                  <a:pt x="287945" y="103909"/>
                </a:cubicBezTo>
                <a:cubicBezTo>
                  <a:pt x="282140" y="113197"/>
                  <a:pt x="265088" y="107172"/>
                  <a:pt x="256772" y="114300"/>
                </a:cubicBezTo>
                <a:cubicBezTo>
                  <a:pt x="197553" y="165058"/>
                  <a:pt x="233059" y="153965"/>
                  <a:pt x="194426" y="197427"/>
                </a:cubicBezTo>
                <a:cubicBezTo>
                  <a:pt x="142662" y="255662"/>
                  <a:pt x="148286" y="248969"/>
                  <a:pt x="100908" y="280554"/>
                </a:cubicBezTo>
                <a:cubicBezTo>
                  <a:pt x="93981" y="294409"/>
                  <a:pt x="86228" y="307880"/>
                  <a:pt x="80126" y="322118"/>
                </a:cubicBezTo>
                <a:cubicBezTo>
                  <a:pt x="75812" y="332185"/>
                  <a:pt x="74634" y="343494"/>
                  <a:pt x="69736" y="353290"/>
                </a:cubicBezTo>
                <a:cubicBezTo>
                  <a:pt x="60704" y="371354"/>
                  <a:pt x="48954" y="387927"/>
                  <a:pt x="38563" y="405245"/>
                </a:cubicBezTo>
                <a:cubicBezTo>
                  <a:pt x="15252" y="521799"/>
                  <a:pt x="38750" y="392986"/>
                  <a:pt x="17781" y="602672"/>
                </a:cubicBezTo>
                <a:cubicBezTo>
                  <a:pt x="15685" y="623636"/>
                  <a:pt x="10854" y="644236"/>
                  <a:pt x="7390" y="665018"/>
                </a:cubicBezTo>
                <a:cubicBezTo>
                  <a:pt x="14317" y="737754"/>
                  <a:pt x="-24628" y="832723"/>
                  <a:pt x="28172" y="883227"/>
                </a:cubicBezTo>
                <a:cubicBezTo>
                  <a:pt x="80794" y="933561"/>
                  <a:pt x="173880" y="886821"/>
                  <a:pt x="246381" y="893618"/>
                </a:cubicBezTo>
                <a:cubicBezTo>
                  <a:pt x="284937" y="897233"/>
                  <a:pt x="322581" y="907473"/>
                  <a:pt x="360681" y="914400"/>
                </a:cubicBezTo>
                <a:lnTo>
                  <a:pt x="828272" y="904009"/>
                </a:lnTo>
                <a:cubicBezTo>
                  <a:pt x="904489" y="901020"/>
                  <a:pt x="895685" y="908821"/>
                  <a:pt x="880226" y="862445"/>
                </a:cubicBezTo>
                <a:cubicBezTo>
                  <a:pt x="877498" y="846073"/>
                  <a:pt x="858194" y="720019"/>
                  <a:pt x="849054" y="716972"/>
                </a:cubicBezTo>
                <a:lnTo>
                  <a:pt x="817881" y="706581"/>
                </a:lnTo>
                <a:cubicBezTo>
                  <a:pt x="755651" y="613238"/>
                  <a:pt x="803845" y="697110"/>
                  <a:pt x="786708" y="457200"/>
                </a:cubicBezTo>
                <a:cubicBezTo>
                  <a:pt x="784963" y="432770"/>
                  <a:pt x="779781" y="408709"/>
                  <a:pt x="776317" y="384463"/>
                </a:cubicBezTo>
                <a:cubicBezTo>
                  <a:pt x="779781" y="346363"/>
                  <a:pt x="781298" y="308036"/>
                  <a:pt x="786708" y="270163"/>
                </a:cubicBezTo>
                <a:cubicBezTo>
                  <a:pt x="788257" y="259320"/>
                  <a:pt x="789354" y="246735"/>
                  <a:pt x="797099" y="238990"/>
                </a:cubicBezTo>
                <a:cubicBezTo>
                  <a:pt x="808052" y="228037"/>
                  <a:pt x="824808" y="225136"/>
                  <a:pt x="838663" y="218209"/>
                </a:cubicBezTo>
                <a:cubicBezTo>
                  <a:pt x="842127" y="204354"/>
                  <a:pt x="845956" y="190586"/>
                  <a:pt x="849054" y="176645"/>
                </a:cubicBezTo>
                <a:cubicBezTo>
                  <a:pt x="852885" y="159404"/>
                  <a:pt x="854798" y="141729"/>
                  <a:pt x="859445" y="124690"/>
                </a:cubicBezTo>
                <a:cubicBezTo>
                  <a:pt x="865209" y="103556"/>
                  <a:pt x="880226" y="62345"/>
                  <a:pt x="880226" y="62345"/>
                </a:cubicBezTo>
                <a:cubicBezTo>
                  <a:pt x="867387" y="23824"/>
                  <a:pt x="836931" y="19049"/>
                  <a:pt x="828272" y="10390"/>
                </a:cubicBezTo>
                <a:close/>
              </a:path>
            </a:pathLst>
          </a:custGeom>
          <a:solidFill>
            <a:srgbClr val="4600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자유형: 도형 60"/>
          <p:cNvSpPr/>
          <p:nvPr/>
        </p:nvSpPr>
        <p:spPr>
          <a:xfrm flipH="1">
            <a:off x="10765047" y="2872049"/>
            <a:ext cx="890683" cy="914400"/>
          </a:xfrm>
          <a:custGeom>
            <a:avLst/>
            <a:gdLst>
              <a:gd name="connsiteX0" fmla="*/ 828272 w 890683"/>
              <a:gd name="connsiteY0" fmla="*/ 10390 h 914400"/>
              <a:gd name="connsiteX1" fmla="*/ 828272 w 890683"/>
              <a:gd name="connsiteY1" fmla="*/ 10390 h 914400"/>
              <a:gd name="connsiteX2" fmla="*/ 703581 w 890683"/>
              <a:gd name="connsiteY2" fmla="*/ 0 h 914400"/>
              <a:gd name="connsiteX3" fmla="*/ 547717 w 890683"/>
              <a:gd name="connsiteY3" fmla="*/ 20781 h 914400"/>
              <a:gd name="connsiteX4" fmla="*/ 308726 w 890683"/>
              <a:gd name="connsiteY4" fmla="*/ 31172 h 914400"/>
              <a:gd name="connsiteX5" fmla="*/ 287945 w 890683"/>
              <a:gd name="connsiteY5" fmla="*/ 103909 h 914400"/>
              <a:gd name="connsiteX6" fmla="*/ 256772 w 890683"/>
              <a:gd name="connsiteY6" fmla="*/ 114300 h 914400"/>
              <a:gd name="connsiteX7" fmla="*/ 194426 w 890683"/>
              <a:gd name="connsiteY7" fmla="*/ 197427 h 914400"/>
              <a:gd name="connsiteX8" fmla="*/ 100908 w 890683"/>
              <a:gd name="connsiteY8" fmla="*/ 280554 h 914400"/>
              <a:gd name="connsiteX9" fmla="*/ 80126 w 890683"/>
              <a:gd name="connsiteY9" fmla="*/ 322118 h 914400"/>
              <a:gd name="connsiteX10" fmla="*/ 69736 w 890683"/>
              <a:gd name="connsiteY10" fmla="*/ 353290 h 914400"/>
              <a:gd name="connsiteX11" fmla="*/ 38563 w 890683"/>
              <a:gd name="connsiteY11" fmla="*/ 405245 h 914400"/>
              <a:gd name="connsiteX12" fmla="*/ 17781 w 890683"/>
              <a:gd name="connsiteY12" fmla="*/ 602672 h 914400"/>
              <a:gd name="connsiteX13" fmla="*/ 7390 w 890683"/>
              <a:gd name="connsiteY13" fmla="*/ 665018 h 914400"/>
              <a:gd name="connsiteX14" fmla="*/ 28172 w 890683"/>
              <a:gd name="connsiteY14" fmla="*/ 883227 h 914400"/>
              <a:gd name="connsiteX15" fmla="*/ 246381 w 890683"/>
              <a:gd name="connsiteY15" fmla="*/ 893618 h 914400"/>
              <a:gd name="connsiteX16" fmla="*/ 360681 w 890683"/>
              <a:gd name="connsiteY16" fmla="*/ 914400 h 914400"/>
              <a:gd name="connsiteX17" fmla="*/ 828272 w 890683"/>
              <a:gd name="connsiteY17" fmla="*/ 904009 h 914400"/>
              <a:gd name="connsiteX18" fmla="*/ 880226 w 890683"/>
              <a:gd name="connsiteY18" fmla="*/ 862445 h 914400"/>
              <a:gd name="connsiteX19" fmla="*/ 849054 w 890683"/>
              <a:gd name="connsiteY19" fmla="*/ 716972 h 914400"/>
              <a:gd name="connsiteX20" fmla="*/ 817881 w 890683"/>
              <a:gd name="connsiteY20" fmla="*/ 706581 h 914400"/>
              <a:gd name="connsiteX21" fmla="*/ 786708 w 890683"/>
              <a:gd name="connsiteY21" fmla="*/ 457200 h 914400"/>
              <a:gd name="connsiteX22" fmla="*/ 776317 w 890683"/>
              <a:gd name="connsiteY22" fmla="*/ 384463 h 914400"/>
              <a:gd name="connsiteX23" fmla="*/ 786708 w 890683"/>
              <a:gd name="connsiteY23" fmla="*/ 270163 h 914400"/>
              <a:gd name="connsiteX24" fmla="*/ 797099 w 890683"/>
              <a:gd name="connsiteY24" fmla="*/ 238990 h 914400"/>
              <a:gd name="connsiteX25" fmla="*/ 838663 w 890683"/>
              <a:gd name="connsiteY25" fmla="*/ 218209 h 914400"/>
              <a:gd name="connsiteX26" fmla="*/ 849054 w 890683"/>
              <a:gd name="connsiteY26" fmla="*/ 176645 h 914400"/>
              <a:gd name="connsiteX27" fmla="*/ 859445 w 890683"/>
              <a:gd name="connsiteY27" fmla="*/ 124690 h 914400"/>
              <a:gd name="connsiteX28" fmla="*/ 880226 w 890683"/>
              <a:gd name="connsiteY28" fmla="*/ 62345 h 914400"/>
              <a:gd name="connsiteX29" fmla="*/ 828272 w 890683"/>
              <a:gd name="connsiteY29" fmla="*/ 1039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90683" h="914400">
                <a:moveTo>
                  <a:pt x="828272" y="10390"/>
                </a:moveTo>
                <a:lnTo>
                  <a:pt x="828272" y="10390"/>
                </a:lnTo>
                <a:cubicBezTo>
                  <a:pt x="786708" y="6927"/>
                  <a:pt x="745289" y="0"/>
                  <a:pt x="703581" y="0"/>
                </a:cubicBezTo>
                <a:cubicBezTo>
                  <a:pt x="576781" y="0"/>
                  <a:pt x="649291" y="13776"/>
                  <a:pt x="547717" y="20781"/>
                </a:cubicBezTo>
                <a:cubicBezTo>
                  <a:pt x="468167" y="26267"/>
                  <a:pt x="388390" y="27708"/>
                  <a:pt x="308726" y="31172"/>
                </a:cubicBezTo>
                <a:cubicBezTo>
                  <a:pt x="301799" y="55418"/>
                  <a:pt x="301309" y="82526"/>
                  <a:pt x="287945" y="103909"/>
                </a:cubicBezTo>
                <a:cubicBezTo>
                  <a:pt x="282140" y="113197"/>
                  <a:pt x="265088" y="107172"/>
                  <a:pt x="256772" y="114300"/>
                </a:cubicBezTo>
                <a:cubicBezTo>
                  <a:pt x="197553" y="165058"/>
                  <a:pt x="233059" y="153965"/>
                  <a:pt x="194426" y="197427"/>
                </a:cubicBezTo>
                <a:cubicBezTo>
                  <a:pt x="142662" y="255662"/>
                  <a:pt x="148286" y="248969"/>
                  <a:pt x="100908" y="280554"/>
                </a:cubicBezTo>
                <a:cubicBezTo>
                  <a:pt x="93981" y="294409"/>
                  <a:pt x="86228" y="307880"/>
                  <a:pt x="80126" y="322118"/>
                </a:cubicBezTo>
                <a:cubicBezTo>
                  <a:pt x="75812" y="332185"/>
                  <a:pt x="74634" y="343494"/>
                  <a:pt x="69736" y="353290"/>
                </a:cubicBezTo>
                <a:cubicBezTo>
                  <a:pt x="60704" y="371354"/>
                  <a:pt x="48954" y="387927"/>
                  <a:pt x="38563" y="405245"/>
                </a:cubicBezTo>
                <a:cubicBezTo>
                  <a:pt x="15252" y="521799"/>
                  <a:pt x="38750" y="392986"/>
                  <a:pt x="17781" y="602672"/>
                </a:cubicBezTo>
                <a:cubicBezTo>
                  <a:pt x="15685" y="623636"/>
                  <a:pt x="10854" y="644236"/>
                  <a:pt x="7390" y="665018"/>
                </a:cubicBezTo>
                <a:cubicBezTo>
                  <a:pt x="14317" y="737754"/>
                  <a:pt x="-24628" y="832723"/>
                  <a:pt x="28172" y="883227"/>
                </a:cubicBezTo>
                <a:cubicBezTo>
                  <a:pt x="80794" y="933561"/>
                  <a:pt x="173880" y="886821"/>
                  <a:pt x="246381" y="893618"/>
                </a:cubicBezTo>
                <a:cubicBezTo>
                  <a:pt x="284937" y="897233"/>
                  <a:pt x="322581" y="907473"/>
                  <a:pt x="360681" y="914400"/>
                </a:cubicBezTo>
                <a:lnTo>
                  <a:pt x="828272" y="904009"/>
                </a:lnTo>
                <a:cubicBezTo>
                  <a:pt x="904489" y="901020"/>
                  <a:pt x="895685" y="908821"/>
                  <a:pt x="880226" y="862445"/>
                </a:cubicBezTo>
                <a:cubicBezTo>
                  <a:pt x="877498" y="846073"/>
                  <a:pt x="858194" y="720019"/>
                  <a:pt x="849054" y="716972"/>
                </a:cubicBezTo>
                <a:lnTo>
                  <a:pt x="817881" y="706581"/>
                </a:lnTo>
                <a:cubicBezTo>
                  <a:pt x="755651" y="613238"/>
                  <a:pt x="803845" y="697110"/>
                  <a:pt x="786708" y="457200"/>
                </a:cubicBezTo>
                <a:cubicBezTo>
                  <a:pt x="784963" y="432770"/>
                  <a:pt x="779781" y="408709"/>
                  <a:pt x="776317" y="384463"/>
                </a:cubicBezTo>
                <a:cubicBezTo>
                  <a:pt x="779781" y="346363"/>
                  <a:pt x="781298" y="308036"/>
                  <a:pt x="786708" y="270163"/>
                </a:cubicBezTo>
                <a:cubicBezTo>
                  <a:pt x="788257" y="259320"/>
                  <a:pt x="789354" y="246735"/>
                  <a:pt x="797099" y="238990"/>
                </a:cubicBezTo>
                <a:cubicBezTo>
                  <a:pt x="808052" y="228037"/>
                  <a:pt x="824808" y="225136"/>
                  <a:pt x="838663" y="218209"/>
                </a:cubicBezTo>
                <a:cubicBezTo>
                  <a:pt x="842127" y="204354"/>
                  <a:pt x="845956" y="190586"/>
                  <a:pt x="849054" y="176645"/>
                </a:cubicBezTo>
                <a:cubicBezTo>
                  <a:pt x="852885" y="159404"/>
                  <a:pt x="854798" y="141729"/>
                  <a:pt x="859445" y="124690"/>
                </a:cubicBezTo>
                <a:cubicBezTo>
                  <a:pt x="865209" y="103556"/>
                  <a:pt x="880226" y="62345"/>
                  <a:pt x="880226" y="62345"/>
                </a:cubicBezTo>
                <a:cubicBezTo>
                  <a:pt x="867387" y="23824"/>
                  <a:pt x="836931" y="19049"/>
                  <a:pt x="828272" y="10390"/>
                </a:cubicBezTo>
                <a:close/>
              </a:path>
            </a:pathLst>
          </a:custGeom>
          <a:solidFill>
            <a:srgbClr val="4600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2" name="연결선: 구부러짐 61"/>
          <p:cNvCxnSpPr/>
          <p:nvPr/>
        </p:nvCxnSpPr>
        <p:spPr>
          <a:xfrm rot="16200000" flipV="1">
            <a:off x="9409735" y="2140745"/>
            <a:ext cx="1344240" cy="321920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920151" y="1221161"/>
            <a:ext cx="218773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좌클릭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근접공격</a:t>
            </a:r>
            <a:r>
              <a:rPr lang="en-US" altLang="ko-KR" sz="2000" b="1">
                <a:solidFill>
                  <a:schemeClr val="bg1"/>
                </a:solidFill>
              </a:rPr>
              <a:t>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65" name="연결선: 구부러짐 64"/>
          <p:cNvCxnSpPr/>
          <p:nvPr/>
        </p:nvCxnSpPr>
        <p:spPr>
          <a:xfrm rot="5400000" flipH="1" flipV="1">
            <a:off x="10914679" y="2768480"/>
            <a:ext cx="875438" cy="13049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35794" y="1651013"/>
            <a:ext cx="1305952" cy="70788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우클릭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근접공격</a:t>
            </a:r>
            <a:r>
              <a:rPr lang="en-US" altLang="ko-KR" sz="2000" b="1">
                <a:solidFill>
                  <a:schemeClr val="bg1"/>
                </a:solidFill>
              </a:rPr>
              <a:t>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057" name="연결선: 구부러짐 64"/>
          <p:cNvCxnSpPr>
            <a:stCxn id="6" idx="2"/>
          </p:cNvCxnSpPr>
          <p:nvPr/>
        </p:nvCxnSpPr>
        <p:spPr>
          <a:xfrm rot="5400000">
            <a:off x="10090726" y="5364780"/>
            <a:ext cx="664344" cy="710916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63"/>
          <p:cNvSpPr txBox="1"/>
          <p:nvPr/>
        </p:nvSpPr>
        <p:spPr>
          <a:xfrm>
            <a:off x="7442000" y="5893899"/>
            <a:ext cx="2591331" cy="39360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마우스</a:t>
            </a:r>
            <a:r>
              <a:rPr lang="en-US" altLang="ko-KR" sz="2000" b="1">
                <a:solidFill>
                  <a:schemeClr val="bg1"/>
                </a:solidFill>
              </a:rPr>
              <a:t>:</a:t>
            </a:r>
            <a:r>
              <a:rPr lang="ko-KR" altLang="en-US" sz="2000" b="1">
                <a:solidFill>
                  <a:schemeClr val="bg1"/>
                </a:solidFill>
              </a:rPr>
              <a:t> 카메라 회전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75" y="1371593"/>
            <a:ext cx="11449050" cy="4886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3.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기술적요소 및 중점 연구분야</a:t>
            </a:r>
            <a:endParaRPr lang="ko-KR" altLang="en-US" sz="48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287" y="1371593"/>
            <a:ext cx="5405787" cy="5160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애니메이션 </a:t>
            </a:r>
            <a:r>
              <a:rPr lang="ko-KR" altLang="en-US" sz="2800" b="1" dirty="0" err="1">
                <a:solidFill>
                  <a:schemeClr val="bg1"/>
                </a:solidFill>
              </a:rPr>
              <a:t>블렌딩</a:t>
            </a:r>
            <a:endParaRPr lang="ko-KR" altLang="en-US" sz="2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자연스러운 애니메이션 전환</a:t>
            </a:r>
          </a:p>
          <a:p>
            <a:pPr>
              <a:lnSpc>
                <a:spcPct val="150000"/>
              </a:lnSpc>
              <a:defRPr/>
            </a:pPr>
            <a:endParaRPr lang="en-US" altLang="ko-KR" sz="2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그림자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방향성 조명</a:t>
            </a: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에 생기는 그림자 구현</a:t>
            </a:r>
          </a:p>
          <a:p>
            <a:pPr latinLnBrk="1">
              <a:lnSpc>
                <a:spcPct val="150000"/>
              </a:lnSpc>
              <a:defRPr/>
            </a:pPr>
            <a:endParaRPr lang="en-US" altLang="ko-KR" sz="2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이펙트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피격 및 스킬 이펙트 구현</a:t>
            </a:r>
          </a:p>
          <a:p>
            <a:pPr>
              <a:lnSpc>
                <a:spcPct val="150000"/>
              </a:lnSpc>
              <a:defRPr/>
            </a:pP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4637" y="2419341"/>
            <a:ext cx="5719409" cy="2859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프레임워크</a:t>
            </a:r>
          </a:p>
          <a:p>
            <a:pPr marL="457200" indent="-45720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디자인 패턴을 적용하여 프레임워크 제작</a:t>
            </a:r>
          </a:p>
          <a:p>
            <a:pPr latinLnBrk="1">
              <a:lnSpc>
                <a:spcPct val="150000"/>
              </a:lnSpc>
              <a:defRPr/>
            </a:pPr>
            <a:endParaRPr lang="en-US" altLang="ko-KR" sz="2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최적화</a:t>
            </a:r>
          </a:p>
          <a:p>
            <a:pPr marL="457200" indent="-45720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오브젝트 </a:t>
            </a:r>
            <a:r>
              <a:rPr lang="ko-KR" altLang="en-US" sz="22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인스턴싱</a:t>
            </a: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및 </a:t>
            </a:r>
            <a:r>
              <a:rPr lang="ko-KR" altLang="en-US" sz="22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컬링</a:t>
            </a: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원리 이해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cxnSp>
        <p:nvCxnSpPr>
          <p:cNvPr id="13" name="직선 연결선 12"/>
          <p:cNvCxnSpPr>
            <a:stCxn id="11" idx="0"/>
            <a:endCxn id="11" idx="2"/>
          </p:cNvCxnSpPr>
          <p:nvPr/>
        </p:nvCxnSpPr>
        <p:spPr>
          <a:xfrm>
            <a:off x="6096000" y="1371593"/>
            <a:ext cx="0" cy="4886332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윤성주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546243" y="1487366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1.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 보간을 통한 </a:t>
            </a:r>
            <a:r>
              <a:rPr lang="ko-KR" altLang="en-US" sz="2800" b="1">
                <a:solidFill>
                  <a:schemeClr val="bg1"/>
                </a:solidFill>
                <a:latin typeface="+mj-lt"/>
              </a:rPr>
              <a:t>애니메이션 블렌딩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 구현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2" name="직사각형 5"/>
          <p:cNvSpPr/>
          <p:nvPr/>
        </p:nvSpPr>
        <p:spPr>
          <a:xfrm>
            <a:off x="546243" y="2759822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2.</a:t>
            </a:r>
            <a:r>
              <a:rPr lang="en-US" altLang="ko-KR" sz="2400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altLang="ko-KR" sz="2800" b="1" i="0">
                <a:solidFill>
                  <a:schemeClr val="bg1"/>
                </a:solidFill>
                <a:effectLst/>
                <a:latin typeface="+mj-lt"/>
              </a:rPr>
              <a:t>Overlapped IO </a:t>
            </a:r>
            <a:r>
              <a:rPr lang="ko-KR" altLang="en-US" sz="2800" b="1" i="0">
                <a:solidFill>
                  <a:schemeClr val="bg1"/>
                </a:solidFill>
                <a:effectLst/>
                <a:latin typeface="+mj-lt"/>
              </a:rPr>
              <a:t>모델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을 통한 서버 구현</a:t>
            </a:r>
            <a:r>
              <a:rPr lang="en-US" altLang="ko-KR" sz="2800" i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en-US" altLang="ko-KR" sz="2800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546243" y="3985485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3.</a:t>
            </a:r>
            <a:r>
              <a:rPr lang="en-US" altLang="ko-KR" sz="2800" b="1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회전 보간을 통한</a:t>
            </a:r>
            <a:r>
              <a:rPr lang="ko-KR" altLang="en-US" sz="2800" b="1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>
                <a:solidFill>
                  <a:schemeClr val="bg1"/>
                </a:solidFill>
                <a:latin typeface="+mj-lt"/>
              </a:rPr>
              <a:t>플레이어 회전 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구현</a:t>
            </a:r>
          </a:p>
        </p:txBody>
      </p:sp>
      <p:sp>
        <p:nvSpPr>
          <p:cNvPr id="14" name="직사각형 8"/>
          <p:cNvSpPr/>
          <p:nvPr/>
        </p:nvSpPr>
        <p:spPr>
          <a:xfrm>
            <a:off x="546243" y="5211148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4.</a:t>
            </a:r>
            <a:r>
              <a:rPr lang="en-US" altLang="ko-KR" sz="2400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몬스터 추가 및 </a:t>
            </a:r>
            <a:r>
              <a:rPr lang="ko-KR" altLang="en-US" sz="2800" b="1" i="0">
                <a:solidFill>
                  <a:schemeClr val="bg1"/>
                </a:solidFill>
                <a:effectLst/>
                <a:latin typeface="+mj-lt"/>
              </a:rPr>
              <a:t>전투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 구현 </a:t>
            </a:r>
            <a:endParaRPr lang="ko-KR" altLang="en-US" sz="2400" i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최경훈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546243" y="1487366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1.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맵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배치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및 </a:t>
            </a:r>
            <a:r>
              <a:rPr lang="en-US" altLang="ko-KR" sz="2800" b="1" dirty="0" err="1">
                <a:solidFill>
                  <a:schemeClr val="bg1"/>
                </a:solidFill>
                <a:latin typeface="+mj-lt"/>
              </a:rPr>
              <a:t>충돌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 구현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2" name="직사각형 5"/>
          <p:cNvSpPr/>
          <p:nvPr/>
        </p:nvSpPr>
        <p:spPr>
          <a:xfrm>
            <a:off x="546243" y="2759822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2.</a:t>
            </a:r>
            <a:r>
              <a:rPr lang="en-US" altLang="ko-KR" sz="240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+mj-lt"/>
              </a:rPr>
              <a:t>그림자 </a:t>
            </a:r>
            <a:r>
              <a:rPr lang="ko-KR" altLang="en-US" sz="2400" i="0" dirty="0" err="1">
                <a:solidFill>
                  <a:schemeClr val="bg1"/>
                </a:solidFill>
                <a:effectLst/>
                <a:latin typeface="+mj-lt"/>
              </a:rPr>
              <a:t>맵을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+mj-lt"/>
              </a:rPr>
              <a:t> 통한 </a:t>
            </a:r>
            <a:r>
              <a:rPr lang="en-US" altLang="ko-KR" sz="2800" b="1" i="0" dirty="0" err="1">
                <a:solidFill>
                  <a:schemeClr val="bg1"/>
                </a:solidFill>
                <a:latin typeface="+mj-lt"/>
              </a:rPr>
              <a:t>그림자</a:t>
            </a:r>
            <a:r>
              <a:rPr lang="ko-KR" altLang="en-US" sz="2800" i="0" dirty="0">
                <a:solidFill>
                  <a:schemeClr val="bg1"/>
                </a:solidFill>
                <a:latin typeface="+mj-lt"/>
              </a:rPr>
              <a:t> 구현</a:t>
            </a:r>
          </a:p>
        </p:txBody>
      </p:sp>
      <p:sp>
        <p:nvSpPr>
          <p:cNvPr id="13" name="직사각형 6"/>
          <p:cNvSpPr/>
          <p:nvPr/>
        </p:nvSpPr>
        <p:spPr>
          <a:xfrm>
            <a:off x="546243" y="3985485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3.</a:t>
            </a:r>
            <a:r>
              <a:rPr lang="en-US" altLang="ko-KR" sz="28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렌더링 효과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(깊이 안개, </a:t>
            </a:r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림라이트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디졸브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) 구현</a:t>
            </a:r>
          </a:p>
        </p:txBody>
      </p:sp>
      <p:sp>
        <p:nvSpPr>
          <p:cNvPr id="14" name="직사각형 8"/>
          <p:cNvSpPr/>
          <p:nvPr/>
        </p:nvSpPr>
        <p:spPr>
          <a:xfrm>
            <a:off x="546243" y="5211148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4.</a:t>
            </a:r>
            <a:r>
              <a:rPr lang="en-US" altLang="ko-KR" sz="240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 i="0" dirty="0">
                <a:solidFill>
                  <a:schemeClr val="bg1"/>
                </a:solidFill>
                <a:latin typeface="+mj-lt"/>
              </a:rPr>
              <a:t>이펙트</a:t>
            </a:r>
            <a:r>
              <a:rPr lang="en-US" altLang="ko-KR" sz="2400" i="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400" i="0" dirty="0">
                <a:solidFill>
                  <a:schemeClr val="bg1"/>
                </a:solidFill>
                <a:latin typeface="+mj-lt"/>
              </a:rPr>
              <a:t>검광</a:t>
            </a:r>
            <a:r>
              <a:rPr lang="en-US" altLang="ko-KR" sz="2400" i="0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2400" i="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400" i="0" dirty="0" err="1">
                <a:solidFill>
                  <a:schemeClr val="bg1"/>
                </a:solidFill>
                <a:latin typeface="+mj-lt"/>
              </a:rPr>
              <a:t>파티클</a:t>
            </a:r>
            <a:r>
              <a:rPr lang="en-US" altLang="ko-KR" sz="2400" i="0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2400" i="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400" i="0" dirty="0" err="1">
                <a:solidFill>
                  <a:schemeClr val="bg1"/>
                </a:solidFill>
                <a:latin typeface="+mj-lt"/>
              </a:rPr>
              <a:t>스프라이트</a:t>
            </a:r>
            <a:r>
              <a:rPr lang="ko-KR" altLang="en-US" sz="2400" i="0" dirty="0">
                <a:solidFill>
                  <a:schemeClr val="bg1"/>
                </a:solidFill>
                <a:latin typeface="+mj-lt"/>
              </a:rPr>
              <a:t> 이미지</a:t>
            </a:r>
            <a:r>
              <a:rPr lang="en-US" altLang="ko-KR" sz="2400" i="0" dirty="0">
                <a:solidFill>
                  <a:schemeClr val="bg1"/>
                </a:solidFill>
                <a:latin typeface="+mj-lt"/>
              </a:rPr>
              <a:t>),</a:t>
            </a:r>
            <a:r>
              <a:rPr lang="ko-KR" altLang="en-US" sz="2400" i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b="1" i="0" dirty="0">
                <a:solidFill>
                  <a:schemeClr val="bg1"/>
                </a:solidFill>
                <a:latin typeface="+mj-lt"/>
              </a:rPr>
              <a:t>UI</a:t>
            </a:r>
            <a:r>
              <a:rPr lang="ko-KR" altLang="en-US" sz="2400" i="0" dirty="0">
                <a:solidFill>
                  <a:schemeClr val="bg1"/>
                </a:solidFill>
                <a:latin typeface="+mj-lt"/>
              </a:rPr>
              <a:t> 구현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게임화면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3557" y="1180328"/>
            <a:ext cx="9444886" cy="5527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사용자 지정 2">
      <a:majorFont>
        <a:latin typeface="한컴 고딕"/>
        <a:ea typeface="한컴 고딕"/>
        <a:cs typeface=""/>
      </a:majorFont>
      <a:minorFont>
        <a:latin typeface="한컴 고딕"/>
        <a:ea typeface="한컴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474</Words>
  <Application>Microsoft Office PowerPoint</Application>
  <PresentationFormat>와이드스크린</PresentationFormat>
  <Paragraphs>149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한컴 고딕</vt:lpstr>
      <vt:lpstr>Arial</vt:lpstr>
      <vt:lpstr>Office Theme</vt:lpstr>
      <vt:lpstr>의뢰인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의뢰인</dc:title>
  <dc:creator>윤성주(2018182021)</dc:creator>
  <cp:lastModifiedBy>최 경훈</cp:lastModifiedBy>
  <cp:revision>73</cp:revision>
  <dcterms:created xsi:type="dcterms:W3CDTF">2021-12-01T12:41:40Z</dcterms:created>
  <dcterms:modified xsi:type="dcterms:W3CDTF">2022-05-05T14:52:46Z</dcterms:modified>
  <cp:version/>
</cp:coreProperties>
</file>