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56DED398-C9BA-4DBE-A371-6B0AFAAE33F6}" type="datetimeFigureOut">
              <a:t>5/11/2024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44DA27A6-3B84-45DD-BABA-D4C367B15465}" type="slidenum">
              <a:t>‹#›</a:t>
            </a:fld>
            <a:endParaRPr lang="en-US"/>
          </a:p>
        </p:txBody>
      </p:sp>
    </p:spTree>
    <p:extLst>
      <p:ext uri="{BB962C8B-B14F-4D97-AF65-F5344CB8AC3E}">
        <p14:creationId xmlns:p14="http://schemas.microsoft.com/office/powerpoint/2010/main" val="1492221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gamma.app"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gamma.app"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568291"/>
            <a:ext cx="10554414" cy="1916430"/>
          </a:xfrm>
          <a:prstGeom prst="rect">
            <a:avLst/>
          </a:prstGeom>
          <a:noFill/>
          <a:ln/>
        </p:spPr>
        <p:txBody>
          <a:bodyPr wrap="square" rtlCol="0" anchor="t"/>
          <a:lstStyle/>
          <a:p>
            <a:pPr marL="0" indent="0">
              <a:lnSpc>
                <a:spcPts val="7545"/>
              </a:lnSpc>
              <a:buNone/>
            </a:pPr>
            <a:r>
              <a:rPr lang="en-US" sz="6036" b="1" dirty="0">
                <a:solidFill>
                  <a:srgbClr val="1B1B27"/>
                </a:solidFill>
                <a:latin typeface="Raleway" pitchFamily="34" charset="0"/>
                <a:ea typeface="Raleway" pitchFamily="34" charset="-122"/>
                <a:cs typeface="Raleway" pitchFamily="34" charset="-120"/>
              </a:rPr>
              <a:t>Tango Tree and Unrolled Linked List</a:t>
            </a:r>
            <a:endParaRPr lang="en-US" sz="6036" dirty="0"/>
          </a:p>
        </p:txBody>
      </p:sp>
      <p:sp>
        <p:nvSpPr>
          <p:cNvPr id="5" name="Text 3"/>
          <p:cNvSpPr/>
          <p:nvPr/>
        </p:nvSpPr>
        <p:spPr>
          <a:xfrm>
            <a:off x="2037993" y="3817977"/>
            <a:ext cx="10554414" cy="284321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Tango trees and unrolled linked lists are innovative data structures that offer unique advantages in various applications. These data structures provide efficient storage, retrieval, and manipulation of information, making them valuable tools in the realm of computer science and software engineering. A Tango Tree is a self-adjusting binary search tree. It optimizes search operations by dynamically adapting its structure based on how data is accessed. This leads to faster searches, especially for frequently used elements. An Unrolled Linked List is a linked list where each node holds a block of elements instead of a single element.This reduces pointer overhead, leading to faster traversal compared to traditional linked lists.
</a:t>
            </a:r>
            <a:endParaRPr lang="en-US" sz="1750" dirty="0"/>
          </a:p>
        </p:txBody>
      </p:sp>
      <p:pic>
        <p:nvPicPr>
          <p:cNvPr id="6"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545794" y="553403"/>
            <a:ext cx="5320903" cy="627578"/>
          </a:xfrm>
          <a:prstGeom prst="rect">
            <a:avLst/>
          </a:prstGeom>
          <a:noFill/>
          <a:ln/>
        </p:spPr>
        <p:txBody>
          <a:bodyPr wrap="none" rtlCol="0" anchor="t"/>
          <a:lstStyle/>
          <a:p>
            <a:pPr marL="0" indent="0">
              <a:lnSpc>
                <a:spcPts val="4941"/>
              </a:lnSpc>
              <a:buNone/>
            </a:pPr>
            <a:r>
              <a:rPr lang="en-US" sz="3953" dirty="0">
                <a:solidFill>
                  <a:srgbClr val="1B1B27"/>
                </a:solidFill>
                <a:latin typeface="Raleway" pitchFamily="34" charset="0"/>
                <a:ea typeface="Raleway" pitchFamily="34" charset="-122"/>
                <a:cs typeface="Raleway" pitchFamily="34" charset="-120"/>
              </a:rPr>
              <a:t>Tango Tree: Operations</a:t>
            </a:r>
            <a:endParaRPr lang="en-US" sz="3953" dirty="0"/>
          </a:p>
        </p:txBody>
      </p:sp>
      <p:sp>
        <p:nvSpPr>
          <p:cNvPr id="7" name="Shape 4"/>
          <p:cNvSpPr/>
          <p:nvPr/>
        </p:nvSpPr>
        <p:spPr>
          <a:xfrm>
            <a:off x="2826901" y="1482090"/>
            <a:ext cx="40124" cy="6193988"/>
          </a:xfrm>
          <a:prstGeom prst="roundRect">
            <a:avLst>
              <a:gd name="adj" fmla="val 225220"/>
            </a:avLst>
          </a:prstGeom>
          <a:solidFill>
            <a:srgbClr val="C7C7D0"/>
          </a:solidFill>
          <a:ln/>
        </p:spPr>
      </p:sp>
      <p:sp>
        <p:nvSpPr>
          <p:cNvPr id="8" name="Shape 5"/>
          <p:cNvSpPr/>
          <p:nvPr/>
        </p:nvSpPr>
        <p:spPr>
          <a:xfrm>
            <a:off x="2621042" y="1639014"/>
            <a:ext cx="451723" cy="451723"/>
          </a:xfrm>
          <a:prstGeom prst="roundRect">
            <a:avLst>
              <a:gd name="adj" fmla="val 20005"/>
            </a:avLst>
          </a:prstGeom>
          <a:solidFill>
            <a:srgbClr val="E1E1EA"/>
          </a:solidFill>
          <a:ln w="7620">
            <a:solidFill>
              <a:srgbClr val="C7C7D0"/>
            </a:solidFill>
            <a:prstDash val="solid"/>
          </a:ln>
        </p:spPr>
      </p:sp>
      <p:sp>
        <p:nvSpPr>
          <p:cNvPr id="9" name="Text 6"/>
          <p:cNvSpPr/>
          <p:nvPr/>
        </p:nvSpPr>
        <p:spPr>
          <a:xfrm>
            <a:off x="2782372" y="1676638"/>
            <a:ext cx="128945" cy="376476"/>
          </a:xfrm>
          <a:prstGeom prst="rect">
            <a:avLst/>
          </a:prstGeom>
          <a:noFill/>
          <a:ln/>
        </p:spPr>
        <p:txBody>
          <a:bodyPr wrap="none" rtlCol="0" anchor="t"/>
          <a:lstStyle/>
          <a:p>
            <a:pPr marL="0" indent="0" algn="ctr">
              <a:lnSpc>
                <a:spcPts val="2965"/>
              </a:lnSpc>
              <a:buNone/>
            </a:pPr>
            <a:r>
              <a:rPr lang="en-US" sz="2372" dirty="0">
                <a:solidFill>
                  <a:srgbClr val="3C3939"/>
                </a:solidFill>
                <a:latin typeface="Raleway" pitchFamily="34" charset="0"/>
                <a:ea typeface="Raleway" pitchFamily="34" charset="-122"/>
                <a:cs typeface="Raleway" pitchFamily="34" charset="-120"/>
              </a:rPr>
              <a:t>1</a:t>
            </a:r>
            <a:endParaRPr lang="en-US" sz="2372" dirty="0"/>
          </a:p>
        </p:txBody>
      </p:sp>
      <p:sp>
        <p:nvSpPr>
          <p:cNvPr id="10" name="Text 7"/>
          <p:cNvSpPr/>
          <p:nvPr/>
        </p:nvSpPr>
        <p:spPr>
          <a:xfrm>
            <a:off x="3248501" y="1682829"/>
            <a:ext cx="2510195" cy="313730"/>
          </a:xfrm>
          <a:prstGeom prst="rect">
            <a:avLst/>
          </a:prstGeom>
          <a:noFill/>
          <a:ln/>
        </p:spPr>
        <p:txBody>
          <a:bodyPr wrap="none" rtlCol="0" anchor="t"/>
          <a:lstStyle/>
          <a:p>
            <a:pPr marL="0" indent="0" algn="l">
              <a:lnSpc>
                <a:spcPts val="2471"/>
              </a:lnSpc>
              <a:buNone/>
            </a:pPr>
            <a:r>
              <a:rPr lang="en-US" sz="1977" dirty="0">
                <a:solidFill>
                  <a:srgbClr val="3C3939"/>
                </a:solidFill>
                <a:latin typeface="Raleway" pitchFamily="34" charset="0"/>
                <a:ea typeface="Raleway" pitchFamily="34" charset="-122"/>
                <a:cs typeface="Raleway" pitchFamily="34" charset="-120"/>
              </a:rPr>
              <a:t>Insertion</a:t>
            </a:r>
            <a:endParaRPr lang="en-US" sz="1977" dirty="0"/>
          </a:p>
        </p:txBody>
      </p:sp>
      <p:sp>
        <p:nvSpPr>
          <p:cNvPr id="11" name="Text 8"/>
          <p:cNvSpPr/>
          <p:nvPr/>
        </p:nvSpPr>
        <p:spPr>
          <a:xfrm>
            <a:off x="3248501" y="2116931"/>
            <a:ext cx="8835985" cy="642699"/>
          </a:xfrm>
          <a:prstGeom prst="rect">
            <a:avLst/>
          </a:prstGeom>
          <a:noFill/>
          <a:ln/>
        </p:spPr>
        <p:txBody>
          <a:bodyPr wrap="square" rtlCol="0" anchor="t"/>
          <a:lstStyle/>
          <a:p>
            <a:pPr marL="0" indent="0" algn="l">
              <a:lnSpc>
                <a:spcPts val="2530"/>
              </a:lnSpc>
              <a:buNone/>
            </a:pPr>
            <a:r>
              <a:rPr lang="en-US" sz="1581" dirty="0">
                <a:solidFill>
                  <a:srgbClr val="3C3939"/>
                </a:solidFill>
                <a:latin typeface="Roboto" pitchFamily="34" charset="0"/>
                <a:ea typeface="Roboto" pitchFamily="34" charset="-122"/>
                <a:cs typeface="Roboto" pitchFamily="34" charset="-120"/>
              </a:rPr>
              <a:t>Inserting a new element into a tango tree involves navigating the tree and maintaining its balance through rotations. This includes other functions like balancing, .</a:t>
            </a:r>
            <a:endParaRPr lang="en-US" sz="1581" dirty="0"/>
          </a:p>
        </p:txBody>
      </p:sp>
      <p:sp>
        <p:nvSpPr>
          <p:cNvPr id="12" name="Shape 9"/>
          <p:cNvSpPr/>
          <p:nvPr/>
        </p:nvSpPr>
        <p:spPr>
          <a:xfrm>
            <a:off x="2621042" y="3318034"/>
            <a:ext cx="451723" cy="451723"/>
          </a:xfrm>
          <a:prstGeom prst="roundRect">
            <a:avLst>
              <a:gd name="adj" fmla="val 20005"/>
            </a:avLst>
          </a:prstGeom>
          <a:solidFill>
            <a:srgbClr val="E1E1EA"/>
          </a:solidFill>
          <a:ln w="7620">
            <a:solidFill>
              <a:srgbClr val="C7C7D0"/>
            </a:solidFill>
            <a:prstDash val="solid"/>
          </a:ln>
        </p:spPr>
      </p:sp>
      <p:sp>
        <p:nvSpPr>
          <p:cNvPr id="13" name="Text 10"/>
          <p:cNvSpPr/>
          <p:nvPr/>
        </p:nvSpPr>
        <p:spPr>
          <a:xfrm>
            <a:off x="2768441" y="3355658"/>
            <a:ext cx="156924" cy="376476"/>
          </a:xfrm>
          <a:prstGeom prst="rect">
            <a:avLst/>
          </a:prstGeom>
          <a:noFill/>
          <a:ln/>
        </p:spPr>
        <p:txBody>
          <a:bodyPr wrap="none" rtlCol="0" anchor="t"/>
          <a:lstStyle/>
          <a:p>
            <a:pPr marL="0" indent="0" algn="ctr">
              <a:lnSpc>
                <a:spcPts val="2965"/>
              </a:lnSpc>
              <a:buNone/>
            </a:pPr>
            <a:r>
              <a:rPr lang="en-US" sz="2372" dirty="0">
                <a:solidFill>
                  <a:srgbClr val="3C3939"/>
                </a:solidFill>
                <a:latin typeface="Raleway" pitchFamily="34" charset="0"/>
                <a:ea typeface="Raleway" pitchFamily="34" charset="-122"/>
                <a:cs typeface="Raleway" pitchFamily="34" charset="-120"/>
              </a:rPr>
              <a:t>2</a:t>
            </a:r>
            <a:endParaRPr lang="en-US" sz="2372" dirty="0"/>
          </a:p>
        </p:txBody>
      </p:sp>
      <p:sp>
        <p:nvSpPr>
          <p:cNvPr id="14" name="Text 11"/>
          <p:cNvSpPr/>
          <p:nvPr/>
        </p:nvSpPr>
        <p:spPr>
          <a:xfrm>
            <a:off x="3248501" y="3361849"/>
            <a:ext cx="2510195" cy="313730"/>
          </a:xfrm>
          <a:prstGeom prst="rect">
            <a:avLst/>
          </a:prstGeom>
          <a:noFill/>
          <a:ln/>
        </p:spPr>
        <p:txBody>
          <a:bodyPr wrap="none" rtlCol="0" anchor="t"/>
          <a:lstStyle/>
          <a:p>
            <a:pPr marL="0" indent="0" algn="l">
              <a:lnSpc>
                <a:spcPts val="2471"/>
              </a:lnSpc>
              <a:buNone/>
            </a:pPr>
            <a:r>
              <a:rPr lang="en-US" sz="1977" dirty="0">
                <a:solidFill>
                  <a:srgbClr val="3C3939"/>
                </a:solidFill>
                <a:latin typeface="Raleway" pitchFamily="34" charset="0"/>
                <a:ea typeface="Raleway" pitchFamily="34" charset="-122"/>
                <a:cs typeface="Raleway" pitchFamily="34" charset="-120"/>
              </a:rPr>
              <a:t>Deletion</a:t>
            </a:r>
            <a:endParaRPr lang="en-US" sz="1977" dirty="0"/>
          </a:p>
        </p:txBody>
      </p:sp>
      <p:sp>
        <p:nvSpPr>
          <p:cNvPr id="15" name="Text 12"/>
          <p:cNvSpPr/>
          <p:nvPr/>
        </p:nvSpPr>
        <p:spPr>
          <a:xfrm>
            <a:off x="3248501" y="3795951"/>
            <a:ext cx="8835985" cy="642699"/>
          </a:xfrm>
          <a:prstGeom prst="rect">
            <a:avLst/>
          </a:prstGeom>
          <a:noFill/>
          <a:ln/>
        </p:spPr>
        <p:txBody>
          <a:bodyPr wrap="square" rtlCol="0" anchor="t"/>
          <a:lstStyle/>
          <a:p>
            <a:pPr marL="0" indent="0" algn="l">
              <a:lnSpc>
                <a:spcPts val="2530"/>
              </a:lnSpc>
              <a:buNone/>
            </a:pPr>
            <a:r>
              <a:rPr lang="en-US" sz="1581" dirty="0">
                <a:solidFill>
                  <a:srgbClr val="3C3939"/>
                </a:solidFill>
                <a:latin typeface="Roboto" pitchFamily="34" charset="0"/>
                <a:ea typeface="Roboto" pitchFamily="34" charset="-122"/>
                <a:cs typeface="Roboto" pitchFamily="34" charset="-120"/>
              </a:rPr>
              <a:t>Removing an element from a tango tree requires careful handling to preserve the tree's structure and balance, also maintaining a logarithmic time complexity.</a:t>
            </a:r>
            <a:endParaRPr lang="en-US" sz="1581" dirty="0"/>
          </a:p>
        </p:txBody>
      </p:sp>
      <p:sp>
        <p:nvSpPr>
          <p:cNvPr id="16" name="Shape 13"/>
          <p:cNvSpPr/>
          <p:nvPr/>
        </p:nvSpPr>
        <p:spPr>
          <a:xfrm>
            <a:off x="2621042" y="4997053"/>
            <a:ext cx="451723" cy="451723"/>
          </a:xfrm>
          <a:prstGeom prst="roundRect">
            <a:avLst>
              <a:gd name="adj" fmla="val 20005"/>
            </a:avLst>
          </a:prstGeom>
          <a:solidFill>
            <a:srgbClr val="E1E1EA"/>
          </a:solidFill>
          <a:ln w="7620">
            <a:solidFill>
              <a:srgbClr val="C7C7D0"/>
            </a:solidFill>
            <a:prstDash val="solid"/>
          </a:ln>
        </p:spPr>
      </p:sp>
      <p:sp>
        <p:nvSpPr>
          <p:cNvPr id="17" name="Text 14"/>
          <p:cNvSpPr/>
          <p:nvPr/>
        </p:nvSpPr>
        <p:spPr>
          <a:xfrm>
            <a:off x="2766417" y="5034677"/>
            <a:ext cx="160853" cy="376476"/>
          </a:xfrm>
          <a:prstGeom prst="rect">
            <a:avLst/>
          </a:prstGeom>
          <a:noFill/>
          <a:ln/>
        </p:spPr>
        <p:txBody>
          <a:bodyPr wrap="none" rtlCol="0" anchor="t"/>
          <a:lstStyle/>
          <a:p>
            <a:pPr marL="0" indent="0" algn="ctr">
              <a:lnSpc>
                <a:spcPts val="2965"/>
              </a:lnSpc>
              <a:buNone/>
            </a:pPr>
            <a:r>
              <a:rPr lang="en-US" sz="2372" dirty="0">
                <a:solidFill>
                  <a:srgbClr val="3C3939"/>
                </a:solidFill>
                <a:latin typeface="Raleway" pitchFamily="34" charset="0"/>
                <a:ea typeface="Raleway" pitchFamily="34" charset="-122"/>
                <a:cs typeface="Raleway" pitchFamily="34" charset="-120"/>
              </a:rPr>
              <a:t>3</a:t>
            </a:r>
            <a:endParaRPr lang="en-US" sz="2372" dirty="0"/>
          </a:p>
        </p:txBody>
      </p:sp>
      <p:sp>
        <p:nvSpPr>
          <p:cNvPr id="18" name="Text 15"/>
          <p:cNvSpPr/>
          <p:nvPr/>
        </p:nvSpPr>
        <p:spPr>
          <a:xfrm>
            <a:off x="3248501" y="5040868"/>
            <a:ext cx="2510195" cy="313730"/>
          </a:xfrm>
          <a:prstGeom prst="rect">
            <a:avLst/>
          </a:prstGeom>
          <a:noFill/>
          <a:ln/>
        </p:spPr>
        <p:txBody>
          <a:bodyPr wrap="none" rtlCol="0" anchor="t"/>
          <a:lstStyle/>
          <a:p>
            <a:pPr marL="0" indent="0" algn="l">
              <a:lnSpc>
                <a:spcPts val="2471"/>
              </a:lnSpc>
              <a:buNone/>
            </a:pPr>
            <a:r>
              <a:rPr lang="en-US" sz="1977" dirty="0">
                <a:solidFill>
                  <a:srgbClr val="3C3939"/>
                </a:solidFill>
                <a:latin typeface="Raleway" pitchFamily="34" charset="0"/>
                <a:ea typeface="Raleway" pitchFamily="34" charset="-122"/>
                <a:cs typeface="Raleway" pitchFamily="34" charset="-120"/>
              </a:rPr>
              <a:t>Search</a:t>
            </a:r>
            <a:endParaRPr lang="en-US" sz="1977" dirty="0"/>
          </a:p>
        </p:txBody>
      </p:sp>
      <p:sp>
        <p:nvSpPr>
          <p:cNvPr id="19" name="Text 16"/>
          <p:cNvSpPr/>
          <p:nvPr/>
        </p:nvSpPr>
        <p:spPr>
          <a:xfrm>
            <a:off x="3248501" y="5474970"/>
            <a:ext cx="8835985" cy="642699"/>
          </a:xfrm>
          <a:prstGeom prst="rect">
            <a:avLst/>
          </a:prstGeom>
          <a:noFill/>
          <a:ln/>
        </p:spPr>
        <p:txBody>
          <a:bodyPr wrap="square" rtlCol="0" anchor="t"/>
          <a:lstStyle/>
          <a:p>
            <a:pPr marL="0" indent="0" algn="l">
              <a:lnSpc>
                <a:spcPts val="2530"/>
              </a:lnSpc>
              <a:buNone/>
            </a:pPr>
            <a:r>
              <a:rPr lang="en-US" sz="1581" dirty="0">
                <a:solidFill>
                  <a:srgbClr val="3C3939"/>
                </a:solidFill>
                <a:latin typeface="Roboto" pitchFamily="34" charset="0"/>
                <a:ea typeface="Roboto" pitchFamily="34" charset="-122"/>
                <a:cs typeface="Roboto" pitchFamily="34" charset="-120"/>
              </a:rPr>
              <a:t>The search function searches for a node with a given key in the tree. It recursively traverses the tree, comparing the key with the node's data.</a:t>
            </a:r>
            <a:endParaRPr lang="en-US" sz="1581" dirty="0"/>
          </a:p>
        </p:txBody>
      </p:sp>
      <p:sp>
        <p:nvSpPr>
          <p:cNvPr id="20" name="Shape 17"/>
          <p:cNvSpPr/>
          <p:nvPr/>
        </p:nvSpPr>
        <p:spPr>
          <a:xfrm>
            <a:off x="2621042" y="6676073"/>
            <a:ext cx="451723" cy="451723"/>
          </a:xfrm>
          <a:prstGeom prst="roundRect">
            <a:avLst>
              <a:gd name="adj" fmla="val 20005"/>
            </a:avLst>
          </a:prstGeom>
          <a:solidFill>
            <a:srgbClr val="E1E1EA"/>
          </a:solidFill>
          <a:ln w="7620">
            <a:solidFill>
              <a:srgbClr val="C7C7D0"/>
            </a:solidFill>
            <a:prstDash val="solid"/>
          </a:ln>
        </p:spPr>
      </p:sp>
      <p:sp>
        <p:nvSpPr>
          <p:cNvPr id="21" name="Text 18"/>
          <p:cNvSpPr/>
          <p:nvPr/>
        </p:nvSpPr>
        <p:spPr>
          <a:xfrm>
            <a:off x="2764631" y="6713696"/>
            <a:ext cx="164425" cy="376476"/>
          </a:xfrm>
          <a:prstGeom prst="rect">
            <a:avLst/>
          </a:prstGeom>
          <a:noFill/>
          <a:ln/>
        </p:spPr>
        <p:txBody>
          <a:bodyPr wrap="none" rtlCol="0" anchor="t"/>
          <a:lstStyle/>
          <a:p>
            <a:pPr marL="0" indent="0" algn="ctr">
              <a:lnSpc>
                <a:spcPts val="2965"/>
              </a:lnSpc>
              <a:buNone/>
            </a:pPr>
            <a:r>
              <a:rPr lang="en-US" sz="2372" dirty="0">
                <a:solidFill>
                  <a:srgbClr val="3C3939"/>
                </a:solidFill>
                <a:latin typeface="Raleway" pitchFamily="34" charset="0"/>
                <a:ea typeface="Raleway" pitchFamily="34" charset="-122"/>
                <a:cs typeface="Raleway" pitchFamily="34" charset="-120"/>
              </a:rPr>
              <a:t>4</a:t>
            </a:r>
            <a:endParaRPr lang="en-US" sz="2372" dirty="0"/>
          </a:p>
        </p:txBody>
      </p:sp>
      <p:sp>
        <p:nvSpPr>
          <p:cNvPr id="22" name="Text 19"/>
          <p:cNvSpPr/>
          <p:nvPr/>
        </p:nvSpPr>
        <p:spPr>
          <a:xfrm>
            <a:off x="3248501" y="6719888"/>
            <a:ext cx="2510195" cy="313730"/>
          </a:xfrm>
          <a:prstGeom prst="rect">
            <a:avLst/>
          </a:prstGeom>
          <a:noFill/>
          <a:ln/>
        </p:spPr>
        <p:txBody>
          <a:bodyPr wrap="none" rtlCol="0" anchor="t"/>
          <a:lstStyle/>
          <a:p>
            <a:pPr marL="0" indent="0" algn="l">
              <a:lnSpc>
                <a:spcPts val="2471"/>
              </a:lnSpc>
              <a:buNone/>
            </a:pPr>
            <a:r>
              <a:rPr lang="en-US" sz="1977" dirty="0">
                <a:solidFill>
                  <a:srgbClr val="3C3939"/>
                </a:solidFill>
                <a:latin typeface="Raleway" pitchFamily="34" charset="0"/>
                <a:ea typeface="Raleway" pitchFamily="34" charset="-122"/>
                <a:cs typeface="Raleway" pitchFamily="34" charset="-120"/>
              </a:rPr>
              <a:t>Display</a:t>
            </a:r>
            <a:endParaRPr lang="en-US" sz="1977" dirty="0"/>
          </a:p>
        </p:txBody>
      </p:sp>
      <p:sp>
        <p:nvSpPr>
          <p:cNvPr id="23" name="Text 20"/>
          <p:cNvSpPr/>
          <p:nvPr/>
        </p:nvSpPr>
        <p:spPr>
          <a:xfrm>
            <a:off x="3248501" y="7153989"/>
            <a:ext cx="8835985" cy="321350"/>
          </a:xfrm>
          <a:prstGeom prst="rect">
            <a:avLst/>
          </a:prstGeom>
          <a:noFill/>
          <a:ln/>
        </p:spPr>
        <p:txBody>
          <a:bodyPr wrap="none" rtlCol="0" anchor="t"/>
          <a:lstStyle/>
          <a:p>
            <a:pPr marL="0" indent="0" algn="l">
              <a:lnSpc>
                <a:spcPts val="2530"/>
              </a:lnSpc>
              <a:buNone/>
            </a:pPr>
            <a:r>
              <a:rPr lang="en-US" sz="1581" dirty="0">
                <a:solidFill>
                  <a:srgbClr val="3C3939"/>
                </a:solidFill>
                <a:latin typeface="Roboto" pitchFamily="34" charset="0"/>
                <a:ea typeface="Roboto" pitchFamily="34" charset="-122"/>
                <a:cs typeface="Roboto" pitchFamily="34" charset="-120"/>
              </a:rPr>
              <a:t>Displays all the elements that are present in the </a:t>
            </a:r>
            <a:endParaRPr lang="en-US" sz="1581" dirty="0"/>
          </a:p>
        </p:txBody>
      </p:sp>
      <p:pic>
        <p:nvPicPr>
          <p:cNvPr id="24"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993338"/>
            <a:ext cx="10554414" cy="2083118"/>
          </a:xfrm>
          <a:prstGeom prst="rect">
            <a:avLst/>
          </a:prstGeom>
          <a:noFill/>
          <a:ln/>
        </p:spPr>
        <p:txBody>
          <a:bodyPr wrap="squar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Tango Tree: Time and Space Complexities, Efficiency and Inefficiencies</a:t>
            </a:r>
            <a:endParaRPr lang="en-US" sz="4374" dirty="0"/>
          </a:p>
        </p:txBody>
      </p:sp>
      <p:sp>
        <p:nvSpPr>
          <p:cNvPr id="5" name="Text 3"/>
          <p:cNvSpPr/>
          <p:nvPr/>
        </p:nvSpPr>
        <p:spPr>
          <a:xfrm>
            <a:off x="2037993" y="3631883"/>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Time Complexity</a:t>
            </a:r>
            <a:endParaRPr lang="en-US" sz="2187" dirty="0"/>
          </a:p>
        </p:txBody>
      </p:sp>
      <p:sp>
        <p:nvSpPr>
          <p:cNvPr id="6" name="Text 4"/>
          <p:cNvSpPr/>
          <p:nvPr/>
        </p:nvSpPr>
        <p:spPr>
          <a:xfrm>
            <a:off x="2037993" y="4201239"/>
            <a:ext cx="3156347" cy="2132409"/>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Tango trees exhibit a time complexity of O(log(log n)) for operations like insertion, deletion, and search, making them highly efficient for large datasets.</a:t>
            </a:r>
            <a:endParaRPr lang="en-US" sz="1750" dirty="0"/>
          </a:p>
        </p:txBody>
      </p:sp>
      <p:sp>
        <p:nvSpPr>
          <p:cNvPr id="7" name="Text 5"/>
          <p:cNvSpPr/>
          <p:nvPr/>
        </p:nvSpPr>
        <p:spPr>
          <a:xfrm>
            <a:off x="5743932" y="3631883"/>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Space Complexity</a:t>
            </a:r>
            <a:endParaRPr lang="en-US" sz="2187" dirty="0"/>
          </a:p>
        </p:txBody>
      </p:sp>
      <p:sp>
        <p:nvSpPr>
          <p:cNvPr id="8" name="Text 6"/>
          <p:cNvSpPr/>
          <p:nvPr/>
        </p:nvSpPr>
        <p:spPr>
          <a:xfrm>
            <a:off x="5743932" y="4201239"/>
            <a:ext cx="3156347" cy="1777008"/>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The space complexity of a tango tree is O(n.log n), as it requires additional storage for maintaining the tree's structure and balance.</a:t>
            </a:r>
            <a:endParaRPr lang="en-US" sz="1750" dirty="0"/>
          </a:p>
        </p:txBody>
      </p:sp>
      <p:sp>
        <p:nvSpPr>
          <p:cNvPr id="9" name="Text 7"/>
          <p:cNvSpPr/>
          <p:nvPr/>
        </p:nvSpPr>
        <p:spPr>
          <a:xfrm>
            <a:off x="9449872" y="3631883"/>
            <a:ext cx="3156347" cy="694373"/>
          </a:xfrm>
          <a:prstGeom prst="rect">
            <a:avLst/>
          </a:prstGeom>
          <a:noFill/>
          <a:ln/>
        </p:spPr>
        <p:txBody>
          <a:bodyPr wrap="squar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Efficiency and Inefficiencies</a:t>
            </a:r>
            <a:endParaRPr lang="en-US" sz="2187" dirty="0"/>
          </a:p>
        </p:txBody>
      </p:sp>
      <p:sp>
        <p:nvSpPr>
          <p:cNvPr id="10" name="Text 8"/>
          <p:cNvSpPr/>
          <p:nvPr/>
        </p:nvSpPr>
        <p:spPr>
          <a:xfrm>
            <a:off x="9449872" y="4548426"/>
            <a:ext cx="3156347" cy="2487811"/>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Tango trees excel in maintaining a balanced structure, but can be less efficient for applications with frequent updates or require more memory compared to other data structures.</a:t>
            </a:r>
            <a:endParaRPr lang="en-US" sz="1750" dirty="0"/>
          </a:p>
        </p:txBody>
      </p:sp>
      <p:pic>
        <p:nvPicPr>
          <p:cNvPr id="1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413034"/>
            <a:ext cx="6002536"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Tango Tree- Limitations</a:t>
            </a:r>
            <a:endParaRPr lang="en-US" sz="4374" dirty="0"/>
          </a:p>
        </p:txBody>
      </p:sp>
      <p:sp>
        <p:nvSpPr>
          <p:cNvPr id="5" name="Text 3"/>
          <p:cNvSpPr/>
          <p:nvPr/>
        </p:nvSpPr>
        <p:spPr>
          <a:xfrm>
            <a:off x="2037993" y="2551748"/>
            <a:ext cx="10554414" cy="4264819"/>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1. </a:t>
            </a:r>
            <a:r>
              <a:rPr lang="en-US" sz="1750" b="1" dirty="0">
                <a:solidFill>
                  <a:srgbClr val="3C3939"/>
                </a:solidFill>
                <a:latin typeface="Roboto" pitchFamily="34" charset="0"/>
                <a:ea typeface="Roboto" pitchFamily="34" charset="-122"/>
                <a:cs typeface="Roboto" pitchFamily="34" charset="-120"/>
              </a:rPr>
              <a:t>Complexity</a:t>
            </a:r>
            <a:r>
              <a:rPr lang="en-US" sz="1750" dirty="0">
                <a:solidFill>
                  <a:srgbClr val="3C3939"/>
                </a:solidFill>
                <a:latin typeface="Roboto" pitchFamily="34" charset="0"/>
                <a:ea typeface="Roboto" pitchFamily="34" charset="-122"/>
                <a:cs typeface="Roboto" pitchFamily="34" charset="-120"/>
              </a:rPr>
              <a:t>: Tango Trees are more complex to implement and understand compared to traditional binary search trees. Their self-adjusting nature requires complex algorithms for rotation and rebalancing, which can be challenging to implement correctly.
2. </a:t>
            </a:r>
            <a:r>
              <a:rPr lang="en-US" sz="1750" b="1" dirty="0">
                <a:solidFill>
                  <a:srgbClr val="3C3939"/>
                </a:solidFill>
                <a:latin typeface="Roboto" pitchFamily="34" charset="0"/>
                <a:ea typeface="Roboto" pitchFamily="34" charset="-122"/>
                <a:cs typeface="Roboto" pitchFamily="34" charset="-120"/>
              </a:rPr>
              <a:t>Memory Overhead</a:t>
            </a:r>
            <a:r>
              <a:rPr lang="en-US" sz="1750" dirty="0">
                <a:solidFill>
                  <a:srgbClr val="3C3939"/>
                </a:solidFill>
                <a:latin typeface="Roboto" pitchFamily="34" charset="0"/>
                <a:ea typeface="Roboto" pitchFamily="34" charset="-122"/>
                <a:cs typeface="Roboto" pitchFamily="34" charset="-120"/>
              </a:rPr>
              <a:t>: Tango Trees may have higher memory overhead compared to simpler binary search trees due to additional metadata and record the data required for maintaining tree structure and performing tree rotations.
3. </a:t>
            </a:r>
            <a:r>
              <a:rPr lang="en-US" sz="1750" b="1" dirty="0">
                <a:solidFill>
                  <a:srgbClr val="3C3939"/>
                </a:solidFill>
                <a:latin typeface="Roboto" pitchFamily="34" charset="0"/>
                <a:ea typeface="Roboto" pitchFamily="34" charset="-122"/>
                <a:cs typeface="Roboto" pitchFamily="34" charset="-120"/>
              </a:rPr>
              <a:t>Performance Overhead</a:t>
            </a:r>
            <a:r>
              <a:rPr lang="en-US" sz="1750" dirty="0">
                <a:solidFill>
                  <a:srgbClr val="3C3939"/>
                </a:solidFill>
                <a:latin typeface="Roboto" pitchFamily="34" charset="0"/>
                <a:ea typeface="Roboto" pitchFamily="34" charset="-122"/>
                <a:cs typeface="Roboto" pitchFamily="34" charset="-120"/>
              </a:rPr>
              <a:t>: While Tango Trees aim to provide better average-case performance than traditional binary search trees, they may introduce performance overhead due to the additional operations required for self-adjustment. In some cases, these overheads may outweigh the benefits of self-adjustment.</a:t>
            </a:r>
            <a:endParaRPr lang="en-US" sz="1750" dirty="0"/>
          </a:p>
        </p:txBody>
      </p:sp>
      <p:pic>
        <p:nvPicPr>
          <p:cNvPr id="6"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460063"/>
            <a:ext cx="857631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Tango Tree: Real Life Applications</a:t>
            </a:r>
            <a:endParaRPr lang="en-US" sz="4374" dirty="0"/>
          </a:p>
        </p:txBody>
      </p:sp>
      <p:sp>
        <p:nvSpPr>
          <p:cNvPr id="5" name="Shape 3"/>
          <p:cNvSpPr/>
          <p:nvPr/>
        </p:nvSpPr>
        <p:spPr>
          <a:xfrm>
            <a:off x="2037993" y="2772370"/>
            <a:ext cx="499943" cy="499943"/>
          </a:xfrm>
          <a:prstGeom prst="roundRect">
            <a:avLst>
              <a:gd name="adj" fmla="val 20000"/>
            </a:avLst>
          </a:prstGeom>
          <a:solidFill>
            <a:srgbClr val="E1E1EA"/>
          </a:solidFill>
          <a:ln w="7620">
            <a:solidFill>
              <a:srgbClr val="C7C7D0"/>
            </a:solidFill>
            <a:prstDash val="solid"/>
          </a:ln>
        </p:spPr>
      </p:sp>
      <p:sp>
        <p:nvSpPr>
          <p:cNvPr id="6" name="Text 4"/>
          <p:cNvSpPr/>
          <p:nvPr/>
        </p:nvSpPr>
        <p:spPr>
          <a:xfrm>
            <a:off x="2216587" y="2814042"/>
            <a:ext cx="142637"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1</a:t>
            </a:r>
            <a:endParaRPr lang="en-US" sz="2624" dirty="0"/>
          </a:p>
        </p:txBody>
      </p:sp>
      <p:sp>
        <p:nvSpPr>
          <p:cNvPr id="7" name="Text 5"/>
          <p:cNvSpPr/>
          <p:nvPr/>
        </p:nvSpPr>
        <p:spPr>
          <a:xfrm>
            <a:off x="2760107" y="2848689"/>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Database Indexing</a:t>
            </a:r>
            <a:endParaRPr lang="en-US" sz="2187" dirty="0"/>
          </a:p>
        </p:txBody>
      </p:sp>
      <p:sp>
        <p:nvSpPr>
          <p:cNvPr id="8" name="Text 6"/>
          <p:cNvSpPr/>
          <p:nvPr/>
        </p:nvSpPr>
        <p:spPr>
          <a:xfrm>
            <a:off x="2760107" y="3329107"/>
            <a:ext cx="4444008"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Tango trees are often used to index data in databases, enabling efficient searches and range queries.</a:t>
            </a:r>
            <a:endParaRPr lang="en-US" sz="1750" dirty="0"/>
          </a:p>
        </p:txBody>
      </p:sp>
      <p:sp>
        <p:nvSpPr>
          <p:cNvPr id="9" name="Shape 7"/>
          <p:cNvSpPr/>
          <p:nvPr/>
        </p:nvSpPr>
        <p:spPr>
          <a:xfrm>
            <a:off x="7426285" y="2772370"/>
            <a:ext cx="499943" cy="499943"/>
          </a:xfrm>
          <a:prstGeom prst="roundRect">
            <a:avLst>
              <a:gd name="adj" fmla="val 20000"/>
            </a:avLst>
          </a:prstGeom>
          <a:solidFill>
            <a:srgbClr val="E1E1EA"/>
          </a:solidFill>
          <a:ln w="7620">
            <a:solidFill>
              <a:srgbClr val="C7C7D0"/>
            </a:solidFill>
            <a:prstDash val="solid"/>
          </a:ln>
        </p:spPr>
      </p:sp>
      <p:sp>
        <p:nvSpPr>
          <p:cNvPr id="10" name="Text 8"/>
          <p:cNvSpPr/>
          <p:nvPr/>
        </p:nvSpPr>
        <p:spPr>
          <a:xfrm>
            <a:off x="7589401" y="2814042"/>
            <a:ext cx="173712"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2</a:t>
            </a:r>
            <a:endParaRPr lang="en-US" sz="2624" dirty="0"/>
          </a:p>
        </p:txBody>
      </p:sp>
      <p:sp>
        <p:nvSpPr>
          <p:cNvPr id="11" name="Text 9"/>
          <p:cNvSpPr/>
          <p:nvPr/>
        </p:nvSpPr>
        <p:spPr>
          <a:xfrm>
            <a:off x="8148399" y="2848689"/>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File Systems</a:t>
            </a:r>
            <a:endParaRPr lang="en-US" sz="2187" dirty="0"/>
          </a:p>
        </p:txBody>
      </p:sp>
      <p:sp>
        <p:nvSpPr>
          <p:cNvPr id="12" name="Text 10"/>
          <p:cNvSpPr/>
          <p:nvPr/>
        </p:nvSpPr>
        <p:spPr>
          <a:xfrm>
            <a:off x="8148399" y="3329107"/>
            <a:ext cx="4444008"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The balanced nature of tango trees makes them suitable for file system organization and navigation.</a:t>
            </a:r>
            <a:endParaRPr lang="en-US" sz="1750" dirty="0"/>
          </a:p>
        </p:txBody>
      </p:sp>
      <p:sp>
        <p:nvSpPr>
          <p:cNvPr id="13" name="Shape 11"/>
          <p:cNvSpPr/>
          <p:nvPr/>
        </p:nvSpPr>
        <p:spPr>
          <a:xfrm>
            <a:off x="2037993" y="4791075"/>
            <a:ext cx="499943" cy="499943"/>
          </a:xfrm>
          <a:prstGeom prst="roundRect">
            <a:avLst>
              <a:gd name="adj" fmla="val 20000"/>
            </a:avLst>
          </a:prstGeom>
          <a:solidFill>
            <a:srgbClr val="E1E1EA"/>
          </a:solidFill>
          <a:ln w="7620">
            <a:solidFill>
              <a:srgbClr val="C7C7D0"/>
            </a:solidFill>
            <a:prstDash val="solid"/>
          </a:ln>
        </p:spPr>
      </p:sp>
      <p:sp>
        <p:nvSpPr>
          <p:cNvPr id="14" name="Text 12"/>
          <p:cNvSpPr/>
          <p:nvPr/>
        </p:nvSpPr>
        <p:spPr>
          <a:xfrm>
            <a:off x="2198965" y="4832747"/>
            <a:ext cx="177998"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3</a:t>
            </a:r>
            <a:endParaRPr lang="en-US" sz="2624" dirty="0"/>
          </a:p>
        </p:txBody>
      </p:sp>
      <p:sp>
        <p:nvSpPr>
          <p:cNvPr id="15" name="Text 13"/>
          <p:cNvSpPr/>
          <p:nvPr/>
        </p:nvSpPr>
        <p:spPr>
          <a:xfrm>
            <a:off x="2760107" y="4867394"/>
            <a:ext cx="2917627"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Spatial Data Structures</a:t>
            </a:r>
            <a:endParaRPr lang="en-US" sz="2187" dirty="0"/>
          </a:p>
        </p:txBody>
      </p:sp>
      <p:sp>
        <p:nvSpPr>
          <p:cNvPr id="16" name="Text 14"/>
          <p:cNvSpPr/>
          <p:nvPr/>
        </p:nvSpPr>
        <p:spPr>
          <a:xfrm>
            <a:off x="2760107" y="5347811"/>
            <a:ext cx="4444008" cy="1421606"/>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Tango trees are utilized in geographic information systems (GIS) to store and manage spatial data, such as maps and coordinates.</a:t>
            </a:r>
            <a:endParaRPr lang="en-US" sz="1750" dirty="0"/>
          </a:p>
        </p:txBody>
      </p:sp>
      <p:sp>
        <p:nvSpPr>
          <p:cNvPr id="17" name="Shape 15"/>
          <p:cNvSpPr/>
          <p:nvPr/>
        </p:nvSpPr>
        <p:spPr>
          <a:xfrm>
            <a:off x="7426285" y="4791075"/>
            <a:ext cx="499943" cy="499943"/>
          </a:xfrm>
          <a:prstGeom prst="roundRect">
            <a:avLst>
              <a:gd name="adj" fmla="val 20000"/>
            </a:avLst>
          </a:prstGeom>
          <a:solidFill>
            <a:srgbClr val="E1E1EA"/>
          </a:solidFill>
          <a:ln w="7620">
            <a:solidFill>
              <a:srgbClr val="C7C7D0"/>
            </a:solidFill>
            <a:prstDash val="solid"/>
          </a:ln>
        </p:spPr>
      </p:sp>
      <p:sp>
        <p:nvSpPr>
          <p:cNvPr id="18" name="Text 16"/>
          <p:cNvSpPr/>
          <p:nvPr/>
        </p:nvSpPr>
        <p:spPr>
          <a:xfrm>
            <a:off x="7585234" y="4832747"/>
            <a:ext cx="182047"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4</a:t>
            </a:r>
            <a:endParaRPr lang="en-US" sz="2624" dirty="0"/>
          </a:p>
        </p:txBody>
      </p:sp>
      <p:sp>
        <p:nvSpPr>
          <p:cNvPr id="19" name="Text 17"/>
          <p:cNvSpPr/>
          <p:nvPr/>
        </p:nvSpPr>
        <p:spPr>
          <a:xfrm>
            <a:off x="8148399" y="4867394"/>
            <a:ext cx="3086219"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Multimedia Applications</a:t>
            </a:r>
            <a:endParaRPr lang="en-US" sz="2187" dirty="0"/>
          </a:p>
        </p:txBody>
      </p:sp>
      <p:sp>
        <p:nvSpPr>
          <p:cNvPr id="20" name="Text 18"/>
          <p:cNvSpPr/>
          <p:nvPr/>
        </p:nvSpPr>
        <p:spPr>
          <a:xfrm>
            <a:off x="8148399" y="5347811"/>
            <a:ext cx="4444008" cy="1421606"/>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The efficient search and retrieval capabilities of tango trees are beneficial in multimedia applications, such as image and video indexing.</a:t>
            </a:r>
            <a:endParaRPr lang="en-US" sz="1750" dirty="0"/>
          </a:p>
        </p:txBody>
      </p:sp>
      <p:pic>
        <p:nvPicPr>
          <p:cNvPr id="2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50437" y="749498"/>
            <a:ext cx="9387126" cy="1321594"/>
          </a:xfrm>
          <a:prstGeom prst="rect">
            <a:avLst/>
          </a:prstGeom>
          <a:noFill/>
          <a:ln/>
        </p:spPr>
        <p:txBody>
          <a:bodyPr wrap="square" rtlCol="0" anchor="t"/>
          <a:lstStyle/>
          <a:p>
            <a:pPr marL="0" indent="0">
              <a:lnSpc>
                <a:spcPts val="5203"/>
              </a:lnSpc>
              <a:buNone/>
            </a:pPr>
            <a:r>
              <a:rPr lang="en-US" sz="4162" dirty="0">
                <a:solidFill>
                  <a:srgbClr val="1B1B27"/>
                </a:solidFill>
                <a:latin typeface="Raleway" pitchFamily="34" charset="0"/>
                <a:ea typeface="Raleway" pitchFamily="34" charset="-122"/>
                <a:cs typeface="Raleway" pitchFamily="34" charset="-120"/>
              </a:rPr>
              <a:t>Unrolled Linked List: Definition and Operations</a:t>
            </a:r>
            <a:endParaRPr lang="en-US" sz="4162" dirty="0"/>
          </a:p>
        </p:txBody>
      </p:sp>
      <p:sp>
        <p:nvSpPr>
          <p:cNvPr id="6" name="Shape 3"/>
          <p:cNvSpPr/>
          <p:nvPr/>
        </p:nvSpPr>
        <p:spPr>
          <a:xfrm>
            <a:off x="4746427" y="2388156"/>
            <a:ext cx="42267" cy="5091827"/>
          </a:xfrm>
          <a:prstGeom prst="roundRect">
            <a:avLst>
              <a:gd name="adj" fmla="val 225103"/>
            </a:avLst>
          </a:prstGeom>
          <a:solidFill>
            <a:srgbClr val="C7C7D0"/>
          </a:solidFill>
          <a:ln/>
        </p:spPr>
      </p:sp>
      <p:sp>
        <p:nvSpPr>
          <p:cNvPr id="7" name="Shape 4"/>
          <p:cNvSpPr/>
          <p:nvPr/>
        </p:nvSpPr>
        <p:spPr>
          <a:xfrm>
            <a:off x="5005328" y="2769930"/>
            <a:ext cx="739973" cy="42267"/>
          </a:xfrm>
          <a:prstGeom prst="roundRect">
            <a:avLst>
              <a:gd name="adj" fmla="val 225103"/>
            </a:avLst>
          </a:prstGeom>
          <a:solidFill>
            <a:srgbClr val="C7C7D0"/>
          </a:solidFill>
          <a:ln/>
        </p:spPr>
      </p:sp>
      <p:sp>
        <p:nvSpPr>
          <p:cNvPr id="8" name="Shape 5"/>
          <p:cNvSpPr/>
          <p:nvPr/>
        </p:nvSpPr>
        <p:spPr>
          <a:xfrm>
            <a:off x="4529673" y="2553295"/>
            <a:ext cx="475655" cy="475655"/>
          </a:xfrm>
          <a:prstGeom prst="roundRect">
            <a:avLst>
              <a:gd name="adj" fmla="val 20003"/>
            </a:avLst>
          </a:prstGeom>
          <a:solidFill>
            <a:srgbClr val="E1E1EA"/>
          </a:solidFill>
          <a:ln w="7620">
            <a:solidFill>
              <a:srgbClr val="C7C7D0"/>
            </a:solidFill>
            <a:prstDash val="solid"/>
          </a:ln>
        </p:spPr>
      </p:sp>
      <p:sp>
        <p:nvSpPr>
          <p:cNvPr id="9" name="Text 6"/>
          <p:cNvSpPr/>
          <p:nvPr/>
        </p:nvSpPr>
        <p:spPr>
          <a:xfrm>
            <a:off x="4699575" y="2592824"/>
            <a:ext cx="135731" cy="396478"/>
          </a:xfrm>
          <a:prstGeom prst="rect">
            <a:avLst/>
          </a:prstGeom>
          <a:noFill/>
          <a:ln/>
        </p:spPr>
        <p:txBody>
          <a:bodyPr wrap="none" rtlCol="0" anchor="t"/>
          <a:lstStyle/>
          <a:p>
            <a:pPr marL="0" indent="0" algn="ctr">
              <a:lnSpc>
                <a:spcPts val="3122"/>
              </a:lnSpc>
              <a:buNone/>
            </a:pPr>
            <a:r>
              <a:rPr lang="en-US" sz="2497" dirty="0">
                <a:solidFill>
                  <a:srgbClr val="3C3939"/>
                </a:solidFill>
                <a:latin typeface="Raleway" pitchFamily="34" charset="0"/>
                <a:ea typeface="Raleway" pitchFamily="34" charset="-122"/>
                <a:cs typeface="Raleway" pitchFamily="34" charset="-120"/>
              </a:rPr>
              <a:t>1</a:t>
            </a:r>
            <a:endParaRPr lang="en-US" sz="2497" dirty="0"/>
          </a:p>
        </p:txBody>
      </p:sp>
      <p:sp>
        <p:nvSpPr>
          <p:cNvPr id="10" name="Text 7"/>
          <p:cNvSpPr/>
          <p:nvPr/>
        </p:nvSpPr>
        <p:spPr>
          <a:xfrm>
            <a:off x="5930265" y="2599492"/>
            <a:ext cx="2642830" cy="330398"/>
          </a:xfrm>
          <a:prstGeom prst="rect">
            <a:avLst/>
          </a:prstGeom>
          <a:noFill/>
          <a:ln/>
        </p:spPr>
        <p:txBody>
          <a:bodyPr wrap="none" rtlCol="0" anchor="t"/>
          <a:lstStyle/>
          <a:p>
            <a:pPr marL="0" indent="0" algn="l">
              <a:lnSpc>
                <a:spcPts val="2601"/>
              </a:lnSpc>
              <a:buNone/>
            </a:pPr>
            <a:r>
              <a:rPr lang="en-US" sz="2081" dirty="0">
                <a:solidFill>
                  <a:srgbClr val="3C3939"/>
                </a:solidFill>
                <a:latin typeface="Raleway" pitchFamily="34" charset="0"/>
                <a:ea typeface="Raleway" pitchFamily="34" charset="-122"/>
                <a:cs typeface="Raleway" pitchFamily="34" charset="-120"/>
              </a:rPr>
              <a:t>Insertion</a:t>
            </a:r>
            <a:endParaRPr lang="en-US" sz="2081" dirty="0"/>
          </a:p>
        </p:txBody>
      </p:sp>
      <p:sp>
        <p:nvSpPr>
          <p:cNvPr id="11" name="Text 8"/>
          <p:cNvSpPr/>
          <p:nvPr/>
        </p:nvSpPr>
        <p:spPr>
          <a:xfrm>
            <a:off x="5930265" y="3056692"/>
            <a:ext cx="7907298" cy="676513"/>
          </a:xfrm>
          <a:prstGeom prst="rect">
            <a:avLst/>
          </a:prstGeom>
          <a:noFill/>
          <a:ln/>
        </p:spPr>
        <p:txBody>
          <a:bodyPr wrap="square" rtlCol="0" anchor="t"/>
          <a:lstStyle/>
          <a:p>
            <a:pPr marL="0" indent="0" algn="l">
              <a:lnSpc>
                <a:spcPts val="2664"/>
              </a:lnSpc>
              <a:buNone/>
            </a:pPr>
            <a:r>
              <a:rPr lang="en-US" sz="1665" dirty="0">
                <a:solidFill>
                  <a:srgbClr val="3C3939"/>
                </a:solidFill>
                <a:latin typeface="Roboto" pitchFamily="34" charset="0"/>
                <a:ea typeface="Roboto" pitchFamily="34" charset="-122"/>
                <a:cs typeface="Roboto" pitchFamily="34" charset="-120"/>
              </a:rPr>
              <a:t>Inserting an element into an unrolled linked list involves finding the appropriate block, maintaining the ordered structure, and possibly splitting a block if necessary.</a:t>
            </a:r>
            <a:endParaRPr lang="en-US" sz="1665" dirty="0"/>
          </a:p>
        </p:txBody>
      </p:sp>
      <p:sp>
        <p:nvSpPr>
          <p:cNvPr id="12" name="Shape 9"/>
          <p:cNvSpPr/>
          <p:nvPr/>
        </p:nvSpPr>
        <p:spPr>
          <a:xfrm>
            <a:off x="5005328" y="4537650"/>
            <a:ext cx="739973" cy="42267"/>
          </a:xfrm>
          <a:prstGeom prst="roundRect">
            <a:avLst>
              <a:gd name="adj" fmla="val 225103"/>
            </a:avLst>
          </a:prstGeom>
          <a:solidFill>
            <a:srgbClr val="C7C7D0"/>
          </a:solidFill>
          <a:ln/>
        </p:spPr>
      </p:sp>
      <p:sp>
        <p:nvSpPr>
          <p:cNvPr id="13" name="Shape 10"/>
          <p:cNvSpPr/>
          <p:nvPr/>
        </p:nvSpPr>
        <p:spPr>
          <a:xfrm>
            <a:off x="4529673" y="4321016"/>
            <a:ext cx="475655" cy="475655"/>
          </a:xfrm>
          <a:prstGeom prst="roundRect">
            <a:avLst>
              <a:gd name="adj" fmla="val 20003"/>
            </a:avLst>
          </a:prstGeom>
          <a:solidFill>
            <a:srgbClr val="E1E1EA"/>
          </a:solidFill>
          <a:ln w="7620">
            <a:solidFill>
              <a:srgbClr val="C7C7D0"/>
            </a:solidFill>
            <a:prstDash val="solid"/>
          </a:ln>
        </p:spPr>
      </p:sp>
      <p:sp>
        <p:nvSpPr>
          <p:cNvPr id="14" name="Text 11"/>
          <p:cNvSpPr/>
          <p:nvPr/>
        </p:nvSpPr>
        <p:spPr>
          <a:xfrm>
            <a:off x="4684812" y="4360545"/>
            <a:ext cx="165259" cy="396478"/>
          </a:xfrm>
          <a:prstGeom prst="rect">
            <a:avLst/>
          </a:prstGeom>
          <a:noFill/>
          <a:ln/>
        </p:spPr>
        <p:txBody>
          <a:bodyPr wrap="none" rtlCol="0" anchor="t"/>
          <a:lstStyle/>
          <a:p>
            <a:pPr marL="0" indent="0" algn="ctr">
              <a:lnSpc>
                <a:spcPts val="3122"/>
              </a:lnSpc>
              <a:buNone/>
            </a:pPr>
            <a:r>
              <a:rPr lang="en-US" sz="2497" dirty="0">
                <a:solidFill>
                  <a:srgbClr val="3C3939"/>
                </a:solidFill>
                <a:latin typeface="Raleway" pitchFamily="34" charset="0"/>
                <a:ea typeface="Raleway" pitchFamily="34" charset="-122"/>
                <a:cs typeface="Raleway" pitchFamily="34" charset="-120"/>
              </a:rPr>
              <a:t>2</a:t>
            </a:r>
            <a:endParaRPr lang="en-US" sz="2497" dirty="0"/>
          </a:p>
        </p:txBody>
      </p:sp>
      <p:sp>
        <p:nvSpPr>
          <p:cNvPr id="15" name="Text 12"/>
          <p:cNvSpPr/>
          <p:nvPr/>
        </p:nvSpPr>
        <p:spPr>
          <a:xfrm>
            <a:off x="5930265" y="4367213"/>
            <a:ext cx="2642830" cy="330398"/>
          </a:xfrm>
          <a:prstGeom prst="rect">
            <a:avLst/>
          </a:prstGeom>
          <a:noFill/>
          <a:ln/>
        </p:spPr>
        <p:txBody>
          <a:bodyPr wrap="none" rtlCol="0" anchor="t"/>
          <a:lstStyle/>
          <a:p>
            <a:pPr marL="0" indent="0" algn="l">
              <a:lnSpc>
                <a:spcPts val="2601"/>
              </a:lnSpc>
              <a:buNone/>
            </a:pPr>
            <a:r>
              <a:rPr lang="en-US" sz="2081" dirty="0">
                <a:solidFill>
                  <a:srgbClr val="3C3939"/>
                </a:solidFill>
                <a:latin typeface="Raleway" pitchFamily="34" charset="0"/>
                <a:ea typeface="Raleway" pitchFamily="34" charset="-122"/>
                <a:cs typeface="Raleway" pitchFamily="34" charset="-120"/>
              </a:rPr>
              <a:t>Deletion</a:t>
            </a:r>
            <a:endParaRPr lang="en-US" sz="2081" dirty="0"/>
          </a:p>
        </p:txBody>
      </p:sp>
      <p:sp>
        <p:nvSpPr>
          <p:cNvPr id="16" name="Text 13"/>
          <p:cNvSpPr/>
          <p:nvPr/>
        </p:nvSpPr>
        <p:spPr>
          <a:xfrm>
            <a:off x="5930265" y="4824413"/>
            <a:ext cx="7907298" cy="1014770"/>
          </a:xfrm>
          <a:prstGeom prst="rect">
            <a:avLst/>
          </a:prstGeom>
          <a:noFill/>
          <a:ln/>
        </p:spPr>
        <p:txBody>
          <a:bodyPr wrap="square" rtlCol="0" anchor="t"/>
          <a:lstStyle/>
          <a:p>
            <a:pPr marL="0" indent="0" algn="l">
              <a:lnSpc>
                <a:spcPts val="2664"/>
              </a:lnSpc>
              <a:buNone/>
            </a:pPr>
            <a:r>
              <a:rPr lang="en-US" sz="1665" dirty="0">
                <a:solidFill>
                  <a:srgbClr val="3C3939"/>
                </a:solidFill>
                <a:latin typeface="Roboto" pitchFamily="34" charset="0"/>
                <a:ea typeface="Roboto" pitchFamily="34" charset="-122"/>
                <a:cs typeface="Roboto" pitchFamily="34" charset="-120"/>
              </a:rPr>
              <a:t>Deleting an element from an unrolled linked list requires locating the block and element, removing the element, and potentially merging blocks to maintain the data structure's efficiency.</a:t>
            </a:r>
            <a:endParaRPr lang="en-US" sz="1665" dirty="0"/>
          </a:p>
        </p:txBody>
      </p:sp>
      <p:sp>
        <p:nvSpPr>
          <p:cNvPr id="17" name="Shape 14"/>
          <p:cNvSpPr/>
          <p:nvPr/>
        </p:nvSpPr>
        <p:spPr>
          <a:xfrm>
            <a:off x="5005328" y="6643628"/>
            <a:ext cx="739973" cy="42267"/>
          </a:xfrm>
          <a:prstGeom prst="roundRect">
            <a:avLst>
              <a:gd name="adj" fmla="val 225103"/>
            </a:avLst>
          </a:prstGeom>
          <a:solidFill>
            <a:srgbClr val="C7C7D0"/>
          </a:solidFill>
          <a:ln/>
        </p:spPr>
      </p:sp>
      <p:sp>
        <p:nvSpPr>
          <p:cNvPr id="18" name="Shape 15"/>
          <p:cNvSpPr/>
          <p:nvPr/>
        </p:nvSpPr>
        <p:spPr>
          <a:xfrm>
            <a:off x="4529673" y="6426994"/>
            <a:ext cx="475655" cy="475655"/>
          </a:xfrm>
          <a:prstGeom prst="roundRect">
            <a:avLst>
              <a:gd name="adj" fmla="val 20003"/>
            </a:avLst>
          </a:prstGeom>
          <a:solidFill>
            <a:srgbClr val="E1E1EA"/>
          </a:solidFill>
          <a:ln w="7620">
            <a:solidFill>
              <a:srgbClr val="C7C7D0"/>
            </a:solidFill>
            <a:prstDash val="solid"/>
          </a:ln>
        </p:spPr>
      </p:sp>
      <p:sp>
        <p:nvSpPr>
          <p:cNvPr id="19" name="Text 16"/>
          <p:cNvSpPr/>
          <p:nvPr/>
        </p:nvSpPr>
        <p:spPr>
          <a:xfrm>
            <a:off x="4682788" y="6466522"/>
            <a:ext cx="169426" cy="396478"/>
          </a:xfrm>
          <a:prstGeom prst="rect">
            <a:avLst/>
          </a:prstGeom>
          <a:noFill/>
          <a:ln/>
        </p:spPr>
        <p:txBody>
          <a:bodyPr wrap="none" rtlCol="0" anchor="t"/>
          <a:lstStyle/>
          <a:p>
            <a:pPr marL="0" indent="0" algn="ctr">
              <a:lnSpc>
                <a:spcPts val="3122"/>
              </a:lnSpc>
              <a:buNone/>
            </a:pPr>
            <a:r>
              <a:rPr lang="en-US" sz="2497" dirty="0">
                <a:solidFill>
                  <a:srgbClr val="3C3939"/>
                </a:solidFill>
                <a:latin typeface="Raleway" pitchFamily="34" charset="0"/>
                <a:ea typeface="Raleway" pitchFamily="34" charset="-122"/>
                <a:cs typeface="Raleway" pitchFamily="34" charset="-120"/>
              </a:rPr>
              <a:t>3</a:t>
            </a:r>
            <a:endParaRPr lang="en-US" sz="2497" dirty="0"/>
          </a:p>
        </p:txBody>
      </p:sp>
      <p:sp>
        <p:nvSpPr>
          <p:cNvPr id="20" name="Text 17"/>
          <p:cNvSpPr/>
          <p:nvPr/>
        </p:nvSpPr>
        <p:spPr>
          <a:xfrm>
            <a:off x="5930265" y="6473190"/>
            <a:ext cx="2642830" cy="330398"/>
          </a:xfrm>
          <a:prstGeom prst="rect">
            <a:avLst/>
          </a:prstGeom>
          <a:noFill/>
          <a:ln/>
        </p:spPr>
        <p:txBody>
          <a:bodyPr wrap="none" rtlCol="0" anchor="t"/>
          <a:lstStyle/>
          <a:p>
            <a:pPr marL="0" indent="0" algn="l">
              <a:lnSpc>
                <a:spcPts val="2601"/>
              </a:lnSpc>
              <a:buNone/>
            </a:pPr>
            <a:r>
              <a:rPr lang="en-US" sz="2081" dirty="0">
                <a:solidFill>
                  <a:srgbClr val="3C3939"/>
                </a:solidFill>
                <a:latin typeface="Raleway" pitchFamily="34" charset="0"/>
                <a:ea typeface="Raleway" pitchFamily="34" charset="-122"/>
                <a:cs typeface="Raleway" pitchFamily="34" charset="-120"/>
              </a:rPr>
              <a:t>Search</a:t>
            </a:r>
            <a:endParaRPr lang="en-US" sz="2081" dirty="0"/>
          </a:p>
        </p:txBody>
      </p:sp>
      <p:sp>
        <p:nvSpPr>
          <p:cNvPr id="21" name="Text 18"/>
          <p:cNvSpPr/>
          <p:nvPr/>
        </p:nvSpPr>
        <p:spPr>
          <a:xfrm>
            <a:off x="5930265" y="6930390"/>
            <a:ext cx="7907298" cy="338257"/>
          </a:xfrm>
          <a:prstGeom prst="rect">
            <a:avLst/>
          </a:prstGeom>
          <a:noFill/>
          <a:ln/>
        </p:spPr>
        <p:txBody>
          <a:bodyPr wrap="none" rtlCol="0" anchor="t"/>
          <a:lstStyle/>
          <a:p>
            <a:pPr marL="0" indent="0" algn="l">
              <a:lnSpc>
                <a:spcPts val="2664"/>
              </a:lnSpc>
              <a:buNone/>
            </a:pPr>
            <a:r>
              <a:rPr lang="en-US" sz="1665" dirty="0">
                <a:solidFill>
                  <a:srgbClr val="3C3939"/>
                </a:solidFill>
                <a:latin typeface="Roboto" pitchFamily="34" charset="0"/>
                <a:ea typeface="Roboto" pitchFamily="34" charset="-122"/>
                <a:cs typeface="Roboto" pitchFamily="34" charset="-120"/>
              </a:rPr>
              <a:t>Locate an element in the list, using the fastest traversal method.</a:t>
            </a:r>
            <a:endParaRPr lang="en-US" sz="1665" dirty="0"/>
          </a:p>
        </p:txBody>
      </p:sp>
      <p:pic>
        <p:nvPicPr>
          <p:cNvPr id="22"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993338"/>
            <a:ext cx="10554414" cy="2083118"/>
          </a:xfrm>
          <a:prstGeom prst="rect">
            <a:avLst/>
          </a:prstGeom>
          <a:noFill/>
          <a:ln/>
        </p:spPr>
        <p:txBody>
          <a:bodyPr wrap="squar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Unrolled Linked List: Time and Space Complexities, Efficiency and Inefficiencies</a:t>
            </a:r>
            <a:endParaRPr lang="en-US" sz="4374" dirty="0"/>
          </a:p>
        </p:txBody>
      </p:sp>
      <p:sp>
        <p:nvSpPr>
          <p:cNvPr id="5" name="Text 3"/>
          <p:cNvSpPr/>
          <p:nvPr/>
        </p:nvSpPr>
        <p:spPr>
          <a:xfrm>
            <a:off x="2037993" y="3631883"/>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Time Complexity</a:t>
            </a:r>
            <a:endParaRPr lang="en-US" sz="2187" dirty="0"/>
          </a:p>
        </p:txBody>
      </p:sp>
      <p:sp>
        <p:nvSpPr>
          <p:cNvPr id="6" name="Text 4"/>
          <p:cNvSpPr/>
          <p:nvPr/>
        </p:nvSpPr>
        <p:spPr>
          <a:xfrm>
            <a:off x="2037993" y="4201239"/>
            <a:ext cx="3156347" cy="2487811"/>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Unrolled linked lists generally exhibit a time complexity of O(n) for element access and O(sqrt(n)) for insertion and deletion operations, making them efficient for many use cases.</a:t>
            </a:r>
            <a:endParaRPr lang="en-US" sz="1750" dirty="0"/>
          </a:p>
        </p:txBody>
      </p:sp>
      <p:sp>
        <p:nvSpPr>
          <p:cNvPr id="7" name="Text 5"/>
          <p:cNvSpPr/>
          <p:nvPr/>
        </p:nvSpPr>
        <p:spPr>
          <a:xfrm>
            <a:off x="5743932" y="3631883"/>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Space Complexity</a:t>
            </a:r>
            <a:endParaRPr lang="en-US" sz="2187" dirty="0"/>
          </a:p>
        </p:txBody>
      </p:sp>
      <p:sp>
        <p:nvSpPr>
          <p:cNvPr id="8" name="Text 6"/>
          <p:cNvSpPr/>
          <p:nvPr/>
        </p:nvSpPr>
        <p:spPr>
          <a:xfrm>
            <a:off x="5743932" y="4201239"/>
            <a:ext cx="3156347" cy="1777008"/>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The space complexity of an unrolled linked list is O(n), as it requires storage for the blocks and the linked list structure itself.</a:t>
            </a:r>
            <a:endParaRPr lang="en-US" sz="1750" dirty="0"/>
          </a:p>
        </p:txBody>
      </p:sp>
      <p:sp>
        <p:nvSpPr>
          <p:cNvPr id="9" name="Text 7"/>
          <p:cNvSpPr/>
          <p:nvPr/>
        </p:nvSpPr>
        <p:spPr>
          <a:xfrm>
            <a:off x="9449872" y="3631883"/>
            <a:ext cx="3156347" cy="694373"/>
          </a:xfrm>
          <a:prstGeom prst="rect">
            <a:avLst/>
          </a:prstGeom>
          <a:noFill/>
          <a:ln/>
        </p:spPr>
        <p:txBody>
          <a:bodyPr wrap="squar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Efficiency and Inefficiencies</a:t>
            </a:r>
            <a:endParaRPr lang="en-US" sz="2187" dirty="0"/>
          </a:p>
        </p:txBody>
      </p:sp>
      <p:sp>
        <p:nvSpPr>
          <p:cNvPr id="10" name="Text 8"/>
          <p:cNvSpPr/>
          <p:nvPr/>
        </p:nvSpPr>
        <p:spPr>
          <a:xfrm>
            <a:off x="9449872" y="4548426"/>
            <a:ext cx="3156347" cy="2487811"/>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Unrolled linked lists excel in providing fast access to elements and efficient memory utilization, but may face challenges in maintaining a balanced structure during frequent updates.</a:t>
            </a:r>
            <a:endParaRPr lang="en-US" sz="1750" dirty="0"/>
          </a:p>
        </p:txBody>
      </p:sp>
      <p:pic>
        <p:nvPicPr>
          <p:cNvPr id="1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290638"/>
            <a:ext cx="10554414" cy="1388745"/>
          </a:xfrm>
          <a:prstGeom prst="rect">
            <a:avLst/>
          </a:prstGeom>
          <a:noFill/>
          <a:ln/>
        </p:spPr>
        <p:txBody>
          <a:bodyPr wrap="squar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Unrolled Linked List: Real Life Applications</a:t>
            </a:r>
            <a:endParaRPr lang="en-US" sz="4374" dirty="0"/>
          </a:p>
        </p:txBody>
      </p:sp>
      <p:sp>
        <p:nvSpPr>
          <p:cNvPr id="5" name="Shape 3"/>
          <p:cNvSpPr/>
          <p:nvPr/>
        </p:nvSpPr>
        <p:spPr>
          <a:xfrm>
            <a:off x="2037993" y="3297317"/>
            <a:ext cx="499943" cy="499943"/>
          </a:xfrm>
          <a:prstGeom prst="roundRect">
            <a:avLst>
              <a:gd name="adj" fmla="val 20000"/>
            </a:avLst>
          </a:prstGeom>
          <a:solidFill>
            <a:srgbClr val="E1E1EA"/>
          </a:solidFill>
          <a:ln w="7620">
            <a:solidFill>
              <a:srgbClr val="C7C7D0"/>
            </a:solidFill>
            <a:prstDash val="solid"/>
          </a:ln>
        </p:spPr>
      </p:sp>
      <p:sp>
        <p:nvSpPr>
          <p:cNvPr id="6" name="Text 4"/>
          <p:cNvSpPr/>
          <p:nvPr/>
        </p:nvSpPr>
        <p:spPr>
          <a:xfrm>
            <a:off x="2216587" y="3338989"/>
            <a:ext cx="142637"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1</a:t>
            </a:r>
            <a:endParaRPr lang="en-US" sz="2624" dirty="0"/>
          </a:p>
        </p:txBody>
      </p:sp>
      <p:sp>
        <p:nvSpPr>
          <p:cNvPr id="7" name="Text 5"/>
          <p:cNvSpPr/>
          <p:nvPr/>
        </p:nvSpPr>
        <p:spPr>
          <a:xfrm>
            <a:off x="2760107" y="3373636"/>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Caching</a:t>
            </a:r>
            <a:endParaRPr lang="en-US" sz="2187" dirty="0"/>
          </a:p>
        </p:txBody>
      </p:sp>
      <p:sp>
        <p:nvSpPr>
          <p:cNvPr id="8" name="Text 6"/>
          <p:cNvSpPr/>
          <p:nvPr/>
        </p:nvSpPr>
        <p:spPr>
          <a:xfrm>
            <a:off x="2760107" y="3854053"/>
            <a:ext cx="4444008"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Unrolled linked lists are often used in caching systems to efficiently store and retrieve frequently accessed data.</a:t>
            </a:r>
            <a:endParaRPr lang="en-US" sz="1750" dirty="0"/>
          </a:p>
        </p:txBody>
      </p:sp>
      <p:sp>
        <p:nvSpPr>
          <p:cNvPr id="9" name="Shape 7"/>
          <p:cNvSpPr/>
          <p:nvPr/>
        </p:nvSpPr>
        <p:spPr>
          <a:xfrm>
            <a:off x="7426285" y="3297317"/>
            <a:ext cx="499943" cy="499943"/>
          </a:xfrm>
          <a:prstGeom prst="roundRect">
            <a:avLst>
              <a:gd name="adj" fmla="val 20000"/>
            </a:avLst>
          </a:prstGeom>
          <a:solidFill>
            <a:srgbClr val="E1E1EA"/>
          </a:solidFill>
          <a:ln w="7620">
            <a:solidFill>
              <a:srgbClr val="C7C7D0"/>
            </a:solidFill>
            <a:prstDash val="solid"/>
          </a:ln>
        </p:spPr>
      </p:sp>
      <p:sp>
        <p:nvSpPr>
          <p:cNvPr id="10" name="Text 8"/>
          <p:cNvSpPr/>
          <p:nvPr/>
        </p:nvSpPr>
        <p:spPr>
          <a:xfrm>
            <a:off x="7589401" y="3338989"/>
            <a:ext cx="173712"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2</a:t>
            </a:r>
            <a:endParaRPr lang="en-US" sz="2624" dirty="0"/>
          </a:p>
        </p:txBody>
      </p:sp>
      <p:sp>
        <p:nvSpPr>
          <p:cNvPr id="11" name="Text 9"/>
          <p:cNvSpPr/>
          <p:nvPr/>
        </p:nvSpPr>
        <p:spPr>
          <a:xfrm>
            <a:off x="8148399" y="3373636"/>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Buffers</a:t>
            </a:r>
            <a:endParaRPr lang="en-US" sz="2187" dirty="0"/>
          </a:p>
        </p:txBody>
      </p:sp>
      <p:sp>
        <p:nvSpPr>
          <p:cNvPr id="12" name="Text 10"/>
          <p:cNvSpPr/>
          <p:nvPr/>
        </p:nvSpPr>
        <p:spPr>
          <a:xfrm>
            <a:off x="8148399" y="3854053"/>
            <a:ext cx="4444008"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Efficient storage and manipulation of large text blocks in text editing software.</a:t>
            </a:r>
            <a:endParaRPr lang="en-US" sz="1750" dirty="0"/>
          </a:p>
        </p:txBody>
      </p:sp>
      <p:sp>
        <p:nvSpPr>
          <p:cNvPr id="13" name="Shape 11"/>
          <p:cNvSpPr/>
          <p:nvPr/>
        </p:nvSpPr>
        <p:spPr>
          <a:xfrm>
            <a:off x="2037993" y="5316022"/>
            <a:ext cx="499943" cy="499943"/>
          </a:xfrm>
          <a:prstGeom prst="roundRect">
            <a:avLst>
              <a:gd name="adj" fmla="val 20000"/>
            </a:avLst>
          </a:prstGeom>
          <a:solidFill>
            <a:srgbClr val="E1E1EA"/>
          </a:solidFill>
          <a:ln w="7620">
            <a:solidFill>
              <a:srgbClr val="C7C7D0"/>
            </a:solidFill>
            <a:prstDash val="solid"/>
          </a:ln>
        </p:spPr>
      </p:sp>
      <p:sp>
        <p:nvSpPr>
          <p:cNvPr id="14" name="Text 12"/>
          <p:cNvSpPr/>
          <p:nvPr/>
        </p:nvSpPr>
        <p:spPr>
          <a:xfrm>
            <a:off x="2198965" y="5357693"/>
            <a:ext cx="177998"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3</a:t>
            </a:r>
            <a:endParaRPr lang="en-US" sz="2624" dirty="0"/>
          </a:p>
        </p:txBody>
      </p:sp>
      <p:sp>
        <p:nvSpPr>
          <p:cNvPr id="15" name="Text 13"/>
          <p:cNvSpPr/>
          <p:nvPr/>
        </p:nvSpPr>
        <p:spPr>
          <a:xfrm>
            <a:off x="2760107" y="5392341"/>
            <a:ext cx="2829639"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In-Memory Databases</a:t>
            </a:r>
            <a:endParaRPr lang="en-US" sz="2187" dirty="0"/>
          </a:p>
        </p:txBody>
      </p:sp>
      <p:sp>
        <p:nvSpPr>
          <p:cNvPr id="16" name="Text 14"/>
          <p:cNvSpPr/>
          <p:nvPr/>
        </p:nvSpPr>
        <p:spPr>
          <a:xfrm>
            <a:off x="2760107" y="5872758"/>
            <a:ext cx="4444008"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Unrolled linked lists are employed in in-memory databases to provide fast access to data and efficient memory utilization.</a:t>
            </a:r>
            <a:endParaRPr lang="en-US" sz="1750" dirty="0"/>
          </a:p>
        </p:txBody>
      </p:sp>
      <p:sp>
        <p:nvSpPr>
          <p:cNvPr id="17" name="Shape 15"/>
          <p:cNvSpPr/>
          <p:nvPr/>
        </p:nvSpPr>
        <p:spPr>
          <a:xfrm>
            <a:off x="7426285" y="5316022"/>
            <a:ext cx="499943" cy="499943"/>
          </a:xfrm>
          <a:prstGeom prst="roundRect">
            <a:avLst>
              <a:gd name="adj" fmla="val 20000"/>
            </a:avLst>
          </a:prstGeom>
          <a:solidFill>
            <a:srgbClr val="E1E1EA"/>
          </a:solidFill>
          <a:ln w="7620">
            <a:solidFill>
              <a:srgbClr val="C7C7D0"/>
            </a:solidFill>
            <a:prstDash val="solid"/>
          </a:ln>
        </p:spPr>
      </p:sp>
      <p:sp>
        <p:nvSpPr>
          <p:cNvPr id="18" name="Text 16"/>
          <p:cNvSpPr/>
          <p:nvPr/>
        </p:nvSpPr>
        <p:spPr>
          <a:xfrm>
            <a:off x="7585234" y="5357693"/>
            <a:ext cx="182047"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4</a:t>
            </a:r>
            <a:endParaRPr lang="en-US" sz="2624" dirty="0"/>
          </a:p>
        </p:txBody>
      </p:sp>
      <p:sp>
        <p:nvSpPr>
          <p:cNvPr id="19" name="Text 17"/>
          <p:cNvSpPr/>
          <p:nvPr/>
        </p:nvSpPr>
        <p:spPr>
          <a:xfrm>
            <a:off x="8148399" y="5392341"/>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String Processing: </a:t>
            </a:r>
            <a:endParaRPr lang="en-US" sz="2187" dirty="0"/>
          </a:p>
        </p:txBody>
      </p:sp>
      <p:sp>
        <p:nvSpPr>
          <p:cNvPr id="20" name="Text 18"/>
          <p:cNvSpPr/>
          <p:nvPr/>
        </p:nvSpPr>
        <p:spPr>
          <a:xfrm>
            <a:off x="8148399" y="5872758"/>
            <a:ext cx="4444008"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Handling and manipulating long strings or text data in various applications</a:t>
            </a:r>
            <a:endParaRPr lang="en-US" sz="1750" dirty="0"/>
          </a:p>
        </p:txBody>
      </p:sp>
      <p:pic>
        <p:nvPicPr>
          <p:cNvPr id="2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3</cp:revision>
  <dcterms:created xsi:type="dcterms:W3CDTF">2024-05-11T12:00:50Z</dcterms:created>
  <dcterms:modified xsi:type="dcterms:W3CDTF">2024-05-11T18:19:51Z</dcterms:modified>
</cp:coreProperties>
</file>