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1pPr>
    <a:lvl2pPr marL="0" marR="0" indent="228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2pPr>
    <a:lvl3pPr marL="0" marR="0" indent="457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3pPr>
    <a:lvl4pPr marL="0" marR="0" indent="685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4pPr>
    <a:lvl5pPr marL="0" marR="0" indent="9144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5pPr>
    <a:lvl6pPr marL="0" marR="0" indent="11430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6pPr>
    <a:lvl7pPr marL="0" marR="0" indent="1371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7pPr>
    <a:lvl8pPr marL="0" marR="0" indent="1600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8pPr>
    <a:lvl9pPr marL="0" marR="0" indent="1828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sldImg"/>
          </p:nvPr>
        </p:nvSpPr>
        <p:spPr>
          <a:xfrm>
            <a:off x="1143000" y="685800"/>
            <a:ext cx="4572000" cy="3429000"/>
          </a:xfrm>
          <a:prstGeom prst="rect">
            <a:avLst/>
          </a:prstGeom>
        </p:spPr>
        <p:txBody>
          <a:bodyPr/>
          <a:lstStyle/>
          <a:p>
            <a:pPr/>
          </a:p>
        </p:txBody>
      </p:sp>
      <p:sp>
        <p:nvSpPr>
          <p:cNvPr id="135" name="Shape 1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2" name="Shape 12"/>
          <p:cNvSpPr/>
          <p:nvPr>
            <p:ph type="title"/>
          </p:nvPr>
        </p:nvSpPr>
        <p:spPr>
          <a:prstGeom prst="rect">
            <a:avLst/>
          </a:prstGeom>
        </p:spPr>
        <p:txBody>
          <a:bodyPr/>
          <a:lstStyle/>
          <a:p>
            <a:pPr/>
            <a:r>
              <a:t>Title Text</a:t>
            </a:r>
          </a:p>
        </p:txBody>
      </p:sp>
      <p:sp>
        <p:nvSpPr>
          <p:cNvPr id="13" name="Shape 13"/>
          <p:cNvSpPr/>
          <p:nvPr>
            <p:ph type="body" sz="quarter" idx="13"/>
          </p:nvPr>
        </p:nvSpPr>
        <p:spPr>
          <a:xfrm>
            <a:off x="1126751" y="5085525"/>
            <a:ext cx="7116220" cy="1462149"/>
          </a:xfrm>
          <a:prstGeom prst="rect">
            <a:avLst/>
          </a:prstGeom>
        </p:spPr>
        <p:txBody>
          <a:bodyPr>
            <a:spAutoFit/>
          </a:bodyPr>
          <a:lstStyle/>
          <a:p>
            <a:pPr algn="l">
              <a:defRPr sz="3000">
                <a:solidFill>
                  <a:srgbClr val="575E6C"/>
                </a:solidFill>
                <a:latin typeface="Helvetica Neue Light"/>
                <a:ea typeface="Helvetica Neue Light"/>
                <a:cs typeface="Helvetica Neue Light"/>
                <a:sym typeface="Helvetica Neue Light"/>
              </a:defRPr>
            </a:pPr>
            <a:r>
              <a:t>Ben Adamson</a:t>
            </a:r>
          </a:p>
          <a:p>
            <a:pPr algn="l">
              <a:defRPr sz="3000">
                <a:solidFill>
                  <a:srgbClr val="575E6C"/>
                </a:solidFill>
                <a:latin typeface="Helvetica Neue Light"/>
                <a:ea typeface="Helvetica Neue Light"/>
                <a:cs typeface="Helvetica Neue Light"/>
                <a:sym typeface="Helvetica Neue Light"/>
              </a:defRPr>
            </a:pPr>
            <a:r>
              <a:t>Product Designer @ InfluxData</a:t>
            </a:r>
          </a:p>
          <a:p>
            <a:pPr algn="l">
              <a:defRPr sz="3000">
                <a:solidFill>
                  <a:srgbClr val="575E6C"/>
                </a:solidFill>
                <a:latin typeface="Helvetica Neue Light"/>
                <a:ea typeface="Helvetica Neue Light"/>
                <a:cs typeface="Helvetica Neue Light"/>
                <a:sym typeface="Helvetica Neue Light"/>
              </a:defRPr>
            </a:pPr>
            <a:r>
              <a:t>Feb 6, 2016</a:t>
            </a:r>
          </a:p>
        </p:txBody>
      </p:sp>
      <p:sp>
        <p:nvSpPr>
          <p:cNvPr id="14" name="Shape 14"/>
          <p:cNvSpPr/>
          <p:nvPr>
            <p:ph type="body" sz="quarter" idx="14"/>
          </p:nvPr>
        </p:nvSpPr>
        <p:spPr>
          <a:xfrm>
            <a:off x="1037851" y="8622475"/>
            <a:ext cx="4333234" cy="560450"/>
          </a:xfrm>
          <a:prstGeom prst="rect">
            <a:avLst/>
          </a:prstGeom>
        </p:spPr>
        <p:txBody>
          <a:bodyPr anchor="ctr">
            <a:spAutoFit/>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6">
    <p:spTree>
      <p:nvGrpSpPr>
        <p:cNvPr id="1" name=""/>
        <p:cNvGrpSpPr/>
        <p:nvPr/>
      </p:nvGrpSpPr>
      <p:grpSpPr>
        <a:xfrm>
          <a:off x="0" y="0"/>
          <a:ext cx="0" cy="0"/>
          <a:chOff x="0" y="0"/>
          <a:chExt cx="0" cy="0"/>
        </a:xfrm>
      </p:grpSpPr>
      <p:sp>
        <p:nvSpPr>
          <p:cNvPr id="98" name="Shape 98"/>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99" name="Shape 99"/>
          <p:cNvSpPr/>
          <p:nvPr/>
        </p:nvSpPr>
        <p:spPr>
          <a:xfrm>
            <a:off x="1104858" y="3238499"/>
            <a:ext cx="3781807" cy="345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a:solidFill>
                  <a:srgbClr val="FC5E4E"/>
                </a:solidFill>
                <a:latin typeface="KlavikaRegular-ItalicOSF"/>
                <a:ea typeface="KlavikaRegular-ItalicOSF"/>
                <a:cs typeface="KlavikaRegular-ItalicOSF"/>
                <a:sym typeface="KlavikaRegular-ItalicOSF"/>
              </a:defRPr>
            </a:pPr>
            <a:r>
              <a:t>Telegraf</a:t>
            </a:r>
          </a:p>
          <a:p>
            <a:pPr>
              <a:defRPr>
                <a:solidFill>
                  <a:srgbClr val="408FF0"/>
                </a:solidFill>
                <a:latin typeface="KlavikaRegular-ItalicOSF"/>
                <a:ea typeface="KlavikaRegular-ItalicOSF"/>
                <a:cs typeface="KlavikaRegular-ItalicOSF"/>
                <a:sym typeface="KlavikaRegular-ItalicOSF"/>
              </a:defRPr>
            </a:pPr>
            <a:r>
              <a:t>InfluxDB</a:t>
            </a:r>
          </a:p>
          <a:p>
            <a:pPr>
              <a:defRPr>
                <a:solidFill>
                  <a:srgbClr val="C64EFF"/>
                </a:solidFill>
                <a:latin typeface="KlavikaRegular-ItalicOSF"/>
                <a:ea typeface="KlavikaRegular-ItalicOSF"/>
                <a:cs typeface="KlavikaRegular-ItalicOSF"/>
                <a:sym typeface="KlavikaRegular-ItalicOSF"/>
              </a:defRPr>
            </a:pPr>
            <a:r>
              <a:t>Chronograf</a:t>
            </a:r>
          </a:p>
          <a:p>
            <a:pPr>
              <a:defRPr>
                <a:solidFill>
                  <a:srgbClr val="46D99F"/>
                </a:solidFill>
                <a:latin typeface="KlavikaRegular-ItalicOSF"/>
                <a:ea typeface="KlavikaRegular-ItalicOSF"/>
                <a:cs typeface="KlavikaRegular-ItalicOSF"/>
                <a:sym typeface="KlavikaRegular-ItalicOSF"/>
              </a:defRPr>
            </a:pPr>
            <a:r>
              <a:t>Kapacitor</a:t>
            </a:r>
          </a:p>
        </p:txBody>
      </p:sp>
      <p:sp>
        <p:nvSpPr>
          <p:cNvPr id="100" name="Shape 1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07" name="Shape 107"/>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pic>
        <p:nvPicPr>
          <p:cNvPr id="108" name="pasted-image.png"/>
          <p:cNvPicPr>
            <a:picLocks noChangeAspect="1"/>
          </p:cNvPicPr>
          <p:nvPr/>
        </p:nvPicPr>
        <p:blipFill>
          <a:blip r:embed="rId2">
            <a:extLst/>
          </a:blip>
          <a:stretch>
            <a:fillRect/>
          </a:stretch>
        </p:blipFill>
        <p:spPr>
          <a:xfrm>
            <a:off x="3594012" y="1558827"/>
            <a:ext cx="5816776" cy="5061146"/>
          </a:xfrm>
          <a:prstGeom prst="rect">
            <a:avLst/>
          </a:prstGeom>
          <a:ln w="12700">
            <a:miter lim="400000"/>
          </a:ln>
        </p:spPr>
      </p:pic>
      <p:sp>
        <p:nvSpPr>
          <p:cNvPr id="109" name="Shape 109"/>
          <p:cNvSpPr/>
          <p:nvPr/>
        </p:nvSpPr>
        <p:spPr>
          <a:xfrm>
            <a:off x="1604289" y="6808092"/>
            <a:ext cx="87439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spcBef>
                <a:spcPts val="4200"/>
              </a:spcBef>
              <a:defRPr sz="3800">
                <a:solidFill>
                  <a:srgbClr val="373D49"/>
                </a:solidFill>
                <a:latin typeface="Helvetica Light"/>
                <a:ea typeface="Helvetica Light"/>
                <a:cs typeface="Helvetica Light"/>
                <a:sym typeface="Helvetica Light"/>
              </a:defRPr>
            </a:lvl1pPr>
          </a:lstStyle>
          <a:p>
            <a:pPr/>
            <a:r>
              <a:t>Yay</a:t>
            </a:r>
          </a:p>
        </p:txBody>
      </p:sp>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7">
    <p:spTree>
      <p:nvGrpSpPr>
        <p:cNvPr id="1" name=""/>
        <p:cNvGrpSpPr/>
        <p:nvPr/>
      </p:nvGrpSpPr>
      <p:grpSpPr>
        <a:xfrm>
          <a:off x="0" y="0"/>
          <a:ext cx="0" cy="0"/>
          <a:chOff x="0" y="0"/>
          <a:chExt cx="0" cy="0"/>
        </a:xfrm>
      </p:grpSpPr>
      <p:sp>
        <p:nvSpPr>
          <p:cNvPr id="117" name="Shape 117"/>
          <p:cNvSpPr/>
          <p:nvPr>
            <p:ph type="body" sz="half" idx="13"/>
          </p:nvPr>
        </p:nvSpPr>
        <p:spPr>
          <a:xfrm>
            <a:off x="672925" y="2088325"/>
            <a:ext cx="6147646" cy="5576950"/>
          </a:xfrm>
          <a:prstGeom prst="rect">
            <a:avLst/>
          </a:prstGeom>
        </p:spPr>
        <p:txBody>
          <a:bodyPr anchor="ctr">
            <a:spAutoFit/>
          </a:bodyPr>
          <a:lstStyle/>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p:txBody>
      </p:sp>
      <p:sp>
        <p:nvSpPr>
          <p:cNvPr id="118" name="Shape 118"/>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19" name="Shape 1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0">
    <p:spTree>
      <p:nvGrpSpPr>
        <p:cNvPr id="1" name=""/>
        <p:cNvGrpSpPr/>
        <p:nvPr/>
      </p:nvGrpSpPr>
      <p:grpSpPr>
        <a:xfrm>
          <a:off x="0" y="0"/>
          <a:ext cx="0" cy="0"/>
          <a:chOff x="0" y="0"/>
          <a:chExt cx="0" cy="0"/>
        </a:xfrm>
      </p:grpSpPr>
      <p:sp>
        <p:nvSpPr>
          <p:cNvPr id="126" name="Shape 126"/>
          <p:cNvSpPr/>
          <p:nvPr>
            <p:ph type="body" idx="13"/>
          </p:nvPr>
        </p:nvSpPr>
        <p:spPr>
          <a:xfrm>
            <a:off x="291925" y="1612900"/>
            <a:ext cx="11949066" cy="6527801"/>
          </a:xfrm>
          <a:prstGeom prst="rect">
            <a:avLst/>
          </a:prstGeom>
        </p:spPr>
        <p:txBody>
          <a:bodyPr>
            <a:spAutoFit/>
          </a:bodyPr>
          <a:lstStyle>
            <a:lvl1pPr algn="l">
              <a:spcBef>
                <a:spcPts val="4200"/>
              </a:spcBef>
              <a:buClr>
                <a:srgbClr val="3A424E"/>
              </a:buClr>
              <a:defRPr sz="3800">
                <a:solidFill>
                  <a:srgbClr val="373D49"/>
                </a:solidFill>
              </a:defRPr>
            </a:lvl1pPr>
          </a:lstStyle>
          <a:p>
            <a:pPr/>
            <a:r>
              <a:t>Lorem Khaled Ipsum is a major key to success. Eliptical talk. Cloth talk. They never said winning was easy. Some people can’t handle success, I can. Surround yourself with angels, positive energy, beautiful people, beautiful souls, clean heart, angel. You should never complain, complaining is a weak emotion, you got life, we breathing, we blessed. The weather is amazing, walk with me through the pathway of more success. Take this journey with me, Lion! How’s business? Boomin. The ladies always say Khaled you smell good.</a:t>
            </a:r>
          </a:p>
        </p:txBody>
      </p:sp>
      <p:sp>
        <p:nvSpPr>
          <p:cNvPr id="127" name="Shape 127"/>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28" name="Shape 1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p:bg>
      <p:bgPr>
        <a:solidFill>
          <a:srgbClr val="0CACF9"/>
        </a:solidFill>
      </p:bgPr>
    </p:bg>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lvl1pPr>
              <a:defRPr>
                <a:solidFill>
                  <a:srgbClr val="FFFFFF"/>
                </a:solidFill>
              </a:defRPr>
            </a:lvl1pPr>
          </a:lstStyle>
          <a:p>
            <a:pPr/>
            <a:r>
              <a:t>Title Text</a:t>
            </a:r>
          </a:p>
        </p:txBody>
      </p:sp>
      <p:pic>
        <p:nvPicPr>
          <p:cNvPr id="2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24" name="Shape 2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25" name="Shape 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1">
    <p:bg>
      <p:bgPr>
        <a:solidFill>
          <a:srgbClr val="7A60F6"/>
        </a:solidFill>
      </p:bgPr>
    </p:bg>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lvl1pPr>
              <a:defRPr>
                <a:solidFill>
                  <a:srgbClr val="FFFFFF"/>
                </a:solidFill>
              </a:defRPr>
            </a:lvl1pPr>
          </a:lstStyle>
          <a:p>
            <a:pPr/>
            <a:r>
              <a:t>Title Text</a:t>
            </a:r>
          </a:p>
        </p:txBody>
      </p:sp>
      <p:pic>
        <p:nvPicPr>
          <p:cNvPr id="3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2">
    <p:bg>
      <p:bgPr>
        <a:solidFill>
          <a:srgbClr val="46D99F"/>
        </a:solidFill>
      </p:bgPr>
    </p:bg>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lvl1pPr>
              <a:defRPr>
                <a:solidFill>
                  <a:srgbClr val="FFFFFF"/>
                </a:solidFill>
              </a:defRPr>
            </a:lvl1pPr>
          </a:lstStyle>
          <a:p>
            <a:pPr/>
            <a:r>
              <a:t>Title Text</a:t>
            </a:r>
          </a:p>
        </p:txBody>
      </p:sp>
      <p:pic>
        <p:nvPicPr>
          <p:cNvPr id="42"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43" name="Shape 43"/>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44" name="Shape 4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3">
    <p:bg>
      <p:bgPr>
        <a:solidFill>
          <a:srgbClr val="C13B5D"/>
        </a:solidFill>
      </p:bgPr>
    </p:bg>
    <p:spTree>
      <p:nvGrpSpPr>
        <p:cNvPr id="1" name=""/>
        <p:cNvGrpSpPr/>
        <p:nvPr/>
      </p:nvGrpSpPr>
      <p:grpSpPr>
        <a:xfrm>
          <a:off x="0" y="0"/>
          <a:ext cx="0" cy="0"/>
          <a:chOff x="0" y="0"/>
          <a:chExt cx="0" cy="0"/>
        </a:xfrm>
      </p:grpSpPr>
      <p:sp>
        <p:nvSpPr>
          <p:cNvPr id="51" name="Shape 51"/>
          <p:cNvSpPr/>
          <p:nvPr>
            <p:ph type="title"/>
          </p:nvPr>
        </p:nvSpPr>
        <p:spPr>
          <a:prstGeom prst="rect">
            <a:avLst/>
          </a:prstGeom>
        </p:spPr>
        <p:txBody>
          <a:bodyPr/>
          <a:lstStyle>
            <a:lvl1pPr>
              <a:defRPr>
                <a:solidFill>
                  <a:srgbClr val="FFFFFF"/>
                </a:solidFill>
              </a:defRPr>
            </a:lvl1pPr>
          </a:lstStyle>
          <a:p>
            <a:pPr/>
            <a:r>
              <a:t>Title Text</a:t>
            </a:r>
          </a:p>
        </p:txBody>
      </p:sp>
      <p:pic>
        <p:nvPicPr>
          <p:cNvPr id="52"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53" name="Shape 53"/>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54" name="Shape 5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8">
    <p:bg>
      <p:bgPr>
        <a:solidFill>
          <a:srgbClr val="0CACF9"/>
        </a:solidFill>
      </p:bgPr>
    </p:bg>
    <p:spTree>
      <p:nvGrpSpPr>
        <p:cNvPr id="1" name=""/>
        <p:cNvGrpSpPr/>
        <p:nvPr/>
      </p:nvGrpSpPr>
      <p:grpSpPr>
        <a:xfrm>
          <a:off x="0" y="0"/>
          <a:ext cx="0" cy="0"/>
          <a:chOff x="0" y="0"/>
          <a:chExt cx="0" cy="0"/>
        </a:xfrm>
      </p:grpSpPr>
      <p:pic>
        <p:nvPicPr>
          <p:cNvPr id="61"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62" name="Shape 62"/>
          <p:cNvSpPr/>
          <p:nvPr/>
        </p:nvSpPr>
        <p:spPr>
          <a:xfrm>
            <a:off x="1980476" y="4292599"/>
            <a:ext cx="9043848"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ctr">
              <a:defRPr sz="3800">
                <a:solidFill>
                  <a:srgbClr val="FAFBFC"/>
                </a:solidFill>
                <a:latin typeface="KlavikaMedium-Italic"/>
                <a:ea typeface="KlavikaMedium-Italic"/>
                <a:cs typeface="KlavikaMedium-Italic"/>
                <a:sym typeface="KlavikaMedium-Italic"/>
              </a:defRPr>
            </a:pPr>
            <a:r>
              <a:t>“Energy and persistence conquer all things.”</a:t>
            </a:r>
          </a:p>
          <a:p>
            <a:pPr algn="ctr">
              <a:defRPr sz="3800">
                <a:solidFill>
                  <a:srgbClr val="FAFBFC"/>
                </a:solidFill>
                <a:latin typeface="KlavikaMedium-Italic"/>
                <a:ea typeface="KlavikaMedium-Italic"/>
                <a:cs typeface="KlavikaMedium-Italic"/>
                <a:sym typeface="KlavikaMedium-Italic"/>
              </a:defRPr>
            </a:pPr>
            <a:r>
              <a:t>- Benjamin Franklin</a:t>
            </a:r>
          </a:p>
        </p:txBody>
      </p:sp>
      <p:sp>
        <p:nvSpPr>
          <p:cNvPr id="63" name="Shape 6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4">
    <p:spTree>
      <p:nvGrpSpPr>
        <p:cNvPr id="1" name=""/>
        <p:cNvGrpSpPr/>
        <p:nvPr/>
      </p:nvGrpSpPr>
      <p:grpSpPr>
        <a:xfrm>
          <a:off x="0" y="0"/>
          <a:ext cx="0" cy="0"/>
          <a:chOff x="0" y="0"/>
          <a:chExt cx="0" cy="0"/>
        </a:xfrm>
      </p:grpSpPr>
      <p:sp>
        <p:nvSpPr>
          <p:cNvPr id="70" name="Shape 70"/>
          <p:cNvSpPr/>
          <p:nvPr>
            <p:ph type="body" sz="quarter" idx="13"/>
          </p:nvPr>
        </p:nvSpPr>
        <p:spPr>
          <a:xfrm>
            <a:off x="6888483" y="3459925"/>
            <a:ext cx="5443888" cy="28337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71" name="Shape 71"/>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72" name="Shape 7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1">
    <p:spTree>
      <p:nvGrpSpPr>
        <p:cNvPr id="1" name=""/>
        <p:cNvGrpSpPr/>
        <p:nvPr/>
      </p:nvGrpSpPr>
      <p:grpSpPr>
        <a:xfrm>
          <a:off x="0" y="0"/>
          <a:ext cx="0" cy="0"/>
          <a:chOff x="0" y="0"/>
          <a:chExt cx="0" cy="0"/>
        </a:xfrm>
      </p:grpSpPr>
      <p:sp>
        <p:nvSpPr>
          <p:cNvPr id="79" name="Shape 79"/>
          <p:cNvSpPr/>
          <p:nvPr>
            <p:ph type="body" sz="half" idx="13"/>
          </p:nvPr>
        </p:nvSpPr>
        <p:spPr>
          <a:xfrm>
            <a:off x="944883" y="6393625"/>
            <a:ext cx="11000582" cy="23765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80" name="Shape 80"/>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pic>
        <p:nvPicPr>
          <p:cNvPr id="81" name="solarpanels.png"/>
          <p:cNvPicPr>
            <a:picLocks noChangeAspect="1"/>
          </p:cNvPicPr>
          <p:nvPr/>
        </p:nvPicPr>
        <p:blipFill>
          <a:blip r:embed="rId2">
            <a:extLst/>
          </a:blip>
          <a:srcRect l="0" t="22509" r="0" b="22509"/>
          <a:stretch>
            <a:fillRect/>
          </a:stretch>
        </p:blipFill>
        <p:spPr>
          <a:xfrm>
            <a:off x="1002109" y="1718602"/>
            <a:ext cx="11000390" cy="4200040"/>
          </a:xfrm>
          <a:prstGeom prst="rect">
            <a:avLst/>
          </a:prstGeom>
          <a:ln w="12700">
            <a:miter lim="400000"/>
          </a:ln>
        </p:spPr>
      </p:pic>
      <p:sp>
        <p:nvSpPr>
          <p:cNvPr id="82" name="Shape 8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5">
    <p:bg>
      <p:bgPr>
        <a:solidFill>
          <a:srgbClr val="FAFBFC"/>
        </a:solidFill>
      </p:bgPr>
    </p:bg>
    <p:spTree>
      <p:nvGrpSpPr>
        <p:cNvPr id="1" name=""/>
        <p:cNvGrpSpPr/>
        <p:nvPr/>
      </p:nvGrpSpPr>
      <p:grpSpPr>
        <a:xfrm>
          <a:off x="0" y="0"/>
          <a:ext cx="0" cy="0"/>
          <a:chOff x="0" y="0"/>
          <a:chExt cx="0" cy="0"/>
        </a:xfrm>
      </p:grpSpPr>
      <p:sp>
        <p:nvSpPr>
          <p:cNvPr id="89" name="Shape 89"/>
          <p:cNvSpPr/>
          <p:nvPr>
            <p:ph type="body" idx="13"/>
          </p:nvPr>
        </p:nvSpPr>
        <p:spPr>
          <a:xfrm>
            <a:off x="331539" y="1595660"/>
            <a:ext cx="12341722" cy="6562280"/>
          </a:xfrm>
          <a:prstGeom prst="roundRect">
            <a:avLst>
              <a:gd name="adj" fmla="val 1975"/>
            </a:avLst>
          </a:prstGeom>
          <a:solidFill>
            <a:srgbClr val="FFFFFF"/>
          </a:solidFill>
        </p:spPr>
        <p:txBody>
          <a:bodyPr lIns="317500" tIns="317500" rIns="317500" bIns="317500">
            <a:noAutofit/>
          </a:bodyPr>
          <a:lstStyle/>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a:p>
            <a:pPr algn="just">
              <a:lnSpc>
                <a:spcPct val="110000"/>
              </a:lnSpc>
              <a:defRPr sz="2600">
                <a:solidFill>
                  <a:srgbClr val="7A60F6"/>
                </a:solidFill>
                <a:latin typeface="Helvetica Neue"/>
                <a:ea typeface="Helvetica Neue"/>
                <a:cs typeface="Helvetica Neue"/>
                <a:sym typeface="Helvetica Neue"/>
              </a:defRPr>
            </a:pPr>
            <a:r>
              <a:t>----			------------</a:t>
            </a:r>
          </a:p>
          <a:p>
            <a:pPr algn="just">
              <a:lnSpc>
                <a:spcPct val="110000"/>
              </a:lnSpc>
              <a:defRPr sz="2600">
                <a:solidFill>
                  <a:srgbClr val="7A60F6"/>
                </a:solidFill>
                <a:latin typeface="Helvetica Neue"/>
                <a:ea typeface="Helvetica Neue"/>
                <a:cs typeface="Helvetica Neue"/>
                <a:sym typeface="Helvetica Neue"/>
              </a:defRPr>
            </a:pPr>
            <a:r>
              <a:t>2015-04-16T12:00:00Z	0</a:t>
            </a:r>
          </a:p>
          <a:p>
            <a:pPr algn="just">
              <a:lnSpc>
                <a:spcPct val="110000"/>
              </a:lnSpc>
              <a:defRPr sz="2600">
                <a:solidFill>
                  <a:srgbClr val="7A60F6"/>
                </a:solidFill>
                <a:latin typeface="Helvetica Neue"/>
                <a:ea typeface="Helvetica Neue"/>
                <a:cs typeface="Helvetica Neue"/>
                <a:sym typeface="Helvetica Neue"/>
              </a:defRPr>
            </a:pPr>
            <a:r>
              <a:t>2015-04-16T12:00:01Z	3</a:t>
            </a:r>
          </a:p>
          <a:p>
            <a:pPr algn="just">
              <a:lnSpc>
                <a:spcPct val="110000"/>
              </a:lnSpc>
              <a:defRPr sz="2600">
                <a:solidFill>
                  <a:srgbClr val="7A60F6"/>
                </a:solidFill>
                <a:latin typeface="Helvetica Neue"/>
                <a:ea typeface="Helvetica Neue"/>
                <a:cs typeface="Helvetica Neue"/>
                <a:sym typeface="Helvetica Neue"/>
              </a:defRPr>
            </a:pPr>
            <a:r>
              <a:t>2015-04-16T12:00:02Z	15</a:t>
            </a:r>
          </a:p>
          <a:p>
            <a:pPr algn="just">
              <a:lnSpc>
                <a:spcPct val="110000"/>
              </a:lnSpc>
              <a:defRPr sz="2600">
                <a:solidFill>
                  <a:srgbClr val="7A60F6"/>
                </a:solidFill>
                <a:latin typeface="Helvetica Neue"/>
                <a:ea typeface="Helvetica Neue"/>
                <a:cs typeface="Helvetica Neue"/>
                <a:sym typeface="Helvetica Neue"/>
              </a:defRPr>
            </a:pPr>
            <a:r>
              <a:t>2015-04-16T12:00:03Z	15</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p:txBody>
      </p:sp>
      <p:sp>
        <p:nvSpPr>
          <p:cNvPr id="90" name="Shape 90"/>
          <p:cNvSpPr/>
          <p:nvPr>
            <p:ph type="body" sz="quarter" idx="14"/>
          </p:nvPr>
        </p:nvSpPr>
        <p:spPr>
          <a:xfrm>
            <a:off x="521320" y="304800"/>
            <a:ext cx="12732395" cy="1065908"/>
          </a:xfrm>
          <a:prstGeom prst="rect">
            <a:avLst/>
          </a:prstGeom>
        </p:spPr>
        <p:txBody>
          <a:bodyPr anchor="b"/>
          <a:lstStyle>
            <a:lvl1pPr algn="l">
              <a:defRPr sz="6000">
                <a:solidFill>
                  <a:srgbClr val="575E6C"/>
                </a:solidFill>
                <a:latin typeface="KlavikaRegular-Plain"/>
                <a:ea typeface="KlavikaRegular-Plain"/>
                <a:cs typeface="KlavikaRegular-Plain"/>
                <a:sym typeface="KlavikaRegular-Plain"/>
              </a:defRPr>
            </a:lvl1pPr>
          </a:lstStyle>
          <a:p>
            <a:pPr/>
            <a:r>
              <a:t>Title Text</a:t>
            </a:r>
          </a:p>
        </p:txBody>
      </p:sp>
      <p:sp>
        <p:nvSpPr>
          <p:cNvPr id="91" name="Shape 9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94122" y="1638300"/>
            <a:ext cx="10373371"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pic>
        <p:nvPicPr>
          <p:cNvPr id="3" name="pasted-image.pdf"/>
          <p:cNvPicPr>
            <a:picLocks noChangeAspect="1"/>
          </p:cNvPicPr>
          <p:nvPr/>
        </p:nvPicPr>
        <p:blipFill>
          <a:blip r:embed="rId2">
            <a:extLst/>
          </a:blip>
          <a:stretch>
            <a:fillRect/>
          </a:stretch>
        </p:blipFill>
        <p:spPr>
          <a:xfrm>
            <a:off x="9837535" y="8667648"/>
            <a:ext cx="2397530" cy="470105"/>
          </a:xfrm>
          <a:prstGeom prst="rect">
            <a:avLst/>
          </a:prstGeom>
          <a:ln w="12700">
            <a:miter lim="400000"/>
          </a:ln>
        </p:spPr>
      </p:pic>
      <p:sp>
        <p:nvSpPr>
          <p:cNvPr id="4" name="Shape 4"/>
          <p:cNvSpPr/>
          <p:nvPr>
            <p:ph type="body" idx="1"/>
          </p:nvPr>
        </p:nvSpPr>
        <p:spPr>
          <a:xfrm>
            <a:off x="1270000" y="5029200"/>
            <a:ext cx="10464800" cy="1130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lgn="ctr">
              <a:defRPr sz="1800">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1pPr>
      <a:lvl2pPr marL="0" marR="0" indent="228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2pPr>
      <a:lvl3pPr marL="0" marR="0" indent="457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3pPr>
      <a:lvl4pPr marL="0" marR="0" indent="685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4pPr>
      <a:lvl5pPr marL="0" marR="0" indent="9144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5pPr>
      <a:lvl6pPr marL="0" marR="0" indent="11430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6pPr>
      <a:lvl7pPr marL="0" marR="0" indent="1371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7pPr>
      <a:lvl8pPr marL="0" marR="0" indent="1600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8pPr>
      <a:lvl9pPr marL="0" marR="0" indent="1828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9pPr>
    </p:titleStyle>
    <p:bodyStyle>
      <a:lvl1pPr marL="0" marR="0" indent="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ctrTitle"/>
          </p:nvPr>
        </p:nvSpPr>
        <p:spPr>
          <a:prstGeom prst="rect">
            <a:avLst/>
          </a:prstGeom>
        </p:spPr>
        <p:txBody>
          <a:bodyPr/>
          <a:lstStyle/>
          <a:p>
            <a:pPr defTabSz="554990">
              <a:defRPr sz="7600"/>
            </a:pPr>
            <a:r>
              <a:t>InfluxDB Course:</a:t>
            </a:r>
          </a:p>
          <a:p>
            <a:pPr defTabSz="554990">
              <a:defRPr sz="7600"/>
            </a:pPr>
            <a:r>
              <a:t>Getting to know each other</a:t>
            </a:r>
          </a:p>
        </p:txBody>
      </p:sp>
      <p:sp>
        <p:nvSpPr>
          <p:cNvPr id="138" name="Shape 138"/>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body" idx="13"/>
          </p:nvPr>
        </p:nvSpPr>
        <p:spPr>
          <a:xfrm>
            <a:off x="6888483" y="3002725"/>
            <a:ext cx="5443888" cy="3748150"/>
          </a:xfrm>
          <a:prstGeom prst="rect">
            <a:avLst/>
          </a:prstGeom>
        </p:spPr>
        <p:txBody>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Hate Running, but signed up for marathon</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Studied Math</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Loves Biking</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Wishes he could work in Clojure all day</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Work on Support Team</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Also I do performance testing</a:t>
            </a:r>
          </a:p>
        </p:txBody>
      </p:sp>
      <p:sp>
        <p:nvSpPr>
          <p:cNvPr id="141" name="Shape 141"/>
          <p:cNvSpPr/>
          <p:nvPr>
            <p:ph type="title"/>
          </p:nvPr>
        </p:nvSpPr>
        <p:spPr>
          <a:prstGeom prst="rect">
            <a:avLst/>
          </a:prstGeom>
        </p:spPr>
        <p:txBody>
          <a:bodyPr/>
          <a:lstStyle/>
          <a:p>
            <a:pPr/>
            <a:r>
              <a:t>Michael Desa</a:t>
            </a:r>
          </a:p>
        </p:txBody>
      </p:sp>
      <p:pic>
        <p:nvPicPr>
          <p:cNvPr id="142" name="pasted-image.tiff"/>
          <p:cNvPicPr>
            <a:picLocks noChangeAspect="1"/>
          </p:cNvPicPr>
          <p:nvPr/>
        </p:nvPicPr>
        <p:blipFill>
          <a:blip r:embed="rId2">
            <a:extLst/>
          </a:blip>
          <a:stretch>
            <a:fillRect/>
          </a:stretch>
        </p:blipFill>
        <p:spPr>
          <a:xfrm>
            <a:off x="889000" y="3014486"/>
            <a:ext cx="4966169" cy="3724628"/>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xfrm>
            <a:off x="994122" y="1549400"/>
            <a:ext cx="10373371" cy="3302000"/>
          </a:xfrm>
          <a:prstGeom prst="rect">
            <a:avLst/>
          </a:prstGeom>
        </p:spPr>
        <p:txBody>
          <a:bodyPr/>
          <a:lstStyle/>
          <a:p>
            <a:pPr/>
            <a:r>
              <a:t>Getting to know each other</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body" idx="13"/>
          </p:nvPr>
        </p:nvSpPr>
        <p:spPr>
          <a:xfrm>
            <a:off x="291925" y="1612900"/>
            <a:ext cx="11949066" cy="5181601"/>
          </a:xfrm>
          <a:prstGeom prst="rect">
            <a:avLst/>
          </a:prstGeom>
        </p:spPr>
        <p:txBody>
          <a:bodyPr/>
          <a:lstStyle/>
          <a:p>
            <a:pPr>
              <a:defRPr sz="4000">
                <a:latin typeface="Helvetica"/>
                <a:ea typeface="Helvetica"/>
                <a:cs typeface="Helvetica"/>
                <a:sym typeface="Helvetica"/>
              </a:defRPr>
            </a:pPr>
            <a:r>
              <a:t>Catch the ball and:</a:t>
            </a:r>
          </a:p>
          <a:p>
            <a:pPr marL="444500" indent="-444500">
              <a:buClrTx/>
              <a:buSzPct val="75000"/>
              <a:buChar char="•"/>
            </a:pPr>
            <a:r>
              <a:t>Say your name</a:t>
            </a:r>
          </a:p>
          <a:p>
            <a:pPr marL="444500" indent="-444500">
              <a:buClrTx/>
              <a:buSzPct val="75000"/>
              <a:buChar char="•"/>
            </a:pPr>
            <a:r>
              <a:t>What you do</a:t>
            </a:r>
          </a:p>
          <a:p>
            <a:pPr marL="444500" indent="-444500">
              <a:buClrTx/>
              <a:buSzPct val="75000"/>
              <a:buChar char="•"/>
            </a:pPr>
            <a:r>
              <a:t>Something interesting about your self</a:t>
            </a:r>
          </a:p>
          <a:p>
            <a:pPr marL="444500" indent="-444500">
              <a:buClrTx/>
              <a:buSzPct val="75000"/>
              <a:buChar char="•"/>
            </a:pPr>
            <a:r>
              <a:t>Pass the ball!</a:t>
            </a:r>
          </a:p>
        </p:txBody>
      </p:sp>
      <p:sp>
        <p:nvSpPr>
          <p:cNvPr id="147" name="Shape 147"/>
          <p:cNvSpPr/>
          <p:nvPr>
            <p:ph type="title"/>
          </p:nvPr>
        </p:nvSpPr>
        <p:spPr>
          <a:prstGeom prst="rect">
            <a:avLst/>
          </a:prstGeom>
        </p:spPr>
        <p:txBody>
          <a:bodyPr/>
          <a:lstStyle/>
          <a:p>
            <a:pPr/>
            <a:r>
              <a:t>Game we’re going to play</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body" idx="13"/>
          </p:nvPr>
        </p:nvSpPr>
        <p:spPr>
          <a:xfrm>
            <a:off x="672925" y="2139125"/>
            <a:ext cx="6147646" cy="4408550"/>
          </a:xfrm>
          <a:prstGeom prst="rect">
            <a:avLst/>
          </a:prstGeom>
        </p:spPr>
        <p:txBody>
          <a:bodyPr/>
          <a:lstStyle/>
          <a:p>
            <a:pPr marL="228600" indent="-228600" algn="l">
              <a:spcBef>
                <a:spcPts val="13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If you have a question, please raise your hand.</a:t>
            </a:r>
          </a:p>
          <a:p>
            <a:pPr marL="228600" indent="-228600" algn="l">
              <a:spcBef>
                <a:spcPts val="13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Help you neighbor if you can.</a:t>
            </a:r>
          </a:p>
          <a:p>
            <a:pPr marL="228600" indent="-228600" algn="l">
              <a:spcBef>
                <a:spcPts val="13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Please try not to talk amongst yourselves during the lecture time.</a:t>
            </a:r>
          </a:p>
          <a:p>
            <a:pPr marL="228600" indent="-228600" algn="l">
              <a:spcBef>
                <a:spcPts val="13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This space is our office. Please be respectful.</a:t>
            </a:r>
          </a:p>
          <a:p>
            <a:pPr marL="228600" indent="-228600" algn="l">
              <a:spcBef>
                <a:spcPts val="13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Don’t hesitate to ask questions. </a:t>
            </a:r>
          </a:p>
        </p:txBody>
      </p:sp>
      <p:sp>
        <p:nvSpPr>
          <p:cNvPr id="150" name="Shape 150"/>
          <p:cNvSpPr/>
          <p:nvPr>
            <p:ph type="title"/>
          </p:nvPr>
        </p:nvSpPr>
        <p:spPr>
          <a:prstGeom prst="rect">
            <a:avLst/>
          </a:prstGeom>
        </p:spPr>
        <p:txBody>
          <a:bodyPr/>
          <a:lstStyle/>
          <a:p>
            <a:pPr/>
            <a:r>
              <a:t>General Reminders</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body" idx="13"/>
          </p:nvPr>
        </p:nvSpPr>
        <p:spPr>
          <a:xfrm>
            <a:off x="291925" y="1612900"/>
            <a:ext cx="11949066" cy="4140201"/>
          </a:xfrm>
          <a:prstGeom prst="rect">
            <a:avLst/>
          </a:prstGeom>
        </p:spPr>
        <p:txBody>
          <a:bodyPr/>
          <a:lstStyle/>
          <a:p>
            <a:pPr>
              <a:defRPr sz="2500"/>
            </a:pPr>
            <a:r>
              <a:t>Quick overview on my teaching philosophy:</a:t>
            </a:r>
          </a:p>
          <a:p>
            <a:pPr>
              <a:defRPr sz="2500"/>
            </a:pPr>
            <a:r>
              <a:t>Please ask questions and for clarification whenever necessary.</a:t>
            </a:r>
          </a:p>
          <a:p>
            <a:pPr>
              <a:defRPr sz="2500"/>
            </a:pPr>
            <a:r>
              <a:t>I am happy to go on tangents and explore topics the group is interested in.</a:t>
            </a:r>
          </a:p>
          <a:p>
            <a:pPr>
              <a:defRPr sz="2500"/>
            </a:pPr>
            <a:r>
              <a:t>I like to do checks for understanding during the lectures.</a:t>
            </a:r>
          </a:p>
          <a:p>
            <a:pPr>
              <a:defRPr sz="2500"/>
            </a:pPr>
            <a:r>
              <a:t>I don’t like listening to myself talk.</a:t>
            </a:r>
          </a:p>
        </p:txBody>
      </p:sp>
      <p:sp>
        <p:nvSpPr>
          <p:cNvPr id="153" name="Shape 153"/>
          <p:cNvSpPr/>
          <p:nvPr>
            <p:ph type="title"/>
          </p:nvPr>
        </p:nvSpPr>
        <p:spPr>
          <a:prstGeom prst="rect">
            <a:avLst/>
          </a:prstGeom>
        </p:spPr>
        <p:txBody>
          <a:bodyPr/>
          <a:lstStyle/>
          <a:p>
            <a:pPr/>
            <a:r>
              <a:t>How I do best…</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lack">
  <a:themeElements>
    <a:clrScheme name="Black">
      <a:dk1>
        <a:srgbClr val="575E6C"/>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KlavikaMedium-OSF"/>
        <a:ea typeface="KlavikaMedium-OSF"/>
        <a:cs typeface="KlavikaMedium-OSF"/>
      </a:majorFont>
      <a:minorFont>
        <a:latin typeface="KlavikaMedium-OSF"/>
        <a:ea typeface="KlavikaMedium-OSF"/>
        <a:cs typeface="KlavikaMedium-OSF"/>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KlavikaMedium-OSF"/>
        <a:ea typeface="KlavikaMedium-OSF"/>
        <a:cs typeface="KlavikaMedium-OSF"/>
      </a:majorFont>
      <a:minorFont>
        <a:latin typeface="KlavikaMedium-OSF"/>
        <a:ea typeface="KlavikaMedium-OSF"/>
        <a:cs typeface="KlavikaMedium-OSF"/>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