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sldImg"/>
          </p:nvPr>
        </p:nvSpPr>
        <p:spPr>
          <a:xfrm>
            <a:off x="1143000" y="685800"/>
            <a:ext cx="4572000" cy="3429000"/>
          </a:xfrm>
          <a:prstGeom prst="rect">
            <a:avLst/>
          </a:prstGeom>
        </p:spPr>
        <p:txBody>
          <a:bodyPr/>
          <a:lstStyle/>
          <a:p>
            <a:pPr/>
          </a:p>
        </p:txBody>
      </p:sp>
      <p:sp>
        <p:nvSpPr>
          <p:cNvPr id="143" name="Shape 1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7" name="Shape 97"/>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98" name="Shape 98"/>
          <p:cNvSpPr/>
          <p:nvPr/>
        </p:nvSpPr>
        <p:spPr>
          <a:xfrm>
            <a:off x="685758" y="31495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46D99F"/>
                </a:solidFill>
                <a:latin typeface="KlavikaRegular-ItalicOSF"/>
                <a:ea typeface="KlavikaRegular-ItalicOSF"/>
                <a:cs typeface="KlavikaRegular-ItalicOSF"/>
                <a:sym typeface="KlavikaRegular-ItalicOSF"/>
              </a:defRPr>
            </a:pPr>
            <a:r>
              <a:t>Chronograf</a:t>
            </a:r>
          </a:p>
          <a:p>
            <a:pPr>
              <a:defRPr>
                <a:solidFill>
                  <a:srgbClr val="C64EFF"/>
                </a:solidFill>
                <a:latin typeface="KlavikaRegular-ItalicOSF"/>
                <a:ea typeface="KlavikaRegular-ItalicOSF"/>
                <a:cs typeface="KlavikaRegular-ItalicOSF"/>
                <a:sym typeface="KlavikaRegular-ItalicOSF"/>
              </a:defRPr>
            </a:pPr>
            <a:r>
              <a:t>Kapacitor</a:t>
            </a:r>
          </a:p>
        </p:txBody>
      </p:sp>
      <p:sp>
        <p:nvSpPr>
          <p:cNvPr id="99" name="Shape 99"/>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7" name="Shape 107"/>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108"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09" name="Shape 109"/>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7" name="Shape 117"/>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8" name="Shape 11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6" name="Shape 126"/>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7" name="Shape 127"/>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35" name="Shape 135"/>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6" name="Shape 1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lvl1pPr>
              <a:defRPr>
                <a:solidFill>
                  <a:srgbClr val="FFFFFF"/>
                </a:solidFill>
              </a:defRPr>
            </a:lvl1pPr>
          </a:lstStyle>
          <a:p>
            <a:pPr/>
            <a:r>
              <a:t>Title Text</a:t>
            </a:r>
          </a:p>
        </p:txBody>
      </p:sp>
      <p:pic>
        <p:nvPicPr>
          <p:cNvPr id="4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lvl1pPr>
              <a:defRPr>
                <a:solidFill>
                  <a:srgbClr val="FFFFFF"/>
                </a:solidFill>
              </a:defRPr>
            </a:lvl1pPr>
          </a:lstStyle>
          <a:p>
            <a:pPr/>
            <a:r>
              <a:t>Title Text</a:t>
            </a:r>
          </a:p>
        </p:txBody>
      </p:sp>
      <p:pic>
        <p:nvPicPr>
          <p:cNvPr id="5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0"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1" name="Shape 61"/>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69" name="Shape 69"/>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0" name="Shape 7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71" name="Shape 7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8" name="Shape 78"/>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9" name="Shape 7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80"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1" name="Shape 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8" name="Shape 88"/>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89" name="Shape 89"/>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g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g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gif"/><Relationship Id="rId3" Type="http://schemas.openxmlformats.org/officeDocument/2006/relationships/image" Target="../media/image1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6.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7.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8.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9.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ctrTitle"/>
          </p:nvPr>
        </p:nvSpPr>
        <p:spPr>
          <a:prstGeom prst="rect">
            <a:avLst/>
          </a:prstGeom>
        </p:spPr>
        <p:txBody>
          <a:bodyPr/>
          <a:lstStyle/>
          <a:p>
            <a:pPr/>
            <a:r>
              <a:t>Introduction to InfluxDB</a:t>
            </a:r>
          </a:p>
        </p:txBody>
      </p:sp>
      <p:sp>
        <p:nvSpPr>
          <p:cNvPr id="146" name="Shape 146"/>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Not time series data</a:t>
            </a:r>
          </a:p>
        </p:txBody>
      </p:sp>
      <p:pic>
        <p:nvPicPr>
          <p:cNvPr id="173" name="pasted-image.png"/>
          <p:cNvPicPr>
            <a:picLocks noChangeAspect="1"/>
          </p:cNvPicPr>
          <p:nvPr/>
        </p:nvPicPr>
        <p:blipFill>
          <a:blip r:embed="rId2">
            <a:extLst/>
          </a:blip>
          <a:stretch>
            <a:fillRect/>
          </a:stretch>
        </p:blipFill>
        <p:spPr>
          <a:xfrm>
            <a:off x="848652" y="1656311"/>
            <a:ext cx="11307496" cy="6440978"/>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Regular vs Irregular Timeseries</a:t>
            </a:r>
          </a:p>
        </p:txBody>
      </p:sp>
      <p:pic>
        <p:nvPicPr>
          <p:cNvPr id="176" name="pasted-image.png"/>
          <p:cNvPicPr>
            <a:picLocks noChangeAspect="1"/>
          </p:cNvPicPr>
          <p:nvPr/>
        </p:nvPicPr>
        <p:blipFill>
          <a:blip r:embed="rId2">
            <a:extLst/>
          </a:blip>
          <a:stretch>
            <a:fillRect/>
          </a:stretch>
        </p:blipFill>
        <p:spPr>
          <a:xfrm>
            <a:off x="1936501" y="1637179"/>
            <a:ext cx="8618804" cy="6763997"/>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body" idx="13"/>
          </p:nvPr>
        </p:nvSpPr>
        <p:spPr>
          <a:xfrm>
            <a:off x="1447625" y="7156708"/>
            <a:ext cx="11949066" cy="685801"/>
          </a:xfrm>
          <a:prstGeom prst="rect">
            <a:avLst/>
          </a:prstGeom>
        </p:spPr>
        <p:txBody>
          <a:bodyPr/>
          <a:lstStyle/>
          <a:p>
            <a:pPr/>
            <a:r>
              <a:t>Is it time series?</a:t>
            </a:r>
          </a:p>
        </p:txBody>
      </p:sp>
      <p:sp>
        <p:nvSpPr>
          <p:cNvPr id="179" name="Shape 179"/>
          <p:cNvSpPr/>
          <p:nvPr>
            <p:ph type="title"/>
          </p:nvPr>
        </p:nvSpPr>
        <p:spPr>
          <a:prstGeom prst="rect">
            <a:avLst/>
          </a:prstGeom>
        </p:spPr>
        <p:txBody>
          <a:bodyPr/>
          <a:lstStyle/>
          <a:p>
            <a:pPr/>
            <a:r>
              <a:t>Exercise</a:t>
            </a:r>
          </a:p>
        </p:txBody>
      </p:sp>
      <p:pic>
        <p:nvPicPr>
          <p:cNvPr id="180" name="pasted-image.gif"/>
          <p:cNvPicPr>
            <a:picLocks noChangeAspect="1"/>
          </p:cNvPicPr>
          <p:nvPr/>
        </p:nvPicPr>
        <p:blipFill>
          <a:blip r:embed="rId2">
            <a:extLst/>
          </a:blip>
          <a:stretch>
            <a:fillRect/>
          </a:stretch>
        </p:blipFill>
        <p:spPr>
          <a:xfrm>
            <a:off x="2129978" y="1717723"/>
            <a:ext cx="8267606" cy="5091970"/>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body" idx="13"/>
          </p:nvPr>
        </p:nvSpPr>
        <p:spPr>
          <a:xfrm>
            <a:off x="1447625" y="7156708"/>
            <a:ext cx="11949066" cy="685801"/>
          </a:xfrm>
          <a:prstGeom prst="rect">
            <a:avLst/>
          </a:prstGeom>
        </p:spPr>
        <p:txBody>
          <a:bodyPr/>
          <a:lstStyle/>
          <a:p>
            <a:pPr/>
            <a:r>
              <a:t>Is it time series?</a:t>
            </a:r>
          </a:p>
        </p:txBody>
      </p:sp>
      <p:sp>
        <p:nvSpPr>
          <p:cNvPr id="183" name="Shape 183"/>
          <p:cNvSpPr/>
          <p:nvPr>
            <p:ph type="title"/>
          </p:nvPr>
        </p:nvSpPr>
        <p:spPr>
          <a:prstGeom prst="rect">
            <a:avLst/>
          </a:prstGeom>
        </p:spPr>
        <p:txBody>
          <a:bodyPr/>
          <a:lstStyle/>
          <a:p>
            <a:pPr/>
            <a:r>
              <a:t>Exercise</a:t>
            </a:r>
          </a:p>
        </p:txBody>
      </p:sp>
      <p:pic>
        <p:nvPicPr>
          <p:cNvPr id="184" name="pasted-image.gif"/>
          <p:cNvPicPr>
            <a:picLocks noChangeAspect="0"/>
          </p:cNvPicPr>
          <p:nvPr/>
        </p:nvPicPr>
        <p:blipFill>
          <a:blip r:embed="rId2">
            <a:extLst/>
          </a:blip>
          <a:stretch>
            <a:fillRect/>
          </a:stretch>
        </p:blipFill>
        <p:spPr>
          <a:xfrm>
            <a:off x="1698235" y="2101155"/>
            <a:ext cx="9033979" cy="4729833"/>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body" idx="13"/>
          </p:nvPr>
        </p:nvSpPr>
        <p:spPr>
          <a:xfrm>
            <a:off x="1447625" y="7156708"/>
            <a:ext cx="11949066" cy="685801"/>
          </a:xfrm>
          <a:prstGeom prst="rect">
            <a:avLst/>
          </a:prstGeom>
        </p:spPr>
        <p:txBody>
          <a:bodyPr/>
          <a:lstStyle/>
          <a:p>
            <a:pPr/>
            <a:r>
              <a:t>Is it time series?</a:t>
            </a:r>
          </a:p>
        </p:txBody>
      </p:sp>
      <p:sp>
        <p:nvSpPr>
          <p:cNvPr id="187" name="Shape 187"/>
          <p:cNvSpPr/>
          <p:nvPr>
            <p:ph type="title"/>
          </p:nvPr>
        </p:nvSpPr>
        <p:spPr>
          <a:prstGeom prst="rect">
            <a:avLst/>
          </a:prstGeom>
        </p:spPr>
        <p:txBody>
          <a:bodyPr/>
          <a:lstStyle/>
          <a:p>
            <a:pPr/>
            <a:r>
              <a:t>Exercise</a:t>
            </a:r>
          </a:p>
        </p:txBody>
      </p:sp>
      <p:pic>
        <p:nvPicPr>
          <p:cNvPr id="188" name="pasted-image.png"/>
          <p:cNvPicPr>
            <a:picLocks noChangeAspect="1"/>
          </p:cNvPicPr>
          <p:nvPr/>
        </p:nvPicPr>
        <p:blipFill>
          <a:blip r:embed="rId2">
            <a:extLst/>
          </a:blip>
          <a:stretch>
            <a:fillRect/>
          </a:stretch>
        </p:blipFill>
        <p:spPr>
          <a:xfrm>
            <a:off x="1157436" y="1673434"/>
            <a:ext cx="10218043" cy="5180548"/>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body" idx="13"/>
          </p:nvPr>
        </p:nvSpPr>
        <p:spPr>
          <a:xfrm>
            <a:off x="1447625" y="7156708"/>
            <a:ext cx="11949066" cy="685801"/>
          </a:xfrm>
          <a:prstGeom prst="rect">
            <a:avLst/>
          </a:prstGeom>
        </p:spPr>
        <p:txBody>
          <a:bodyPr/>
          <a:lstStyle/>
          <a:p>
            <a:pPr/>
            <a:r>
              <a:t>Is it time series?</a:t>
            </a:r>
          </a:p>
        </p:txBody>
      </p:sp>
      <p:sp>
        <p:nvSpPr>
          <p:cNvPr id="191" name="Shape 191"/>
          <p:cNvSpPr/>
          <p:nvPr>
            <p:ph type="title"/>
          </p:nvPr>
        </p:nvSpPr>
        <p:spPr>
          <a:prstGeom prst="rect">
            <a:avLst/>
          </a:prstGeom>
        </p:spPr>
        <p:txBody>
          <a:bodyPr/>
          <a:lstStyle/>
          <a:p>
            <a:pPr/>
            <a:r>
              <a:t>Exercise</a:t>
            </a:r>
          </a:p>
        </p:txBody>
      </p:sp>
      <p:pic>
        <p:nvPicPr>
          <p:cNvPr id="192" name="pasted-image.gif"/>
          <p:cNvPicPr>
            <a:picLocks noChangeAspect="1"/>
          </p:cNvPicPr>
          <p:nvPr/>
        </p:nvPicPr>
        <p:blipFill>
          <a:blip r:embed="rId2">
            <a:extLst/>
          </a:blip>
          <a:stretch>
            <a:fillRect/>
          </a:stretch>
        </p:blipFill>
        <p:spPr>
          <a:xfrm>
            <a:off x="12937678" y="2148929"/>
            <a:ext cx="5753101" cy="3543301"/>
          </a:xfrm>
          <a:prstGeom prst="rect">
            <a:avLst/>
          </a:prstGeom>
          <a:ln w="12700">
            <a:miter lim="400000"/>
          </a:ln>
        </p:spPr>
      </p:pic>
      <p:pic>
        <p:nvPicPr>
          <p:cNvPr id="193" name="pasted-image.png"/>
          <p:cNvPicPr>
            <a:picLocks noChangeAspect="1"/>
          </p:cNvPicPr>
          <p:nvPr/>
        </p:nvPicPr>
        <p:blipFill>
          <a:blip r:embed="rId3">
            <a:extLst/>
          </a:blip>
          <a:stretch>
            <a:fillRect/>
          </a:stretch>
        </p:blipFill>
        <p:spPr>
          <a:xfrm>
            <a:off x="3619500" y="1462675"/>
            <a:ext cx="5989808" cy="5232855"/>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ctrTitle"/>
          </p:nvPr>
        </p:nvSpPr>
        <p:spPr>
          <a:xfrm>
            <a:off x="407987" y="1256655"/>
            <a:ext cx="13251657" cy="3887490"/>
          </a:xfrm>
          <a:prstGeom prst="rect">
            <a:avLst/>
          </a:prstGeom>
        </p:spPr>
        <p:txBody>
          <a:bodyPr/>
          <a:lstStyle>
            <a:lvl1pPr>
              <a:defRPr sz="7300">
                <a:latin typeface="KlavikaMedium-TF"/>
                <a:ea typeface="KlavikaMedium-TF"/>
                <a:cs typeface="KlavikaMedium-TF"/>
                <a:sym typeface="KlavikaMedium-TF"/>
              </a:defRPr>
            </a:lvl1pPr>
          </a:lstStyle>
          <a:p>
            <a:pPr/>
            <a:r>
              <a:t>What is time series database?</a:t>
            </a:r>
          </a:p>
        </p:txBody>
      </p:sp>
      <p:sp>
        <p:nvSpPr>
          <p:cNvPr id="196" name="Shape 196"/>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body" idx="13"/>
          </p:nvPr>
        </p:nvSpPr>
        <p:spPr>
          <a:xfrm>
            <a:off x="527867" y="4813300"/>
            <a:ext cx="11949066" cy="1270000"/>
          </a:xfrm>
          <a:prstGeom prst="rect">
            <a:avLst/>
          </a:prstGeom>
        </p:spPr>
        <p:txBody>
          <a:bodyPr/>
          <a:lstStyle/>
          <a:p>
            <a:pPr/>
            <a:r>
              <a:t>A database where you manage and store time series data…</a:t>
            </a:r>
          </a:p>
        </p:txBody>
      </p:sp>
      <p:sp>
        <p:nvSpPr>
          <p:cNvPr id="199" name="Shape 199"/>
          <p:cNvSpPr/>
          <p:nvPr>
            <p:ph type="title"/>
          </p:nvPr>
        </p:nvSpPr>
        <p:spPr>
          <a:xfrm>
            <a:off x="495920" y="3251200"/>
            <a:ext cx="12732395" cy="1065908"/>
          </a:xfrm>
          <a:prstGeom prst="rect">
            <a:avLst/>
          </a:prstGeom>
        </p:spPr>
        <p:txBody>
          <a:bodyPr/>
          <a:lstStyle/>
          <a:p>
            <a:pPr/>
            <a:r>
              <a:t>Time series database is…</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A6AAA8"/>
        </a:solidFill>
      </p:bgPr>
    </p:bg>
    <p:spTree>
      <p:nvGrpSpPr>
        <p:cNvPr id="1" name=""/>
        <p:cNvGrpSpPr/>
        <p:nvPr/>
      </p:nvGrpSpPr>
      <p:grpSpPr>
        <a:xfrm>
          <a:off x="0" y="0"/>
          <a:ext cx="0" cy="0"/>
          <a:chOff x="0" y="0"/>
          <a:chExt cx="0" cy="0"/>
        </a:xfrm>
      </p:grpSpPr>
      <p:sp>
        <p:nvSpPr>
          <p:cNvPr id="201" name="Shape 201"/>
          <p:cNvSpPr/>
          <p:nvPr>
            <p:ph type="body" idx="13"/>
          </p:nvPr>
        </p:nvSpPr>
        <p:spPr>
          <a:xfrm>
            <a:off x="589283" y="2549209"/>
            <a:ext cx="5443888" cy="3131182"/>
          </a:xfrm>
          <a:prstGeom prst="rect">
            <a:avLst/>
          </a:prstGeom>
        </p:spPr>
        <p:txBody>
          <a:bodyPr/>
          <a:lstStyle/>
          <a:p>
            <a:pPr marL="419100" indent="-419100" algn="l">
              <a:buClr>
                <a:srgbClr val="3A424E"/>
              </a:buClr>
              <a:buSzPct val="100000"/>
              <a:buChar char="•"/>
              <a:defRPr sz="5000">
                <a:latin typeface="Helvetica Neue Light"/>
                <a:ea typeface="Helvetica Neue Light"/>
                <a:cs typeface="Helvetica Neue Light"/>
                <a:sym typeface="Helvetica Neue Light"/>
              </a:defRPr>
            </a:pPr>
            <a:r>
              <a:t>KDB+</a:t>
            </a:r>
          </a:p>
          <a:p>
            <a:pPr marL="419100" indent="-419100" algn="l">
              <a:buClr>
                <a:srgbClr val="3A424E"/>
              </a:buClr>
              <a:buSzPct val="100000"/>
              <a:buChar char="•"/>
              <a:defRPr sz="5000">
                <a:latin typeface="Helvetica Neue Light"/>
                <a:ea typeface="Helvetica Neue Light"/>
                <a:cs typeface="Helvetica Neue Light"/>
                <a:sym typeface="Helvetica Neue Light"/>
              </a:defRPr>
            </a:pPr>
            <a:r>
              <a:t>OpenTSDB</a:t>
            </a:r>
          </a:p>
          <a:p>
            <a:pPr marL="419100" indent="-419100" algn="l">
              <a:buClr>
                <a:srgbClr val="3A424E"/>
              </a:buClr>
              <a:buSzPct val="100000"/>
              <a:buChar char="•"/>
              <a:defRPr sz="5000">
                <a:latin typeface="Helvetica Neue Light"/>
                <a:ea typeface="Helvetica Neue Light"/>
                <a:cs typeface="Helvetica Neue Light"/>
                <a:sym typeface="Helvetica Neue Light"/>
              </a:defRPr>
            </a:pPr>
            <a:r>
              <a:t>Graphite</a:t>
            </a:r>
          </a:p>
          <a:p>
            <a:pPr marL="419100" indent="-419100" algn="l">
              <a:buClr>
                <a:srgbClr val="3A424E"/>
              </a:buClr>
              <a:buSzPct val="100000"/>
              <a:buChar char="•"/>
              <a:defRPr sz="5000">
                <a:latin typeface="Helvetica Neue Light"/>
                <a:ea typeface="Helvetica Neue Light"/>
                <a:cs typeface="Helvetica Neue Light"/>
                <a:sym typeface="Helvetica Neue Light"/>
              </a:defRPr>
            </a:pPr>
            <a:r>
              <a:t>Riak TS</a:t>
            </a:r>
          </a:p>
        </p:txBody>
      </p:sp>
      <p:sp>
        <p:nvSpPr>
          <p:cNvPr id="202" name="Shape 202"/>
          <p:cNvSpPr/>
          <p:nvPr>
            <p:ph type="title"/>
          </p:nvPr>
        </p:nvSpPr>
        <p:spPr>
          <a:prstGeom prst="rect">
            <a:avLst/>
          </a:prstGeom>
        </p:spPr>
        <p:txBody>
          <a:bodyPr/>
          <a:lstStyle>
            <a:lvl1pPr>
              <a:defRPr>
                <a:solidFill>
                  <a:srgbClr val="FFFFFF"/>
                </a:solidFill>
              </a:defRPr>
            </a:lvl1pPr>
          </a:lstStyle>
          <a:p>
            <a:pPr/>
            <a:r>
              <a:t>Other TSDB’s</a:t>
            </a:r>
          </a:p>
        </p:txBody>
      </p:sp>
      <p:pic>
        <p:nvPicPr>
          <p:cNvPr id="203" name="pasted-image.png"/>
          <p:cNvPicPr>
            <a:picLocks noChangeAspect="1"/>
          </p:cNvPicPr>
          <p:nvPr/>
        </p:nvPicPr>
        <p:blipFill>
          <a:blip r:embed="rId2">
            <a:extLst/>
          </a:blip>
          <a:stretch>
            <a:fillRect/>
          </a:stretch>
        </p:blipFill>
        <p:spPr>
          <a:xfrm>
            <a:off x="7507123" y="716577"/>
            <a:ext cx="2943554" cy="2156154"/>
          </a:xfrm>
          <a:prstGeom prst="rect">
            <a:avLst/>
          </a:prstGeom>
          <a:ln w="12700">
            <a:miter lim="400000"/>
          </a:ln>
        </p:spPr>
      </p:pic>
      <p:pic>
        <p:nvPicPr>
          <p:cNvPr id="204" name="pasted-image.png"/>
          <p:cNvPicPr>
            <a:picLocks noChangeAspect="1"/>
          </p:cNvPicPr>
          <p:nvPr/>
        </p:nvPicPr>
        <p:blipFill>
          <a:blip r:embed="rId3">
            <a:extLst/>
          </a:blip>
          <a:stretch>
            <a:fillRect/>
          </a:stretch>
        </p:blipFill>
        <p:spPr>
          <a:xfrm>
            <a:off x="6667500" y="3336427"/>
            <a:ext cx="4622800" cy="952501"/>
          </a:xfrm>
          <a:prstGeom prst="rect">
            <a:avLst/>
          </a:prstGeom>
          <a:ln w="12700">
            <a:miter lim="400000"/>
          </a:ln>
        </p:spPr>
      </p:pic>
      <p:pic>
        <p:nvPicPr>
          <p:cNvPr id="205" name="pasted-image.png"/>
          <p:cNvPicPr>
            <a:picLocks noChangeAspect="1"/>
          </p:cNvPicPr>
          <p:nvPr/>
        </p:nvPicPr>
        <p:blipFill>
          <a:blip r:embed="rId4">
            <a:extLst/>
          </a:blip>
          <a:stretch>
            <a:fillRect/>
          </a:stretch>
        </p:blipFill>
        <p:spPr>
          <a:xfrm>
            <a:off x="7747000" y="4473225"/>
            <a:ext cx="2667000" cy="1473201"/>
          </a:xfrm>
          <a:prstGeom prst="rect">
            <a:avLst/>
          </a:prstGeom>
          <a:ln w="12700">
            <a:miter lim="400000"/>
          </a:ln>
        </p:spPr>
      </p:pic>
      <p:pic>
        <p:nvPicPr>
          <p:cNvPr id="206" name="pasted-image.png"/>
          <p:cNvPicPr>
            <a:picLocks noChangeAspect="1"/>
          </p:cNvPicPr>
          <p:nvPr/>
        </p:nvPicPr>
        <p:blipFill>
          <a:blip r:embed="rId5">
            <a:extLst/>
          </a:blip>
          <a:stretch>
            <a:fillRect/>
          </a:stretch>
        </p:blipFill>
        <p:spPr>
          <a:xfrm>
            <a:off x="8077001" y="6689522"/>
            <a:ext cx="1803798" cy="1803798"/>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body" idx="13"/>
          </p:nvPr>
        </p:nvSpPr>
        <p:spPr>
          <a:xfrm>
            <a:off x="527867" y="2832100"/>
            <a:ext cx="11949066" cy="2997200"/>
          </a:xfrm>
          <a:prstGeom prst="rect">
            <a:avLst/>
          </a:prstGeom>
        </p:spPr>
        <p:txBody>
          <a:bodyPr/>
          <a:lstStyle/>
          <a:p>
            <a:pPr>
              <a:defRPr sz="4000"/>
            </a:pPr>
            <a:r>
              <a:t>You could...</a:t>
            </a:r>
          </a:p>
          <a:p>
            <a:pPr/>
            <a:r>
              <a:t>...but you would be implementing a lot of the functionality that a time-series database comes with by default.</a:t>
            </a:r>
          </a:p>
        </p:txBody>
      </p:sp>
      <p:sp>
        <p:nvSpPr>
          <p:cNvPr id="209" name="Shape 209"/>
          <p:cNvSpPr/>
          <p:nvPr>
            <p:ph type="title"/>
          </p:nvPr>
        </p:nvSpPr>
        <p:spPr>
          <a:xfrm>
            <a:off x="343520" y="330200"/>
            <a:ext cx="12732395" cy="1065908"/>
          </a:xfrm>
          <a:prstGeom prst="rect">
            <a:avLst/>
          </a:prstGeom>
        </p:spPr>
        <p:txBody>
          <a:bodyPr/>
          <a:lstStyle/>
          <a:p>
            <a:pPr/>
            <a:r>
              <a:t>Why cant I just use [your favorite db]?</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body" idx="13"/>
          </p:nvPr>
        </p:nvSpPr>
        <p:spPr>
          <a:xfrm>
            <a:off x="266525" y="2456625"/>
            <a:ext cx="11267483" cy="3290950"/>
          </a:xfrm>
          <a:prstGeom prst="rect">
            <a:avLst/>
          </a:prstGeom>
        </p:spPr>
        <p:txBody>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Describe what time series data is and recognize its use cases.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2"/>
              <a:defRPr sz="3000">
                <a:solidFill>
                  <a:srgbClr val="575E6C"/>
                </a:solidFill>
                <a:latin typeface="Helvetica Neue Light"/>
                <a:ea typeface="Helvetica Neue Light"/>
                <a:cs typeface="Helvetica Neue Light"/>
                <a:sym typeface="Helvetica Neue Light"/>
              </a:defRPr>
            </a:pPr>
            <a:r>
              <a:t>Explain the differences between InfluxDB and other TSDBs.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3"/>
              <a:defRPr sz="3000">
                <a:solidFill>
                  <a:srgbClr val="575E6C"/>
                </a:solidFill>
                <a:latin typeface="Helvetica Neue Light"/>
                <a:ea typeface="Helvetica Neue Light"/>
                <a:cs typeface="Helvetica Neue Light"/>
                <a:sym typeface="Helvetica Neue Light"/>
              </a:defRPr>
            </a:pPr>
            <a:r>
              <a:t>Describe the InfluxDB Data model.</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4"/>
              <a:defRPr sz="3000">
                <a:solidFill>
                  <a:srgbClr val="575E6C"/>
                </a:solidFill>
                <a:latin typeface="Helvetica Neue Light"/>
                <a:ea typeface="Helvetica Neue Light"/>
                <a:cs typeface="Helvetica Neue Light"/>
                <a:sym typeface="Helvetica Neue Light"/>
              </a:defRPr>
            </a:pPr>
            <a:r>
              <a:t>Write data into InfluxDB using the InfluxDB CLI.</a:t>
            </a:r>
          </a:p>
        </p:txBody>
      </p:sp>
      <p:sp>
        <p:nvSpPr>
          <p:cNvPr id="149" name="Shape 149"/>
          <p:cNvSpPr/>
          <p:nvPr>
            <p:ph type="title"/>
          </p:nvPr>
        </p:nvSpPr>
        <p:spPr>
          <a:xfrm>
            <a:off x="330820" y="304800"/>
            <a:ext cx="12732395" cy="1065908"/>
          </a:xfrm>
          <a:prstGeom prst="rect">
            <a:avLst/>
          </a:prstGeom>
        </p:spPr>
        <p:txBody>
          <a:bodyPr/>
          <a:lstStyle>
            <a:lvl1pPr>
              <a:defRPr sz="420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body" idx="13"/>
          </p:nvPr>
        </p:nvSpPr>
        <p:spPr>
          <a:xfrm>
            <a:off x="6888483" y="3002725"/>
            <a:ext cx="5443888" cy="3748150"/>
          </a:xfrm>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Easy to get started with</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Familiar query syntax</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No external dependencies</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Allows for regular and irregular time series</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Horizontally scalable</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Member of a cohesive time series platform</a:t>
            </a:r>
          </a:p>
        </p:txBody>
      </p:sp>
      <p:sp>
        <p:nvSpPr>
          <p:cNvPr id="212" name="Shape 212"/>
          <p:cNvSpPr/>
          <p:nvPr>
            <p:ph type="title"/>
          </p:nvPr>
        </p:nvSpPr>
        <p:spPr>
          <a:prstGeom prst="rect">
            <a:avLst/>
          </a:prstGeom>
        </p:spPr>
        <p:txBody>
          <a:bodyPr/>
          <a:lstStyle/>
          <a:p>
            <a:pPr/>
            <a:r>
              <a:t>Why Choose InfluxDB?</a:t>
            </a:r>
          </a:p>
        </p:txBody>
      </p:sp>
      <p:pic>
        <p:nvPicPr>
          <p:cNvPr id="213" name="pasted-image.png"/>
          <p:cNvPicPr>
            <a:picLocks noChangeAspect="1"/>
          </p:cNvPicPr>
          <p:nvPr/>
        </p:nvPicPr>
        <p:blipFill>
          <a:blip r:embed="rId2">
            <a:extLst/>
          </a:blip>
          <a:stretch>
            <a:fillRect/>
          </a:stretch>
        </p:blipFill>
        <p:spPr>
          <a:xfrm>
            <a:off x="-2367631" y="1492250"/>
            <a:ext cx="11430001" cy="7112000"/>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pPr/>
            <a:r>
              <a:t>The InfluxDB Data Model</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p>
            <a:pPr/>
            <a:r>
              <a:t>A typical time series graph</a:t>
            </a:r>
          </a:p>
        </p:txBody>
      </p:sp>
      <p:sp>
        <p:nvSpPr>
          <p:cNvPr id="218" name="Shape 218"/>
          <p:cNvSpPr/>
          <p:nvPr/>
        </p:nvSpPr>
        <p:spPr>
          <a:xfrm>
            <a:off x="1108087" y="6861389"/>
            <a:ext cx="9965437"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r>
              <a:t>What components do we have?</a:t>
            </a:r>
          </a:p>
        </p:txBody>
      </p:sp>
      <p:pic>
        <p:nvPicPr>
          <p:cNvPr id="219" name="pasted-image.png"/>
          <p:cNvPicPr>
            <a:picLocks noChangeAspect="1"/>
          </p:cNvPicPr>
          <p:nvPr/>
        </p:nvPicPr>
        <p:blipFill>
          <a:blip r:embed="rId2">
            <a:extLst/>
          </a:blip>
          <a:stretch>
            <a:fillRect/>
          </a:stretch>
        </p:blipFill>
        <p:spPr>
          <a:xfrm>
            <a:off x="332680" y="1635877"/>
            <a:ext cx="11940671" cy="5118635"/>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The Label</a:t>
            </a:r>
          </a:p>
        </p:txBody>
      </p:sp>
      <p:sp>
        <p:nvSpPr>
          <p:cNvPr id="222" name="Shape 222"/>
          <p:cNvSpPr/>
          <p:nvPr/>
        </p:nvSpPr>
        <p:spPr>
          <a:xfrm>
            <a:off x="933908" y="7363111"/>
            <a:ext cx="718890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4500"/>
            </a:lvl1pPr>
          </a:lstStyle>
          <a:p>
            <a:pPr/>
            <a:r>
              <a:t>We call this the measurement</a:t>
            </a:r>
          </a:p>
        </p:txBody>
      </p:sp>
      <p:pic>
        <p:nvPicPr>
          <p:cNvPr id="223" name="pasted-image.png"/>
          <p:cNvPicPr>
            <a:picLocks noChangeAspect="1"/>
          </p:cNvPicPr>
          <p:nvPr/>
        </p:nvPicPr>
        <p:blipFill>
          <a:blip r:embed="rId2">
            <a:extLst/>
          </a:blip>
          <a:stretch>
            <a:fillRect/>
          </a:stretch>
        </p:blipFill>
        <p:spPr>
          <a:xfrm>
            <a:off x="656679" y="1349125"/>
            <a:ext cx="11405485" cy="5319049"/>
          </a:xfrm>
          <a:prstGeom prst="rect">
            <a:avLst/>
          </a:prstGeom>
          <a:ln w="12700">
            <a:miter lim="400000"/>
          </a:ln>
        </p:spPr>
      </p:pic>
      <p:sp>
        <p:nvSpPr>
          <p:cNvPr id="224" name="Shape 224"/>
          <p:cNvSpPr/>
          <p:nvPr/>
        </p:nvSpPr>
        <p:spPr>
          <a:xfrm>
            <a:off x="5709108" y="2397411"/>
            <a:ext cx="186766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solidFill>
                  <a:srgbClr val="000000"/>
                </a:solidFill>
              </a:defRPr>
            </a:lvl1pPr>
          </a:lstStyle>
          <a:p>
            <a:pPr/>
            <a:r>
              <a:t>stock_price</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a:r>
              <a:t>The Legend (metadata)</a:t>
            </a:r>
          </a:p>
        </p:txBody>
      </p:sp>
      <p:sp>
        <p:nvSpPr>
          <p:cNvPr id="227" name="Shape 227"/>
          <p:cNvSpPr/>
          <p:nvPr/>
        </p:nvSpPr>
        <p:spPr>
          <a:xfrm>
            <a:off x="2673808" y="7231274"/>
            <a:ext cx="5192739"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4500"/>
            </a:pPr>
            <a:r>
              <a:t>We call these tags.</a:t>
            </a:r>
          </a:p>
          <a:p>
            <a:pPr>
              <a:defRPr sz="4500"/>
            </a:pPr>
            <a:r>
              <a:t>Tags are indexed.</a:t>
            </a:r>
          </a:p>
        </p:txBody>
      </p:sp>
      <p:pic>
        <p:nvPicPr>
          <p:cNvPr id="228" name="pasted-image.png"/>
          <p:cNvPicPr>
            <a:picLocks noChangeAspect="1"/>
          </p:cNvPicPr>
          <p:nvPr/>
        </p:nvPicPr>
        <p:blipFill>
          <a:blip r:embed="rId2">
            <a:extLst/>
          </a:blip>
          <a:stretch>
            <a:fillRect/>
          </a:stretch>
        </p:blipFill>
        <p:spPr>
          <a:xfrm>
            <a:off x="859928" y="1479075"/>
            <a:ext cx="11284944" cy="5262832"/>
          </a:xfrm>
          <a:prstGeom prst="rect">
            <a:avLst/>
          </a:prstGeom>
          <a:ln w="12700">
            <a:miter lim="400000"/>
          </a:ln>
        </p:spPr>
      </p:pic>
      <p:sp>
        <p:nvSpPr>
          <p:cNvPr id="229" name="Shape 229"/>
          <p:cNvSpPr/>
          <p:nvPr/>
        </p:nvSpPr>
        <p:spPr>
          <a:xfrm>
            <a:off x="8740638" y="2011574"/>
            <a:ext cx="4591324"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700">
                <a:solidFill>
                  <a:srgbClr val="000000"/>
                </a:solidFill>
              </a:defRPr>
            </a:pPr>
          </a:p>
          <a:p>
            <a:pPr>
              <a:defRPr sz="2700">
                <a:solidFill>
                  <a:srgbClr val="000000"/>
                </a:solidFill>
              </a:defRPr>
            </a:pPr>
            <a:r>
              <a:t>ticker=A</a:t>
            </a:r>
          </a:p>
          <a:p>
            <a:pPr>
              <a:defRPr sz="2700">
                <a:solidFill>
                  <a:srgbClr val="000000"/>
                </a:solidFill>
              </a:defRPr>
            </a:pPr>
            <a:r>
              <a:t>ticker=AA</a:t>
            </a:r>
          </a:p>
          <a:p>
            <a:pPr>
              <a:defRPr sz="2700">
                <a:solidFill>
                  <a:srgbClr val="000000"/>
                </a:solidFill>
              </a:defRPr>
            </a:pPr>
            <a:r>
              <a:t>ticker=AAPL</a:t>
            </a:r>
          </a:p>
          <a:p>
            <a:pPr>
              <a:defRPr sz="2700">
                <a:solidFill>
                  <a:srgbClr val="000000"/>
                </a:solidFill>
              </a:defRPr>
            </a:pPr>
            <a:r>
              <a:t>market=NASDAQ</a:t>
            </a:r>
          </a:p>
          <a:p>
            <a:pPr>
              <a:defRPr sz="2700">
                <a:solidFill>
                  <a:srgbClr val="000000"/>
                </a:solidFill>
              </a:defRPr>
            </a:pPr>
            <a:r>
              <a:t>market=NYSE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Collection of all tags</a:t>
            </a:r>
          </a:p>
        </p:txBody>
      </p:sp>
      <p:sp>
        <p:nvSpPr>
          <p:cNvPr id="232" name="Shape 232"/>
          <p:cNvSpPr/>
          <p:nvPr/>
        </p:nvSpPr>
        <p:spPr>
          <a:xfrm>
            <a:off x="921208" y="7485274"/>
            <a:ext cx="6440613"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4500"/>
            </a:lvl1pPr>
          </a:lstStyle>
          <a:p>
            <a:pPr/>
            <a:r>
              <a:t>We call this the tagset.</a:t>
            </a:r>
          </a:p>
        </p:txBody>
      </p:sp>
      <p:pic>
        <p:nvPicPr>
          <p:cNvPr id="233" name="pasted-image.png"/>
          <p:cNvPicPr>
            <a:picLocks noChangeAspect="1"/>
          </p:cNvPicPr>
          <p:nvPr/>
        </p:nvPicPr>
        <p:blipFill>
          <a:blip r:embed="rId2">
            <a:extLst/>
          </a:blip>
          <a:stretch>
            <a:fillRect/>
          </a:stretch>
        </p:blipFill>
        <p:spPr>
          <a:xfrm>
            <a:off x="859928" y="1479075"/>
            <a:ext cx="11284944" cy="5262832"/>
          </a:xfrm>
          <a:prstGeom prst="rect">
            <a:avLst/>
          </a:prstGeom>
          <a:ln w="12700">
            <a:miter lim="400000"/>
          </a:ln>
        </p:spPr>
      </p:pic>
      <p:sp>
        <p:nvSpPr>
          <p:cNvPr id="234" name="Shape 234"/>
          <p:cNvSpPr/>
          <p:nvPr/>
        </p:nvSpPr>
        <p:spPr>
          <a:xfrm>
            <a:off x="7158744" y="2354474"/>
            <a:ext cx="5322318"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700">
                <a:solidFill>
                  <a:srgbClr val="000000"/>
                </a:solidFill>
              </a:defRPr>
            </a:pPr>
            <a:r>
              <a:t>ticker=A,market=NASDAQ</a:t>
            </a:r>
          </a:p>
          <a:p>
            <a:pPr>
              <a:defRPr sz="2700">
                <a:solidFill>
                  <a:srgbClr val="000000"/>
                </a:solidFill>
              </a:defRPr>
            </a:pPr>
            <a:r>
              <a:t>ticker=AA,market=NYSE</a:t>
            </a:r>
          </a:p>
          <a:p>
            <a:pPr>
              <a:defRPr sz="2700">
                <a:solidFill>
                  <a:srgbClr val="000000"/>
                </a:solidFill>
              </a:defRPr>
            </a:pPr>
            <a:r>
              <a:t>ticker=AAPL,market=NASDAQ</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a:r>
              <a:t>Y-Axis Values</a:t>
            </a:r>
          </a:p>
        </p:txBody>
      </p:sp>
      <p:sp>
        <p:nvSpPr>
          <p:cNvPr id="237" name="Shape 237"/>
          <p:cNvSpPr/>
          <p:nvPr/>
        </p:nvSpPr>
        <p:spPr>
          <a:xfrm>
            <a:off x="786054" y="7104825"/>
            <a:ext cx="7606569" cy="182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3000"/>
            </a:pPr>
            <a:r>
              <a:t>We call these fields.</a:t>
            </a:r>
          </a:p>
          <a:p>
            <a:pPr>
              <a:defRPr sz="3000"/>
            </a:pPr>
          </a:p>
          <a:p>
            <a:pPr>
              <a:defRPr sz="3000"/>
            </a:pPr>
            <a:r>
              <a:t>Note that the values that the field stores can be floats, ints, strings, or bools.</a:t>
            </a:r>
          </a:p>
        </p:txBody>
      </p:sp>
      <p:pic>
        <p:nvPicPr>
          <p:cNvPr id="238" name="pasted-image.png"/>
          <p:cNvPicPr>
            <a:picLocks noChangeAspect="1"/>
          </p:cNvPicPr>
          <p:nvPr/>
        </p:nvPicPr>
        <p:blipFill>
          <a:blip r:embed="rId2">
            <a:extLst/>
          </a:blip>
          <a:stretch>
            <a:fillRect/>
          </a:stretch>
        </p:blipFill>
        <p:spPr>
          <a:xfrm>
            <a:off x="848831" y="1396776"/>
            <a:ext cx="11307138" cy="5273184"/>
          </a:xfrm>
          <a:prstGeom prst="rect">
            <a:avLst/>
          </a:prstGeom>
          <a:ln w="12700">
            <a:miter lim="400000"/>
          </a:ln>
        </p:spPr>
      </p:pic>
      <p:sp>
        <p:nvSpPr>
          <p:cNvPr id="239" name="Shape 239"/>
          <p:cNvSpPr/>
          <p:nvPr/>
        </p:nvSpPr>
        <p:spPr>
          <a:xfrm>
            <a:off x="3262554" y="2901125"/>
            <a:ext cx="2100835"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solidFill>
                  <a:srgbClr val="000000"/>
                </a:solidFill>
              </a:defRPr>
            </a:pPr>
            <a:r>
              <a:t>price=177.03</a:t>
            </a:r>
          </a:p>
          <a:p>
            <a:pPr>
              <a:defRPr sz="3000">
                <a:solidFill>
                  <a:srgbClr val="000000"/>
                </a:solidFill>
              </a:defRPr>
            </a:pPr>
            <a:r>
              <a:t>price=32.10</a:t>
            </a:r>
          </a:p>
          <a:p>
            <a:pPr>
              <a:defRPr sz="3000">
                <a:solidFill>
                  <a:srgbClr val="000000"/>
                </a:solidFill>
              </a:defRPr>
            </a:pPr>
            <a:r>
              <a:t>price=35.52</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prstGeom prst="rect">
            <a:avLst/>
          </a:prstGeom>
        </p:spPr>
        <p:txBody>
          <a:bodyPr/>
          <a:lstStyle/>
          <a:p>
            <a:pPr/>
            <a:r>
              <a:t>The Collection of Fields</a:t>
            </a:r>
          </a:p>
        </p:txBody>
      </p:sp>
      <p:sp>
        <p:nvSpPr>
          <p:cNvPr id="242" name="Shape 242"/>
          <p:cNvSpPr/>
          <p:nvPr/>
        </p:nvSpPr>
        <p:spPr>
          <a:xfrm>
            <a:off x="786054" y="7104825"/>
            <a:ext cx="7606569" cy="182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3000"/>
            </a:pPr>
            <a:r>
              <a:t>We call the fieldset.</a:t>
            </a:r>
          </a:p>
          <a:p>
            <a:pPr>
              <a:defRPr sz="3000"/>
            </a:pPr>
          </a:p>
          <a:p>
            <a:pPr>
              <a:defRPr sz="3000"/>
            </a:pPr>
            <a:r>
              <a:t>Note that in this case, there's only one field.</a:t>
            </a:r>
          </a:p>
          <a:p>
            <a:pPr>
              <a:defRPr sz="3000"/>
            </a:pPr>
            <a:r>
              <a:t>(There could be many.)</a:t>
            </a:r>
          </a:p>
        </p:txBody>
      </p:sp>
      <p:pic>
        <p:nvPicPr>
          <p:cNvPr id="243" name="pasted-image.png"/>
          <p:cNvPicPr>
            <a:picLocks noChangeAspect="1"/>
          </p:cNvPicPr>
          <p:nvPr/>
        </p:nvPicPr>
        <p:blipFill>
          <a:blip r:embed="rId2">
            <a:extLst/>
          </a:blip>
          <a:stretch>
            <a:fillRect/>
          </a:stretch>
        </p:blipFill>
        <p:spPr>
          <a:xfrm>
            <a:off x="848831" y="1396776"/>
            <a:ext cx="11307138" cy="5273184"/>
          </a:xfrm>
          <a:prstGeom prst="rect">
            <a:avLst/>
          </a:prstGeom>
          <a:ln w="12700">
            <a:miter lim="400000"/>
          </a:ln>
        </p:spPr>
      </p:pic>
      <p:sp>
        <p:nvSpPr>
          <p:cNvPr id="244" name="Shape 244"/>
          <p:cNvSpPr/>
          <p:nvPr/>
        </p:nvSpPr>
        <p:spPr>
          <a:xfrm>
            <a:off x="3262554" y="2901125"/>
            <a:ext cx="2100835"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solidFill>
                  <a:srgbClr val="000000"/>
                </a:solidFill>
              </a:defRPr>
            </a:pPr>
            <a:r>
              <a:t>price=177.03</a:t>
            </a:r>
          </a:p>
          <a:p>
            <a:pPr>
              <a:defRPr sz="3000">
                <a:solidFill>
                  <a:srgbClr val="000000"/>
                </a:solidFill>
              </a:defRPr>
            </a:pPr>
            <a:r>
              <a:t>price=32.10</a:t>
            </a:r>
          </a:p>
          <a:p>
            <a:pPr>
              <a:defRPr sz="3000">
                <a:solidFill>
                  <a:srgbClr val="000000"/>
                </a:solidFill>
              </a:defRPr>
            </a:pPr>
            <a:r>
              <a:t>price=35.52</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X-Axis Value</a:t>
            </a:r>
          </a:p>
        </p:txBody>
      </p:sp>
      <p:sp>
        <p:nvSpPr>
          <p:cNvPr id="247" name="Shape 247"/>
          <p:cNvSpPr/>
          <p:nvPr/>
        </p:nvSpPr>
        <p:spPr>
          <a:xfrm>
            <a:off x="1001954" y="7092125"/>
            <a:ext cx="6772276"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4500"/>
            </a:lvl1pPr>
          </a:lstStyle>
          <a:p>
            <a:pPr/>
            <a:r>
              <a:t>We call this the timestamp.</a:t>
            </a:r>
          </a:p>
        </p:txBody>
      </p:sp>
      <p:pic>
        <p:nvPicPr>
          <p:cNvPr id="248" name="pasted-image.png"/>
          <p:cNvPicPr>
            <a:picLocks noChangeAspect="1"/>
          </p:cNvPicPr>
          <p:nvPr/>
        </p:nvPicPr>
        <p:blipFill>
          <a:blip r:embed="rId2">
            <a:extLst/>
          </a:blip>
          <a:stretch>
            <a:fillRect/>
          </a:stretch>
        </p:blipFill>
        <p:spPr>
          <a:xfrm>
            <a:off x="908042" y="1372537"/>
            <a:ext cx="11294476" cy="5267280"/>
          </a:xfrm>
          <a:prstGeom prst="rect">
            <a:avLst/>
          </a:prstGeom>
          <a:ln w="12700">
            <a:miter lim="400000"/>
          </a:ln>
        </p:spPr>
      </p:pic>
      <p:sp>
        <p:nvSpPr>
          <p:cNvPr id="249" name="Shape 249"/>
          <p:cNvSpPr/>
          <p:nvPr/>
        </p:nvSpPr>
        <p:spPr>
          <a:xfrm>
            <a:off x="7288454" y="6076126"/>
            <a:ext cx="391972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solidFill>
                  <a:srgbClr val="000000"/>
                </a:solidFill>
              </a:defRPr>
            </a:lvl1pPr>
          </a:lstStyle>
          <a:p>
            <a:pPr/>
            <a:r>
              <a:t>1445299200000000000</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Exercise</a:t>
            </a:r>
          </a:p>
        </p:txBody>
      </p:sp>
      <p:sp>
        <p:nvSpPr>
          <p:cNvPr id="252" name="Shape 252"/>
          <p:cNvSpPr/>
          <p:nvPr/>
        </p:nvSpPr>
        <p:spPr>
          <a:xfrm>
            <a:off x="1108087" y="6861389"/>
            <a:ext cx="9965437"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r>
              <a:t>What components do we have?</a:t>
            </a:r>
          </a:p>
        </p:txBody>
      </p:sp>
      <p:pic>
        <p:nvPicPr>
          <p:cNvPr id="253" name="pasted-image.png"/>
          <p:cNvPicPr>
            <a:picLocks noChangeAspect="1"/>
          </p:cNvPicPr>
          <p:nvPr/>
        </p:nvPicPr>
        <p:blipFill>
          <a:blip r:embed="rId2">
            <a:extLst/>
          </a:blip>
          <a:stretch>
            <a:fillRect/>
          </a:stretch>
        </p:blipFill>
        <p:spPr>
          <a:xfrm>
            <a:off x="332680" y="1635877"/>
            <a:ext cx="11940671" cy="5118635"/>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ctrTitle"/>
          </p:nvPr>
        </p:nvSpPr>
        <p:spPr>
          <a:xfrm>
            <a:off x="706487" y="1981200"/>
            <a:ext cx="12531627" cy="3302000"/>
          </a:xfrm>
          <a:prstGeom prst="rect">
            <a:avLst/>
          </a:prstGeom>
        </p:spPr>
        <p:txBody>
          <a:bodyPr/>
          <a:lstStyle/>
          <a:p>
            <a:pPr/>
            <a:r>
              <a:t>What is time series data?</a:t>
            </a:r>
          </a:p>
        </p:txBody>
      </p:sp>
      <p:sp>
        <p:nvSpPr>
          <p:cNvPr id="152" name="Shape 152"/>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ctrTitle"/>
          </p:nvPr>
        </p:nvSpPr>
        <p:spPr>
          <a:xfrm>
            <a:off x="166687" y="1078855"/>
            <a:ext cx="13251657" cy="3887490"/>
          </a:xfrm>
          <a:prstGeom prst="rect">
            <a:avLst/>
          </a:prstGeom>
        </p:spPr>
        <p:txBody>
          <a:bodyPr/>
          <a:lstStyle/>
          <a:p>
            <a:pPr/>
            <a:r>
              <a:t>How do we represent points textually?</a:t>
            </a:r>
          </a:p>
        </p:txBody>
      </p:sp>
      <p:sp>
        <p:nvSpPr>
          <p:cNvPr id="256" name="Shape 256"/>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body" idx="13"/>
          </p:nvPr>
        </p:nvSpPr>
        <p:spPr>
          <a:xfrm>
            <a:off x="207887" y="3594100"/>
            <a:ext cx="12589027" cy="1612900"/>
          </a:xfrm>
          <a:prstGeom prst="rect">
            <a:avLst/>
          </a:prstGeom>
        </p:spPr>
        <p:txBody>
          <a:bodyPr/>
          <a:lstStyle/>
          <a:p>
            <a:pPr>
              <a:spcBef>
                <a:spcPts val="100"/>
              </a:spcBef>
              <a:defRPr sz="4000">
                <a:latin typeface="Courier New"/>
                <a:ea typeface="Courier New"/>
                <a:cs typeface="Courier New"/>
                <a:sym typeface="Courier New"/>
              </a:defRPr>
            </a:pPr>
            <a:r>
              <a:t>measurement,tagset fieldset timestamp</a:t>
            </a:r>
          </a:p>
          <a:p>
            <a:pPr>
              <a:spcBef>
                <a:spcPts val="100"/>
              </a:spcBef>
              <a:defRPr sz="4000">
                <a:latin typeface="Courier New"/>
                <a:ea typeface="Courier New"/>
                <a:cs typeface="Courier New"/>
                <a:sym typeface="Courier New"/>
              </a:defRPr>
            </a:pPr>
          </a:p>
          <a:p>
            <a:pPr>
              <a:spcBef>
                <a:spcPts val="100"/>
              </a:spcBef>
              <a:defRPr sz="2400">
                <a:solidFill>
                  <a:schemeClr val="accent6"/>
                </a:solidFill>
                <a:latin typeface="Courier New"/>
                <a:ea typeface="Courier New"/>
                <a:cs typeface="Courier New"/>
                <a:sym typeface="Courier New"/>
              </a:defRPr>
            </a:pPr>
            <a:r>
              <a:t>stock_price,ticker=A,market=NASDAQ price=177.03 14452992000000000</a:t>
            </a:r>
          </a:p>
        </p:txBody>
      </p:sp>
      <p:sp>
        <p:nvSpPr>
          <p:cNvPr id="259" name="Shape 259"/>
          <p:cNvSpPr/>
          <p:nvPr>
            <p:ph type="title"/>
          </p:nvPr>
        </p:nvSpPr>
        <p:spPr>
          <a:prstGeom prst="rect">
            <a:avLst/>
          </a:prstGeom>
        </p:spPr>
        <p:txBody>
          <a:bodyPr/>
          <a:lstStyle/>
          <a:p>
            <a:pPr/>
            <a:r>
              <a:t>The Line protocol</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body" idx="13"/>
          </p:nvPr>
        </p:nvSpPr>
        <p:spPr>
          <a:xfrm>
            <a:off x="566959" y="6672325"/>
            <a:ext cx="13954625" cy="1752601"/>
          </a:xfrm>
          <a:prstGeom prst="rect">
            <a:avLst/>
          </a:prstGeom>
        </p:spPr>
        <p:txBody>
          <a:bodyPr/>
          <a:lstStyle/>
          <a:p>
            <a:pPr algn="l">
              <a:defRPr sz="2300">
                <a:solidFill>
                  <a:schemeClr val="accent6"/>
                </a:solidFill>
                <a:latin typeface="Courier New"/>
                <a:ea typeface="Courier New"/>
                <a:cs typeface="Courier New"/>
                <a:sym typeface="Courier New"/>
              </a:defRPr>
            </a:pPr>
            <a:r>
              <a:t>stock_price,ticker=A,market=NASDAQ price=177.03 1445299200000000000</a:t>
            </a:r>
          </a:p>
          <a:p>
            <a:pPr algn="l">
              <a:defRPr sz="2300">
                <a:solidFill>
                  <a:schemeClr val="accent6"/>
                </a:solidFill>
                <a:latin typeface="Courier New"/>
                <a:ea typeface="Courier New"/>
                <a:cs typeface="Courier New"/>
                <a:sym typeface="Courier New"/>
              </a:defRPr>
            </a:pPr>
          </a:p>
          <a:p>
            <a:pPr algn="l">
              <a:defRPr sz="2300">
                <a:solidFill>
                  <a:schemeClr val="accent6"/>
                </a:solidFill>
                <a:latin typeface="Courier New"/>
                <a:ea typeface="Courier New"/>
                <a:cs typeface="Courier New"/>
                <a:sym typeface="Courier New"/>
              </a:defRPr>
            </a:pPr>
            <a:r>
              <a:t>stock_price,ticker=AA,market=NYSE price=32.10 1445299200000000000</a:t>
            </a:r>
          </a:p>
          <a:p>
            <a:pPr algn="l">
              <a:defRPr sz="2300">
                <a:solidFill>
                  <a:schemeClr val="accent6"/>
                </a:solidFill>
                <a:latin typeface="Courier New"/>
                <a:ea typeface="Courier New"/>
                <a:cs typeface="Courier New"/>
                <a:sym typeface="Courier New"/>
              </a:defRPr>
            </a:pPr>
          </a:p>
          <a:p>
            <a:pPr algn="l">
              <a:defRPr sz="2300">
                <a:solidFill>
                  <a:schemeClr val="accent6"/>
                </a:solidFill>
                <a:latin typeface="Courier New"/>
                <a:ea typeface="Courier New"/>
                <a:cs typeface="Courier New"/>
                <a:sym typeface="Courier New"/>
              </a:defRPr>
            </a:pPr>
            <a:r>
              <a:t>stock_price,ticker=AAPL,market=NASDAQ price=45 1445299200000000000</a:t>
            </a:r>
          </a:p>
        </p:txBody>
      </p:sp>
      <p:sp>
        <p:nvSpPr>
          <p:cNvPr id="262" name="Shape 262"/>
          <p:cNvSpPr/>
          <p:nvPr>
            <p:ph type="title"/>
          </p:nvPr>
        </p:nvSpPr>
        <p:spPr>
          <a:prstGeom prst="rect">
            <a:avLst/>
          </a:prstGeom>
        </p:spPr>
        <p:txBody>
          <a:bodyPr/>
          <a:lstStyle/>
          <a:p>
            <a:pPr/>
            <a:r>
              <a:t>Points in InfluxDB look like…</a:t>
            </a:r>
          </a:p>
        </p:txBody>
      </p:sp>
      <p:pic>
        <p:nvPicPr>
          <p:cNvPr id="263" name="pasted-image.png"/>
          <p:cNvPicPr>
            <a:picLocks noChangeAspect="1"/>
          </p:cNvPicPr>
          <p:nvPr/>
        </p:nvPicPr>
        <p:blipFill>
          <a:blip r:embed="rId2">
            <a:extLst/>
          </a:blip>
          <a:stretch>
            <a:fillRect/>
          </a:stretch>
        </p:blipFill>
        <p:spPr>
          <a:xfrm>
            <a:off x="1156890" y="1377045"/>
            <a:ext cx="10017090" cy="4671558"/>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p>
            <a:pPr/>
            <a:r>
              <a:t>A Series in InfluxDB</a:t>
            </a:r>
          </a:p>
        </p:txBody>
      </p:sp>
      <p:sp>
        <p:nvSpPr>
          <p:cNvPr id="266" name="Shape 266"/>
          <p:cNvSpPr/>
          <p:nvPr/>
        </p:nvSpPr>
        <p:spPr>
          <a:xfrm>
            <a:off x="1001954" y="7164855"/>
            <a:ext cx="7984618"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pPr>
            <a:r>
              <a:t>measurement + tagset = the series as a whole</a:t>
            </a:r>
          </a:p>
          <a:p>
            <a:pPr>
              <a:defRPr sz="3000"/>
            </a:pPr>
          </a:p>
          <a:p>
            <a:pPr>
              <a:defRPr sz="3000"/>
            </a:pPr>
            <a:r>
              <a:t>measurement + tagset + timestamp = single point</a:t>
            </a:r>
          </a:p>
        </p:txBody>
      </p:sp>
      <p:pic>
        <p:nvPicPr>
          <p:cNvPr id="267" name="pasted-image.png"/>
          <p:cNvPicPr>
            <a:picLocks noChangeAspect="1"/>
          </p:cNvPicPr>
          <p:nvPr/>
        </p:nvPicPr>
        <p:blipFill>
          <a:blip r:embed="rId2">
            <a:extLst/>
          </a:blip>
          <a:stretch>
            <a:fillRect/>
          </a:stretch>
        </p:blipFill>
        <p:spPr>
          <a:xfrm>
            <a:off x="873848" y="1604756"/>
            <a:ext cx="11257104" cy="5249851"/>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body" idx="13"/>
          </p:nvPr>
        </p:nvSpPr>
        <p:spPr>
          <a:xfrm>
            <a:off x="331539" y="3233960"/>
            <a:ext cx="12341722" cy="2921845"/>
          </a:xfrm>
          <a:prstGeom prst="roundRect">
            <a:avLst>
              <a:gd name="adj" fmla="val 4435"/>
            </a:avLst>
          </a:prstGeom>
        </p:spPr>
        <p:txBody>
          <a:bodyPr/>
          <a:lstStyle/>
          <a:p>
            <a:pPr marL="257342" indent="-257342" algn="just">
              <a:buSzPct val="75000"/>
              <a:buChar char="•"/>
              <a:defRPr sz="2200">
                <a:solidFill>
                  <a:srgbClr val="7A60F6"/>
                </a:solidFill>
                <a:latin typeface="Courier New"/>
                <a:ea typeface="Courier New"/>
                <a:cs typeface="Courier New"/>
                <a:sym typeface="Courier New"/>
              </a:defRPr>
            </a:pPr>
            <a:r>
              <a:t>cpu,host=server1 value=100 1445299200000000000</a:t>
            </a:r>
          </a:p>
          <a:p>
            <a:pPr marL="257342" indent="-257342" algn="just">
              <a:buSzPct val="75000"/>
              <a:buChar char="•"/>
              <a:defRPr sz="2200">
                <a:solidFill>
                  <a:srgbClr val="7A60F6"/>
                </a:solidFill>
                <a:latin typeface="Courier New"/>
                <a:ea typeface="Courier New"/>
                <a:cs typeface="Courier New"/>
                <a:sym typeface="Courier New"/>
              </a:defRPr>
            </a:pPr>
          </a:p>
          <a:p>
            <a:pPr marL="257342" indent="-257342" algn="just">
              <a:buSzPct val="75000"/>
              <a:buChar char="•"/>
              <a:defRPr sz="2200">
                <a:solidFill>
                  <a:srgbClr val="7A60F6"/>
                </a:solidFill>
                <a:latin typeface="Courier New"/>
                <a:ea typeface="Courier New"/>
                <a:cs typeface="Courier New"/>
                <a:sym typeface="Courier New"/>
              </a:defRPr>
            </a:pPr>
            <a:r>
              <a:t>temperature,zipcode=94107,country=usa value=75,humidity=10</a:t>
            </a:r>
          </a:p>
          <a:p>
            <a:pPr marL="257342" indent="-257342" algn="just">
              <a:buSzPct val="75000"/>
              <a:buChar char="•"/>
              <a:defRPr sz="2200">
                <a:solidFill>
                  <a:srgbClr val="7A60F6"/>
                </a:solidFill>
                <a:latin typeface="Courier New"/>
                <a:ea typeface="Courier New"/>
                <a:cs typeface="Courier New"/>
                <a:sym typeface="Courier New"/>
              </a:defRPr>
            </a:pPr>
          </a:p>
          <a:p>
            <a:pPr marL="257342" indent="-257342" algn="just">
              <a:buSzPct val="75000"/>
              <a:buChar char="•"/>
              <a:defRPr sz="2200">
                <a:solidFill>
                  <a:srgbClr val="7A60F6"/>
                </a:solidFill>
                <a:latin typeface="Courier New"/>
                <a:ea typeface="Courier New"/>
                <a:cs typeface="Courier New"/>
                <a:sym typeface="Courier New"/>
              </a:defRPr>
            </a:pPr>
            <a:r>
              <a:t>response_time,method=GET,precision=ms value=12i 1445299200000000000</a:t>
            </a:r>
          </a:p>
        </p:txBody>
      </p:sp>
      <p:sp>
        <p:nvSpPr>
          <p:cNvPr id="270" name="Shape 270"/>
          <p:cNvSpPr/>
          <p:nvPr>
            <p:ph type="body" idx="14"/>
          </p:nvPr>
        </p:nvSpPr>
        <p:spPr>
          <a:prstGeom prst="rect">
            <a:avLst/>
          </a:prstGeom>
        </p:spPr>
        <p:txBody>
          <a:bodyPr/>
          <a:lstStyle/>
          <a:p>
            <a:pPr/>
            <a:r>
              <a:t>Examples of points in Line Protocol</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body" idx="13"/>
          </p:nvPr>
        </p:nvSpPr>
        <p:spPr>
          <a:xfrm>
            <a:off x="291925" y="1612900"/>
            <a:ext cx="11949066" cy="3314701"/>
          </a:xfrm>
          <a:prstGeom prst="rect">
            <a:avLst/>
          </a:prstGeom>
        </p:spPr>
        <p:txBody>
          <a:bodyPr/>
          <a:lstStyle/>
          <a:p>
            <a:pPr/>
            <a:r>
              <a:t>Do the following points belong to the same series?</a:t>
            </a:r>
          </a:p>
          <a:p>
            <a:pPr>
              <a:defRPr sz="2400">
                <a:solidFill>
                  <a:schemeClr val="accent6"/>
                </a:solidFill>
                <a:latin typeface="Courier New"/>
                <a:ea typeface="Courier New"/>
                <a:cs typeface="Courier New"/>
                <a:sym typeface="Courier New"/>
              </a:defRPr>
            </a:pPr>
            <a:r>
              <a:t>stock_price,ticker=NN value=100 1445299200000000000</a:t>
            </a:r>
          </a:p>
          <a:p>
            <a:pPr>
              <a:defRPr sz="2400">
                <a:solidFill>
                  <a:schemeClr val="accent6"/>
                </a:solidFill>
                <a:latin typeface="Courier New"/>
                <a:ea typeface="Courier New"/>
                <a:cs typeface="Courier New"/>
                <a:sym typeface="Courier New"/>
              </a:defRPr>
            </a:pPr>
            <a:r>
              <a:t>stock_price,ticker=NN other=100 1445299200000000000</a:t>
            </a:r>
          </a:p>
          <a:p>
            <a:pPr>
              <a:defRPr sz="2400">
                <a:solidFill>
                  <a:schemeClr val="accent6"/>
                </a:solidFill>
                <a:latin typeface="Courier New"/>
                <a:ea typeface="Courier New"/>
                <a:cs typeface="Courier New"/>
                <a:sym typeface="Courier New"/>
              </a:defRPr>
            </a:pPr>
            <a:r>
              <a:t>stock_price,ticker=NN value=100,other=100 1445299200000000000</a:t>
            </a:r>
          </a:p>
        </p:txBody>
      </p:sp>
      <p:sp>
        <p:nvSpPr>
          <p:cNvPr id="273" name="Shape 273"/>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body" idx="13"/>
          </p:nvPr>
        </p:nvSpPr>
        <p:spPr>
          <a:xfrm>
            <a:off x="291925" y="1612900"/>
            <a:ext cx="11949066" cy="6121401"/>
          </a:xfrm>
          <a:prstGeom prst="rect">
            <a:avLst/>
          </a:prstGeom>
        </p:spPr>
        <p:txBody>
          <a:bodyPr/>
          <a:lstStyle/>
          <a:p>
            <a:pPr>
              <a:spcBef>
                <a:spcPts val="3500"/>
              </a:spcBef>
              <a:defRPr sz="3000"/>
            </a:pPr>
            <a:r>
              <a:t>Express a point with measurement</a:t>
            </a:r>
          </a:p>
          <a:p>
            <a:pPr>
              <a:spcBef>
                <a:spcPts val="3500"/>
              </a:spcBef>
              <a:defRPr sz="3500">
                <a:solidFill>
                  <a:schemeClr val="accent6"/>
                </a:solidFill>
                <a:latin typeface="Courier New"/>
                <a:ea typeface="Courier New"/>
                <a:cs typeface="Courier New"/>
                <a:sym typeface="Courier New"/>
              </a:defRPr>
            </a:pPr>
            <a:r>
              <a:t>stock_price</a:t>
            </a:r>
          </a:p>
          <a:p>
            <a:pPr>
              <a:spcBef>
                <a:spcPts val="3500"/>
              </a:spcBef>
              <a:defRPr sz="3000"/>
            </a:pPr>
            <a:r>
              <a:t>with one tag</a:t>
            </a:r>
          </a:p>
          <a:p>
            <a:pPr>
              <a:spcBef>
                <a:spcPts val="3500"/>
              </a:spcBef>
              <a:defRPr sz="3500">
                <a:solidFill>
                  <a:schemeClr val="accent6"/>
                </a:solidFill>
                <a:latin typeface="Courier New"/>
                <a:ea typeface="Courier New"/>
                <a:cs typeface="Courier New"/>
                <a:sym typeface="Courier New"/>
              </a:defRPr>
            </a:pPr>
            <a:r>
              <a:t>ticker=NN</a:t>
            </a:r>
          </a:p>
          <a:p>
            <a:pPr>
              <a:spcBef>
                <a:spcPts val="3500"/>
              </a:spcBef>
              <a:defRPr sz="3000"/>
            </a:pPr>
            <a:r>
              <a:t>that has a single field</a:t>
            </a:r>
          </a:p>
          <a:p>
            <a:pPr>
              <a:spcBef>
                <a:spcPts val="3500"/>
              </a:spcBef>
              <a:defRPr sz="3500">
                <a:solidFill>
                  <a:schemeClr val="accent6"/>
                </a:solidFill>
                <a:latin typeface="Courier New"/>
                <a:ea typeface="Courier New"/>
                <a:cs typeface="Courier New"/>
                <a:sym typeface="Courier New"/>
              </a:defRPr>
            </a:pPr>
            <a:r>
              <a:t>value=10</a:t>
            </a:r>
          </a:p>
          <a:p>
            <a:pPr>
              <a:spcBef>
                <a:spcPts val="3500"/>
              </a:spcBef>
              <a:defRPr sz="3000"/>
            </a:pPr>
            <a:r>
              <a:t>without a timestamp.</a:t>
            </a:r>
          </a:p>
        </p:txBody>
      </p:sp>
      <p:sp>
        <p:nvSpPr>
          <p:cNvPr id="276" name="Shape 276"/>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body" idx="13"/>
          </p:nvPr>
        </p:nvSpPr>
        <p:spPr>
          <a:xfrm>
            <a:off x="291925" y="1612900"/>
            <a:ext cx="11949066" cy="6324601"/>
          </a:xfrm>
          <a:prstGeom prst="rect">
            <a:avLst/>
          </a:prstGeom>
        </p:spPr>
        <p:txBody>
          <a:bodyPr/>
          <a:lstStyle/>
          <a:p>
            <a:pPr>
              <a:lnSpc>
                <a:spcPct val="50000"/>
              </a:lnSpc>
              <a:defRPr sz="3000"/>
            </a:pPr>
            <a:r>
              <a:t>Express a point with measurement</a:t>
            </a:r>
          </a:p>
          <a:p>
            <a:pPr>
              <a:lnSpc>
                <a:spcPct val="50000"/>
              </a:lnSpc>
              <a:defRPr sz="2000">
                <a:solidFill>
                  <a:schemeClr val="accent6"/>
                </a:solidFill>
                <a:latin typeface="Courier New"/>
                <a:ea typeface="Courier New"/>
                <a:cs typeface="Courier New"/>
                <a:sym typeface="Courier New"/>
              </a:defRPr>
            </a:pPr>
            <a:r>
              <a:t>stock_price</a:t>
            </a:r>
          </a:p>
          <a:p>
            <a:pPr>
              <a:lnSpc>
                <a:spcPct val="50000"/>
              </a:lnSpc>
              <a:defRPr sz="3000"/>
            </a:pPr>
            <a:r>
              <a:t>with two tags</a:t>
            </a:r>
          </a:p>
          <a:p>
            <a:pPr>
              <a:lnSpc>
                <a:spcPct val="50000"/>
              </a:lnSpc>
              <a:defRPr sz="2000">
                <a:solidFill>
                  <a:schemeClr val="accent6"/>
                </a:solidFill>
                <a:latin typeface="Courier New"/>
                <a:ea typeface="Courier New"/>
                <a:cs typeface="Courier New"/>
                <a:sym typeface="Courier New"/>
              </a:defRPr>
            </a:pPr>
            <a:r>
              <a:t>ticker=AA</a:t>
            </a:r>
          </a:p>
          <a:p>
            <a:pPr>
              <a:lnSpc>
                <a:spcPct val="50000"/>
              </a:lnSpc>
              <a:defRPr sz="3000"/>
            </a:pPr>
            <a:r>
              <a:t>and</a:t>
            </a:r>
          </a:p>
          <a:p>
            <a:pPr>
              <a:lnSpc>
                <a:spcPct val="50000"/>
              </a:lnSpc>
              <a:defRPr sz="2000">
                <a:solidFill>
                  <a:schemeClr val="accent6"/>
                </a:solidFill>
                <a:latin typeface="Courier New"/>
                <a:ea typeface="Courier New"/>
                <a:cs typeface="Courier New"/>
                <a:sym typeface="Courier New"/>
              </a:defRPr>
            </a:pPr>
            <a:r>
              <a:t>exchange=NASDAQ</a:t>
            </a:r>
          </a:p>
          <a:p>
            <a:pPr>
              <a:lnSpc>
                <a:spcPct val="50000"/>
              </a:lnSpc>
              <a:defRPr sz="3000"/>
            </a:pPr>
            <a:r>
              <a:t>with a single field</a:t>
            </a:r>
          </a:p>
          <a:p>
            <a:pPr>
              <a:lnSpc>
                <a:spcPct val="50000"/>
              </a:lnSpc>
              <a:defRPr sz="2000">
                <a:solidFill>
                  <a:schemeClr val="accent6"/>
                </a:solidFill>
                <a:latin typeface="Courier New"/>
                <a:ea typeface="Courier New"/>
                <a:cs typeface="Courier New"/>
                <a:sym typeface="Courier New"/>
              </a:defRPr>
            </a:pPr>
            <a:r>
              <a:t>value=10</a:t>
            </a:r>
          </a:p>
          <a:p>
            <a:pPr>
              <a:lnSpc>
                <a:spcPct val="50000"/>
              </a:lnSpc>
              <a:defRPr sz="3000"/>
            </a:pPr>
            <a:r>
              <a:t>with a timestamp.</a:t>
            </a:r>
          </a:p>
        </p:txBody>
      </p:sp>
      <p:sp>
        <p:nvSpPr>
          <p:cNvPr id="279" name="Shape 279"/>
          <p:cNvSpPr/>
          <p:nvPr>
            <p:ph type="title"/>
          </p:nvPr>
        </p:nvSpPr>
        <p:spPr>
          <a:prstGeom prst="rect">
            <a:avLst/>
          </a:prstGeom>
        </p:spPr>
        <p:txBody>
          <a:bodyPr/>
          <a:lstStyle>
            <a:lvl1pPr>
              <a:lnSpc>
                <a:spcPct val="50000"/>
              </a:lnSpc>
            </a:lvl1pPr>
          </a:lstStyle>
          <a:p>
            <a:pPr/>
            <a:r>
              <a:t>Exercise</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body" idx="13"/>
          </p:nvPr>
        </p:nvSpPr>
        <p:spPr>
          <a:xfrm>
            <a:off x="527867" y="2223194"/>
            <a:ext cx="11949066" cy="1270001"/>
          </a:xfrm>
          <a:prstGeom prst="rect">
            <a:avLst/>
          </a:prstGeom>
        </p:spPr>
        <p:txBody>
          <a:bodyPr/>
          <a:lstStyle/>
          <a:p>
            <a:pPr/>
            <a:r>
              <a:t>Express a point under the same measurement as the example below, but belonging to a different series.</a:t>
            </a:r>
          </a:p>
        </p:txBody>
      </p:sp>
      <p:sp>
        <p:nvSpPr>
          <p:cNvPr id="282" name="Shape 282"/>
          <p:cNvSpPr/>
          <p:nvPr>
            <p:ph type="title"/>
          </p:nvPr>
        </p:nvSpPr>
        <p:spPr>
          <a:prstGeom prst="rect">
            <a:avLst/>
          </a:prstGeom>
        </p:spPr>
        <p:txBody>
          <a:bodyPr/>
          <a:lstStyle/>
          <a:p>
            <a:pPr/>
            <a:r>
              <a:t>Exercise</a:t>
            </a:r>
          </a:p>
        </p:txBody>
      </p:sp>
      <p:sp>
        <p:nvSpPr>
          <p:cNvPr id="283" name="Shape 283"/>
          <p:cNvSpPr/>
          <p:nvPr/>
        </p:nvSpPr>
        <p:spPr>
          <a:xfrm>
            <a:off x="295694" y="4777877"/>
            <a:ext cx="13835811"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spcBef>
                <a:spcPts val="4200"/>
              </a:spcBef>
              <a:buClr>
                <a:srgbClr val="3A424E"/>
              </a:buClr>
              <a:defRPr sz="2600">
                <a:solidFill>
                  <a:schemeClr val="accent6"/>
                </a:solidFill>
                <a:latin typeface="Courier New"/>
                <a:ea typeface="Courier New"/>
                <a:cs typeface="Courier New"/>
                <a:sym typeface="Courier New"/>
              </a:defRPr>
            </a:lvl1pPr>
          </a:lstStyle>
          <a:p>
            <a:pPr/>
            <a:r>
              <a:t>stock_price,ticker=AAPL,market=NASDAQ value=1032 1445299200</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prstGeom prst="rect">
            <a:avLst/>
          </a:prstGeom>
        </p:spPr>
        <p:txBody>
          <a:bodyPr/>
          <a:lstStyle/>
          <a:p>
            <a:pPr/>
            <a:r>
              <a:t>Writing Data into InfluxDB</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body" idx="13"/>
          </p:nvPr>
        </p:nvSpPr>
        <p:spPr>
          <a:xfrm>
            <a:off x="291925" y="1612900"/>
            <a:ext cx="11949066" cy="5257801"/>
          </a:xfrm>
          <a:prstGeom prst="rect">
            <a:avLst/>
          </a:prstGeom>
        </p:spPr>
        <p:txBody>
          <a:bodyPr/>
          <a:lstStyle/>
          <a:p>
            <a:pPr/>
          </a:p>
          <a:p>
            <a:pPr/>
            <a:r>
              <a:t>A time series is a sequence of data points, typically consisting of successive measurements made from the same source over a time interval.</a:t>
            </a:r>
          </a:p>
          <a:p>
            <a:pPr/>
            <a:r>
              <a:t>What this essentially means is that if you were to plot the points on a graph, one of your axes would always be time.</a:t>
            </a:r>
          </a:p>
        </p:txBody>
      </p:sp>
      <p:sp>
        <p:nvSpPr>
          <p:cNvPr id="155" name="Shape 155"/>
          <p:cNvSpPr/>
          <p:nvPr>
            <p:ph type="title"/>
          </p:nvPr>
        </p:nvSpPr>
        <p:spPr>
          <a:prstGeom prst="rect">
            <a:avLst/>
          </a:prstGeom>
        </p:spPr>
        <p:txBody>
          <a:bodyPr/>
          <a:lstStyle/>
          <a:p>
            <a:pPr/>
            <a:r>
              <a:t>Time series data is…</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CREATE DATABASE mydb</a:t>
            </a:r>
          </a:p>
        </p:txBody>
      </p:sp>
      <p:sp>
        <p:nvSpPr>
          <p:cNvPr id="288" name="Shape 288"/>
          <p:cNvSpPr/>
          <p:nvPr>
            <p:ph type="body" idx="14"/>
          </p:nvPr>
        </p:nvSpPr>
        <p:spPr>
          <a:prstGeom prst="rect">
            <a:avLst/>
          </a:prstGeom>
        </p:spPr>
        <p:txBody>
          <a:bodyPr/>
          <a:lstStyle/>
          <a:p>
            <a:pPr/>
            <a:r>
              <a:t>Creating a database</a:t>
            </a:r>
          </a:p>
        </p:txBody>
      </p:sp>
      <p:pic>
        <p:nvPicPr>
          <p:cNvPr id="289" name="pasted-image.png"/>
          <p:cNvPicPr>
            <a:picLocks noChangeAspect="1"/>
          </p:cNvPicPr>
          <p:nvPr/>
        </p:nvPicPr>
        <p:blipFill>
          <a:blip r:embed="rId2">
            <a:extLst/>
          </a:blip>
          <a:stretch>
            <a:fillRect/>
          </a:stretch>
        </p:blipFill>
        <p:spPr>
          <a:xfrm>
            <a:off x="685800" y="3314650"/>
            <a:ext cx="9906000" cy="1905001"/>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SHOW DATABASES</a:t>
            </a:r>
          </a:p>
        </p:txBody>
      </p:sp>
      <p:sp>
        <p:nvSpPr>
          <p:cNvPr id="292" name="Shape 292"/>
          <p:cNvSpPr/>
          <p:nvPr>
            <p:ph type="body" idx="14"/>
          </p:nvPr>
        </p:nvSpPr>
        <p:spPr>
          <a:prstGeom prst="rect">
            <a:avLst/>
          </a:prstGeom>
        </p:spPr>
        <p:txBody>
          <a:bodyPr/>
          <a:lstStyle/>
          <a:p>
            <a:pPr/>
            <a:r>
              <a:t>Verifying that it was created</a:t>
            </a:r>
          </a:p>
        </p:txBody>
      </p:sp>
      <p:pic>
        <p:nvPicPr>
          <p:cNvPr id="293" name="pasted-image.png"/>
          <p:cNvPicPr>
            <a:picLocks noChangeAspect="1"/>
          </p:cNvPicPr>
          <p:nvPr/>
        </p:nvPicPr>
        <p:blipFill>
          <a:blip r:embed="rId2">
            <a:extLst/>
          </a:blip>
          <a:stretch>
            <a:fillRect/>
          </a:stretch>
        </p:blipFill>
        <p:spPr>
          <a:xfrm>
            <a:off x="645120" y="3293367"/>
            <a:ext cx="9017001" cy="1574801"/>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USE mydb</a:t>
            </a:r>
          </a:p>
        </p:txBody>
      </p:sp>
      <p:sp>
        <p:nvSpPr>
          <p:cNvPr id="296" name="Shape 296"/>
          <p:cNvSpPr/>
          <p:nvPr>
            <p:ph type="body" idx="14"/>
          </p:nvPr>
        </p:nvSpPr>
        <p:spPr>
          <a:prstGeom prst="rect">
            <a:avLst/>
          </a:prstGeom>
        </p:spPr>
        <p:txBody>
          <a:bodyPr/>
          <a:lstStyle/>
          <a:p>
            <a:pPr/>
            <a:r>
              <a:t>Using the database we just created</a:t>
            </a:r>
          </a:p>
        </p:txBody>
      </p:sp>
      <p:pic>
        <p:nvPicPr>
          <p:cNvPr id="297" name="pasted-image.png"/>
          <p:cNvPicPr>
            <a:picLocks noChangeAspect="1"/>
          </p:cNvPicPr>
          <p:nvPr/>
        </p:nvPicPr>
        <p:blipFill>
          <a:blip r:embed="rId2">
            <a:extLst/>
          </a:blip>
          <a:stretch>
            <a:fillRect/>
          </a:stretch>
        </p:blipFill>
        <p:spPr>
          <a:xfrm>
            <a:off x="687734" y="3245941"/>
            <a:ext cx="9029701" cy="1028701"/>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r>
              <a:t>insert cpu,host=server1,location=us-west value=10</a:t>
            </a:r>
          </a:p>
          <a:p>
            <a:pPr algn="just">
              <a:lnSpc>
                <a:spcPct val="110000"/>
              </a:lnSpc>
              <a:defRPr sz="2600">
                <a:solidFill>
                  <a:srgbClr val="7A60F6"/>
                </a:solidFill>
                <a:latin typeface="Courier New"/>
                <a:ea typeface="Courier New"/>
                <a:cs typeface="Courier New"/>
                <a:sym typeface="Courier New"/>
              </a:defRPr>
            </a:pPr>
            <a:r>
              <a:t>insert cpu,host=server1,location=london value=11</a:t>
            </a:r>
          </a:p>
          <a:p>
            <a:pPr algn="just">
              <a:lnSpc>
                <a:spcPct val="110000"/>
              </a:lnSpc>
              <a:defRPr sz="2600">
                <a:solidFill>
                  <a:srgbClr val="7A60F6"/>
                </a:solidFill>
                <a:latin typeface="Courier New"/>
                <a:ea typeface="Courier New"/>
                <a:cs typeface="Courier New"/>
                <a:sym typeface="Courier New"/>
              </a:defRPr>
            </a:pPr>
            <a:r>
              <a:t>insert cpu,host=server2,location=us-west value=12</a:t>
            </a:r>
          </a:p>
        </p:txBody>
      </p:sp>
      <p:sp>
        <p:nvSpPr>
          <p:cNvPr id="300" name="Shape 300"/>
          <p:cNvSpPr/>
          <p:nvPr>
            <p:ph type="body" idx="14"/>
          </p:nvPr>
        </p:nvSpPr>
        <p:spPr>
          <a:prstGeom prst="rect">
            <a:avLst/>
          </a:prstGeom>
        </p:spPr>
        <p:txBody>
          <a:bodyPr/>
          <a:lstStyle/>
          <a:p>
            <a:pPr/>
            <a:r>
              <a:t>Inserting data into the database</a:t>
            </a:r>
          </a:p>
        </p:txBody>
      </p:sp>
      <p:pic>
        <p:nvPicPr>
          <p:cNvPr id="301" name="pasted-image.png"/>
          <p:cNvPicPr>
            <a:picLocks noChangeAspect="1"/>
          </p:cNvPicPr>
          <p:nvPr/>
        </p:nvPicPr>
        <p:blipFill>
          <a:blip r:embed="rId2">
            <a:extLst/>
          </a:blip>
          <a:stretch>
            <a:fillRect/>
          </a:stretch>
        </p:blipFill>
        <p:spPr>
          <a:xfrm>
            <a:off x="581421" y="4025949"/>
            <a:ext cx="9626601" cy="1130301"/>
          </a:xfrm>
          <a:prstGeom prst="rect">
            <a:avLst/>
          </a:prstGeom>
          <a:ln w="12700">
            <a:miter lim="400000"/>
          </a:ln>
        </p:spPr>
      </p:pic>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r>
              <a:t>SELECT * FROM cpu</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PS. Be careful! This query can be very expensive.</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Courier New"/>
                <a:ea typeface="Courier New"/>
                <a:cs typeface="Courier New"/>
                <a:sym typeface="Courier New"/>
              </a:defRPr>
            </a:pPr>
            <a:r>
              <a:t>SHOW SERIES</a:t>
            </a: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r>
              <a:t>SHOW MEASUREMENTS</a:t>
            </a:r>
          </a:p>
        </p:txBody>
      </p:sp>
      <p:sp>
        <p:nvSpPr>
          <p:cNvPr id="304" name="Shape 304"/>
          <p:cNvSpPr/>
          <p:nvPr>
            <p:ph type="body" idx="14"/>
          </p:nvPr>
        </p:nvSpPr>
        <p:spPr>
          <a:prstGeom prst="rect">
            <a:avLst/>
          </a:prstGeom>
        </p:spPr>
        <p:txBody>
          <a:bodyPr/>
          <a:lstStyle/>
          <a:p>
            <a:pPr/>
            <a:r>
              <a:t>Verifying that the data was written</a:t>
            </a:r>
          </a:p>
        </p:txBody>
      </p:sp>
      <p:pic>
        <p:nvPicPr>
          <p:cNvPr id="305" name="pasted-image.png"/>
          <p:cNvPicPr>
            <a:picLocks noChangeAspect="1"/>
          </p:cNvPicPr>
          <p:nvPr/>
        </p:nvPicPr>
        <p:blipFill>
          <a:blip r:embed="rId2">
            <a:extLst/>
          </a:blip>
          <a:stretch>
            <a:fillRect/>
          </a:stretch>
        </p:blipFill>
        <p:spPr>
          <a:xfrm>
            <a:off x="651718" y="5362029"/>
            <a:ext cx="10236201" cy="1828801"/>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Time series data</a:t>
            </a:r>
          </a:p>
        </p:txBody>
      </p:sp>
      <p:pic>
        <p:nvPicPr>
          <p:cNvPr id="158" name="pasted-image.png"/>
          <p:cNvPicPr>
            <a:picLocks noChangeAspect="1"/>
          </p:cNvPicPr>
          <p:nvPr/>
        </p:nvPicPr>
        <p:blipFill>
          <a:blip r:embed="rId2">
            <a:extLst/>
          </a:blip>
          <a:stretch>
            <a:fillRect/>
          </a:stretch>
        </p:blipFill>
        <p:spPr>
          <a:xfrm>
            <a:off x="602750" y="1766377"/>
            <a:ext cx="11494031" cy="6220846"/>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a:r>
              <a:t>Not time series data</a:t>
            </a:r>
          </a:p>
        </p:txBody>
      </p:sp>
      <p:pic>
        <p:nvPicPr>
          <p:cNvPr id="161" name="pasted-image.jpg"/>
          <p:cNvPicPr>
            <a:picLocks noChangeAspect="1"/>
          </p:cNvPicPr>
          <p:nvPr/>
        </p:nvPicPr>
        <p:blipFill>
          <a:blip r:embed="rId2">
            <a:extLst/>
          </a:blip>
          <a:stretch>
            <a:fillRect/>
          </a:stretch>
        </p:blipFill>
        <p:spPr>
          <a:xfrm>
            <a:off x="1171429" y="1621444"/>
            <a:ext cx="10110330" cy="6795468"/>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Time series data</a:t>
            </a:r>
          </a:p>
        </p:txBody>
      </p:sp>
      <p:pic>
        <p:nvPicPr>
          <p:cNvPr id="164" name="pasted-image.png"/>
          <p:cNvPicPr>
            <a:picLocks noChangeAspect="1"/>
          </p:cNvPicPr>
          <p:nvPr/>
        </p:nvPicPr>
        <p:blipFill>
          <a:blip r:embed="rId2">
            <a:extLst/>
          </a:blip>
          <a:stretch>
            <a:fillRect/>
          </a:stretch>
        </p:blipFill>
        <p:spPr>
          <a:xfrm>
            <a:off x="744339" y="1473992"/>
            <a:ext cx="8772110" cy="6805616"/>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a:r>
              <a:t>Not time series data</a:t>
            </a:r>
          </a:p>
        </p:txBody>
      </p:sp>
      <p:pic>
        <p:nvPicPr>
          <p:cNvPr id="167" name="pasted-image.png"/>
          <p:cNvPicPr>
            <a:picLocks noChangeAspect="1"/>
          </p:cNvPicPr>
          <p:nvPr/>
        </p:nvPicPr>
        <p:blipFill>
          <a:blip r:embed="rId2">
            <a:extLst/>
          </a:blip>
          <a:stretch>
            <a:fillRect/>
          </a:stretch>
        </p:blipFill>
        <p:spPr>
          <a:xfrm>
            <a:off x="724842" y="1555772"/>
            <a:ext cx="9532936" cy="6926811"/>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Time series data</a:t>
            </a:r>
          </a:p>
        </p:txBody>
      </p:sp>
      <p:pic>
        <p:nvPicPr>
          <p:cNvPr id="170" name="pasted-image.png"/>
          <p:cNvPicPr>
            <a:picLocks noChangeAspect="1"/>
          </p:cNvPicPr>
          <p:nvPr/>
        </p:nvPicPr>
        <p:blipFill>
          <a:blip r:embed="rId2">
            <a:extLst/>
          </a:blip>
          <a:stretch>
            <a:fillRect/>
          </a:stretch>
        </p:blipFill>
        <p:spPr>
          <a:xfrm>
            <a:off x="763040" y="1430916"/>
            <a:ext cx="9553747" cy="7176523"/>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