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1pPr>
    <a:lvl2pPr marL="0" marR="0" indent="2286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2pPr>
    <a:lvl3pPr marL="0" marR="0" indent="4572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3pPr>
    <a:lvl4pPr marL="0" marR="0" indent="6858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4pPr>
    <a:lvl5pPr marL="0" marR="0" indent="9144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5pPr>
    <a:lvl6pPr marL="0" marR="0" indent="11430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6pPr>
    <a:lvl7pPr marL="0" marR="0" indent="13716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7pPr>
    <a:lvl8pPr marL="0" marR="0" indent="16002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8pPr>
    <a:lvl9pPr marL="0" marR="0" indent="182880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3C0FC">
              <a:alpha val="26000"/>
            </a:srgbClr>
          </a:solidFill>
        </a:fill>
      </a:tcStyle>
    </a:band2H>
    <a:firstCol>
      <a:tcTxStyle b="off" i="off">
        <a:font>
          <a:latin typeface="Helvetica Light"/>
          <a:ea typeface="Helvetica Light"/>
          <a:cs typeface="Helvetica Light"/>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
          <a:latin typeface="Helvetica Light"/>
          <a:ea typeface="Helvetica Light"/>
          <a:cs typeface="Helvetica Light"/>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8EA5CB">
              <a:alpha val="25000"/>
            </a:srgbClr>
          </a:solidFill>
        </a:fill>
      </a:tcStyle>
    </a:band2H>
    <a:firstCol>
      <a:tcTxStyle b="off" i="off">
        <a:font>
          <a:latin typeface="Helvetica Light"/>
          <a:ea typeface="Helvetica Light"/>
          <a:cs typeface="Helvetica Light"/>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
          <a:latin typeface="Helvetica Light"/>
          <a:ea typeface="Helvetica Light"/>
          <a:cs typeface="Helvetica Light"/>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chemeClr val="accent3">
              <a:alpha val="35000"/>
            </a:schemeClr>
          </a:solidFill>
        </a:fill>
      </a:tcStyle>
    </a:band2H>
    <a:firstCol>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
          <a:latin typeface="Helvetica Light"/>
          <a:ea typeface="Helvetica Light"/>
          <a:cs typeface="Helvetica Light"/>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
          <a:latin typeface="Helvetica Light"/>
          <a:ea typeface="Helvetica Light"/>
          <a:cs typeface="Helvetica Light"/>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
          <a:latin typeface="Helvetica Light"/>
          <a:ea typeface="Helvetica Light"/>
          <a:cs typeface="Helvetica Light"/>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Shape 162"/>
          <p:cNvSpPr/>
          <p:nvPr>
            <p:ph type="sldImg"/>
          </p:nvPr>
        </p:nvSpPr>
        <p:spPr>
          <a:xfrm>
            <a:off x="1143000" y="685800"/>
            <a:ext cx="4572000" cy="3429000"/>
          </a:xfrm>
          <a:prstGeom prst="rect">
            <a:avLst/>
          </a:prstGeom>
        </p:spPr>
        <p:txBody>
          <a:bodyPr/>
          <a:lstStyle/>
          <a:p>
            <a:pPr/>
          </a:p>
        </p:txBody>
      </p:sp>
      <p:sp>
        <p:nvSpPr>
          <p:cNvPr id="163" name="Shape 16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2" name="Shape 12"/>
          <p:cNvSpPr/>
          <p:nvPr>
            <p:ph type="title"/>
          </p:nvPr>
        </p:nvSpPr>
        <p:spPr>
          <a:prstGeom prst="rect">
            <a:avLst/>
          </a:prstGeom>
        </p:spPr>
        <p:txBody>
          <a:bodyPr/>
          <a:lstStyle/>
          <a:p>
            <a:pPr/>
            <a:r>
              <a:t>Title Text</a:t>
            </a:r>
          </a:p>
        </p:txBody>
      </p:sp>
      <p:sp>
        <p:nvSpPr>
          <p:cNvPr id="13" name="Shape 13"/>
          <p:cNvSpPr/>
          <p:nvPr>
            <p:ph type="body" sz="quarter" idx="13"/>
          </p:nvPr>
        </p:nvSpPr>
        <p:spPr>
          <a:xfrm>
            <a:off x="1126751" y="5085525"/>
            <a:ext cx="7116220" cy="1462149"/>
          </a:xfrm>
          <a:prstGeom prst="rect">
            <a:avLst/>
          </a:prstGeom>
        </p:spPr>
        <p:txBody>
          <a:bodyPr>
            <a:spAutoFit/>
          </a:bodyPr>
          <a:lstStyle/>
          <a:p>
            <a:pPr algn="l">
              <a:defRPr sz="3000">
                <a:solidFill>
                  <a:srgbClr val="575E6C"/>
                </a:solidFill>
                <a:latin typeface="Helvetica Neue Light"/>
                <a:ea typeface="Helvetica Neue Light"/>
                <a:cs typeface="Helvetica Neue Light"/>
                <a:sym typeface="Helvetica Neue Light"/>
              </a:defRPr>
            </a:pPr>
            <a:r>
              <a:t>Ben Adamson</a:t>
            </a:r>
          </a:p>
          <a:p>
            <a:pPr algn="l">
              <a:defRPr sz="3000">
                <a:solidFill>
                  <a:srgbClr val="575E6C"/>
                </a:solidFill>
                <a:latin typeface="Helvetica Neue Light"/>
                <a:ea typeface="Helvetica Neue Light"/>
                <a:cs typeface="Helvetica Neue Light"/>
                <a:sym typeface="Helvetica Neue Light"/>
              </a:defRPr>
            </a:pPr>
            <a:r>
              <a:t>Product Designer @ InfluxData</a:t>
            </a:r>
          </a:p>
          <a:p>
            <a:pPr algn="l">
              <a:defRPr sz="3000">
                <a:solidFill>
                  <a:srgbClr val="575E6C"/>
                </a:solidFill>
                <a:latin typeface="Helvetica Neue Light"/>
                <a:ea typeface="Helvetica Neue Light"/>
                <a:cs typeface="Helvetica Neue Light"/>
                <a:sym typeface="Helvetica Neue Light"/>
              </a:defRPr>
            </a:pPr>
            <a:r>
              <a:t>Feb 6, 2016</a:t>
            </a:r>
          </a:p>
        </p:txBody>
      </p:sp>
      <p:sp>
        <p:nvSpPr>
          <p:cNvPr id="14" name="Shape 14"/>
          <p:cNvSpPr/>
          <p:nvPr>
            <p:ph type="body" sz="quarter" idx="14"/>
          </p:nvPr>
        </p:nvSpPr>
        <p:spPr>
          <a:xfrm>
            <a:off x="1037851" y="8622475"/>
            <a:ext cx="4333234" cy="560450"/>
          </a:xfrm>
          <a:prstGeom prst="rect">
            <a:avLst/>
          </a:prstGeom>
        </p:spPr>
        <p:txBody>
          <a:bodyPr anchor="ctr">
            <a:spAutoFit/>
          </a:bodyPr>
          <a:lstStyle/>
          <a:p>
            <a:pPr algn="l">
              <a:defRPr sz="3000">
                <a:latin typeface="Helvetica Neue Light"/>
                <a:ea typeface="Helvetica Neue Light"/>
                <a:cs typeface="Helvetica Neue Light"/>
                <a:sym typeface="Helvetica Neue Light"/>
              </a:defRPr>
            </a:pPr>
            <a:r>
              <a:t>Tweet me </a:t>
            </a:r>
            <a:r>
              <a:rPr b="1">
                <a:latin typeface="Helvetica Neue"/>
                <a:ea typeface="Helvetica Neue"/>
                <a:cs typeface="Helvetica Neue"/>
                <a:sym typeface="Helvetica Neue"/>
              </a:rPr>
              <a:t>@Benstronaut</a:t>
            </a:r>
          </a:p>
        </p:txBody>
      </p:sp>
      <p:sp>
        <p:nvSpPr>
          <p:cNvPr id="15" name="Shape 1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6">
    <p:spTree>
      <p:nvGrpSpPr>
        <p:cNvPr id="1" name=""/>
        <p:cNvGrpSpPr/>
        <p:nvPr/>
      </p:nvGrpSpPr>
      <p:grpSpPr>
        <a:xfrm>
          <a:off x="0" y="0"/>
          <a:ext cx="0" cy="0"/>
          <a:chOff x="0" y="0"/>
          <a:chExt cx="0" cy="0"/>
        </a:xfrm>
      </p:grpSpPr>
      <p:sp>
        <p:nvSpPr>
          <p:cNvPr id="99" name="Shape 99"/>
          <p:cNvSpPr/>
          <p:nvPr>
            <p:ph type="title"/>
          </p:nvPr>
        </p:nvSpPr>
        <p:spPr>
          <a:xfrm>
            <a:off x="521320" y="304800"/>
            <a:ext cx="12732395" cy="1065908"/>
          </a:xfrm>
          <a:prstGeom prst="rect">
            <a:avLst/>
          </a:prstGeom>
        </p:spPr>
        <p:txBody>
          <a:bodyPr/>
          <a:lstStyle>
            <a:lvl1pPr>
              <a:defRPr sz="6000">
                <a:latin typeface="KlavikaRegular-Plain"/>
                <a:ea typeface="KlavikaRegular-Plain"/>
                <a:cs typeface="KlavikaRegular-Plain"/>
                <a:sym typeface="KlavikaRegular-Plain"/>
              </a:defRPr>
            </a:lvl1pPr>
          </a:lstStyle>
          <a:p>
            <a:pPr/>
            <a:r>
              <a:t>Title Text</a:t>
            </a:r>
          </a:p>
        </p:txBody>
      </p:sp>
      <p:sp>
        <p:nvSpPr>
          <p:cNvPr id="100" name="Shape 100"/>
          <p:cNvSpPr/>
          <p:nvPr/>
        </p:nvSpPr>
        <p:spPr>
          <a:xfrm>
            <a:off x="685758" y="3149599"/>
            <a:ext cx="3781807" cy="345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p>
            <a:pPr>
              <a:defRPr>
                <a:solidFill>
                  <a:srgbClr val="FC5E4E"/>
                </a:solidFill>
                <a:latin typeface="KlavikaRegular-ItalicOSF"/>
                <a:ea typeface="KlavikaRegular-ItalicOSF"/>
                <a:cs typeface="KlavikaRegular-ItalicOSF"/>
                <a:sym typeface="KlavikaRegular-ItalicOSF"/>
              </a:defRPr>
            </a:pPr>
            <a:r>
              <a:t>Telegraf</a:t>
            </a:r>
          </a:p>
          <a:p>
            <a:pPr>
              <a:defRPr>
                <a:solidFill>
                  <a:srgbClr val="408FF0"/>
                </a:solidFill>
                <a:latin typeface="KlavikaRegular-ItalicOSF"/>
                <a:ea typeface="KlavikaRegular-ItalicOSF"/>
                <a:cs typeface="KlavikaRegular-ItalicOSF"/>
                <a:sym typeface="KlavikaRegular-ItalicOSF"/>
              </a:defRPr>
            </a:pPr>
            <a:r>
              <a:t>InfluxDB</a:t>
            </a:r>
          </a:p>
          <a:p>
            <a:pPr>
              <a:defRPr>
                <a:solidFill>
                  <a:srgbClr val="46D99F"/>
                </a:solidFill>
                <a:latin typeface="KlavikaRegular-ItalicOSF"/>
                <a:ea typeface="KlavikaRegular-ItalicOSF"/>
                <a:cs typeface="KlavikaRegular-ItalicOSF"/>
                <a:sym typeface="KlavikaRegular-ItalicOSF"/>
              </a:defRPr>
            </a:pPr>
            <a:r>
              <a:t>Chronograf</a:t>
            </a:r>
          </a:p>
          <a:p>
            <a:pPr>
              <a:defRPr>
                <a:solidFill>
                  <a:srgbClr val="C64EFF"/>
                </a:solidFill>
                <a:latin typeface="KlavikaRegular-ItalicOSF"/>
                <a:ea typeface="KlavikaRegular-ItalicOSF"/>
                <a:cs typeface="KlavikaRegular-ItalicOSF"/>
                <a:sym typeface="KlavikaRegular-ItalicOSF"/>
              </a:defRPr>
            </a:pPr>
            <a:r>
              <a:t>Kapacitor</a:t>
            </a:r>
          </a:p>
        </p:txBody>
      </p:sp>
      <p:sp>
        <p:nvSpPr>
          <p:cNvPr id="101" name="Shape 101"/>
          <p:cNvSpPr/>
          <p:nvPr/>
        </p:nvSpPr>
        <p:spPr>
          <a:xfrm>
            <a:off x="5202657" y="3350710"/>
            <a:ext cx="7052472" cy="28337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19100" indent="-419100">
              <a:buClr>
                <a:srgbClr val="3A424E"/>
              </a:buClr>
              <a:buSzPct val="100000"/>
              <a:buChar char="•"/>
              <a:defRPr sz="3000">
                <a:latin typeface="Helvetica Neue Light"/>
                <a:ea typeface="Helvetica Neue Light"/>
                <a:cs typeface="Helvetica Neue Light"/>
                <a:sym typeface="Helvetica Neue Light"/>
              </a:defRPr>
            </a:pPr>
            <a:r>
              <a:t>Bullet Point</a:t>
            </a:r>
          </a:p>
          <a:p>
            <a:pPr marL="419100" indent="-419100">
              <a:buClr>
                <a:srgbClr val="3A424E"/>
              </a:buClr>
              <a:buSzPct val="100000"/>
              <a:buChar char="•"/>
              <a:defRPr sz="3000">
                <a:latin typeface="Helvetica Neue Light"/>
                <a:ea typeface="Helvetica Neue Light"/>
                <a:cs typeface="Helvetica Neue Light"/>
                <a:sym typeface="Helvetica Neue Light"/>
              </a:defRPr>
            </a:pPr>
            <a:r>
              <a:t>Bullet Point</a:t>
            </a:r>
          </a:p>
          <a:p>
            <a:pPr marL="419100" indent="-419100">
              <a:buClr>
                <a:srgbClr val="3A424E"/>
              </a:buClr>
              <a:buSzPct val="100000"/>
              <a:buChar char="•"/>
              <a:defRPr sz="3000">
                <a:latin typeface="Helvetica Neue Light"/>
                <a:ea typeface="Helvetica Neue Light"/>
                <a:cs typeface="Helvetica Neue Light"/>
                <a:sym typeface="Helvetica Neue Light"/>
              </a:defRPr>
            </a:pPr>
            <a:r>
              <a:t>Bullet Point</a:t>
            </a:r>
          </a:p>
          <a:p>
            <a:pPr marL="419100" indent="-419100">
              <a:buClr>
                <a:srgbClr val="3A424E"/>
              </a:buClr>
              <a:buSzPct val="100000"/>
              <a:buChar char="•"/>
              <a:defRPr sz="3000">
                <a:latin typeface="Helvetica Neue Light"/>
                <a:ea typeface="Helvetica Neue Light"/>
                <a:cs typeface="Helvetica Neue Light"/>
                <a:sym typeface="Helvetica Neue Light"/>
              </a:defRPr>
            </a:pPr>
            <a:r>
              <a:t>Bullet Point</a:t>
            </a:r>
          </a:p>
          <a:p>
            <a:pPr marL="419100" indent="-419100">
              <a:buClr>
                <a:srgbClr val="3A424E"/>
              </a:buClr>
              <a:buSzPct val="100000"/>
              <a:buChar char="•"/>
              <a:defRPr sz="3000">
                <a:latin typeface="Helvetica Neue Light"/>
                <a:ea typeface="Helvetica Neue Light"/>
                <a:cs typeface="Helvetica Neue Light"/>
                <a:sym typeface="Helvetica Neue Light"/>
              </a:defRPr>
            </a:pPr>
            <a:r>
              <a:t>Bullet Point</a:t>
            </a:r>
          </a:p>
          <a:p>
            <a:pPr marL="419100" indent="-419100">
              <a:buClr>
                <a:srgbClr val="3A424E"/>
              </a:buClr>
              <a:buSzPct val="100000"/>
              <a:buChar char="•"/>
              <a:defRPr sz="3000">
                <a:latin typeface="Helvetica Neue Light"/>
                <a:ea typeface="Helvetica Neue Light"/>
                <a:cs typeface="Helvetica Neue Light"/>
                <a:sym typeface="Helvetica Neue Light"/>
              </a:defRPr>
            </a:pPr>
            <a:r>
              <a:t>Bullet Point</a:t>
            </a:r>
          </a:p>
        </p:txBody>
      </p:sp>
      <p:sp>
        <p:nvSpPr>
          <p:cNvPr id="102" name="Shape 10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9">
    <p:spTree>
      <p:nvGrpSpPr>
        <p:cNvPr id="1" name=""/>
        <p:cNvGrpSpPr/>
        <p:nvPr/>
      </p:nvGrpSpPr>
      <p:grpSpPr>
        <a:xfrm>
          <a:off x="0" y="0"/>
          <a:ext cx="0" cy="0"/>
          <a:chOff x="0" y="0"/>
          <a:chExt cx="0" cy="0"/>
        </a:xfrm>
      </p:grpSpPr>
      <p:sp>
        <p:nvSpPr>
          <p:cNvPr id="109" name="Shape 109"/>
          <p:cNvSpPr/>
          <p:nvPr>
            <p:ph type="title"/>
          </p:nvPr>
        </p:nvSpPr>
        <p:spPr>
          <a:xfrm>
            <a:off x="521320" y="304800"/>
            <a:ext cx="12732395" cy="1065908"/>
          </a:xfrm>
          <a:prstGeom prst="rect">
            <a:avLst/>
          </a:prstGeom>
        </p:spPr>
        <p:txBody>
          <a:bodyPr/>
          <a:lstStyle>
            <a:lvl1pPr>
              <a:defRPr sz="6000">
                <a:latin typeface="KlavikaRegular-Plain"/>
                <a:ea typeface="KlavikaRegular-Plain"/>
                <a:cs typeface="KlavikaRegular-Plain"/>
                <a:sym typeface="KlavikaRegular-Plain"/>
              </a:defRPr>
            </a:lvl1pPr>
          </a:lstStyle>
          <a:p>
            <a:pPr/>
            <a:r>
              <a:t>Title Text</a:t>
            </a:r>
          </a:p>
        </p:txBody>
      </p:sp>
      <p:pic>
        <p:nvPicPr>
          <p:cNvPr id="110" name="pasted-image.png"/>
          <p:cNvPicPr>
            <a:picLocks noChangeAspect="1"/>
          </p:cNvPicPr>
          <p:nvPr/>
        </p:nvPicPr>
        <p:blipFill>
          <a:blip r:embed="rId2">
            <a:extLst/>
          </a:blip>
          <a:stretch>
            <a:fillRect/>
          </a:stretch>
        </p:blipFill>
        <p:spPr>
          <a:xfrm>
            <a:off x="3594012" y="1558827"/>
            <a:ext cx="5816776" cy="5061146"/>
          </a:xfrm>
          <a:prstGeom prst="rect">
            <a:avLst/>
          </a:prstGeom>
          <a:ln w="12700">
            <a:miter lim="400000"/>
          </a:ln>
        </p:spPr>
      </p:pic>
      <p:sp>
        <p:nvSpPr>
          <p:cNvPr id="111" name="Shape 111"/>
          <p:cNvSpPr/>
          <p:nvPr/>
        </p:nvSpPr>
        <p:spPr>
          <a:xfrm>
            <a:off x="1604289" y="6808092"/>
            <a:ext cx="87439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lvl1pPr>
              <a:spcBef>
                <a:spcPts val="4200"/>
              </a:spcBef>
              <a:defRPr sz="3800">
                <a:solidFill>
                  <a:srgbClr val="373D49"/>
                </a:solidFill>
                <a:latin typeface="Helvetica Light"/>
                <a:ea typeface="Helvetica Light"/>
                <a:cs typeface="Helvetica Light"/>
                <a:sym typeface="Helvetica Light"/>
              </a:defRPr>
            </a:lvl1pPr>
          </a:lstStyle>
          <a:p>
            <a:pPr/>
            <a:r>
              <a:t>Yay</a:t>
            </a:r>
          </a:p>
        </p:txBody>
      </p:sp>
      <p:sp>
        <p:nvSpPr>
          <p:cNvPr id="112" name="Shape 11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7">
    <p:spTree>
      <p:nvGrpSpPr>
        <p:cNvPr id="1" name=""/>
        <p:cNvGrpSpPr/>
        <p:nvPr/>
      </p:nvGrpSpPr>
      <p:grpSpPr>
        <a:xfrm>
          <a:off x="0" y="0"/>
          <a:ext cx="0" cy="0"/>
          <a:chOff x="0" y="0"/>
          <a:chExt cx="0" cy="0"/>
        </a:xfrm>
      </p:grpSpPr>
      <p:sp>
        <p:nvSpPr>
          <p:cNvPr id="119" name="Shape 119"/>
          <p:cNvSpPr/>
          <p:nvPr>
            <p:ph type="body" sz="half" idx="13"/>
          </p:nvPr>
        </p:nvSpPr>
        <p:spPr>
          <a:xfrm>
            <a:off x="672925" y="2088325"/>
            <a:ext cx="6147646" cy="5576950"/>
          </a:xfrm>
          <a:prstGeom prst="rect">
            <a:avLst/>
          </a:prstGeom>
        </p:spPr>
        <p:txBody>
          <a:bodyPr anchor="ctr">
            <a:spAutoFit/>
          </a:bodyPr>
          <a:lstStyle/>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a:p>
            <a:pPr marL="228600" indent="-228600" algn="l">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Bullet Point</a:t>
            </a:r>
          </a:p>
        </p:txBody>
      </p:sp>
      <p:sp>
        <p:nvSpPr>
          <p:cNvPr id="120" name="Shape 120"/>
          <p:cNvSpPr/>
          <p:nvPr>
            <p:ph type="title"/>
          </p:nvPr>
        </p:nvSpPr>
        <p:spPr>
          <a:xfrm>
            <a:off x="521320" y="304800"/>
            <a:ext cx="12732395" cy="1065908"/>
          </a:xfrm>
          <a:prstGeom prst="rect">
            <a:avLst/>
          </a:prstGeom>
        </p:spPr>
        <p:txBody>
          <a:bodyPr/>
          <a:lstStyle>
            <a:lvl1pPr>
              <a:defRPr sz="6000">
                <a:latin typeface="KlavikaRegular-Plain"/>
                <a:ea typeface="KlavikaRegular-Plain"/>
                <a:cs typeface="KlavikaRegular-Plain"/>
                <a:sym typeface="KlavikaRegular-Plain"/>
              </a:defRPr>
            </a:lvl1pPr>
          </a:lstStyle>
          <a:p>
            <a:pPr/>
            <a:r>
              <a:t>Title Text</a:t>
            </a:r>
          </a:p>
        </p:txBody>
      </p:sp>
      <p:sp>
        <p:nvSpPr>
          <p:cNvPr id="121" name="Shape 12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10">
    <p:spTree>
      <p:nvGrpSpPr>
        <p:cNvPr id="1" name=""/>
        <p:cNvGrpSpPr/>
        <p:nvPr/>
      </p:nvGrpSpPr>
      <p:grpSpPr>
        <a:xfrm>
          <a:off x="0" y="0"/>
          <a:ext cx="0" cy="0"/>
          <a:chOff x="0" y="0"/>
          <a:chExt cx="0" cy="0"/>
        </a:xfrm>
      </p:grpSpPr>
      <p:sp>
        <p:nvSpPr>
          <p:cNvPr id="128" name="Shape 128"/>
          <p:cNvSpPr/>
          <p:nvPr>
            <p:ph type="body" idx="13"/>
          </p:nvPr>
        </p:nvSpPr>
        <p:spPr>
          <a:xfrm>
            <a:off x="291925" y="1612900"/>
            <a:ext cx="11949066" cy="6527801"/>
          </a:xfrm>
          <a:prstGeom prst="rect">
            <a:avLst/>
          </a:prstGeom>
        </p:spPr>
        <p:txBody>
          <a:bodyPr>
            <a:spAutoFit/>
          </a:bodyPr>
          <a:lstStyle>
            <a:lvl1pPr algn="l">
              <a:spcBef>
                <a:spcPts val="4200"/>
              </a:spcBef>
              <a:buClr>
                <a:srgbClr val="3A424E"/>
              </a:buClr>
              <a:defRPr sz="3800">
                <a:solidFill>
                  <a:srgbClr val="373D49"/>
                </a:solidFill>
              </a:defRPr>
            </a:lvl1pPr>
          </a:lstStyle>
          <a:p>
            <a:pPr/>
            <a:r>
              <a:t>Lorem Khaled Ipsum is a major key to success. Eliptical talk. Cloth talk. They never said winning was easy. Some people can’t handle success, I can. Surround yourself with angels, positive energy, beautiful people, beautiful souls, clean heart, angel. You should never complain, complaining is a weak emotion, you got life, we breathing, we blessed. The weather is amazing, walk with me through the pathway of more success. Take this journey with me, Lion! How’s business? Boomin. The ladies always say Khaled you smell good.</a:t>
            </a:r>
          </a:p>
        </p:txBody>
      </p:sp>
      <p:sp>
        <p:nvSpPr>
          <p:cNvPr id="129" name="Shape 129"/>
          <p:cNvSpPr/>
          <p:nvPr>
            <p:ph type="title"/>
          </p:nvPr>
        </p:nvSpPr>
        <p:spPr>
          <a:xfrm>
            <a:off x="521320" y="304800"/>
            <a:ext cx="12732395" cy="1065908"/>
          </a:xfrm>
          <a:prstGeom prst="rect">
            <a:avLst/>
          </a:prstGeom>
        </p:spPr>
        <p:txBody>
          <a:bodyPr/>
          <a:lstStyle>
            <a:lvl1pPr>
              <a:defRPr sz="6000">
                <a:latin typeface="KlavikaRegular-Plain"/>
                <a:ea typeface="KlavikaRegular-Plain"/>
                <a:cs typeface="KlavikaRegular-Plain"/>
                <a:sym typeface="KlavikaRegular-Plain"/>
              </a:defRPr>
            </a:lvl1pPr>
          </a:lstStyle>
          <a:p>
            <a:pPr/>
            <a:r>
              <a:t>Title Text</a:t>
            </a:r>
          </a:p>
        </p:txBody>
      </p:sp>
      <p:sp>
        <p:nvSpPr>
          <p:cNvPr id="130" name="Shape 13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9">
    <p:spTree>
      <p:nvGrpSpPr>
        <p:cNvPr id="1" name=""/>
        <p:cNvGrpSpPr/>
        <p:nvPr/>
      </p:nvGrpSpPr>
      <p:grpSpPr>
        <a:xfrm>
          <a:off x="0" y="0"/>
          <a:ext cx="0" cy="0"/>
          <a:chOff x="0" y="0"/>
          <a:chExt cx="0" cy="0"/>
        </a:xfrm>
      </p:grpSpPr>
      <p:sp>
        <p:nvSpPr>
          <p:cNvPr id="137" name="Shape 137"/>
          <p:cNvSpPr/>
          <p:nvPr>
            <p:ph type="title"/>
          </p:nvPr>
        </p:nvSpPr>
        <p:spPr>
          <a:xfrm>
            <a:off x="521320" y="304800"/>
            <a:ext cx="12732395" cy="1065908"/>
          </a:xfrm>
          <a:prstGeom prst="rect">
            <a:avLst/>
          </a:prstGeom>
        </p:spPr>
        <p:txBody>
          <a:bodyPr/>
          <a:lstStyle>
            <a:lvl1pPr>
              <a:defRPr sz="6000">
                <a:latin typeface="KlavikaRegular-Plain"/>
                <a:ea typeface="KlavikaRegular-Plain"/>
                <a:cs typeface="KlavikaRegular-Plain"/>
                <a:sym typeface="KlavikaRegular-Plain"/>
              </a:defRPr>
            </a:lvl1pPr>
          </a:lstStyle>
          <a:p>
            <a:pPr/>
            <a:r>
              <a:t>Title Text</a:t>
            </a:r>
          </a:p>
        </p:txBody>
      </p:sp>
      <p:sp>
        <p:nvSpPr>
          <p:cNvPr id="138" name="Shape 13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p:bg>
      <p:bgPr>
        <a:solidFill>
          <a:srgbClr val="0CACF9"/>
        </a:solidFill>
      </p:bgPr>
    </p:bg>
    <p:spTree>
      <p:nvGrpSpPr>
        <p:cNvPr id="1" name=""/>
        <p:cNvGrpSpPr/>
        <p:nvPr/>
      </p:nvGrpSpPr>
      <p:grpSpPr>
        <a:xfrm>
          <a:off x="0" y="0"/>
          <a:ext cx="0" cy="0"/>
          <a:chOff x="0" y="0"/>
          <a:chExt cx="0" cy="0"/>
        </a:xfrm>
      </p:grpSpPr>
      <p:sp>
        <p:nvSpPr>
          <p:cNvPr id="145" name="Shape 145"/>
          <p:cNvSpPr/>
          <p:nvPr>
            <p:ph type="title"/>
          </p:nvPr>
        </p:nvSpPr>
        <p:spPr>
          <a:prstGeom prst="rect">
            <a:avLst/>
          </a:prstGeom>
        </p:spPr>
        <p:txBody>
          <a:bodyPr/>
          <a:lstStyle>
            <a:lvl1pPr>
              <a:defRPr>
                <a:solidFill>
                  <a:srgbClr val="FFFFFF"/>
                </a:solidFill>
              </a:defRPr>
            </a:lvl1pPr>
          </a:lstStyle>
          <a:p>
            <a:pPr/>
            <a:r>
              <a:t>Title Text</a:t>
            </a:r>
          </a:p>
        </p:txBody>
      </p:sp>
      <p:pic>
        <p:nvPicPr>
          <p:cNvPr id="146"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147" name="Shape 14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2">
    <p:bg>
      <p:bgPr>
        <a:solidFill>
          <a:srgbClr val="46D99F"/>
        </a:solidFill>
      </p:bgPr>
    </p:bg>
    <p:spTree>
      <p:nvGrpSpPr>
        <p:cNvPr id="1" name=""/>
        <p:cNvGrpSpPr/>
        <p:nvPr/>
      </p:nvGrpSpPr>
      <p:grpSpPr>
        <a:xfrm>
          <a:off x="0" y="0"/>
          <a:ext cx="0" cy="0"/>
          <a:chOff x="0" y="0"/>
          <a:chExt cx="0" cy="0"/>
        </a:xfrm>
      </p:grpSpPr>
      <p:sp>
        <p:nvSpPr>
          <p:cNvPr id="154" name="Shape 154"/>
          <p:cNvSpPr/>
          <p:nvPr>
            <p:ph type="title"/>
          </p:nvPr>
        </p:nvSpPr>
        <p:spPr>
          <a:prstGeom prst="rect">
            <a:avLst/>
          </a:prstGeom>
        </p:spPr>
        <p:txBody>
          <a:bodyPr/>
          <a:lstStyle>
            <a:lvl1pPr>
              <a:defRPr>
                <a:solidFill>
                  <a:srgbClr val="FFFFFF"/>
                </a:solidFill>
              </a:defRPr>
            </a:lvl1pPr>
          </a:lstStyle>
          <a:p>
            <a:pPr/>
            <a:r>
              <a:t>Title Text</a:t>
            </a:r>
          </a:p>
        </p:txBody>
      </p:sp>
      <p:pic>
        <p:nvPicPr>
          <p:cNvPr id="155"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156" name="Shape 15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p:bg>
      <p:bgPr>
        <a:solidFill>
          <a:srgbClr val="0CACF9"/>
        </a:solidFill>
      </p:bgPr>
    </p:bg>
    <p:spTree>
      <p:nvGrpSpPr>
        <p:cNvPr id="1" name=""/>
        <p:cNvGrpSpPr/>
        <p:nvPr/>
      </p:nvGrpSpPr>
      <p:grpSpPr>
        <a:xfrm>
          <a:off x="0" y="0"/>
          <a:ext cx="0" cy="0"/>
          <a:chOff x="0" y="0"/>
          <a:chExt cx="0" cy="0"/>
        </a:xfrm>
      </p:grpSpPr>
      <p:sp>
        <p:nvSpPr>
          <p:cNvPr id="22" name="Shape 22"/>
          <p:cNvSpPr/>
          <p:nvPr>
            <p:ph type="title"/>
          </p:nvPr>
        </p:nvSpPr>
        <p:spPr>
          <a:prstGeom prst="rect">
            <a:avLst/>
          </a:prstGeom>
        </p:spPr>
        <p:txBody>
          <a:bodyPr/>
          <a:lstStyle>
            <a:lvl1pPr>
              <a:defRPr>
                <a:solidFill>
                  <a:srgbClr val="FFFFFF"/>
                </a:solidFill>
              </a:defRPr>
            </a:lvl1pPr>
          </a:lstStyle>
          <a:p>
            <a:pPr/>
            <a:r>
              <a:t>Title Text</a:t>
            </a:r>
          </a:p>
        </p:txBody>
      </p:sp>
      <p:pic>
        <p:nvPicPr>
          <p:cNvPr id="23"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24" name="Shape 24"/>
          <p:cNvSpPr/>
          <p:nvPr/>
        </p:nvSpPr>
        <p:spPr>
          <a:xfrm>
            <a:off x="1126751" y="5085525"/>
            <a:ext cx="7116220" cy="5477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sz="3000">
                <a:solidFill>
                  <a:srgbClr val="FFFFFF"/>
                </a:solidFill>
                <a:latin typeface="Helvetica Neue Light"/>
                <a:ea typeface="Helvetica Neue Light"/>
                <a:cs typeface="Helvetica Neue Light"/>
                <a:sym typeface="Helvetica Neue Light"/>
              </a:defRPr>
            </a:lvl1pPr>
          </a:lstStyle>
          <a:p>
            <a:pPr/>
            <a:r>
              <a:t>Sub-text goes here</a:t>
            </a:r>
          </a:p>
        </p:txBody>
      </p:sp>
      <p:sp>
        <p:nvSpPr>
          <p:cNvPr id="25" name="Shape 2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1">
    <p:bg>
      <p:bgPr>
        <a:solidFill>
          <a:srgbClr val="7A60F6"/>
        </a:solidFill>
      </p:bgPr>
    </p:bg>
    <p:spTree>
      <p:nvGrpSpPr>
        <p:cNvPr id="1" name=""/>
        <p:cNvGrpSpPr/>
        <p:nvPr/>
      </p:nvGrpSpPr>
      <p:grpSpPr>
        <a:xfrm>
          <a:off x="0" y="0"/>
          <a:ext cx="0" cy="0"/>
          <a:chOff x="0" y="0"/>
          <a:chExt cx="0" cy="0"/>
        </a:xfrm>
      </p:grpSpPr>
      <p:sp>
        <p:nvSpPr>
          <p:cNvPr id="32" name="Shape 32"/>
          <p:cNvSpPr/>
          <p:nvPr>
            <p:ph type="title"/>
          </p:nvPr>
        </p:nvSpPr>
        <p:spPr>
          <a:prstGeom prst="rect">
            <a:avLst/>
          </a:prstGeom>
        </p:spPr>
        <p:txBody>
          <a:bodyPr/>
          <a:lstStyle>
            <a:lvl1pPr>
              <a:defRPr>
                <a:solidFill>
                  <a:srgbClr val="FFFFFF"/>
                </a:solidFill>
              </a:defRPr>
            </a:lvl1pPr>
          </a:lstStyle>
          <a:p>
            <a:pPr/>
            <a:r>
              <a:t>Title Text</a:t>
            </a:r>
          </a:p>
        </p:txBody>
      </p:sp>
      <p:pic>
        <p:nvPicPr>
          <p:cNvPr id="33"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34" name="Shape 34"/>
          <p:cNvSpPr/>
          <p:nvPr/>
        </p:nvSpPr>
        <p:spPr>
          <a:xfrm>
            <a:off x="1126751" y="5085525"/>
            <a:ext cx="7116220" cy="5477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sz="3000">
                <a:solidFill>
                  <a:srgbClr val="FFFFFF"/>
                </a:solidFill>
                <a:latin typeface="Helvetica Neue Light"/>
                <a:ea typeface="Helvetica Neue Light"/>
                <a:cs typeface="Helvetica Neue Light"/>
                <a:sym typeface="Helvetica Neue Light"/>
              </a:defRPr>
            </a:lvl1pPr>
          </a:lstStyle>
          <a:p>
            <a:pPr/>
            <a:r>
              <a:t>Sub-text goes here</a:t>
            </a:r>
          </a:p>
        </p:txBody>
      </p:sp>
      <p:sp>
        <p:nvSpPr>
          <p:cNvPr id="35" name="Shape 3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2">
    <p:bg>
      <p:bgPr>
        <a:solidFill>
          <a:srgbClr val="46D99F"/>
        </a:solidFill>
      </p:bgPr>
    </p:bg>
    <p:spTree>
      <p:nvGrpSpPr>
        <p:cNvPr id="1" name=""/>
        <p:cNvGrpSpPr/>
        <p:nvPr/>
      </p:nvGrpSpPr>
      <p:grpSpPr>
        <a:xfrm>
          <a:off x="0" y="0"/>
          <a:ext cx="0" cy="0"/>
          <a:chOff x="0" y="0"/>
          <a:chExt cx="0" cy="0"/>
        </a:xfrm>
      </p:grpSpPr>
      <p:sp>
        <p:nvSpPr>
          <p:cNvPr id="42" name="Shape 42"/>
          <p:cNvSpPr/>
          <p:nvPr>
            <p:ph type="title"/>
          </p:nvPr>
        </p:nvSpPr>
        <p:spPr>
          <a:prstGeom prst="rect">
            <a:avLst/>
          </a:prstGeom>
        </p:spPr>
        <p:txBody>
          <a:bodyPr/>
          <a:lstStyle>
            <a:lvl1pPr>
              <a:defRPr>
                <a:solidFill>
                  <a:srgbClr val="FFFFFF"/>
                </a:solidFill>
              </a:defRPr>
            </a:lvl1pPr>
          </a:lstStyle>
          <a:p>
            <a:pPr/>
            <a:r>
              <a:t>Title Text</a:t>
            </a:r>
          </a:p>
        </p:txBody>
      </p:sp>
      <p:pic>
        <p:nvPicPr>
          <p:cNvPr id="43"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44" name="Shape 44"/>
          <p:cNvSpPr/>
          <p:nvPr/>
        </p:nvSpPr>
        <p:spPr>
          <a:xfrm>
            <a:off x="1126751" y="5085525"/>
            <a:ext cx="7116220" cy="5477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sz="3000">
                <a:solidFill>
                  <a:srgbClr val="FFFFFF"/>
                </a:solidFill>
                <a:latin typeface="Helvetica Neue Light"/>
                <a:ea typeface="Helvetica Neue Light"/>
                <a:cs typeface="Helvetica Neue Light"/>
                <a:sym typeface="Helvetica Neue Light"/>
              </a:defRPr>
            </a:lvl1pPr>
          </a:lstStyle>
          <a:p>
            <a:pPr/>
            <a:r>
              <a:t>Sub-text goes here</a:t>
            </a:r>
          </a:p>
        </p:txBody>
      </p:sp>
      <p:sp>
        <p:nvSpPr>
          <p:cNvPr id="45" name="Shape 4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3">
    <p:bg>
      <p:bgPr>
        <a:solidFill>
          <a:srgbClr val="C13B5D"/>
        </a:solidFill>
      </p:bgPr>
    </p:bg>
    <p:spTree>
      <p:nvGrpSpPr>
        <p:cNvPr id="1" name=""/>
        <p:cNvGrpSpPr/>
        <p:nvPr/>
      </p:nvGrpSpPr>
      <p:grpSpPr>
        <a:xfrm>
          <a:off x="0" y="0"/>
          <a:ext cx="0" cy="0"/>
          <a:chOff x="0" y="0"/>
          <a:chExt cx="0" cy="0"/>
        </a:xfrm>
      </p:grpSpPr>
      <p:sp>
        <p:nvSpPr>
          <p:cNvPr id="52" name="Shape 52"/>
          <p:cNvSpPr/>
          <p:nvPr>
            <p:ph type="title"/>
          </p:nvPr>
        </p:nvSpPr>
        <p:spPr>
          <a:prstGeom prst="rect">
            <a:avLst/>
          </a:prstGeom>
        </p:spPr>
        <p:txBody>
          <a:bodyPr/>
          <a:lstStyle>
            <a:lvl1pPr>
              <a:defRPr>
                <a:solidFill>
                  <a:srgbClr val="FFFFFF"/>
                </a:solidFill>
              </a:defRPr>
            </a:lvl1pPr>
          </a:lstStyle>
          <a:p>
            <a:pPr/>
            <a:r>
              <a:t>Title Text</a:t>
            </a:r>
          </a:p>
        </p:txBody>
      </p:sp>
      <p:pic>
        <p:nvPicPr>
          <p:cNvPr id="53"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54" name="Shape 54"/>
          <p:cNvSpPr/>
          <p:nvPr/>
        </p:nvSpPr>
        <p:spPr>
          <a:xfrm>
            <a:off x="1126751" y="5085525"/>
            <a:ext cx="7116220" cy="5477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sz="3000">
                <a:solidFill>
                  <a:srgbClr val="FFFFFF"/>
                </a:solidFill>
                <a:latin typeface="Helvetica Neue Light"/>
                <a:ea typeface="Helvetica Neue Light"/>
                <a:cs typeface="Helvetica Neue Light"/>
                <a:sym typeface="Helvetica Neue Light"/>
              </a:defRPr>
            </a:lvl1pPr>
          </a:lstStyle>
          <a:p>
            <a:pPr/>
            <a:r>
              <a:t>Sub-text goes here</a:t>
            </a:r>
          </a:p>
        </p:txBody>
      </p:sp>
      <p:sp>
        <p:nvSpPr>
          <p:cNvPr id="55" name="Shape 5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copy 8">
    <p:bg>
      <p:bgPr>
        <a:solidFill>
          <a:srgbClr val="0CACF9"/>
        </a:solidFill>
      </p:bgPr>
    </p:bg>
    <p:spTree>
      <p:nvGrpSpPr>
        <p:cNvPr id="1" name=""/>
        <p:cNvGrpSpPr/>
        <p:nvPr/>
      </p:nvGrpSpPr>
      <p:grpSpPr>
        <a:xfrm>
          <a:off x="0" y="0"/>
          <a:ext cx="0" cy="0"/>
          <a:chOff x="0" y="0"/>
          <a:chExt cx="0" cy="0"/>
        </a:xfrm>
      </p:grpSpPr>
      <p:pic>
        <p:nvPicPr>
          <p:cNvPr id="62" name="pasted-image.png"/>
          <p:cNvPicPr>
            <a:picLocks noChangeAspect="1"/>
          </p:cNvPicPr>
          <p:nvPr/>
        </p:nvPicPr>
        <p:blipFill>
          <a:blip r:embed="rId2">
            <a:extLst/>
          </a:blip>
          <a:stretch>
            <a:fillRect/>
          </a:stretch>
        </p:blipFill>
        <p:spPr>
          <a:xfrm>
            <a:off x="9848929" y="8669501"/>
            <a:ext cx="2374743" cy="466398"/>
          </a:xfrm>
          <a:prstGeom prst="rect">
            <a:avLst/>
          </a:prstGeom>
          <a:ln w="12700">
            <a:miter lim="400000"/>
          </a:ln>
        </p:spPr>
      </p:pic>
      <p:sp>
        <p:nvSpPr>
          <p:cNvPr id="63" name="Shape 63"/>
          <p:cNvSpPr/>
          <p:nvPr/>
        </p:nvSpPr>
        <p:spPr>
          <a:xfrm>
            <a:off x="1980476" y="4292599"/>
            <a:ext cx="9043848" cy="116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normAutofit fontScale="100000" lnSpcReduction="0"/>
          </a:bodyPr>
          <a:lstStyle/>
          <a:p>
            <a:pPr algn="ctr">
              <a:defRPr sz="3800">
                <a:solidFill>
                  <a:srgbClr val="FAFBFC"/>
                </a:solidFill>
                <a:latin typeface="KlavikaMedium-Italic"/>
                <a:ea typeface="KlavikaMedium-Italic"/>
                <a:cs typeface="KlavikaMedium-Italic"/>
                <a:sym typeface="KlavikaMedium-Italic"/>
              </a:defRPr>
            </a:pPr>
            <a:r>
              <a:t>“Energy and persistence conquer all things.”</a:t>
            </a:r>
          </a:p>
          <a:p>
            <a:pPr algn="ctr">
              <a:defRPr sz="3800">
                <a:solidFill>
                  <a:srgbClr val="FAFBFC"/>
                </a:solidFill>
                <a:latin typeface="KlavikaMedium-Italic"/>
                <a:ea typeface="KlavikaMedium-Italic"/>
                <a:cs typeface="KlavikaMedium-Italic"/>
                <a:sym typeface="KlavikaMedium-Italic"/>
              </a:defRPr>
            </a:pPr>
            <a:r>
              <a:t>- Benjamin Franklin</a:t>
            </a:r>
          </a:p>
        </p:txBody>
      </p:sp>
      <p:sp>
        <p:nvSpPr>
          <p:cNvPr id="64" name="Shape 6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4">
    <p:spTree>
      <p:nvGrpSpPr>
        <p:cNvPr id="1" name=""/>
        <p:cNvGrpSpPr/>
        <p:nvPr/>
      </p:nvGrpSpPr>
      <p:grpSpPr>
        <a:xfrm>
          <a:off x="0" y="0"/>
          <a:ext cx="0" cy="0"/>
          <a:chOff x="0" y="0"/>
          <a:chExt cx="0" cy="0"/>
        </a:xfrm>
      </p:grpSpPr>
      <p:sp>
        <p:nvSpPr>
          <p:cNvPr id="71" name="Shape 71"/>
          <p:cNvSpPr/>
          <p:nvPr>
            <p:ph type="body" sz="quarter" idx="13"/>
          </p:nvPr>
        </p:nvSpPr>
        <p:spPr>
          <a:xfrm>
            <a:off x="6888483" y="3459925"/>
            <a:ext cx="5443888" cy="2833750"/>
          </a:xfrm>
          <a:prstGeom prst="rect">
            <a:avLst/>
          </a:prstGeom>
        </p:spPr>
        <p:txBody>
          <a:bodyPr anchor="ctr">
            <a:spAutoFit/>
          </a:bodyPr>
          <a:lstStyle/>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p:txBody>
      </p:sp>
      <p:sp>
        <p:nvSpPr>
          <p:cNvPr id="72" name="Shape 72"/>
          <p:cNvSpPr/>
          <p:nvPr>
            <p:ph type="title"/>
          </p:nvPr>
        </p:nvSpPr>
        <p:spPr>
          <a:xfrm>
            <a:off x="521320" y="304800"/>
            <a:ext cx="12732395" cy="1065908"/>
          </a:xfrm>
          <a:prstGeom prst="rect">
            <a:avLst/>
          </a:prstGeom>
        </p:spPr>
        <p:txBody>
          <a:bodyPr/>
          <a:lstStyle>
            <a:lvl1pPr>
              <a:defRPr sz="6000">
                <a:latin typeface="KlavikaRegular-Plain"/>
                <a:ea typeface="KlavikaRegular-Plain"/>
                <a:cs typeface="KlavikaRegular-Plain"/>
                <a:sym typeface="KlavikaRegular-Plain"/>
              </a:defRPr>
            </a:lvl1pPr>
          </a:lstStyle>
          <a:p>
            <a:pPr/>
            <a:r>
              <a:t>Title Text</a:t>
            </a:r>
          </a:p>
        </p:txBody>
      </p:sp>
      <p:sp>
        <p:nvSpPr>
          <p:cNvPr id="73" name="Shape 7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11">
    <p:spTree>
      <p:nvGrpSpPr>
        <p:cNvPr id="1" name=""/>
        <p:cNvGrpSpPr/>
        <p:nvPr/>
      </p:nvGrpSpPr>
      <p:grpSpPr>
        <a:xfrm>
          <a:off x="0" y="0"/>
          <a:ext cx="0" cy="0"/>
          <a:chOff x="0" y="0"/>
          <a:chExt cx="0" cy="0"/>
        </a:xfrm>
      </p:grpSpPr>
      <p:sp>
        <p:nvSpPr>
          <p:cNvPr id="80" name="Shape 80"/>
          <p:cNvSpPr/>
          <p:nvPr>
            <p:ph type="body" sz="half" idx="13"/>
          </p:nvPr>
        </p:nvSpPr>
        <p:spPr>
          <a:xfrm>
            <a:off x="944883" y="6393625"/>
            <a:ext cx="11000582" cy="2376550"/>
          </a:xfrm>
          <a:prstGeom prst="rect">
            <a:avLst/>
          </a:prstGeom>
        </p:spPr>
        <p:txBody>
          <a:bodyPr anchor="ctr">
            <a:spAutoFit/>
          </a:bodyPr>
          <a:lstStyle/>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Bullet Point</a:t>
            </a:r>
          </a:p>
        </p:txBody>
      </p:sp>
      <p:sp>
        <p:nvSpPr>
          <p:cNvPr id="81" name="Shape 81"/>
          <p:cNvSpPr/>
          <p:nvPr>
            <p:ph type="title"/>
          </p:nvPr>
        </p:nvSpPr>
        <p:spPr>
          <a:xfrm>
            <a:off x="521320" y="304800"/>
            <a:ext cx="12732395" cy="1065908"/>
          </a:xfrm>
          <a:prstGeom prst="rect">
            <a:avLst/>
          </a:prstGeom>
        </p:spPr>
        <p:txBody>
          <a:bodyPr/>
          <a:lstStyle>
            <a:lvl1pPr>
              <a:defRPr sz="6000">
                <a:latin typeface="KlavikaRegular-Plain"/>
                <a:ea typeface="KlavikaRegular-Plain"/>
                <a:cs typeface="KlavikaRegular-Plain"/>
                <a:sym typeface="KlavikaRegular-Plain"/>
              </a:defRPr>
            </a:lvl1pPr>
          </a:lstStyle>
          <a:p>
            <a:pPr/>
            <a:r>
              <a:t>Title Text</a:t>
            </a:r>
          </a:p>
        </p:txBody>
      </p:sp>
      <p:pic>
        <p:nvPicPr>
          <p:cNvPr id="82" name="solarpanels.png"/>
          <p:cNvPicPr>
            <a:picLocks noChangeAspect="1"/>
          </p:cNvPicPr>
          <p:nvPr/>
        </p:nvPicPr>
        <p:blipFill>
          <a:blip r:embed="rId2">
            <a:extLst/>
          </a:blip>
          <a:srcRect l="0" t="22509" r="0" b="22509"/>
          <a:stretch>
            <a:fillRect/>
          </a:stretch>
        </p:blipFill>
        <p:spPr>
          <a:xfrm>
            <a:off x="1002109" y="1718602"/>
            <a:ext cx="11000390" cy="4200040"/>
          </a:xfrm>
          <a:prstGeom prst="rect">
            <a:avLst/>
          </a:prstGeom>
          <a:ln w="12700">
            <a:miter lim="400000"/>
          </a:ln>
        </p:spPr>
      </p:pic>
      <p:sp>
        <p:nvSpPr>
          <p:cNvPr id="83" name="Shape 8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copy 5">
    <p:bg>
      <p:bgPr>
        <a:solidFill>
          <a:srgbClr val="FAFBFC"/>
        </a:solidFill>
      </p:bgPr>
    </p:bg>
    <p:spTree>
      <p:nvGrpSpPr>
        <p:cNvPr id="1" name=""/>
        <p:cNvGrpSpPr/>
        <p:nvPr/>
      </p:nvGrpSpPr>
      <p:grpSpPr>
        <a:xfrm>
          <a:off x="0" y="0"/>
          <a:ext cx="0" cy="0"/>
          <a:chOff x="0" y="0"/>
          <a:chExt cx="0" cy="0"/>
        </a:xfrm>
      </p:grpSpPr>
      <p:sp>
        <p:nvSpPr>
          <p:cNvPr id="90" name="Shape 90"/>
          <p:cNvSpPr/>
          <p:nvPr>
            <p:ph type="body" idx="13"/>
          </p:nvPr>
        </p:nvSpPr>
        <p:spPr>
          <a:xfrm>
            <a:off x="331539" y="1595660"/>
            <a:ext cx="12341722" cy="6562280"/>
          </a:xfrm>
          <a:prstGeom prst="roundRect">
            <a:avLst>
              <a:gd name="adj" fmla="val 1975"/>
            </a:avLst>
          </a:prstGeom>
          <a:solidFill>
            <a:srgbClr val="FFFFFF"/>
          </a:solidFill>
        </p:spPr>
        <p:txBody>
          <a:bodyPr lIns="317500" tIns="317500" rIns="317500" bIns="317500">
            <a:noAutofit/>
          </a:bodyPr>
          <a:lstStyle/>
          <a:p>
            <a:pPr algn="just">
              <a:lnSpc>
                <a:spcPct val="110000"/>
              </a:lnSpc>
              <a:defRPr sz="2600">
                <a:solidFill>
                  <a:srgbClr val="7A60F6"/>
                </a:solidFill>
                <a:latin typeface="Helvetica Neue"/>
                <a:ea typeface="Helvetica Neue"/>
                <a:cs typeface="Helvetica Neue"/>
                <a:sym typeface="Helvetica Neue"/>
              </a:defRPr>
            </a:pPr>
            <a:r>
              <a:t>name: foodships</a:t>
            </a:r>
          </a:p>
          <a:p>
            <a:pPr algn="just">
              <a:lnSpc>
                <a:spcPct val="110000"/>
              </a:lnSpc>
              <a:defRPr sz="2600">
                <a:solidFill>
                  <a:srgbClr val="7A60F6"/>
                </a:solidFill>
                <a:latin typeface="Helvetica Neue"/>
                <a:ea typeface="Helvetica Neue"/>
                <a:cs typeface="Helvetica Neue"/>
                <a:sym typeface="Helvetica Neue"/>
              </a:defRPr>
            </a:pPr>
            <a:r>
              <a:t>tags: park_id=1, planet=Earth</a:t>
            </a:r>
          </a:p>
          <a:p>
            <a:pPr algn="just">
              <a:lnSpc>
                <a:spcPct val="110000"/>
              </a:lnSpc>
              <a:defRPr sz="2600">
                <a:solidFill>
                  <a:srgbClr val="7A60F6"/>
                </a:solidFill>
                <a:latin typeface="Helvetica Neue"/>
                <a:ea typeface="Helvetica Neue"/>
                <a:cs typeface="Helvetica Neue"/>
                <a:sym typeface="Helvetica Neue"/>
              </a:defRPr>
            </a:pPr>
            <a:r>
              <a:t>time			#_foodships</a:t>
            </a:r>
          </a:p>
          <a:p>
            <a:pPr algn="just">
              <a:lnSpc>
                <a:spcPct val="110000"/>
              </a:lnSpc>
              <a:defRPr sz="2600">
                <a:solidFill>
                  <a:srgbClr val="7A60F6"/>
                </a:solidFill>
                <a:latin typeface="Helvetica Neue"/>
                <a:ea typeface="Helvetica Neue"/>
                <a:cs typeface="Helvetica Neue"/>
                <a:sym typeface="Helvetica Neue"/>
              </a:defRPr>
            </a:pPr>
            <a:r>
              <a:t>----			------------</a:t>
            </a:r>
          </a:p>
          <a:p>
            <a:pPr algn="just">
              <a:lnSpc>
                <a:spcPct val="110000"/>
              </a:lnSpc>
              <a:defRPr sz="2600">
                <a:solidFill>
                  <a:srgbClr val="7A60F6"/>
                </a:solidFill>
                <a:latin typeface="Helvetica Neue"/>
                <a:ea typeface="Helvetica Neue"/>
                <a:cs typeface="Helvetica Neue"/>
                <a:sym typeface="Helvetica Neue"/>
              </a:defRPr>
            </a:pPr>
            <a:r>
              <a:t>2015-04-16T12:00:00Z	0</a:t>
            </a:r>
          </a:p>
          <a:p>
            <a:pPr algn="just">
              <a:lnSpc>
                <a:spcPct val="110000"/>
              </a:lnSpc>
              <a:defRPr sz="2600">
                <a:solidFill>
                  <a:srgbClr val="7A60F6"/>
                </a:solidFill>
                <a:latin typeface="Helvetica Neue"/>
                <a:ea typeface="Helvetica Neue"/>
                <a:cs typeface="Helvetica Neue"/>
                <a:sym typeface="Helvetica Neue"/>
              </a:defRPr>
            </a:pPr>
            <a:r>
              <a:t>2015-04-16T12:00:01Z	3</a:t>
            </a:r>
          </a:p>
          <a:p>
            <a:pPr algn="just">
              <a:lnSpc>
                <a:spcPct val="110000"/>
              </a:lnSpc>
              <a:defRPr sz="2600">
                <a:solidFill>
                  <a:srgbClr val="7A60F6"/>
                </a:solidFill>
                <a:latin typeface="Helvetica Neue"/>
                <a:ea typeface="Helvetica Neue"/>
                <a:cs typeface="Helvetica Neue"/>
                <a:sym typeface="Helvetica Neue"/>
              </a:defRPr>
            </a:pPr>
            <a:r>
              <a:t>2015-04-16T12:00:02Z	15</a:t>
            </a:r>
          </a:p>
          <a:p>
            <a:pPr algn="just">
              <a:lnSpc>
                <a:spcPct val="110000"/>
              </a:lnSpc>
              <a:defRPr sz="2600">
                <a:solidFill>
                  <a:srgbClr val="7A60F6"/>
                </a:solidFill>
                <a:latin typeface="Helvetica Neue"/>
                <a:ea typeface="Helvetica Neue"/>
                <a:cs typeface="Helvetica Neue"/>
                <a:sym typeface="Helvetica Neue"/>
              </a:defRPr>
            </a:pPr>
            <a:r>
              <a:t>2015-04-16T12:00:03Z	15</a:t>
            </a:r>
          </a:p>
          <a:p>
            <a:pPr algn="just">
              <a:lnSpc>
                <a:spcPct val="110000"/>
              </a:lnSpc>
              <a:defRPr sz="2600">
                <a:solidFill>
                  <a:srgbClr val="7A60F6"/>
                </a:solidFill>
                <a:latin typeface="Helvetica Neue"/>
                <a:ea typeface="Helvetica Neue"/>
                <a:cs typeface="Helvetica Neue"/>
                <a:sym typeface="Helvetica Neue"/>
              </a:defRPr>
            </a:pPr>
          </a:p>
          <a:p>
            <a:pPr algn="just">
              <a:lnSpc>
                <a:spcPct val="110000"/>
              </a:lnSpc>
              <a:defRPr sz="2600">
                <a:solidFill>
                  <a:srgbClr val="7A60F6"/>
                </a:solidFill>
                <a:latin typeface="Helvetica Neue"/>
                <a:ea typeface="Helvetica Neue"/>
                <a:cs typeface="Helvetica Neue"/>
                <a:sym typeface="Helvetica Neue"/>
              </a:defRPr>
            </a:pPr>
            <a:r>
              <a:t>name: foodships</a:t>
            </a:r>
          </a:p>
          <a:p>
            <a:pPr algn="just">
              <a:lnSpc>
                <a:spcPct val="110000"/>
              </a:lnSpc>
              <a:defRPr sz="2600">
                <a:solidFill>
                  <a:srgbClr val="7A60F6"/>
                </a:solidFill>
                <a:latin typeface="Helvetica Neue"/>
                <a:ea typeface="Helvetica Neue"/>
                <a:cs typeface="Helvetica Neue"/>
                <a:sym typeface="Helvetica Neue"/>
              </a:defRPr>
            </a:pPr>
            <a:r>
              <a:t>tags: park_id=1, planet=Earth</a:t>
            </a:r>
          </a:p>
          <a:p>
            <a:pPr algn="just">
              <a:lnSpc>
                <a:spcPct val="110000"/>
              </a:lnSpc>
              <a:defRPr sz="2600">
                <a:solidFill>
                  <a:srgbClr val="7A60F6"/>
                </a:solidFill>
                <a:latin typeface="Helvetica Neue"/>
                <a:ea typeface="Helvetica Neue"/>
                <a:cs typeface="Helvetica Neue"/>
                <a:sym typeface="Helvetica Neue"/>
              </a:defRPr>
            </a:pPr>
            <a:r>
              <a:t>time			#_foodships</a:t>
            </a:r>
          </a:p>
        </p:txBody>
      </p:sp>
      <p:sp>
        <p:nvSpPr>
          <p:cNvPr id="91" name="Shape 91"/>
          <p:cNvSpPr/>
          <p:nvPr>
            <p:ph type="body" sz="quarter" idx="14"/>
          </p:nvPr>
        </p:nvSpPr>
        <p:spPr>
          <a:xfrm>
            <a:off x="521320" y="304800"/>
            <a:ext cx="12732395" cy="1065908"/>
          </a:xfrm>
          <a:prstGeom prst="rect">
            <a:avLst/>
          </a:prstGeom>
        </p:spPr>
        <p:txBody>
          <a:bodyPr anchor="b"/>
          <a:lstStyle>
            <a:lvl1pPr algn="l">
              <a:defRPr sz="6000">
                <a:solidFill>
                  <a:srgbClr val="575E6C"/>
                </a:solidFill>
                <a:latin typeface="KlavikaRegular-Plain"/>
                <a:ea typeface="KlavikaRegular-Plain"/>
                <a:cs typeface="KlavikaRegular-Plain"/>
                <a:sym typeface="KlavikaRegular-Plain"/>
              </a:defRPr>
            </a:lvl1pPr>
          </a:lstStyle>
          <a:p>
            <a:pPr/>
            <a:r>
              <a:t>Title Text</a:t>
            </a:r>
          </a:p>
        </p:txBody>
      </p:sp>
      <p:sp>
        <p:nvSpPr>
          <p:cNvPr id="92" name="Shape 9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94122" y="1638300"/>
            <a:ext cx="10373371"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Title Text</a:t>
            </a:r>
          </a:p>
        </p:txBody>
      </p:sp>
      <p:pic>
        <p:nvPicPr>
          <p:cNvPr id="3" name="pasted-image.pdf"/>
          <p:cNvPicPr>
            <a:picLocks noChangeAspect="1"/>
          </p:cNvPicPr>
          <p:nvPr/>
        </p:nvPicPr>
        <p:blipFill>
          <a:blip r:embed="rId2">
            <a:extLst/>
          </a:blip>
          <a:stretch>
            <a:fillRect/>
          </a:stretch>
        </p:blipFill>
        <p:spPr>
          <a:xfrm>
            <a:off x="9837535" y="8667648"/>
            <a:ext cx="2397530" cy="470105"/>
          </a:xfrm>
          <a:prstGeom prst="rect">
            <a:avLst/>
          </a:prstGeom>
          <a:ln w="12700">
            <a:miter lim="400000"/>
          </a:ln>
        </p:spPr>
      </p:pic>
      <p:sp>
        <p:nvSpPr>
          <p:cNvPr id="4" name="Shape 4"/>
          <p:cNvSpPr/>
          <p:nvPr>
            <p:ph type="body" idx="1"/>
          </p:nvPr>
        </p:nvSpPr>
        <p:spPr>
          <a:xfrm>
            <a:off x="1270000" y="5029200"/>
            <a:ext cx="10464800" cy="11303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hape 5"/>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lgn="ctr">
              <a:defRPr sz="1800">
                <a:solidFill>
                  <a:srgbClr val="FFFFFF"/>
                </a:solidFill>
                <a:latin typeface="Helvetica Light"/>
                <a:ea typeface="Helvetica Light"/>
                <a:cs typeface="Helvetica Light"/>
                <a:sym typeface="Helvetica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transition xmlns:p14="http://schemas.microsoft.com/office/powerpoint/2010/main" spd="med" advClick="1"/>
  <p:txStyles>
    <p:titleStyle>
      <a:lvl1pPr marL="0" marR="0" indent="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1pPr>
      <a:lvl2pPr marL="0" marR="0" indent="2286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2pPr>
      <a:lvl3pPr marL="0" marR="0" indent="4572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3pPr>
      <a:lvl4pPr marL="0" marR="0" indent="6858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4pPr>
      <a:lvl5pPr marL="0" marR="0" indent="9144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5pPr>
      <a:lvl6pPr marL="0" marR="0" indent="11430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6pPr>
      <a:lvl7pPr marL="0" marR="0" indent="13716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7pPr>
      <a:lvl8pPr marL="0" marR="0" indent="16002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8pPr>
      <a:lvl9pPr marL="0" marR="0" indent="1828800" algn="l" defTabSz="584200" rtl="0" latinLnBrk="0">
        <a:lnSpc>
          <a:spcPct val="100000"/>
        </a:lnSpc>
        <a:spcBef>
          <a:spcPts val="0"/>
        </a:spcBef>
        <a:spcAft>
          <a:spcPts val="0"/>
        </a:spcAft>
        <a:buClrTx/>
        <a:buSzTx/>
        <a:buFontTx/>
        <a:buNone/>
        <a:tabLst/>
        <a:defRPr b="0" baseline="0" cap="none" i="0" spc="0" strike="noStrike" sz="8000" u="none">
          <a:ln>
            <a:noFill/>
          </a:ln>
          <a:solidFill>
            <a:srgbClr val="575E6C"/>
          </a:solidFill>
          <a:uFillTx/>
          <a:latin typeface="+mn-lt"/>
          <a:ea typeface="+mn-ea"/>
          <a:cs typeface="+mn-cs"/>
          <a:sym typeface="KlavikaMedium-OSF"/>
        </a:defRPr>
      </a:lvl9pPr>
    </p:titleStyle>
    <p:bodyStyle>
      <a:lvl1pPr marL="0" marR="0" indent="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3200" u="none">
          <a:ln>
            <a:noFill/>
          </a:ln>
          <a:solidFill>
            <a:srgbClr val="FFFFFF"/>
          </a:solidFill>
          <a:uFillTx/>
          <a:latin typeface="Helvetica Light"/>
          <a:ea typeface="Helvetica Light"/>
          <a:cs typeface="Helvetica Light"/>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0.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1.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2.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3.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4.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5.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6.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7.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7.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6.png"/></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7.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8.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Shape 165"/>
          <p:cNvSpPr/>
          <p:nvPr>
            <p:ph type="ctrTitle"/>
          </p:nvPr>
        </p:nvSpPr>
        <p:spPr>
          <a:prstGeom prst="rect">
            <a:avLst/>
          </a:prstGeom>
        </p:spPr>
        <p:txBody>
          <a:bodyPr/>
          <a:lstStyle>
            <a:lvl1pPr defTabSz="554990">
              <a:defRPr sz="7600"/>
            </a:lvl1pPr>
          </a:lstStyle>
          <a:p>
            <a:pPr/>
            <a:r>
              <a:t>Working with the InfluxDB CLI and Query Language</a:t>
            </a:r>
          </a:p>
        </p:txBody>
      </p:sp>
      <p:sp>
        <p:nvSpPr>
          <p:cNvPr id="166" name="Shape 166"/>
          <p:cNvSpPr/>
          <p:nvPr>
            <p:ph type="body" idx="14"/>
          </p:nvPr>
        </p:nvSpPr>
        <p:spPr>
          <a:prstGeom prst="rect">
            <a:avLst/>
          </a:prstGeom>
        </p:spPr>
        <p:txBody>
          <a:bodyPr/>
          <a:lstStyle/>
          <a:p>
            <a:pPr algn="l">
              <a:defRPr sz="3000">
                <a:latin typeface="Helvetica Neue Light"/>
                <a:ea typeface="Helvetica Neue Light"/>
                <a:cs typeface="Helvetica Neue Light"/>
                <a:sym typeface="Helvetica Neue Light"/>
              </a:defRPr>
            </a:pPr>
            <a:r>
              <a:t>Tweet me </a:t>
            </a:r>
            <a:r>
              <a:rPr b="1">
                <a:latin typeface="Helvetica Neue"/>
                <a:ea typeface="Helvetica Neue"/>
                <a:cs typeface="Helvetica Neue"/>
                <a:sym typeface="Helvetica Neue"/>
              </a:rPr>
              <a:t>@Benstronaut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6" name="Shape 196"/>
          <p:cNvSpPr/>
          <p:nvPr>
            <p:ph type="body" idx="13"/>
          </p:nvPr>
        </p:nvSpPr>
        <p:spPr>
          <a:prstGeom prst="roundRect">
            <a:avLst>
              <a:gd name="adj" fmla="val 1975"/>
            </a:avLst>
          </a:prstGeom>
        </p:spPr>
        <p:txBody>
          <a:bodyPr/>
          <a:lstStyle>
            <a:lvl1pPr algn="just">
              <a:lnSpc>
                <a:spcPct val="110000"/>
              </a:lnSpc>
              <a:defRPr sz="2600">
                <a:solidFill>
                  <a:srgbClr val="7A60F6"/>
                </a:solidFill>
                <a:latin typeface="Courier New"/>
                <a:ea typeface="Courier New"/>
                <a:cs typeface="Courier New"/>
                <a:sym typeface="Courier New"/>
              </a:defRPr>
            </a:lvl1pPr>
          </a:lstStyle>
          <a:p>
            <a:pPr/>
            <a:r>
              <a:t>USE NOAA_water_database</a:t>
            </a:r>
          </a:p>
        </p:txBody>
      </p:sp>
      <p:sp>
        <p:nvSpPr>
          <p:cNvPr id="197" name="Shape 197"/>
          <p:cNvSpPr/>
          <p:nvPr>
            <p:ph type="body" idx="14"/>
          </p:nvPr>
        </p:nvSpPr>
        <p:spPr>
          <a:prstGeom prst="rect">
            <a:avLst/>
          </a:prstGeom>
        </p:spPr>
        <p:txBody>
          <a:bodyPr/>
          <a:lstStyle/>
          <a:p>
            <a:pPr/>
            <a:r>
              <a:t>Use the NOAA database</a:t>
            </a:r>
          </a:p>
        </p:txBody>
      </p:sp>
      <p:pic>
        <p:nvPicPr>
          <p:cNvPr id="198" name="pasted-image.png"/>
          <p:cNvPicPr>
            <a:picLocks noChangeAspect="1"/>
          </p:cNvPicPr>
          <p:nvPr/>
        </p:nvPicPr>
        <p:blipFill>
          <a:blip r:embed="rId2">
            <a:extLst/>
          </a:blip>
          <a:stretch>
            <a:fillRect/>
          </a:stretch>
        </p:blipFill>
        <p:spPr>
          <a:xfrm>
            <a:off x="254000" y="3200400"/>
            <a:ext cx="12496800" cy="2032000"/>
          </a:xfrm>
          <a:prstGeom prst="rect">
            <a:avLst/>
          </a:prstGeom>
          <a:ln w="12700">
            <a:miter lim="400000"/>
          </a:ln>
        </p:spPr>
      </p:pic>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0" name="Shape 200"/>
          <p:cNvSpPr/>
          <p:nvPr>
            <p:ph type="body" idx="13"/>
          </p:nvPr>
        </p:nvSpPr>
        <p:spPr>
          <a:prstGeom prst="roundRect">
            <a:avLst>
              <a:gd name="adj" fmla="val 1975"/>
            </a:avLst>
          </a:prstGeom>
        </p:spPr>
        <p:txBody>
          <a:bodyPr/>
          <a:lstStyle>
            <a:lvl1pPr algn="just">
              <a:lnSpc>
                <a:spcPct val="110000"/>
              </a:lnSpc>
              <a:defRPr sz="2600">
                <a:solidFill>
                  <a:schemeClr val="accent6"/>
                </a:solidFill>
                <a:latin typeface="Courier New"/>
                <a:ea typeface="Courier New"/>
                <a:cs typeface="Courier New"/>
                <a:sym typeface="Courier New"/>
              </a:defRPr>
            </a:lvl1pPr>
          </a:lstStyle>
          <a:p>
            <a:pPr/>
            <a:r>
              <a:t>SELECT * FROM h2o_quality LIMIT 10</a:t>
            </a:r>
          </a:p>
        </p:txBody>
      </p:sp>
      <p:sp>
        <p:nvSpPr>
          <p:cNvPr id="201" name="Shape 201"/>
          <p:cNvSpPr/>
          <p:nvPr>
            <p:ph type="body" idx="14"/>
          </p:nvPr>
        </p:nvSpPr>
        <p:spPr>
          <a:prstGeom prst="rect">
            <a:avLst/>
          </a:prstGeom>
        </p:spPr>
        <p:txBody>
          <a:bodyPr/>
          <a:lstStyle/>
          <a:p>
            <a:pPr/>
            <a:r>
              <a:t>Basic Select Statement</a:t>
            </a:r>
          </a:p>
        </p:txBody>
      </p:sp>
      <p:pic>
        <p:nvPicPr>
          <p:cNvPr id="202" name="pasted-image.png"/>
          <p:cNvPicPr>
            <a:picLocks noChangeAspect="1"/>
          </p:cNvPicPr>
          <p:nvPr/>
        </p:nvPicPr>
        <p:blipFill>
          <a:blip r:embed="rId2">
            <a:extLst/>
          </a:blip>
          <a:stretch>
            <a:fillRect/>
          </a:stretch>
        </p:blipFill>
        <p:spPr>
          <a:xfrm>
            <a:off x="331539" y="2597153"/>
            <a:ext cx="11874362" cy="5937181"/>
          </a:xfrm>
          <a:prstGeom prst="rect">
            <a:avLst/>
          </a:prstGeom>
          <a:ln w="12700">
            <a:miter lim="400000"/>
          </a:ln>
        </p:spPr>
      </p:pic>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4" name="Shape 204"/>
          <p:cNvSpPr/>
          <p:nvPr>
            <p:ph type="body" idx="13"/>
          </p:nvPr>
        </p:nvSpPr>
        <p:spPr>
          <a:prstGeom prst="roundRect">
            <a:avLst>
              <a:gd name="adj" fmla="val 1975"/>
            </a:avLst>
          </a:prstGeom>
        </p:spPr>
        <p:txBody>
          <a:bodyPr/>
          <a:lstStyle/>
          <a:p>
            <a:pPr algn="just">
              <a:lnSpc>
                <a:spcPct val="110000"/>
              </a:lnSpc>
              <a:defRPr sz="3300">
                <a:solidFill>
                  <a:srgbClr val="53585F"/>
                </a:solidFill>
                <a:latin typeface="Helvetica Neue"/>
                <a:ea typeface="Helvetica Neue"/>
                <a:cs typeface="Helvetica Neue"/>
                <a:sym typeface="Helvetica Neue"/>
              </a:defRPr>
            </a:pPr>
            <a:r>
              <a:t>Precision specifies the format of the timestamp:</a:t>
            </a:r>
          </a:p>
          <a:p>
            <a:pPr lvl="8" algn="just">
              <a:lnSpc>
                <a:spcPct val="110000"/>
              </a:lnSpc>
              <a:defRPr sz="3300">
                <a:solidFill>
                  <a:srgbClr val="53585F"/>
                </a:solidFill>
                <a:latin typeface="Helvetica Neue"/>
                <a:ea typeface="Helvetica Neue"/>
                <a:cs typeface="Helvetica Neue"/>
                <a:sym typeface="Helvetica Neue"/>
              </a:defRPr>
            </a:pPr>
            <a:r>
              <a:t>rfc3339, h, m, s, ms, u or ns.</a:t>
            </a:r>
          </a:p>
          <a:p>
            <a:pPr algn="just">
              <a:lnSpc>
                <a:spcPct val="110000"/>
              </a:lnSpc>
              <a:defRPr sz="2600">
                <a:solidFill>
                  <a:schemeClr val="accent6"/>
                </a:solidFill>
                <a:latin typeface="Courier New"/>
                <a:ea typeface="Courier New"/>
                <a:cs typeface="Courier New"/>
                <a:sym typeface="Courier New"/>
              </a:defRPr>
            </a:pPr>
          </a:p>
          <a:p>
            <a:pPr algn="just">
              <a:lnSpc>
                <a:spcPct val="110000"/>
              </a:lnSpc>
              <a:defRPr sz="2600">
                <a:solidFill>
                  <a:schemeClr val="accent6"/>
                </a:solidFill>
                <a:latin typeface="Courier New"/>
                <a:ea typeface="Courier New"/>
                <a:cs typeface="Courier New"/>
                <a:sym typeface="Courier New"/>
              </a:defRPr>
            </a:pPr>
            <a:r>
              <a:t>$ influx -precision rfc3339</a:t>
            </a:r>
          </a:p>
          <a:p>
            <a:pPr algn="just">
              <a:lnSpc>
                <a:spcPct val="110000"/>
              </a:lnSpc>
              <a:defRPr sz="2600">
                <a:solidFill>
                  <a:schemeClr val="accent6"/>
                </a:solidFill>
                <a:latin typeface="Courier New"/>
                <a:ea typeface="Courier New"/>
                <a:cs typeface="Courier New"/>
                <a:sym typeface="Courier New"/>
              </a:defRPr>
            </a:pPr>
          </a:p>
          <a:p>
            <a:pPr algn="just">
              <a:lnSpc>
                <a:spcPct val="110000"/>
              </a:lnSpc>
              <a:defRPr sz="2600">
                <a:solidFill>
                  <a:schemeClr val="accent6"/>
                </a:solidFill>
                <a:latin typeface="Courier New"/>
                <a:ea typeface="Courier New"/>
                <a:cs typeface="Courier New"/>
                <a:sym typeface="Courier New"/>
              </a:defRPr>
            </a:pPr>
            <a:r>
              <a:t>or</a:t>
            </a:r>
          </a:p>
          <a:p>
            <a:pPr algn="just">
              <a:lnSpc>
                <a:spcPct val="110000"/>
              </a:lnSpc>
              <a:defRPr sz="2600">
                <a:solidFill>
                  <a:schemeClr val="accent6"/>
                </a:solidFill>
                <a:latin typeface="Courier New"/>
                <a:ea typeface="Courier New"/>
                <a:cs typeface="Courier New"/>
                <a:sym typeface="Courier New"/>
              </a:defRPr>
            </a:pPr>
          </a:p>
          <a:p>
            <a:pPr algn="just">
              <a:lnSpc>
                <a:spcPct val="110000"/>
              </a:lnSpc>
              <a:defRPr sz="2600">
                <a:solidFill>
                  <a:schemeClr val="accent6"/>
                </a:solidFill>
                <a:latin typeface="Courier New"/>
                <a:ea typeface="Courier New"/>
                <a:cs typeface="Courier New"/>
                <a:sym typeface="Courier New"/>
              </a:defRPr>
            </a:pPr>
            <a:r>
              <a:t>$ influx</a:t>
            </a:r>
          </a:p>
          <a:p>
            <a:pPr algn="just">
              <a:lnSpc>
                <a:spcPct val="110000"/>
              </a:lnSpc>
              <a:defRPr sz="2600">
                <a:solidFill>
                  <a:schemeClr val="accent6"/>
                </a:solidFill>
                <a:latin typeface="Courier New"/>
                <a:ea typeface="Courier New"/>
                <a:cs typeface="Courier New"/>
                <a:sym typeface="Courier New"/>
              </a:defRPr>
            </a:pPr>
            <a:r>
              <a:t>&gt; precision rfc3339</a:t>
            </a:r>
          </a:p>
        </p:txBody>
      </p:sp>
      <p:sp>
        <p:nvSpPr>
          <p:cNvPr id="205" name="Shape 205"/>
          <p:cNvSpPr/>
          <p:nvPr>
            <p:ph type="body" idx="14"/>
          </p:nvPr>
        </p:nvSpPr>
        <p:spPr>
          <a:xfrm>
            <a:off x="267320" y="304800"/>
            <a:ext cx="12732395" cy="1065908"/>
          </a:xfrm>
          <a:prstGeom prst="rect">
            <a:avLst/>
          </a:prstGeom>
        </p:spPr>
        <p:txBody>
          <a:bodyPr/>
          <a:lstStyle/>
          <a:p>
            <a:pPr/>
            <a:r>
              <a:t>Changing the Precision on Time</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7" name="Shape 207"/>
          <p:cNvSpPr/>
          <p:nvPr>
            <p:ph type="body" idx="13"/>
          </p:nvPr>
        </p:nvSpPr>
        <p:spPr>
          <a:prstGeom prst="roundRect">
            <a:avLst>
              <a:gd name="adj" fmla="val 1975"/>
            </a:avLst>
          </a:prstGeom>
        </p:spPr>
        <p:txBody>
          <a:bodyPr/>
          <a:lstStyle>
            <a:lvl1pPr algn="just">
              <a:lnSpc>
                <a:spcPct val="110000"/>
              </a:lnSpc>
              <a:defRPr sz="2600">
                <a:solidFill>
                  <a:srgbClr val="7A60F6"/>
                </a:solidFill>
                <a:latin typeface="Courier New"/>
                <a:ea typeface="Courier New"/>
                <a:cs typeface="Courier New"/>
                <a:sym typeface="Courier New"/>
              </a:defRPr>
            </a:lvl1pPr>
          </a:lstStyle>
          <a:p>
            <a:pPr/>
            <a:r>
              <a:t>PRECISION rfc3339</a:t>
            </a:r>
          </a:p>
        </p:txBody>
      </p:sp>
      <p:sp>
        <p:nvSpPr>
          <p:cNvPr id="208" name="Shape 208"/>
          <p:cNvSpPr/>
          <p:nvPr>
            <p:ph type="body" idx="14"/>
          </p:nvPr>
        </p:nvSpPr>
        <p:spPr>
          <a:prstGeom prst="rect">
            <a:avLst/>
          </a:prstGeom>
        </p:spPr>
        <p:txBody>
          <a:bodyPr/>
          <a:lstStyle/>
          <a:p>
            <a:pPr/>
            <a:r>
              <a:t>Basic Select Statement (rfc3339)</a:t>
            </a:r>
          </a:p>
        </p:txBody>
      </p:sp>
      <p:pic>
        <p:nvPicPr>
          <p:cNvPr id="209" name="pasted-image.png"/>
          <p:cNvPicPr>
            <a:picLocks noChangeAspect="1"/>
          </p:cNvPicPr>
          <p:nvPr/>
        </p:nvPicPr>
        <p:blipFill>
          <a:blip r:embed="rId2">
            <a:extLst/>
          </a:blip>
          <a:stretch>
            <a:fillRect/>
          </a:stretch>
        </p:blipFill>
        <p:spPr>
          <a:xfrm>
            <a:off x="-1" y="2685107"/>
            <a:ext cx="13004801" cy="5466987"/>
          </a:xfrm>
          <a:prstGeom prst="rect">
            <a:avLst/>
          </a:prstGeom>
          <a:ln w="12700">
            <a:miter lim="400000"/>
          </a:ln>
        </p:spPr>
      </p:pic>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1" name="Shape 211"/>
          <p:cNvSpPr/>
          <p:nvPr>
            <p:ph type="body" idx="13"/>
          </p:nvPr>
        </p:nvSpPr>
        <p:spPr>
          <a:prstGeom prst="roundRect">
            <a:avLst>
              <a:gd name="adj" fmla="val 1975"/>
            </a:avLst>
          </a:prstGeom>
        </p:spPr>
        <p:txBody>
          <a:bodyPr/>
          <a:lstStyle>
            <a:lvl1pPr algn="just">
              <a:lnSpc>
                <a:spcPct val="110000"/>
              </a:lnSpc>
              <a:defRPr sz="2600">
                <a:solidFill>
                  <a:srgbClr val="7A60F6"/>
                </a:solidFill>
                <a:latin typeface="Courier New"/>
                <a:ea typeface="Courier New"/>
                <a:cs typeface="Courier New"/>
                <a:sym typeface="Courier New"/>
              </a:defRPr>
            </a:lvl1pPr>
          </a:lstStyle>
          <a:p>
            <a:pPr/>
            <a:r>
              <a:t>PRECISION h</a:t>
            </a:r>
          </a:p>
        </p:txBody>
      </p:sp>
      <p:sp>
        <p:nvSpPr>
          <p:cNvPr id="212" name="Shape 212"/>
          <p:cNvSpPr/>
          <p:nvPr>
            <p:ph type="body" idx="14"/>
          </p:nvPr>
        </p:nvSpPr>
        <p:spPr>
          <a:prstGeom prst="rect">
            <a:avLst/>
          </a:prstGeom>
        </p:spPr>
        <p:txBody>
          <a:bodyPr/>
          <a:lstStyle/>
          <a:p>
            <a:pPr/>
            <a:r>
              <a:t>Basic Select Statement (hours)</a:t>
            </a:r>
          </a:p>
        </p:txBody>
      </p:sp>
      <p:pic>
        <p:nvPicPr>
          <p:cNvPr id="213" name="pasted-image.png"/>
          <p:cNvPicPr>
            <a:picLocks noChangeAspect="1"/>
          </p:cNvPicPr>
          <p:nvPr/>
        </p:nvPicPr>
        <p:blipFill>
          <a:blip r:embed="rId2">
            <a:extLst/>
          </a:blip>
          <a:stretch>
            <a:fillRect/>
          </a:stretch>
        </p:blipFill>
        <p:spPr>
          <a:xfrm>
            <a:off x="0" y="2533555"/>
            <a:ext cx="13004801" cy="5398220"/>
          </a:xfrm>
          <a:prstGeom prst="rect">
            <a:avLst/>
          </a:prstGeom>
          <a:ln w="12700">
            <a:miter lim="400000"/>
          </a:ln>
        </p:spPr>
      </p:pic>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5" name="Shape 215"/>
          <p:cNvSpPr/>
          <p:nvPr>
            <p:ph type="body" idx="13"/>
          </p:nvPr>
        </p:nvSpPr>
        <p:spPr>
          <a:prstGeom prst="roundRect">
            <a:avLst>
              <a:gd name="adj" fmla="val 1975"/>
            </a:avLst>
          </a:prstGeom>
        </p:spPr>
        <p:txBody>
          <a:bodyPr/>
          <a:lstStyle/>
          <a:p>
            <a:pPr algn="just">
              <a:lnSpc>
                <a:spcPct val="110000"/>
              </a:lnSpc>
              <a:defRPr sz="3300">
                <a:solidFill>
                  <a:srgbClr val="53585F"/>
                </a:solidFill>
                <a:latin typeface="Helvetica Neue"/>
                <a:ea typeface="Helvetica Neue"/>
                <a:cs typeface="Helvetica Neue"/>
                <a:sym typeface="Helvetica Neue"/>
              </a:defRPr>
            </a:pPr>
            <a:r>
              <a:t>Format specifies the format of the server responses: </a:t>
            </a:r>
          </a:p>
          <a:p>
            <a:pPr lvl="8" algn="just">
              <a:lnSpc>
                <a:spcPct val="110000"/>
              </a:lnSpc>
              <a:defRPr sz="3300">
                <a:solidFill>
                  <a:srgbClr val="53585F"/>
                </a:solidFill>
                <a:latin typeface="Helvetica Neue"/>
                <a:ea typeface="Helvetica Neue"/>
                <a:cs typeface="Helvetica Neue"/>
                <a:sym typeface="Helvetica Neue"/>
              </a:defRPr>
            </a:pPr>
            <a:r>
              <a:t>                json, csv, or column.</a:t>
            </a:r>
          </a:p>
          <a:p>
            <a:pPr algn="just">
              <a:lnSpc>
                <a:spcPct val="110000"/>
              </a:lnSpc>
              <a:defRPr sz="2600">
                <a:solidFill>
                  <a:schemeClr val="accent6"/>
                </a:solidFill>
                <a:latin typeface="Courier New"/>
                <a:ea typeface="Courier New"/>
                <a:cs typeface="Courier New"/>
                <a:sym typeface="Courier New"/>
              </a:defRPr>
            </a:pPr>
          </a:p>
          <a:p>
            <a:pPr algn="just">
              <a:lnSpc>
                <a:spcPct val="110000"/>
              </a:lnSpc>
              <a:defRPr sz="2600">
                <a:solidFill>
                  <a:schemeClr val="accent6"/>
                </a:solidFill>
                <a:latin typeface="Courier New"/>
                <a:ea typeface="Courier New"/>
                <a:cs typeface="Courier New"/>
                <a:sym typeface="Courier New"/>
              </a:defRPr>
            </a:pPr>
            <a:r>
              <a:t>$ influx -format json</a:t>
            </a:r>
          </a:p>
          <a:p>
            <a:pPr algn="just">
              <a:lnSpc>
                <a:spcPct val="110000"/>
              </a:lnSpc>
              <a:defRPr sz="2600">
                <a:solidFill>
                  <a:schemeClr val="accent6"/>
                </a:solidFill>
                <a:latin typeface="Courier New"/>
                <a:ea typeface="Courier New"/>
                <a:cs typeface="Courier New"/>
                <a:sym typeface="Courier New"/>
              </a:defRPr>
            </a:pPr>
          </a:p>
          <a:p>
            <a:pPr algn="just">
              <a:lnSpc>
                <a:spcPct val="110000"/>
              </a:lnSpc>
              <a:defRPr sz="2600">
                <a:solidFill>
                  <a:schemeClr val="accent6"/>
                </a:solidFill>
                <a:latin typeface="Courier New"/>
                <a:ea typeface="Courier New"/>
                <a:cs typeface="Courier New"/>
                <a:sym typeface="Courier New"/>
              </a:defRPr>
            </a:pPr>
            <a:r>
              <a:t>or</a:t>
            </a:r>
          </a:p>
          <a:p>
            <a:pPr algn="just">
              <a:lnSpc>
                <a:spcPct val="110000"/>
              </a:lnSpc>
              <a:defRPr sz="2600">
                <a:solidFill>
                  <a:schemeClr val="accent6"/>
                </a:solidFill>
                <a:latin typeface="Courier New"/>
                <a:ea typeface="Courier New"/>
                <a:cs typeface="Courier New"/>
                <a:sym typeface="Courier New"/>
              </a:defRPr>
            </a:pPr>
          </a:p>
          <a:p>
            <a:pPr algn="just">
              <a:lnSpc>
                <a:spcPct val="110000"/>
              </a:lnSpc>
              <a:defRPr sz="2600">
                <a:solidFill>
                  <a:schemeClr val="accent6"/>
                </a:solidFill>
                <a:latin typeface="Courier New"/>
                <a:ea typeface="Courier New"/>
                <a:cs typeface="Courier New"/>
                <a:sym typeface="Courier New"/>
              </a:defRPr>
            </a:pPr>
            <a:r>
              <a:t>$ influx</a:t>
            </a:r>
          </a:p>
          <a:p>
            <a:pPr algn="just">
              <a:lnSpc>
                <a:spcPct val="110000"/>
              </a:lnSpc>
              <a:defRPr sz="2600">
                <a:solidFill>
                  <a:schemeClr val="accent6"/>
                </a:solidFill>
                <a:latin typeface="Courier New"/>
                <a:ea typeface="Courier New"/>
                <a:cs typeface="Courier New"/>
                <a:sym typeface="Courier New"/>
              </a:defRPr>
            </a:pPr>
            <a:r>
              <a:t>&gt; format json</a:t>
            </a:r>
          </a:p>
        </p:txBody>
      </p:sp>
      <p:sp>
        <p:nvSpPr>
          <p:cNvPr id="216" name="Shape 216"/>
          <p:cNvSpPr/>
          <p:nvPr>
            <p:ph type="body" idx="14"/>
          </p:nvPr>
        </p:nvSpPr>
        <p:spPr>
          <a:xfrm>
            <a:off x="267320" y="304800"/>
            <a:ext cx="12732395" cy="1065908"/>
          </a:xfrm>
          <a:prstGeom prst="rect">
            <a:avLst/>
          </a:prstGeom>
        </p:spPr>
        <p:txBody>
          <a:bodyPr/>
          <a:lstStyle/>
          <a:p>
            <a:pPr/>
            <a:r>
              <a:t>Changing the Format of the results</a:t>
            </a:r>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8" name="Shape 218"/>
          <p:cNvSpPr/>
          <p:nvPr>
            <p:ph type="body" idx="13"/>
          </p:nvPr>
        </p:nvSpPr>
        <p:spPr>
          <a:prstGeom prst="roundRect">
            <a:avLst>
              <a:gd name="adj" fmla="val 1975"/>
            </a:avLst>
          </a:prstGeom>
        </p:spPr>
        <p:txBody>
          <a:bodyPr/>
          <a:lstStyle/>
          <a:p>
            <a:pPr algn="just">
              <a:lnSpc>
                <a:spcPct val="110000"/>
              </a:lnSpc>
              <a:defRPr sz="2600">
                <a:solidFill>
                  <a:srgbClr val="7A60F6"/>
                </a:solidFill>
                <a:latin typeface="Courier New"/>
                <a:ea typeface="Courier New"/>
                <a:cs typeface="Courier New"/>
                <a:sym typeface="Courier New"/>
              </a:defRPr>
            </a:pPr>
            <a:r>
              <a:t>FORMAT JSON</a:t>
            </a:r>
          </a:p>
          <a:p>
            <a:pPr algn="just">
              <a:lnSpc>
                <a:spcPct val="110000"/>
              </a:lnSpc>
              <a:defRPr sz="2600">
                <a:solidFill>
                  <a:srgbClr val="7A60F6"/>
                </a:solidFill>
                <a:latin typeface="Courier New"/>
                <a:ea typeface="Courier New"/>
                <a:cs typeface="Courier New"/>
                <a:sym typeface="Courier New"/>
              </a:defRPr>
            </a:pPr>
          </a:p>
          <a:p>
            <a:pPr algn="just">
              <a:lnSpc>
                <a:spcPct val="110000"/>
              </a:lnSpc>
              <a:defRPr sz="2600">
                <a:solidFill>
                  <a:srgbClr val="7A60F6"/>
                </a:solidFill>
                <a:latin typeface="Courier New"/>
                <a:ea typeface="Courier New"/>
                <a:cs typeface="Courier New"/>
                <a:sym typeface="Courier New"/>
              </a:defRPr>
            </a:pPr>
          </a:p>
          <a:p>
            <a:pPr algn="just">
              <a:lnSpc>
                <a:spcPct val="110000"/>
              </a:lnSpc>
              <a:defRPr sz="2600">
                <a:solidFill>
                  <a:srgbClr val="7A60F6"/>
                </a:solidFill>
                <a:latin typeface="Courier New"/>
                <a:ea typeface="Courier New"/>
                <a:cs typeface="Courier New"/>
                <a:sym typeface="Courier New"/>
              </a:defRPr>
            </a:pPr>
          </a:p>
          <a:p>
            <a:pPr algn="just">
              <a:lnSpc>
                <a:spcPct val="110000"/>
              </a:lnSpc>
              <a:defRPr sz="2600">
                <a:solidFill>
                  <a:srgbClr val="7A60F6"/>
                </a:solidFill>
                <a:latin typeface="Courier New"/>
                <a:ea typeface="Courier New"/>
                <a:cs typeface="Courier New"/>
                <a:sym typeface="Courier New"/>
              </a:defRPr>
            </a:pPr>
          </a:p>
          <a:p>
            <a:pPr algn="just">
              <a:lnSpc>
                <a:spcPct val="110000"/>
              </a:lnSpc>
              <a:defRPr sz="2600">
                <a:solidFill>
                  <a:srgbClr val="7A60F6"/>
                </a:solidFill>
                <a:latin typeface="Courier New"/>
                <a:ea typeface="Courier New"/>
                <a:cs typeface="Courier New"/>
                <a:sym typeface="Courier New"/>
              </a:defRPr>
            </a:pPr>
          </a:p>
          <a:p>
            <a:pPr algn="just">
              <a:lnSpc>
                <a:spcPct val="110000"/>
              </a:lnSpc>
              <a:defRPr sz="2600">
                <a:solidFill>
                  <a:srgbClr val="7A60F6"/>
                </a:solidFill>
                <a:latin typeface="Courier New"/>
                <a:ea typeface="Courier New"/>
                <a:cs typeface="Courier New"/>
                <a:sym typeface="Courier New"/>
              </a:defRPr>
            </a:pPr>
          </a:p>
          <a:p>
            <a:pPr algn="just">
              <a:lnSpc>
                <a:spcPct val="110000"/>
              </a:lnSpc>
              <a:defRPr sz="2600">
                <a:solidFill>
                  <a:srgbClr val="7A60F6"/>
                </a:solidFill>
                <a:latin typeface="Courier New"/>
                <a:ea typeface="Courier New"/>
                <a:cs typeface="Courier New"/>
                <a:sym typeface="Courier New"/>
              </a:defRPr>
            </a:pPr>
          </a:p>
          <a:p>
            <a:pPr algn="just">
              <a:lnSpc>
                <a:spcPct val="110000"/>
              </a:lnSpc>
              <a:defRPr sz="2600">
                <a:solidFill>
                  <a:srgbClr val="7A60F6"/>
                </a:solidFill>
                <a:latin typeface="Courier New"/>
                <a:ea typeface="Courier New"/>
                <a:cs typeface="Courier New"/>
                <a:sym typeface="Courier New"/>
              </a:defRPr>
            </a:pPr>
          </a:p>
          <a:p>
            <a:pPr algn="just">
              <a:lnSpc>
                <a:spcPct val="110000"/>
              </a:lnSpc>
              <a:defRPr sz="4100">
                <a:solidFill>
                  <a:srgbClr val="53585F"/>
                </a:solidFill>
                <a:latin typeface="Helvetica Neue"/>
                <a:ea typeface="Helvetica Neue"/>
                <a:cs typeface="Helvetica Neue"/>
                <a:sym typeface="Helvetica Neue"/>
              </a:defRPr>
            </a:pPr>
          </a:p>
          <a:p>
            <a:pPr algn="just">
              <a:lnSpc>
                <a:spcPct val="110000"/>
              </a:lnSpc>
              <a:defRPr sz="4100">
                <a:solidFill>
                  <a:srgbClr val="53585F"/>
                </a:solidFill>
                <a:latin typeface="Helvetica Neue"/>
                <a:ea typeface="Helvetica Neue"/>
                <a:cs typeface="Helvetica Neue"/>
                <a:sym typeface="Helvetica Neue"/>
              </a:defRPr>
            </a:pPr>
            <a:r>
              <a:t>Thats awful!</a:t>
            </a:r>
          </a:p>
        </p:txBody>
      </p:sp>
      <p:sp>
        <p:nvSpPr>
          <p:cNvPr id="219" name="Shape 219"/>
          <p:cNvSpPr/>
          <p:nvPr>
            <p:ph type="body" idx="14"/>
          </p:nvPr>
        </p:nvSpPr>
        <p:spPr>
          <a:prstGeom prst="rect">
            <a:avLst/>
          </a:prstGeom>
        </p:spPr>
        <p:txBody>
          <a:bodyPr/>
          <a:lstStyle/>
          <a:p>
            <a:pPr/>
            <a:r>
              <a:t>Basic Select Statement (json)</a:t>
            </a:r>
          </a:p>
        </p:txBody>
      </p:sp>
      <p:pic>
        <p:nvPicPr>
          <p:cNvPr id="220" name="pasted-image.png"/>
          <p:cNvPicPr>
            <a:picLocks noChangeAspect="1"/>
          </p:cNvPicPr>
          <p:nvPr/>
        </p:nvPicPr>
        <p:blipFill>
          <a:blip r:embed="rId2">
            <a:extLst/>
          </a:blip>
          <a:stretch>
            <a:fillRect/>
          </a:stretch>
        </p:blipFill>
        <p:spPr>
          <a:xfrm>
            <a:off x="-1" y="2768864"/>
            <a:ext cx="13004801" cy="1981201"/>
          </a:xfrm>
          <a:prstGeom prst="rect">
            <a:avLst/>
          </a:prstGeom>
          <a:ln w="12700">
            <a:miter lim="400000"/>
          </a:ln>
        </p:spPr>
      </p:pic>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2" name="Shape 222"/>
          <p:cNvSpPr/>
          <p:nvPr>
            <p:ph type="body" idx="13"/>
          </p:nvPr>
        </p:nvSpPr>
        <p:spPr>
          <a:prstGeom prst="roundRect">
            <a:avLst>
              <a:gd name="adj" fmla="val 1975"/>
            </a:avLst>
          </a:prstGeom>
        </p:spPr>
        <p:txBody>
          <a:bodyPr/>
          <a:lstStyle>
            <a:lvl1pPr algn="just">
              <a:lnSpc>
                <a:spcPct val="110000"/>
              </a:lnSpc>
              <a:defRPr sz="2600">
                <a:solidFill>
                  <a:srgbClr val="7A60F6"/>
                </a:solidFill>
                <a:latin typeface="Courier New"/>
                <a:ea typeface="Courier New"/>
                <a:cs typeface="Courier New"/>
                <a:sym typeface="Courier New"/>
              </a:defRPr>
            </a:lvl1pPr>
          </a:lstStyle>
          <a:p>
            <a:pPr/>
            <a:r>
              <a:t>PRETTY</a:t>
            </a:r>
          </a:p>
        </p:txBody>
      </p:sp>
      <p:sp>
        <p:nvSpPr>
          <p:cNvPr id="223" name="Shape 223"/>
          <p:cNvSpPr/>
          <p:nvPr>
            <p:ph type="body" idx="14"/>
          </p:nvPr>
        </p:nvSpPr>
        <p:spPr>
          <a:prstGeom prst="rect">
            <a:avLst/>
          </a:prstGeom>
        </p:spPr>
        <p:txBody>
          <a:bodyPr/>
          <a:lstStyle/>
          <a:p>
            <a:pPr/>
            <a:r>
              <a:t>Basic Select Statement (json pretty)</a:t>
            </a:r>
          </a:p>
        </p:txBody>
      </p:sp>
      <p:pic>
        <p:nvPicPr>
          <p:cNvPr id="224" name="pasted-image.png"/>
          <p:cNvPicPr>
            <a:picLocks noChangeAspect="1"/>
          </p:cNvPicPr>
          <p:nvPr/>
        </p:nvPicPr>
        <p:blipFill>
          <a:blip r:embed="rId2">
            <a:extLst/>
          </a:blip>
          <a:stretch>
            <a:fillRect/>
          </a:stretch>
        </p:blipFill>
        <p:spPr>
          <a:xfrm>
            <a:off x="50800" y="2487049"/>
            <a:ext cx="12543275" cy="6193243"/>
          </a:xfrm>
          <a:prstGeom prst="rect">
            <a:avLst/>
          </a:prstGeom>
          <a:ln w="12700">
            <a:miter lim="400000"/>
          </a:ln>
        </p:spPr>
      </p:pic>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6" name="Shape 226"/>
          <p:cNvSpPr/>
          <p:nvPr>
            <p:ph type="body" idx="13"/>
          </p:nvPr>
        </p:nvSpPr>
        <p:spPr>
          <a:prstGeom prst="roundRect">
            <a:avLst>
              <a:gd name="adj" fmla="val 1975"/>
            </a:avLst>
          </a:prstGeom>
        </p:spPr>
        <p:txBody>
          <a:bodyPr/>
          <a:lstStyle>
            <a:lvl1pPr algn="just">
              <a:lnSpc>
                <a:spcPct val="110000"/>
              </a:lnSpc>
              <a:defRPr sz="2600">
                <a:solidFill>
                  <a:srgbClr val="7A60F6"/>
                </a:solidFill>
                <a:latin typeface="Courier New"/>
                <a:ea typeface="Courier New"/>
                <a:cs typeface="Courier New"/>
                <a:sym typeface="Courier New"/>
              </a:defRPr>
            </a:lvl1pPr>
          </a:lstStyle>
          <a:p>
            <a:pPr/>
            <a:r>
              <a:t>FORMAT csv</a:t>
            </a:r>
          </a:p>
        </p:txBody>
      </p:sp>
      <p:sp>
        <p:nvSpPr>
          <p:cNvPr id="227" name="Shape 227"/>
          <p:cNvSpPr/>
          <p:nvPr>
            <p:ph type="body" idx="14"/>
          </p:nvPr>
        </p:nvSpPr>
        <p:spPr>
          <a:prstGeom prst="rect">
            <a:avLst/>
          </a:prstGeom>
        </p:spPr>
        <p:txBody>
          <a:bodyPr/>
          <a:lstStyle/>
          <a:p>
            <a:pPr/>
            <a:r>
              <a:t>Basic Select Statement (csv)</a:t>
            </a:r>
          </a:p>
        </p:txBody>
      </p:sp>
      <p:pic>
        <p:nvPicPr>
          <p:cNvPr id="228" name="pasted-image.png"/>
          <p:cNvPicPr>
            <a:picLocks noChangeAspect="1"/>
          </p:cNvPicPr>
          <p:nvPr/>
        </p:nvPicPr>
        <p:blipFill>
          <a:blip r:embed="rId2">
            <a:extLst/>
          </a:blip>
          <a:stretch>
            <a:fillRect/>
          </a:stretch>
        </p:blipFill>
        <p:spPr>
          <a:xfrm>
            <a:off x="0" y="2776985"/>
            <a:ext cx="13004801" cy="4843626"/>
          </a:xfrm>
          <a:prstGeom prst="rect">
            <a:avLst/>
          </a:prstGeom>
          <a:ln w="12700">
            <a:miter lim="400000"/>
          </a:ln>
        </p:spPr>
      </p:pic>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0" name="Shape 230"/>
          <p:cNvSpPr/>
          <p:nvPr>
            <p:ph type="body" idx="13"/>
          </p:nvPr>
        </p:nvSpPr>
        <p:spPr>
          <a:prstGeom prst="roundRect">
            <a:avLst>
              <a:gd name="adj" fmla="val 1975"/>
            </a:avLst>
          </a:prstGeom>
        </p:spPr>
        <p:txBody>
          <a:bodyPr/>
          <a:lstStyle>
            <a:lvl1pPr algn="just">
              <a:lnSpc>
                <a:spcPct val="110000"/>
              </a:lnSpc>
              <a:defRPr sz="2600">
                <a:solidFill>
                  <a:srgbClr val="7A60F6"/>
                </a:solidFill>
                <a:latin typeface="Courier New"/>
                <a:ea typeface="Courier New"/>
                <a:cs typeface="Courier New"/>
                <a:sym typeface="Courier New"/>
              </a:defRPr>
            </a:lvl1pPr>
          </a:lstStyle>
          <a:p>
            <a:pPr/>
            <a:r>
              <a:t>influx -database NOAA_water_database —execute [query] </a:t>
            </a:r>
          </a:p>
        </p:txBody>
      </p:sp>
      <p:sp>
        <p:nvSpPr>
          <p:cNvPr id="231" name="Shape 231"/>
          <p:cNvSpPr/>
          <p:nvPr>
            <p:ph type="body" idx="14"/>
          </p:nvPr>
        </p:nvSpPr>
        <p:spPr>
          <a:prstGeom prst="rect">
            <a:avLst/>
          </a:prstGeom>
        </p:spPr>
        <p:txBody>
          <a:bodyPr/>
          <a:lstStyle/>
          <a:p>
            <a:pPr/>
            <a:r>
              <a:t>Using the -execute Flag</a:t>
            </a:r>
          </a:p>
        </p:txBody>
      </p:sp>
      <p:pic>
        <p:nvPicPr>
          <p:cNvPr id="232" name="pasted-image.png"/>
          <p:cNvPicPr>
            <a:picLocks noChangeAspect="1"/>
          </p:cNvPicPr>
          <p:nvPr/>
        </p:nvPicPr>
        <p:blipFill>
          <a:blip r:embed="rId2">
            <a:extLst/>
          </a:blip>
          <a:stretch>
            <a:fillRect/>
          </a:stretch>
        </p:blipFill>
        <p:spPr>
          <a:xfrm>
            <a:off x="0" y="2866813"/>
            <a:ext cx="13004800" cy="4765041"/>
          </a:xfrm>
          <a:prstGeom prst="rect">
            <a:avLst/>
          </a:prstGeom>
          <a:ln w="12700">
            <a:miter lim="400000"/>
          </a:ln>
        </p:spPr>
      </p:pic>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 name="Shape 168"/>
          <p:cNvSpPr/>
          <p:nvPr>
            <p:ph type="body" idx="13"/>
          </p:nvPr>
        </p:nvSpPr>
        <p:spPr>
          <a:xfrm>
            <a:off x="241125" y="2145475"/>
            <a:ext cx="12073486" cy="4776850"/>
          </a:xfrm>
          <a:prstGeom prst="rect">
            <a:avLst/>
          </a:prstGeom>
        </p:spPr>
        <p:txBody>
          <a:bodyPr/>
          <a:lstStyle/>
          <a:p>
            <a:pPr marL="228600" indent="-228600" algn="l">
              <a:spcBef>
                <a:spcPts val="100"/>
              </a:spcBef>
              <a:buClr>
                <a:srgbClr val="3A424E"/>
              </a:buClr>
              <a:buSzPct val="100000"/>
              <a:buAutoNum type="arabicPeriod" startAt="1"/>
              <a:defRPr sz="3000">
                <a:solidFill>
                  <a:srgbClr val="575E6C"/>
                </a:solidFill>
                <a:latin typeface="Helvetica Neue Light"/>
                <a:ea typeface="Helvetica Neue Light"/>
                <a:cs typeface="Helvetica Neue Light"/>
                <a:sym typeface="Helvetica Neue Light"/>
              </a:defRPr>
            </a:pPr>
            <a:r>
              <a:t> Navigate an InfluxDB instance using the CLI </a:t>
            </a:r>
          </a:p>
          <a:p>
            <a:pPr algn="l">
              <a:spcBef>
                <a:spcPts val="100"/>
              </a:spcBef>
              <a:defRPr sz="3000">
                <a:solidFill>
                  <a:srgbClr val="575E6C"/>
                </a:solidFill>
                <a:latin typeface="Helvetica Neue Light"/>
                <a:ea typeface="Helvetica Neue Light"/>
                <a:cs typeface="Helvetica Neue Light"/>
                <a:sym typeface="Helvetica Neue Light"/>
              </a:defRPr>
            </a:pPr>
          </a:p>
          <a:p>
            <a:pPr marL="228600" indent="-228600" algn="l">
              <a:spcBef>
                <a:spcPts val="100"/>
              </a:spcBef>
              <a:buClr>
                <a:srgbClr val="3A424E"/>
              </a:buClr>
              <a:buSzPct val="100000"/>
              <a:buAutoNum type="arabicPeriod" startAt="2"/>
              <a:defRPr sz="3000">
                <a:solidFill>
                  <a:srgbClr val="575E6C"/>
                </a:solidFill>
                <a:latin typeface="Helvetica Neue Light"/>
                <a:ea typeface="Helvetica Neue Light"/>
                <a:cs typeface="Helvetica Neue Light"/>
                <a:sym typeface="Helvetica Neue Light"/>
              </a:defRPr>
            </a:pPr>
            <a:r>
              <a:t> Query InfluxDB using the InfluxDB CLI</a:t>
            </a:r>
          </a:p>
          <a:p>
            <a:pPr algn="l">
              <a:spcBef>
                <a:spcPts val="100"/>
              </a:spcBef>
              <a:defRPr sz="3000">
                <a:solidFill>
                  <a:srgbClr val="575E6C"/>
                </a:solidFill>
                <a:latin typeface="Helvetica Neue Light"/>
                <a:ea typeface="Helvetica Neue Light"/>
                <a:cs typeface="Helvetica Neue Light"/>
                <a:sym typeface="Helvetica Neue Light"/>
              </a:defRPr>
            </a:pPr>
          </a:p>
          <a:p>
            <a:pPr marL="228600" indent="-228600" algn="l">
              <a:spcBef>
                <a:spcPts val="100"/>
              </a:spcBef>
              <a:buClr>
                <a:srgbClr val="3A424E"/>
              </a:buClr>
              <a:buSzPct val="100000"/>
              <a:buAutoNum type="arabicPeriod" startAt="3"/>
              <a:defRPr sz="3000">
                <a:solidFill>
                  <a:srgbClr val="575E6C"/>
                </a:solidFill>
                <a:latin typeface="Helvetica Neue Light"/>
                <a:ea typeface="Helvetica Neue Light"/>
                <a:cs typeface="Helvetica Neue Light"/>
                <a:sym typeface="Helvetica Neue Light"/>
              </a:defRPr>
            </a:pPr>
            <a:r>
              <a:t> Understand the structure of the data that is returned from a query</a:t>
            </a:r>
          </a:p>
          <a:p>
            <a:pPr algn="l">
              <a:spcBef>
                <a:spcPts val="100"/>
              </a:spcBef>
              <a:defRPr sz="3000">
                <a:solidFill>
                  <a:srgbClr val="575E6C"/>
                </a:solidFill>
                <a:latin typeface="Helvetica Neue Light"/>
                <a:ea typeface="Helvetica Neue Light"/>
                <a:cs typeface="Helvetica Neue Light"/>
                <a:sym typeface="Helvetica Neue Light"/>
              </a:defRPr>
            </a:pPr>
          </a:p>
          <a:p>
            <a:pPr marL="228600" indent="-228600" algn="l">
              <a:spcBef>
                <a:spcPts val="100"/>
              </a:spcBef>
              <a:buClr>
                <a:srgbClr val="3A424E"/>
              </a:buClr>
              <a:buSzPct val="100000"/>
              <a:buAutoNum type="arabicPeriod" startAt="4"/>
              <a:defRPr sz="3000">
                <a:solidFill>
                  <a:srgbClr val="575E6C"/>
                </a:solidFill>
                <a:latin typeface="Helvetica Neue Light"/>
                <a:ea typeface="Helvetica Neue Light"/>
                <a:cs typeface="Helvetica Neue Light"/>
                <a:sym typeface="Helvetica Neue Light"/>
              </a:defRPr>
            </a:pPr>
            <a:r>
              <a:t> Articulate what InfluxQL can do</a:t>
            </a:r>
          </a:p>
          <a:p>
            <a:pPr algn="l">
              <a:spcBef>
                <a:spcPts val="100"/>
              </a:spcBef>
              <a:defRPr sz="3000">
                <a:solidFill>
                  <a:srgbClr val="575E6C"/>
                </a:solidFill>
                <a:latin typeface="Helvetica Neue Light"/>
                <a:ea typeface="Helvetica Neue Light"/>
                <a:cs typeface="Helvetica Neue Light"/>
                <a:sym typeface="Helvetica Neue Light"/>
              </a:defRPr>
            </a:pPr>
          </a:p>
          <a:p>
            <a:pPr marL="228600" indent="-228600" algn="l">
              <a:spcBef>
                <a:spcPts val="100"/>
              </a:spcBef>
              <a:buClr>
                <a:srgbClr val="3A424E"/>
              </a:buClr>
              <a:buSzPct val="100000"/>
              <a:buAutoNum type="arabicPeriod" startAt="5"/>
              <a:defRPr sz="3000">
                <a:solidFill>
                  <a:srgbClr val="575E6C"/>
                </a:solidFill>
                <a:latin typeface="Helvetica Neue Light"/>
                <a:ea typeface="Helvetica Neue Light"/>
                <a:cs typeface="Helvetica Neue Light"/>
                <a:sym typeface="Helvetica Neue Light"/>
              </a:defRPr>
            </a:pPr>
            <a:r>
              <a:t> Create novel queries of their own</a:t>
            </a:r>
          </a:p>
        </p:txBody>
      </p:sp>
      <p:sp>
        <p:nvSpPr>
          <p:cNvPr id="169" name="Shape 169"/>
          <p:cNvSpPr/>
          <p:nvPr>
            <p:ph type="title"/>
          </p:nvPr>
        </p:nvSpPr>
        <p:spPr>
          <a:xfrm>
            <a:off x="330820" y="304800"/>
            <a:ext cx="12732395" cy="1065908"/>
          </a:xfrm>
          <a:prstGeom prst="rect">
            <a:avLst/>
          </a:prstGeom>
        </p:spPr>
        <p:txBody>
          <a:bodyPr/>
          <a:lstStyle>
            <a:lvl1pPr>
              <a:defRPr sz="4200"/>
            </a:lvl1pPr>
          </a:lstStyle>
          <a:p>
            <a:pPr/>
            <a:r>
              <a:t>By the end of this section, participants will be able to…</a:t>
            </a:r>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4" name="Shape 234"/>
          <p:cNvSpPr/>
          <p:nvPr>
            <p:ph type="body" idx="13"/>
          </p:nvPr>
        </p:nvSpPr>
        <p:spPr>
          <a:prstGeom prst="roundRect">
            <a:avLst>
              <a:gd name="adj" fmla="val 1975"/>
            </a:avLst>
          </a:prstGeom>
        </p:spPr>
        <p:txBody>
          <a:bodyPr/>
          <a:lstStyle>
            <a:lvl1pPr algn="just">
              <a:lnSpc>
                <a:spcPct val="110000"/>
              </a:lnSpc>
              <a:defRPr sz="2600">
                <a:solidFill>
                  <a:srgbClr val="7A60F6"/>
                </a:solidFill>
                <a:latin typeface="Courier New"/>
                <a:ea typeface="Courier New"/>
                <a:cs typeface="Courier New"/>
                <a:sym typeface="Courier New"/>
              </a:defRPr>
            </a:lvl1pPr>
          </a:lstStyle>
          <a:p>
            <a:pPr/>
            <a:r>
              <a:t>influx -database [db] —execute [query] -host 107.23.91.18</a:t>
            </a:r>
          </a:p>
        </p:txBody>
      </p:sp>
      <p:sp>
        <p:nvSpPr>
          <p:cNvPr id="235" name="Shape 235"/>
          <p:cNvSpPr/>
          <p:nvPr>
            <p:ph type="body" idx="14"/>
          </p:nvPr>
        </p:nvSpPr>
        <p:spPr>
          <a:prstGeom prst="rect">
            <a:avLst/>
          </a:prstGeom>
        </p:spPr>
        <p:txBody>
          <a:bodyPr/>
          <a:lstStyle/>
          <a:p>
            <a:pPr/>
            <a:r>
              <a:t>Connecting to a Remote Host</a:t>
            </a:r>
          </a:p>
        </p:txBody>
      </p:sp>
      <p:pic>
        <p:nvPicPr>
          <p:cNvPr id="236" name="pasted-image.png"/>
          <p:cNvPicPr>
            <a:picLocks noChangeAspect="1"/>
          </p:cNvPicPr>
          <p:nvPr/>
        </p:nvPicPr>
        <p:blipFill>
          <a:blip r:embed="rId2">
            <a:extLst/>
          </a:blip>
          <a:stretch>
            <a:fillRect/>
          </a:stretch>
        </p:blipFill>
        <p:spPr>
          <a:xfrm>
            <a:off x="0" y="2866813"/>
            <a:ext cx="13004800" cy="4765041"/>
          </a:xfrm>
          <a:prstGeom prst="rect">
            <a:avLst/>
          </a:prstGeom>
          <a:ln w="12700">
            <a:miter lim="400000"/>
          </a:ln>
        </p:spPr>
      </p:pic>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8" name="Shape 238"/>
          <p:cNvSpPr/>
          <p:nvPr>
            <p:ph type="body" idx="13"/>
          </p:nvPr>
        </p:nvSpPr>
        <p:spPr>
          <a:xfrm>
            <a:off x="6888483" y="4374325"/>
            <a:ext cx="5443888" cy="1004950"/>
          </a:xfrm>
          <a:prstGeom prst="rect">
            <a:avLst/>
          </a:prstGeom>
        </p:spPr>
        <p:txBody>
          <a:bodyPr/>
          <a:lstStyle/>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Meta-Queries</a:t>
            </a:r>
          </a:p>
          <a:p>
            <a:pPr marL="419100" indent="-419100" algn="l">
              <a:buClr>
                <a:srgbClr val="3A424E"/>
              </a:buClr>
              <a:buSzPct val="100000"/>
              <a:buChar char="•"/>
              <a:defRPr sz="3000">
                <a:solidFill>
                  <a:srgbClr val="575E6C"/>
                </a:solidFill>
                <a:latin typeface="Helvetica Neue Light"/>
                <a:ea typeface="Helvetica Neue Light"/>
                <a:cs typeface="Helvetica Neue Light"/>
                <a:sym typeface="Helvetica Neue Light"/>
              </a:defRPr>
            </a:pPr>
            <a:r>
              <a:t>Queries</a:t>
            </a:r>
          </a:p>
        </p:txBody>
      </p:sp>
      <p:sp>
        <p:nvSpPr>
          <p:cNvPr id="239" name="Shape 239"/>
          <p:cNvSpPr/>
          <p:nvPr>
            <p:ph type="title"/>
          </p:nvPr>
        </p:nvSpPr>
        <p:spPr>
          <a:prstGeom prst="rect">
            <a:avLst/>
          </a:prstGeom>
        </p:spPr>
        <p:txBody>
          <a:bodyPr/>
          <a:lstStyle/>
          <a:p>
            <a:pPr/>
            <a:r>
              <a:t>InfluxQL</a:t>
            </a:r>
          </a:p>
        </p:txBody>
      </p:sp>
      <p:pic>
        <p:nvPicPr>
          <p:cNvPr id="240" name="pasted-image.png"/>
          <p:cNvPicPr>
            <a:picLocks noChangeAspect="1"/>
          </p:cNvPicPr>
          <p:nvPr/>
        </p:nvPicPr>
        <p:blipFill>
          <a:blip r:embed="rId2">
            <a:extLst/>
          </a:blip>
          <a:srcRect l="14271" t="0" r="0" b="0"/>
          <a:stretch>
            <a:fillRect/>
          </a:stretch>
        </p:blipFill>
        <p:spPr>
          <a:xfrm>
            <a:off x="793750" y="2159000"/>
            <a:ext cx="7191602" cy="5219700"/>
          </a:xfrm>
          <a:prstGeom prst="rect">
            <a:avLst/>
          </a:prstGeom>
          <a:ln w="12700">
            <a:miter lim="400000"/>
          </a:ln>
        </p:spPr>
      </p:pic>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2" name="Shape 242"/>
          <p:cNvSpPr/>
          <p:nvPr>
            <p:ph type="body" idx="13"/>
          </p:nvPr>
        </p:nvSpPr>
        <p:spPr>
          <a:xfrm>
            <a:off x="507825" y="4343400"/>
            <a:ext cx="11949066" cy="1270000"/>
          </a:xfrm>
          <a:prstGeom prst="rect">
            <a:avLst/>
          </a:prstGeom>
        </p:spPr>
        <p:txBody>
          <a:bodyPr/>
          <a:lstStyle/>
          <a:p>
            <a:pPr/>
            <a:r>
              <a:t>If you're familiar with basic SQL, you're familiar with InfluxQL</a:t>
            </a:r>
          </a:p>
        </p:txBody>
      </p:sp>
      <p:sp>
        <p:nvSpPr>
          <p:cNvPr id="243" name="Shape 243"/>
          <p:cNvSpPr/>
          <p:nvPr>
            <p:ph type="title"/>
          </p:nvPr>
        </p:nvSpPr>
        <p:spPr>
          <a:xfrm>
            <a:off x="737220" y="3035300"/>
            <a:ext cx="12732395" cy="1065908"/>
          </a:xfrm>
          <a:prstGeom prst="rect">
            <a:avLst/>
          </a:prstGeom>
        </p:spPr>
        <p:txBody>
          <a:bodyPr/>
          <a:lstStyle/>
          <a:p>
            <a:pPr/>
            <a:r>
              <a:t>InfluxQL Basics</a:t>
            </a:r>
          </a:p>
        </p:txBody>
      </p:sp>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5" name="Shape 245"/>
          <p:cNvSpPr/>
          <p:nvPr>
            <p:ph type="body" idx="13"/>
          </p:nvPr>
        </p:nvSpPr>
        <p:spPr>
          <a:prstGeom prst="roundRect">
            <a:avLst>
              <a:gd name="adj" fmla="val 1975"/>
            </a:avLst>
          </a:prstGeom>
        </p:spPr>
        <p:txBody>
          <a:bodyPr/>
          <a:lstStyle/>
          <a:p>
            <a:pPr algn="just">
              <a:lnSpc>
                <a:spcPct val="110000"/>
              </a:lnSpc>
              <a:defRPr sz="2600">
                <a:solidFill>
                  <a:srgbClr val="53585F"/>
                </a:solidFill>
                <a:latin typeface="Helvetica Neue"/>
                <a:ea typeface="Helvetica Neue"/>
                <a:cs typeface="Helvetica Neue"/>
                <a:sym typeface="Helvetica Neue"/>
              </a:defRPr>
            </a:pPr>
            <a:r>
              <a:t>…tell you about the underlying structure of the data.</a:t>
            </a:r>
          </a:p>
          <a:p>
            <a:pPr algn="just">
              <a:lnSpc>
                <a:spcPct val="110000"/>
              </a:lnSpc>
              <a:spcBef>
                <a:spcPts val="1000"/>
              </a:spcBef>
              <a:defRPr sz="2400">
                <a:solidFill>
                  <a:srgbClr val="7A60F6"/>
                </a:solidFill>
                <a:latin typeface="Courier New"/>
                <a:ea typeface="Courier New"/>
                <a:cs typeface="Courier New"/>
                <a:sym typeface="Courier New"/>
              </a:defRPr>
            </a:pPr>
          </a:p>
          <a:p>
            <a:pPr marL="280736" indent="-280736" algn="just">
              <a:lnSpc>
                <a:spcPct val="110000"/>
              </a:lnSpc>
              <a:spcBef>
                <a:spcPts val="1000"/>
              </a:spcBef>
              <a:buSzPct val="75000"/>
              <a:buChar char="•"/>
              <a:defRPr sz="2400">
                <a:solidFill>
                  <a:srgbClr val="7A60F6"/>
                </a:solidFill>
                <a:latin typeface="Courier New"/>
                <a:ea typeface="Courier New"/>
                <a:cs typeface="Courier New"/>
                <a:sym typeface="Courier New"/>
              </a:defRPr>
            </a:pPr>
            <a:r>
              <a:t>SHOW DATABASES</a:t>
            </a:r>
          </a:p>
          <a:p>
            <a:pPr marL="280736" indent="-280736" algn="just">
              <a:lnSpc>
                <a:spcPct val="110000"/>
              </a:lnSpc>
              <a:spcBef>
                <a:spcPts val="1000"/>
              </a:spcBef>
              <a:buSzPct val="75000"/>
              <a:buChar char="•"/>
              <a:defRPr sz="2400">
                <a:solidFill>
                  <a:srgbClr val="7A60F6"/>
                </a:solidFill>
                <a:latin typeface="Courier New"/>
                <a:ea typeface="Courier New"/>
                <a:cs typeface="Courier New"/>
                <a:sym typeface="Courier New"/>
              </a:defRPr>
            </a:pPr>
            <a:r>
              <a:t>SHOW SERIES</a:t>
            </a:r>
          </a:p>
          <a:p>
            <a:pPr marL="280736" indent="-280736" algn="just">
              <a:lnSpc>
                <a:spcPct val="110000"/>
              </a:lnSpc>
              <a:spcBef>
                <a:spcPts val="1000"/>
              </a:spcBef>
              <a:buSzPct val="75000"/>
              <a:buChar char="•"/>
              <a:defRPr sz="2400">
                <a:solidFill>
                  <a:srgbClr val="7A60F6"/>
                </a:solidFill>
                <a:latin typeface="Courier New"/>
                <a:ea typeface="Courier New"/>
                <a:cs typeface="Courier New"/>
                <a:sym typeface="Courier New"/>
              </a:defRPr>
            </a:pPr>
            <a:r>
              <a:t>SHOW MEASUREMENTS</a:t>
            </a:r>
          </a:p>
          <a:p>
            <a:pPr marL="280736" indent="-280736" algn="just">
              <a:lnSpc>
                <a:spcPct val="110000"/>
              </a:lnSpc>
              <a:spcBef>
                <a:spcPts val="1000"/>
              </a:spcBef>
              <a:buSzPct val="75000"/>
              <a:buChar char="•"/>
              <a:defRPr sz="2400">
                <a:solidFill>
                  <a:srgbClr val="7A60F6"/>
                </a:solidFill>
                <a:latin typeface="Courier New"/>
                <a:ea typeface="Courier New"/>
                <a:cs typeface="Courier New"/>
                <a:sym typeface="Courier New"/>
              </a:defRPr>
            </a:pPr>
            <a:r>
              <a:t>SHOW TAG KEYS</a:t>
            </a:r>
          </a:p>
          <a:p>
            <a:pPr marL="280736" indent="-280736" algn="just">
              <a:lnSpc>
                <a:spcPct val="110000"/>
              </a:lnSpc>
              <a:spcBef>
                <a:spcPts val="1000"/>
              </a:spcBef>
              <a:buSzPct val="75000"/>
              <a:buChar char="•"/>
              <a:defRPr sz="2400">
                <a:solidFill>
                  <a:srgbClr val="7A60F6"/>
                </a:solidFill>
                <a:latin typeface="Courier New"/>
                <a:ea typeface="Courier New"/>
                <a:cs typeface="Courier New"/>
                <a:sym typeface="Courier New"/>
              </a:defRPr>
            </a:pPr>
            <a:r>
              <a:t>SHOW FIELD KEYS</a:t>
            </a:r>
          </a:p>
        </p:txBody>
      </p:sp>
      <p:sp>
        <p:nvSpPr>
          <p:cNvPr id="246" name="Shape 246"/>
          <p:cNvSpPr/>
          <p:nvPr>
            <p:ph type="body" idx="14"/>
          </p:nvPr>
        </p:nvSpPr>
        <p:spPr>
          <a:prstGeom prst="rect">
            <a:avLst/>
          </a:prstGeom>
        </p:spPr>
        <p:txBody>
          <a:bodyPr/>
          <a:lstStyle/>
          <a:p>
            <a:pPr/>
            <a:r>
              <a:t>Meta Queries</a:t>
            </a:r>
          </a:p>
        </p:txBody>
      </p:sp>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8" name="Shape 248"/>
          <p:cNvSpPr/>
          <p:nvPr>
            <p:ph type="body" idx="13"/>
          </p:nvPr>
        </p:nvSpPr>
        <p:spPr>
          <a:xfrm>
            <a:off x="331539" y="3005360"/>
            <a:ext cx="12341722" cy="2329360"/>
          </a:xfrm>
          <a:prstGeom prst="roundRect">
            <a:avLst>
              <a:gd name="adj" fmla="val 5563"/>
            </a:avLst>
          </a:prstGeom>
        </p:spPr>
        <p:txBody>
          <a:bodyPr/>
          <a:lstStyle/>
          <a:p>
            <a:pPr algn="just">
              <a:lnSpc>
                <a:spcPct val="110000"/>
              </a:lnSpc>
              <a:defRPr sz="2600">
                <a:solidFill>
                  <a:srgbClr val="53585F"/>
                </a:solidFill>
                <a:latin typeface="Helvetica Neue"/>
                <a:ea typeface="Helvetica Neue"/>
                <a:cs typeface="Helvetica Neue"/>
                <a:sym typeface="Helvetica Neue"/>
              </a:defRPr>
            </a:pPr>
            <a:r>
              <a:t>Use the meta-queries </a:t>
            </a:r>
            <a:r>
              <a:rPr>
                <a:latin typeface="Courier New"/>
                <a:ea typeface="Courier New"/>
                <a:cs typeface="Courier New"/>
                <a:sym typeface="Courier New"/>
              </a:rPr>
              <a:t>SHOW SERIES</a:t>
            </a:r>
            <a:r>
              <a:t> and </a:t>
            </a:r>
            <a:r>
              <a:rPr>
                <a:latin typeface="Courier New"/>
                <a:ea typeface="Courier New"/>
                <a:cs typeface="Courier New"/>
                <a:sym typeface="Courier New"/>
              </a:rPr>
              <a:t>SHOW FIELD KEYS</a:t>
            </a:r>
            <a:r>
              <a:t> to extrapolate out the schema of the dataset we loaded in.</a:t>
            </a:r>
          </a:p>
        </p:txBody>
      </p:sp>
      <p:sp>
        <p:nvSpPr>
          <p:cNvPr id="249" name="Shape 249"/>
          <p:cNvSpPr/>
          <p:nvPr>
            <p:ph type="body" idx="14"/>
          </p:nvPr>
        </p:nvSpPr>
        <p:spPr>
          <a:prstGeom prst="rect">
            <a:avLst/>
          </a:prstGeom>
        </p:spPr>
        <p:txBody>
          <a:bodyPr/>
          <a:lstStyle/>
          <a:p>
            <a:pPr/>
            <a:r>
              <a:t>Exercise</a:t>
            </a:r>
          </a:p>
        </p:txBody>
      </p:sp>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1" name="Shape 251"/>
          <p:cNvSpPr/>
          <p:nvPr>
            <p:ph type="body" idx="14"/>
          </p:nvPr>
        </p:nvSpPr>
        <p:spPr>
          <a:xfrm>
            <a:off x="5160764" y="2844800"/>
            <a:ext cx="2683272" cy="1065908"/>
          </a:xfrm>
          <a:prstGeom prst="rect">
            <a:avLst/>
          </a:prstGeom>
        </p:spPr>
        <p:txBody>
          <a:bodyPr/>
          <a:lstStyle/>
          <a:p>
            <a:pPr/>
            <a:r>
              <a:t>Queries</a:t>
            </a:r>
          </a:p>
        </p:txBody>
      </p:sp>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3" name="Shape 253"/>
          <p:cNvSpPr/>
          <p:nvPr>
            <p:ph type="body" idx="13"/>
          </p:nvPr>
        </p:nvSpPr>
        <p:spPr>
          <a:prstGeom prst="roundRect">
            <a:avLst>
              <a:gd name="adj" fmla="val 1975"/>
            </a:avLst>
          </a:prstGeom>
        </p:spPr>
        <p:txBody>
          <a:bodyPr/>
          <a:lstStyle/>
          <a:p>
            <a:pPr algn="just">
              <a:lnSpc>
                <a:spcPct val="110000"/>
              </a:lnSpc>
              <a:defRPr sz="2600">
                <a:solidFill>
                  <a:srgbClr val="7A60F6"/>
                </a:solidFill>
                <a:latin typeface="Helvetica Neue"/>
                <a:ea typeface="Helvetica Neue"/>
                <a:cs typeface="Helvetica Neue"/>
                <a:sym typeface="Helvetica Neue"/>
              </a:defRPr>
            </a:pPr>
            <a:r>
              <a:t>SELECT &lt;field&gt; FROM &lt;measurement&gt;</a:t>
            </a:r>
          </a:p>
          <a:p>
            <a:pPr algn="just">
              <a:lnSpc>
                <a:spcPct val="110000"/>
              </a:lnSpc>
              <a:defRPr sz="2600">
                <a:solidFill>
                  <a:schemeClr val="accent6"/>
                </a:solidFill>
                <a:latin typeface="Helvetica Neue"/>
                <a:ea typeface="Helvetica Neue"/>
                <a:cs typeface="Helvetica Neue"/>
                <a:sym typeface="Helvetica Neue"/>
              </a:defRPr>
            </a:pPr>
          </a:p>
          <a:p>
            <a:pPr marL="304131" indent="-304131" algn="just">
              <a:lnSpc>
                <a:spcPct val="110000"/>
              </a:lnSpc>
              <a:spcBef>
                <a:spcPts val="1000"/>
              </a:spcBef>
              <a:buSzPct val="75000"/>
              <a:buChar char="•"/>
              <a:defRPr sz="2400">
                <a:solidFill>
                  <a:schemeClr val="accent6"/>
                </a:solidFill>
                <a:latin typeface="Courier New"/>
                <a:ea typeface="Courier New"/>
                <a:cs typeface="Courier New"/>
                <a:sym typeface="Courier New"/>
              </a:defRPr>
            </a:pPr>
            <a:r>
              <a:t>SELECT * FROM cpu</a:t>
            </a:r>
          </a:p>
          <a:p>
            <a:pPr marL="304131" indent="-304131" algn="just">
              <a:lnSpc>
                <a:spcPct val="110000"/>
              </a:lnSpc>
              <a:spcBef>
                <a:spcPts val="1000"/>
              </a:spcBef>
              <a:buSzPct val="75000"/>
              <a:buChar char="•"/>
              <a:defRPr sz="2400">
                <a:solidFill>
                  <a:schemeClr val="accent6"/>
                </a:solidFill>
                <a:latin typeface="Courier New"/>
                <a:ea typeface="Courier New"/>
                <a:cs typeface="Courier New"/>
                <a:sym typeface="Courier New"/>
              </a:defRPr>
            </a:pPr>
            <a:r>
              <a:t>SELECT free FROM mem</a:t>
            </a:r>
          </a:p>
          <a:p>
            <a:pPr marL="304131" indent="-304131" algn="just">
              <a:lnSpc>
                <a:spcPct val="110000"/>
              </a:lnSpc>
              <a:spcBef>
                <a:spcPts val="1000"/>
              </a:spcBef>
              <a:buSzPct val="75000"/>
              <a:buChar char="•"/>
              <a:defRPr sz="2400">
                <a:solidFill>
                  <a:schemeClr val="accent6"/>
                </a:solidFill>
                <a:latin typeface="Courier New"/>
                <a:ea typeface="Courier New"/>
                <a:cs typeface="Courier New"/>
                <a:sym typeface="Courier New"/>
              </a:defRPr>
            </a:pPr>
            <a:r>
              <a:t>SELECT x + y FROM vars</a:t>
            </a:r>
          </a:p>
          <a:p>
            <a:pPr marL="304131" indent="-304131" algn="just">
              <a:lnSpc>
                <a:spcPct val="110000"/>
              </a:lnSpc>
              <a:spcBef>
                <a:spcPts val="1000"/>
              </a:spcBef>
              <a:buSzPct val="75000"/>
              <a:buChar char="•"/>
              <a:defRPr sz="2400">
                <a:solidFill>
                  <a:schemeClr val="accent6"/>
                </a:solidFill>
                <a:latin typeface="Courier New"/>
                <a:ea typeface="Courier New"/>
                <a:cs typeface="Courier New"/>
                <a:sym typeface="Courier New"/>
              </a:defRPr>
            </a:pPr>
            <a:r>
              <a:t>SELECT x,y FROM nums</a:t>
            </a:r>
          </a:p>
          <a:p>
            <a:pPr algn="just">
              <a:lnSpc>
                <a:spcPct val="110000"/>
              </a:lnSpc>
              <a:spcBef>
                <a:spcPts val="1000"/>
              </a:spcBef>
              <a:defRPr sz="2400">
                <a:solidFill>
                  <a:srgbClr val="7A60F6"/>
                </a:solidFill>
                <a:latin typeface="Courier New"/>
                <a:ea typeface="Courier New"/>
                <a:cs typeface="Courier New"/>
                <a:sym typeface="Courier New"/>
              </a:defRPr>
            </a:pPr>
          </a:p>
          <a:p>
            <a:pPr algn="just">
              <a:lnSpc>
                <a:spcPct val="110000"/>
              </a:lnSpc>
              <a:spcBef>
                <a:spcPts val="1000"/>
              </a:spcBef>
              <a:defRPr sz="2700">
                <a:solidFill>
                  <a:srgbClr val="53585F"/>
                </a:solidFill>
                <a:latin typeface="Helvetica Neue"/>
                <a:ea typeface="Helvetica Neue"/>
                <a:cs typeface="Helvetica Neue"/>
                <a:sym typeface="Helvetica Neue"/>
              </a:defRPr>
            </a:pPr>
            <a:r>
              <a:t>Try Running:</a:t>
            </a:r>
          </a:p>
          <a:p>
            <a:pPr marL="315828" indent="-315828" algn="just">
              <a:lnSpc>
                <a:spcPct val="110000"/>
              </a:lnSpc>
              <a:spcBef>
                <a:spcPts val="1000"/>
              </a:spcBef>
              <a:buSzPct val="75000"/>
              <a:buChar char="•"/>
              <a:defRPr sz="2400">
                <a:solidFill>
                  <a:schemeClr val="accent6"/>
                </a:solidFill>
                <a:latin typeface="Courier New"/>
                <a:ea typeface="Courier New"/>
                <a:cs typeface="Courier New"/>
                <a:sym typeface="Courier New"/>
              </a:defRPr>
            </a:pPr>
            <a:r>
              <a:t>SELECT * FROM h2o_quality LIMIT 10</a:t>
            </a:r>
          </a:p>
        </p:txBody>
      </p:sp>
      <p:sp>
        <p:nvSpPr>
          <p:cNvPr id="254" name="Shape 254"/>
          <p:cNvSpPr/>
          <p:nvPr>
            <p:ph type="body" idx="14"/>
          </p:nvPr>
        </p:nvSpPr>
        <p:spPr>
          <a:prstGeom prst="rect">
            <a:avLst/>
          </a:prstGeom>
        </p:spPr>
        <p:txBody>
          <a:bodyPr/>
          <a:lstStyle/>
          <a:p>
            <a:pPr/>
            <a:r>
              <a:t>Basic Select Statement</a:t>
            </a:r>
          </a:p>
        </p:txBody>
      </p:sp>
    </p:spTree>
  </p:cSld>
  <p:clrMapOvr>
    <a:masterClrMapping/>
  </p:clrMapOvr>
  <p:transition xmlns:p14="http://schemas.microsoft.com/office/powerpoint/2010/main" spd="med" advClick="1" p14:dur="1000"/>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6" name="Shape 256"/>
          <p:cNvSpPr/>
          <p:nvPr>
            <p:ph type="body" idx="13"/>
          </p:nvPr>
        </p:nvSpPr>
        <p:spPr>
          <a:prstGeom prst="roundRect">
            <a:avLst>
              <a:gd name="adj" fmla="val 1975"/>
            </a:avLst>
          </a:prstGeom>
        </p:spPr>
        <p:txBody>
          <a:bodyPr/>
          <a:lstStyle/>
          <a:p>
            <a:pPr algn="just">
              <a:lnSpc>
                <a:spcPct val="110000"/>
              </a:lnSpc>
              <a:defRPr sz="2600">
                <a:solidFill>
                  <a:srgbClr val="7A60F6"/>
                </a:solidFill>
                <a:latin typeface="Helvetica Neue"/>
                <a:ea typeface="Helvetica Neue"/>
                <a:cs typeface="Helvetica Neue"/>
                <a:sym typeface="Helvetica Neue"/>
              </a:defRPr>
            </a:pPr>
            <a:r>
              <a:t>SELECT &lt;field&gt; FROM &lt;measurement&gt; WHERE &lt;conditions&gt;</a:t>
            </a:r>
          </a:p>
          <a:p>
            <a:pPr algn="just">
              <a:lnSpc>
                <a:spcPct val="110000"/>
              </a:lnSpc>
              <a:defRPr sz="2400">
                <a:solidFill>
                  <a:srgbClr val="7A60F6"/>
                </a:solidFill>
                <a:latin typeface="Courier New"/>
                <a:ea typeface="Courier New"/>
                <a:cs typeface="Courier New"/>
                <a:sym typeface="Courier New"/>
              </a:defRPr>
            </a:pPr>
          </a:p>
          <a:p>
            <a:pPr marL="304131" indent="-304131" algn="just">
              <a:lnSpc>
                <a:spcPct val="110000"/>
              </a:lnSpc>
              <a:spcBef>
                <a:spcPts val="1000"/>
              </a:spcBef>
              <a:buSzPct val="75000"/>
              <a:buChar char="•"/>
              <a:defRPr sz="2400">
                <a:solidFill>
                  <a:srgbClr val="7A60F6"/>
                </a:solidFill>
                <a:latin typeface="Courier New"/>
                <a:ea typeface="Courier New"/>
                <a:cs typeface="Courier New"/>
                <a:sym typeface="Courier New"/>
              </a:defRPr>
            </a:pPr>
            <a:r>
              <a:t>SELECT * FROM cpu WHERE busy &gt; 50</a:t>
            </a:r>
          </a:p>
          <a:p>
            <a:pPr marL="304131" indent="-304131" algn="just">
              <a:lnSpc>
                <a:spcPct val="110000"/>
              </a:lnSpc>
              <a:spcBef>
                <a:spcPts val="1000"/>
              </a:spcBef>
              <a:buSzPct val="75000"/>
              <a:buChar char="•"/>
              <a:defRPr sz="2400">
                <a:solidFill>
                  <a:srgbClr val="7A60F6"/>
                </a:solidFill>
                <a:latin typeface="Courier New"/>
                <a:ea typeface="Courier New"/>
                <a:cs typeface="Courier New"/>
                <a:sym typeface="Courier New"/>
              </a:defRPr>
            </a:pPr>
            <a:r>
              <a:t>SELECT free FROM mem WHERE host = 'server1'</a:t>
            </a:r>
          </a:p>
          <a:p>
            <a:pPr marL="304131" indent="-304131" algn="just">
              <a:lnSpc>
                <a:spcPct val="110000"/>
              </a:lnSpc>
              <a:spcBef>
                <a:spcPts val="1000"/>
              </a:spcBef>
              <a:buSzPct val="75000"/>
              <a:buChar char="•"/>
              <a:defRPr sz="2400">
                <a:solidFill>
                  <a:srgbClr val="7A60F6"/>
                </a:solidFill>
                <a:latin typeface="Courier New"/>
                <a:ea typeface="Courier New"/>
                <a:cs typeface="Courier New"/>
                <a:sym typeface="Courier New"/>
              </a:defRPr>
            </a:pPr>
            <a:r>
              <a:t>SELECT x + y FROM vars WHERE some_tag = 'some_key'</a:t>
            </a:r>
          </a:p>
          <a:p>
            <a:pPr marL="304131" indent="-304131" algn="just">
              <a:lnSpc>
                <a:spcPct val="110000"/>
              </a:lnSpc>
              <a:spcBef>
                <a:spcPts val="1000"/>
              </a:spcBef>
              <a:buSzPct val="75000"/>
              <a:buChar char="•"/>
              <a:defRPr sz="2400">
                <a:solidFill>
                  <a:srgbClr val="7A60F6"/>
                </a:solidFill>
                <a:latin typeface="Courier New"/>
                <a:ea typeface="Courier New"/>
                <a:cs typeface="Courier New"/>
                <a:sym typeface="Courier New"/>
              </a:defRPr>
            </a:pPr>
            <a:r>
              <a:t>SELECT x,y FROM nums WHERE domain =~ /.*/</a:t>
            </a:r>
          </a:p>
          <a:p>
            <a:pPr algn="just">
              <a:lnSpc>
                <a:spcPct val="110000"/>
              </a:lnSpc>
              <a:spcBef>
                <a:spcPts val="1000"/>
              </a:spcBef>
              <a:defRPr sz="2400">
                <a:solidFill>
                  <a:srgbClr val="7A60F6"/>
                </a:solidFill>
                <a:latin typeface="Courier New"/>
                <a:ea typeface="Courier New"/>
                <a:cs typeface="Courier New"/>
                <a:sym typeface="Courier New"/>
              </a:defRPr>
            </a:pPr>
          </a:p>
          <a:p>
            <a:pPr algn="just">
              <a:lnSpc>
                <a:spcPct val="110000"/>
              </a:lnSpc>
              <a:spcBef>
                <a:spcPts val="1000"/>
              </a:spcBef>
              <a:defRPr sz="2700">
                <a:solidFill>
                  <a:srgbClr val="53585F"/>
                </a:solidFill>
                <a:latin typeface="Helvetica Neue"/>
                <a:ea typeface="Helvetica Neue"/>
                <a:cs typeface="Helvetica Neue"/>
                <a:sym typeface="Helvetica Neue"/>
              </a:defRPr>
            </a:pPr>
            <a:r>
              <a:t>Try Running:</a:t>
            </a:r>
          </a:p>
          <a:p>
            <a:pPr marL="315828" indent="-315828" algn="just">
              <a:lnSpc>
                <a:spcPct val="110000"/>
              </a:lnSpc>
              <a:spcBef>
                <a:spcPts val="1000"/>
              </a:spcBef>
              <a:buSzPct val="75000"/>
              <a:buChar char="•"/>
              <a:defRPr sz="2000">
                <a:solidFill>
                  <a:schemeClr val="accent6"/>
                </a:solidFill>
                <a:latin typeface="Courier New"/>
                <a:ea typeface="Courier New"/>
                <a:cs typeface="Courier New"/>
                <a:sym typeface="Courier New"/>
              </a:defRPr>
            </a:pPr>
            <a:r>
              <a:t>SELECT * FROM average_temperature WHERE location='santa_monica' LIMIT 10</a:t>
            </a:r>
          </a:p>
        </p:txBody>
      </p:sp>
      <p:sp>
        <p:nvSpPr>
          <p:cNvPr id="257" name="Shape 257"/>
          <p:cNvSpPr/>
          <p:nvPr>
            <p:ph type="body" idx="14"/>
          </p:nvPr>
        </p:nvSpPr>
        <p:spPr>
          <a:prstGeom prst="rect">
            <a:avLst/>
          </a:prstGeom>
        </p:spPr>
        <p:txBody>
          <a:bodyPr/>
          <a:lstStyle/>
          <a:p>
            <a:pPr/>
            <a:r>
              <a:t>Select Statement with WHERE Clause</a:t>
            </a:r>
          </a:p>
        </p:txBody>
      </p:sp>
    </p:spTree>
  </p:cSld>
  <p:clrMapOvr>
    <a:masterClrMapping/>
  </p:clrMapOvr>
  <p:transition xmlns:p14="http://schemas.microsoft.com/office/powerpoint/2010/main" spd="med" advClick="1" p14:dur="1000"/>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9" name="Shape 259"/>
          <p:cNvSpPr/>
          <p:nvPr>
            <p:ph type="body" idx="13"/>
          </p:nvPr>
        </p:nvSpPr>
        <p:spPr>
          <a:xfrm>
            <a:off x="331539" y="1738038"/>
            <a:ext cx="12341722" cy="6562280"/>
          </a:xfrm>
          <a:prstGeom prst="roundRect">
            <a:avLst>
              <a:gd name="adj" fmla="val 1975"/>
            </a:avLst>
          </a:prstGeom>
        </p:spPr>
        <p:txBody>
          <a:bodyPr/>
          <a:lstStyle/>
          <a:p>
            <a:pPr algn="just">
              <a:lnSpc>
                <a:spcPct val="110000"/>
              </a:lnSpc>
              <a:defRPr sz="2600">
                <a:solidFill>
                  <a:srgbClr val="7A60F6"/>
                </a:solidFill>
                <a:latin typeface="Helvetica Neue"/>
                <a:ea typeface="Helvetica Neue"/>
                <a:cs typeface="Helvetica Neue"/>
                <a:sym typeface="Helvetica Neue"/>
              </a:defRPr>
            </a:pPr>
            <a:r>
              <a:t>SELECT &lt;field&gt; FROM &lt;measurement&gt; WHERE &lt;time condition&gt;</a:t>
            </a:r>
          </a:p>
          <a:p>
            <a:pPr algn="just">
              <a:lnSpc>
                <a:spcPct val="110000"/>
              </a:lnSpc>
              <a:defRPr sz="2600">
                <a:solidFill>
                  <a:srgbClr val="7A60F6"/>
                </a:solidFill>
                <a:latin typeface="Helvetica Neue"/>
                <a:ea typeface="Helvetica Neue"/>
                <a:cs typeface="Helvetica Neue"/>
                <a:sym typeface="Helvetica Neue"/>
              </a:defRPr>
            </a:pPr>
          </a:p>
          <a:p>
            <a:pPr marL="304131" indent="-304131" algn="just">
              <a:lnSpc>
                <a:spcPct val="110000"/>
              </a:lnSpc>
              <a:spcBef>
                <a:spcPts val="1000"/>
              </a:spcBef>
              <a:buSzPct val="75000"/>
              <a:buChar char="•"/>
              <a:defRPr sz="2400">
                <a:solidFill>
                  <a:srgbClr val="7A60F6"/>
                </a:solidFill>
                <a:latin typeface="Courier New"/>
                <a:ea typeface="Courier New"/>
                <a:cs typeface="Courier New"/>
                <a:sym typeface="Courier New"/>
              </a:defRPr>
            </a:pPr>
            <a:r>
              <a:t>SELECT * FROM cpu WHERE time &gt; now() - 1h</a:t>
            </a:r>
          </a:p>
          <a:p>
            <a:pPr marL="304131" indent="-304131" algn="just">
              <a:lnSpc>
                <a:spcPct val="110000"/>
              </a:lnSpc>
              <a:spcBef>
                <a:spcPts val="1000"/>
              </a:spcBef>
              <a:buSzPct val="75000"/>
              <a:buChar char="•"/>
              <a:defRPr sz="2400">
                <a:solidFill>
                  <a:srgbClr val="7A60F6"/>
                </a:solidFill>
                <a:latin typeface="Courier New"/>
                <a:ea typeface="Courier New"/>
                <a:cs typeface="Courier New"/>
                <a:sym typeface="Courier New"/>
              </a:defRPr>
            </a:pPr>
            <a:r>
              <a:t>SELECT * FROM cpu WHERE time &gt; now() - 10s</a:t>
            </a:r>
          </a:p>
          <a:p>
            <a:pPr marL="304131" indent="-304131" algn="just">
              <a:lnSpc>
                <a:spcPct val="110000"/>
              </a:lnSpc>
              <a:spcBef>
                <a:spcPts val="1000"/>
              </a:spcBef>
              <a:buSzPct val="75000"/>
              <a:buChar char="•"/>
              <a:defRPr sz="2400">
                <a:solidFill>
                  <a:srgbClr val="7A60F6"/>
                </a:solidFill>
                <a:latin typeface="Courier New"/>
                <a:ea typeface="Courier New"/>
                <a:cs typeface="Courier New"/>
                <a:sym typeface="Courier New"/>
              </a:defRPr>
            </a:pPr>
            <a:r>
              <a:t>SELECT free FROM mem WHERE time &gt; now() - 4d</a:t>
            </a:r>
          </a:p>
          <a:p>
            <a:pPr marL="304131" indent="-304131" algn="just">
              <a:lnSpc>
                <a:spcPct val="110000"/>
              </a:lnSpc>
              <a:spcBef>
                <a:spcPts val="1000"/>
              </a:spcBef>
              <a:buSzPct val="75000"/>
              <a:buChar char="•"/>
              <a:defRPr sz="2400">
                <a:solidFill>
                  <a:srgbClr val="7A60F6"/>
                </a:solidFill>
                <a:latin typeface="Courier New"/>
                <a:ea typeface="Courier New"/>
                <a:cs typeface="Courier New"/>
                <a:sym typeface="Courier New"/>
              </a:defRPr>
            </a:pPr>
            <a:r>
              <a:t>SELECT x + y FROM vars WHERE time &gt; now() - 10w</a:t>
            </a:r>
          </a:p>
          <a:p>
            <a:pPr marL="304131" indent="-304131" algn="just">
              <a:lnSpc>
                <a:spcPct val="110000"/>
              </a:lnSpc>
              <a:spcBef>
                <a:spcPts val="1000"/>
              </a:spcBef>
              <a:buSzPct val="75000"/>
              <a:buChar char="•"/>
              <a:defRPr sz="2400">
                <a:solidFill>
                  <a:srgbClr val="7A60F6"/>
                </a:solidFill>
                <a:latin typeface="Courier New"/>
                <a:ea typeface="Courier New"/>
                <a:cs typeface="Courier New"/>
                <a:sym typeface="Courier New"/>
              </a:defRPr>
            </a:pPr>
            <a:r>
              <a:t>SELECT x,y FROM nums WHERE time &gt; now() + 15m</a:t>
            </a:r>
          </a:p>
          <a:p>
            <a:pPr algn="just">
              <a:lnSpc>
                <a:spcPct val="110000"/>
              </a:lnSpc>
              <a:defRPr sz="2600">
                <a:solidFill>
                  <a:srgbClr val="7A60F6"/>
                </a:solidFill>
                <a:latin typeface="Helvetica Neue"/>
                <a:ea typeface="Helvetica Neue"/>
                <a:cs typeface="Helvetica Neue"/>
                <a:sym typeface="Helvetica Neue"/>
              </a:defRPr>
            </a:pPr>
          </a:p>
          <a:p>
            <a:pPr algn="just">
              <a:lnSpc>
                <a:spcPct val="110000"/>
              </a:lnSpc>
              <a:defRPr sz="2600">
                <a:solidFill>
                  <a:srgbClr val="53585F"/>
                </a:solidFill>
                <a:latin typeface="Helvetica Neue"/>
                <a:ea typeface="Helvetica Neue"/>
                <a:cs typeface="Helvetica Neue"/>
                <a:sym typeface="Helvetica Neue"/>
              </a:defRPr>
            </a:pPr>
            <a:r>
              <a:t>Using</a:t>
            </a:r>
            <a:r>
              <a:rPr>
                <a:latin typeface="Courier New"/>
                <a:ea typeface="Courier New"/>
                <a:cs typeface="Courier New"/>
                <a:sym typeface="Courier New"/>
              </a:rPr>
              <a:t> now()</a:t>
            </a:r>
            <a:r>
              <a:t> implies relative time</a:t>
            </a:r>
          </a:p>
          <a:p>
            <a:pPr algn="just">
              <a:lnSpc>
                <a:spcPct val="110000"/>
              </a:lnSpc>
              <a:defRPr sz="2600">
                <a:solidFill>
                  <a:srgbClr val="53585F"/>
                </a:solidFill>
                <a:latin typeface="Helvetica Neue"/>
                <a:ea typeface="Helvetica Neue"/>
                <a:cs typeface="Helvetica Neue"/>
                <a:sym typeface="Helvetica Neue"/>
              </a:defRPr>
            </a:pPr>
          </a:p>
          <a:p>
            <a:pPr algn="just">
              <a:lnSpc>
                <a:spcPct val="110000"/>
              </a:lnSpc>
              <a:spcBef>
                <a:spcPts val="1000"/>
              </a:spcBef>
              <a:defRPr sz="2700">
                <a:solidFill>
                  <a:srgbClr val="53585F"/>
                </a:solidFill>
                <a:latin typeface="Helvetica Neue"/>
                <a:ea typeface="Helvetica Neue"/>
                <a:cs typeface="Helvetica Neue"/>
                <a:sym typeface="Helvetica Neue"/>
              </a:defRPr>
            </a:pPr>
            <a:r>
              <a:t>Try Running:</a:t>
            </a:r>
          </a:p>
          <a:p>
            <a:pPr marL="315828" indent="-315828" algn="just">
              <a:lnSpc>
                <a:spcPct val="110000"/>
              </a:lnSpc>
              <a:spcBef>
                <a:spcPts val="1000"/>
              </a:spcBef>
              <a:buSzPct val="75000"/>
              <a:buChar char="•"/>
              <a:defRPr sz="2400">
                <a:solidFill>
                  <a:schemeClr val="accent6"/>
                </a:solidFill>
                <a:latin typeface="Courier New"/>
                <a:ea typeface="Courier New"/>
                <a:cs typeface="Courier New"/>
                <a:sym typeface="Courier New"/>
              </a:defRPr>
            </a:pPr>
            <a:r>
              <a:t>SELECT * FROM h2o_pH WHERE time &gt; now() - 300d LIMIT 10</a:t>
            </a:r>
          </a:p>
        </p:txBody>
      </p:sp>
      <p:sp>
        <p:nvSpPr>
          <p:cNvPr id="260" name="Shape 260"/>
          <p:cNvSpPr/>
          <p:nvPr>
            <p:ph type="body" idx="14"/>
          </p:nvPr>
        </p:nvSpPr>
        <p:spPr>
          <a:prstGeom prst="rect">
            <a:avLst/>
          </a:prstGeom>
        </p:spPr>
        <p:txBody>
          <a:bodyPr/>
          <a:lstStyle/>
          <a:p>
            <a:pPr/>
            <a:r>
              <a:t>Select Statement with Relative Time</a:t>
            </a:r>
          </a:p>
        </p:txBody>
      </p:sp>
    </p:spTree>
  </p:cSld>
  <p:clrMapOvr>
    <a:masterClrMapping/>
  </p:clrMapOvr>
  <p:transition xmlns:p14="http://schemas.microsoft.com/office/powerpoint/2010/main" spd="med" advClick="1" p14:dur="1000"/>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2" name="Shape 262"/>
          <p:cNvSpPr/>
          <p:nvPr>
            <p:ph type="body" idx="13"/>
          </p:nvPr>
        </p:nvSpPr>
        <p:spPr>
          <a:xfrm>
            <a:off x="331539" y="1289248"/>
            <a:ext cx="12341722" cy="7175104"/>
          </a:xfrm>
          <a:prstGeom prst="roundRect">
            <a:avLst>
              <a:gd name="adj" fmla="val 1806"/>
            </a:avLst>
          </a:prstGeom>
        </p:spPr>
        <p:txBody>
          <a:bodyPr/>
          <a:lstStyle/>
          <a:p>
            <a:pPr algn="just">
              <a:lnSpc>
                <a:spcPct val="110000"/>
              </a:lnSpc>
              <a:defRPr sz="2600">
                <a:solidFill>
                  <a:srgbClr val="7A60F6"/>
                </a:solidFill>
                <a:latin typeface="Helvetica Neue"/>
                <a:ea typeface="Helvetica Neue"/>
                <a:cs typeface="Helvetica Neue"/>
                <a:sym typeface="Helvetica Neue"/>
              </a:defRPr>
            </a:pPr>
            <a:r>
              <a:t>SELECT &lt;field&gt; FROM &lt;measurement&gt; WHERE &lt;time condition&gt;</a:t>
            </a:r>
          </a:p>
          <a:p>
            <a:pPr algn="just">
              <a:lnSpc>
                <a:spcPct val="110000"/>
              </a:lnSpc>
              <a:defRPr sz="2600">
                <a:solidFill>
                  <a:srgbClr val="7A60F6"/>
                </a:solidFill>
                <a:latin typeface="Helvetica Neue"/>
                <a:ea typeface="Helvetica Neue"/>
                <a:cs typeface="Helvetica Neue"/>
                <a:sym typeface="Helvetica Neue"/>
              </a:defRPr>
            </a:pPr>
          </a:p>
          <a:p>
            <a:pPr marL="280736" indent="-280736" algn="just">
              <a:lnSpc>
                <a:spcPct val="110000"/>
              </a:lnSpc>
              <a:spcBef>
                <a:spcPts val="1000"/>
              </a:spcBef>
              <a:buSzPct val="75000"/>
              <a:buChar char="•"/>
              <a:defRPr sz="2200">
                <a:solidFill>
                  <a:srgbClr val="7A60F6"/>
                </a:solidFill>
                <a:latin typeface="Courier New"/>
                <a:ea typeface="Courier New"/>
                <a:cs typeface="Courier New"/>
                <a:sym typeface="Courier New"/>
              </a:defRPr>
            </a:pPr>
            <a:r>
              <a:t>SELECT * FROM cpu WHERE time &gt; '2015-08-18 23:00:01.232000000'</a:t>
            </a:r>
          </a:p>
          <a:p>
            <a:pPr marL="280736" indent="-280736" algn="just">
              <a:lnSpc>
                <a:spcPct val="110000"/>
              </a:lnSpc>
              <a:spcBef>
                <a:spcPts val="1000"/>
              </a:spcBef>
              <a:buSzPct val="75000"/>
              <a:buChar char="•"/>
              <a:defRPr sz="2200">
                <a:solidFill>
                  <a:srgbClr val="7A60F6"/>
                </a:solidFill>
                <a:latin typeface="Courier New"/>
                <a:ea typeface="Courier New"/>
                <a:cs typeface="Courier New"/>
                <a:sym typeface="Courier New"/>
              </a:defRPr>
            </a:pPr>
            <a:r>
              <a:t>SELECT free FROM mem WHERE time &lt; '2015-09-19'</a:t>
            </a:r>
          </a:p>
          <a:p>
            <a:pPr marL="280736" indent="-280736" algn="just">
              <a:lnSpc>
                <a:spcPct val="110000"/>
              </a:lnSpc>
              <a:spcBef>
                <a:spcPts val="1000"/>
              </a:spcBef>
              <a:buSzPct val="75000"/>
              <a:buChar char="•"/>
              <a:defRPr sz="2200">
                <a:solidFill>
                  <a:srgbClr val="7A60F6"/>
                </a:solidFill>
                <a:latin typeface="Courier New"/>
                <a:ea typeface="Courier New"/>
                <a:cs typeface="Courier New"/>
                <a:sym typeface="Courier New"/>
              </a:defRPr>
            </a:pPr>
            <a:r>
              <a:t>SELECT x + y FROM vars WHERE time &gt; '2015-08-18T23:00:01.232000000Z'</a:t>
            </a:r>
          </a:p>
          <a:p>
            <a:pPr marL="280736" indent="-280736" algn="just">
              <a:lnSpc>
                <a:spcPct val="110000"/>
              </a:lnSpc>
              <a:spcBef>
                <a:spcPts val="1000"/>
              </a:spcBef>
              <a:buSzPct val="75000"/>
              <a:buChar char="•"/>
              <a:defRPr sz="2200">
                <a:solidFill>
                  <a:srgbClr val="7A60F6"/>
                </a:solidFill>
                <a:latin typeface="Courier New"/>
                <a:ea typeface="Courier New"/>
                <a:cs typeface="Courier New"/>
                <a:sym typeface="Courier New"/>
              </a:defRPr>
            </a:pPr>
            <a:r>
              <a:t>SELECT x,y FROM nums WHERE time &gt; 1388534400s</a:t>
            </a:r>
          </a:p>
          <a:p>
            <a:pPr algn="just">
              <a:lnSpc>
                <a:spcPct val="110000"/>
              </a:lnSpc>
              <a:defRPr sz="2600">
                <a:solidFill>
                  <a:srgbClr val="7A60F6"/>
                </a:solidFill>
                <a:latin typeface="Helvetica Neue"/>
                <a:ea typeface="Helvetica Neue"/>
                <a:cs typeface="Helvetica Neue"/>
                <a:sym typeface="Helvetica Neue"/>
              </a:defRPr>
            </a:pPr>
          </a:p>
          <a:p>
            <a:pPr algn="just">
              <a:defRPr sz="2300">
                <a:solidFill>
                  <a:srgbClr val="53585F"/>
                </a:solidFill>
                <a:latin typeface="Helvetica Neue"/>
                <a:ea typeface="Helvetica Neue"/>
                <a:cs typeface="Helvetica Neue"/>
                <a:sym typeface="Helvetica Neue"/>
              </a:defRPr>
            </a:pPr>
            <a:r>
              <a:t>Absolute time can be specified in two ways</a:t>
            </a:r>
          </a:p>
          <a:p>
            <a:pPr marL="304131" indent="-304131" algn="just">
              <a:buSzPct val="75000"/>
              <a:buChar char="•"/>
              <a:defRPr sz="2300">
                <a:solidFill>
                  <a:srgbClr val="53585F"/>
                </a:solidFill>
                <a:latin typeface="Helvetica Neue"/>
                <a:ea typeface="Helvetica Neue"/>
                <a:cs typeface="Helvetica Neue"/>
                <a:sym typeface="Helvetica Neue"/>
              </a:defRPr>
            </a:pPr>
          </a:p>
          <a:p>
            <a:pPr marL="304131" indent="-304131" algn="just">
              <a:buSzPct val="75000"/>
              <a:buChar char="•"/>
              <a:defRPr sz="2300">
                <a:solidFill>
                  <a:srgbClr val="53585F"/>
                </a:solidFill>
                <a:latin typeface="Helvetica Neue"/>
                <a:ea typeface="Helvetica Neue"/>
                <a:cs typeface="Helvetica Neue"/>
                <a:sym typeface="Helvetica Neue"/>
              </a:defRPr>
            </a:pPr>
            <a:r>
              <a:t>Date Time: YYYY-MM-DD HH:MM:SS.nnnnnnnnn (RFC 3339)</a:t>
            </a:r>
          </a:p>
          <a:p>
            <a:pPr marL="304131" indent="-304131" algn="just">
              <a:buSzPct val="75000"/>
              <a:buChar char="•"/>
              <a:defRPr sz="2300">
                <a:solidFill>
                  <a:srgbClr val="53585F"/>
                </a:solidFill>
                <a:latin typeface="Helvetica Neue"/>
                <a:ea typeface="Helvetica Neue"/>
                <a:cs typeface="Helvetica Neue"/>
                <a:sym typeface="Helvetica Neue"/>
              </a:defRPr>
            </a:pPr>
            <a:r>
              <a:t>Epoch: number of nanoseconds since January 1, 1970 </a:t>
            </a:r>
          </a:p>
          <a:p>
            <a:pPr algn="just">
              <a:lnSpc>
                <a:spcPct val="110000"/>
              </a:lnSpc>
              <a:defRPr sz="2600">
                <a:solidFill>
                  <a:srgbClr val="53585F"/>
                </a:solidFill>
                <a:latin typeface="Helvetica Neue"/>
                <a:ea typeface="Helvetica Neue"/>
                <a:cs typeface="Helvetica Neue"/>
                <a:sym typeface="Helvetica Neue"/>
              </a:defRPr>
            </a:pPr>
          </a:p>
          <a:p>
            <a:pPr algn="just">
              <a:lnSpc>
                <a:spcPct val="110000"/>
              </a:lnSpc>
              <a:spcBef>
                <a:spcPts val="1000"/>
              </a:spcBef>
              <a:defRPr sz="2700">
                <a:solidFill>
                  <a:srgbClr val="53585F"/>
                </a:solidFill>
                <a:latin typeface="Helvetica Neue"/>
                <a:ea typeface="Helvetica Neue"/>
                <a:cs typeface="Helvetica Neue"/>
                <a:sym typeface="Helvetica Neue"/>
              </a:defRPr>
            </a:pPr>
            <a:r>
              <a:t>Try Running:</a:t>
            </a:r>
          </a:p>
          <a:p>
            <a:pPr marL="315828" indent="-315828" algn="just">
              <a:lnSpc>
                <a:spcPct val="110000"/>
              </a:lnSpc>
              <a:spcBef>
                <a:spcPts val="1000"/>
              </a:spcBef>
              <a:buSzPct val="75000"/>
              <a:buChar char="•"/>
              <a:defRPr sz="2000">
                <a:solidFill>
                  <a:schemeClr val="accent6"/>
                </a:solidFill>
                <a:latin typeface="Courier New"/>
                <a:ea typeface="Courier New"/>
                <a:cs typeface="Courier New"/>
                <a:sym typeface="Courier New"/>
              </a:defRPr>
            </a:pPr>
            <a:r>
              <a:t>SELECT * FROM h2o_pH WHERE time &gt; '2015-08-18 23:00:01.232000000' LIMIT 10</a:t>
            </a:r>
          </a:p>
        </p:txBody>
      </p:sp>
      <p:sp>
        <p:nvSpPr>
          <p:cNvPr id="263" name="Shape 263"/>
          <p:cNvSpPr/>
          <p:nvPr>
            <p:ph type="body" idx="14"/>
          </p:nvPr>
        </p:nvSpPr>
        <p:spPr>
          <a:prstGeom prst="rect">
            <a:avLst/>
          </a:prstGeom>
        </p:spPr>
        <p:txBody>
          <a:bodyPr/>
          <a:lstStyle/>
          <a:p>
            <a:pPr/>
            <a:r>
              <a:t>Select Statement with Absolute Time</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1" name="Shape 171"/>
          <p:cNvSpPr/>
          <p:nvPr>
            <p:ph type="body" idx="13"/>
          </p:nvPr>
        </p:nvSpPr>
        <p:spPr>
          <a:xfrm>
            <a:off x="0" y="4019550"/>
            <a:ext cx="13004801" cy="1016000"/>
          </a:xfrm>
          <a:prstGeom prst="rect">
            <a:avLst/>
          </a:prstGeom>
        </p:spPr>
        <p:txBody>
          <a:bodyPr/>
          <a:lstStyle>
            <a:lvl1pPr>
              <a:spcBef>
                <a:spcPts val="3300"/>
              </a:spcBef>
              <a:defRPr sz="1700">
                <a:solidFill>
                  <a:schemeClr val="accent6"/>
                </a:solidFill>
                <a:latin typeface="Courier New"/>
                <a:ea typeface="Courier New"/>
                <a:cs typeface="Courier New"/>
                <a:sym typeface="Courier New"/>
              </a:defRPr>
            </a:lvl1pPr>
          </a:lstStyle>
          <a:p>
            <a:pPr/>
            <a:r>
              <a:t>$ curl https://s3-us-west-2.amazonaws.com/influx-sample-data/NOAA.txt &gt; NOAA_data.txt</a:t>
            </a:r>
          </a:p>
        </p:txBody>
      </p:sp>
      <p:sp>
        <p:nvSpPr>
          <p:cNvPr id="172" name="Shape 172"/>
          <p:cNvSpPr/>
          <p:nvPr>
            <p:ph type="title"/>
          </p:nvPr>
        </p:nvSpPr>
        <p:spPr>
          <a:xfrm>
            <a:off x="136202" y="1601341"/>
            <a:ext cx="12732395" cy="1065908"/>
          </a:xfrm>
          <a:prstGeom prst="rect">
            <a:avLst/>
          </a:prstGeom>
        </p:spPr>
        <p:txBody>
          <a:bodyPr/>
          <a:lstStyle>
            <a:lvl1pPr defTabSz="508254">
              <a:defRPr sz="5220"/>
            </a:lvl1pPr>
          </a:lstStyle>
          <a:p>
            <a:pPr/>
            <a:r>
              <a:t>Before we get into things let’s add our dataset</a:t>
            </a:r>
          </a:p>
        </p:txBody>
      </p:sp>
    </p:spTree>
  </p:cSld>
  <p:clrMapOvr>
    <a:masterClrMapping/>
  </p:clrMapOvr>
  <p:transition xmlns:p14="http://schemas.microsoft.com/office/powerpoint/2010/main" spd="med" advClick="1" p14:dur="1000"/>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5" name="Shape 265"/>
          <p:cNvSpPr/>
          <p:nvPr>
            <p:ph type="body" idx="13"/>
          </p:nvPr>
        </p:nvSpPr>
        <p:spPr>
          <a:xfrm>
            <a:off x="331539" y="1506760"/>
            <a:ext cx="12341722" cy="6562280"/>
          </a:xfrm>
          <a:prstGeom prst="roundRect">
            <a:avLst>
              <a:gd name="adj" fmla="val 1975"/>
            </a:avLst>
          </a:prstGeom>
        </p:spPr>
        <p:txBody>
          <a:bodyPr/>
          <a:lstStyle/>
          <a:p>
            <a:pPr algn="just">
              <a:lnSpc>
                <a:spcPct val="110000"/>
              </a:lnSpc>
              <a:defRPr sz="2600">
                <a:solidFill>
                  <a:srgbClr val="7A60F6"/>
                </a:solidFill>
                <a:latin typeface="Helvetica Neue"/>
                <a:ea typeface="Helvetica Neue"/>
                <a:cs typeface="Helvetica Neue"/>
                <a:sym typeface="Helvetica Neue"/>
              </a:defRPr>
            </a:pPr>
            <a:r>
              <a:t>[SELECT STATEMENT] ORDER BY time DESC</a:t>
            </a:r>
          </a:p>
          <a:p>
            <a:pPr algn="just">
              <a:lnSpc>
                <a:spcPct val="110000"/>
              </a:lnSpc>
              <a:defRPr sz="2600">
                <a:solidFill>
                  <a:srgbClr val="7A60F6"/>
                </a:solidFill>
                <a:latin typeface="Helvetica Neue"/>
                <a:ea typeface="Helvetica Neue"/>
                <a:cs typeface="Helvetica Neue"/>
                <a:sym typeface="Helvetica Neue"/>
              </a:defRPr>
            </a:pPr>
          </a:p>
          <a:p>
            <a:pPr marL="304131" indent="-304131" algn="just">
              <a:lnSpc>
                <a:spcPct val="110000"/>
              </a:lnSpc>
              <a:spcBef>
                <a:spcPts val="1000"/>
              </a:spcBef>
              <a:buSzPct val="75000"/>
              <a:buChar char="•"/>
              <a:defRPr sz="2400">
                <a:solidFill>
                  <a:srgbClr val="7A60F6"/>
                </a:solidFill>
                <a:latin typeface="Courier New"/>
                <a:ea typeface="Courier New"/>
                <a:cs typeface="Courier New"/>
                <a:sym typeface="Courier New"/>
              </a:defRPr>
            </a:pPr>
            <a:r>
              <a:t>SELECT * FROM cpu WHERE time &gt; now() - 1h ORDER BY time DESC</a:t>
            </a:r>
          </a:p>
          <a:p>
            <a:pPr marL="304131" indent="-304131" algn="just">
              <a:lnSpc>
                <a:spcPct val="110000"/>
              </a:lnSpc>
              <a:spcBef>
                <a:spcPts val="1000"/>
              </a:spcBef>
              <a:buSzPct val="75000"/>
              <a:buChar char="•"/>
              <a:defRPr sz="2400">
                <a:solidFill>
                  <a:srgbClr val="7A60F6"/>
                </a:solidFill>
                <a:latin typeface="Courier New"/>
                <a:ea typeface="Courier New"/>
                <a:cs typeface="Courier New"/>
                <a:sym typeface="Courier New"/>
              </a:defRPr>
            </a:pPr>
            <a:r>
              <a:t>SELECT free FROM mem ORDER BY time DESC</a:t>
            </a:r>
          </a:p>
          <a:p>
            <a:pPr algn="just">
              <a:lnSpc>
                <a:spcPct val="110000"/>
              </a:lnSpc>
              <a:defRPr sz="2600">
                <a:solidFill>
                  <a:srgbClr val="7A60F6"/>
                </a:solidFill>
                <a:latin typeface="Helvetica Neue"/>
                <a:ea typeface="Helvetica Neue"/>
                <a:cs typeface="Helvetica Neue"/>
                <a:sym typeface="Helvetica Neue"/>
              </a:defRPr>
            </a:pPr>
          </a:p>
          <a:p>
            <a:pPr algn="just">
              <a:lnSpc>
                <a:spcPct val="110000"/>
              </a:lnSpc>
              <a:defRPr sz="2600">
                <a:solidFill>
                  <a:srgbClr val="53585F"/>
                </a:solidFill>
                <a:latin typeface="Helvetica Neue"/>
                <a:ea typeface="Helvetica Neue"/>
                <a:cs typeface="Helvetica Neue"/>
                <a:sym typeface="Helvetica Neue"/>
              </a:defRPr>
            </a:pPr>
            <a:r>
              <a:t>Currently ordering by time is the only supported functionality, but ordering by arbitrary fields is to come eventually. Using </a:t>
            </a:r>
            <a:r>
              <a:rPr>
                <a:latin typeface="Courier New"/>
                <a:ea typeface="Courier New"/>
                <a:cs typeface="Courier New"/>
                <a:sym typeface="Courier New"/>
              </a:rPr>
              <a:t>ASC</a:t>
            </a:r>
            <a:r>
              <a:t> is redundant.</a:t>
            </a:r>
          </a:p>
          <a:p>
            <a:pPr algn="just">
              <a:lnSpc>
                <a:spcPct val="110000"/>
              </a:lnSpc>
              <a:defRPr sz="2600">
                <a:solidFill>
                  <a:srgbClr val="53585F"/>
                </a:solidFill>
                <a:latin typeface="Helvetica Neue"/>
                <a:ea typeface="Helvetica Neue"/>
                <a:cs typeface="Helvetica Neue"/>
                <a:sym typeface="Helvetica Neue"/>
              </a:defRPr>
            </a:pPr>
          </a:p>
          <a:p>
            <a:pPr algn="just">
              <a:lnSpc>
                <a:spcPct val="110000"/>
              </a:lnSpc>
              <a:spcBef>
                <a:spcPts val="1000"/>
              </a:spcBef>
              <a:defRPr sz="2700">
                <a:solidFill>
                  <a:srgbClr val="53585F"/>
                </a:solidFill>
                <a:latin typeface="Helvetica Neue"/>
                <a:ea typeface="Helvetica Neue"/>
                <a:cs typeface="Helvetica Neue"/>
                <a:sym typeface="Helvetica Neue"/>
              </a:defRPr>
            </a:pPr>
            <a:r>
              <a:t>Try Running:</a:t>
            </a:r>
          </a:p>
          <a:p>
            <a:pPr marL="315828" indent="-315828" algn="just">
              <a:lnSpc>
                <a:spcPct val="110000"/>
              </a:lnSpc>
              <a:spcBef>
                <a:spcPts val="1000"/>
              </a:spcBef>
              <a:buSzPct val="75000"/>
              <a:buChar char="•"/>
              <a:defRPr sz="2400">
                <a:solidFill>
                  <a:schemeClr val="accent6"/>
                </a:solidFill>
                <a:latin typeface="Courier New"/>
                <a:ea typeface="Courier New"/>
                <a:cs typeface="Courier New"/>
                <a:sym typeface="Courier New"/>
              </a:defRPr>
            </a:pPr>
            <a:r>
              <a:t>SELECT * FROM h2o_quality ORDER BY time DESC LIMIT 10</a:t>
            </a:r>
          </a:p>
        </p:txBody>
      </p:sp>
      <p:sp>
        <p:nvSpPr>
          <p:cNvPr id="266" name="Shape 266"/>
          <p:cNvSpPr/>
          <p:nvPr>
            <p:ph type="body" idx="14"/>
          </p:nvPr>
        </p:nvSpPr>
        <p:spPr>
          <a:prstGeom prst="rect">
            <a:avLst/>
          </a:prstGeom>
        </p:spPr>
        <p:txBody>
          <a:bodyPr/>
          <a:lstStyle/>
          <a:p>
            <a:pPr/>
            <a:r>
              <a:t>Select Statement with ORDER BY time</a:t>
            </a:r>
          </a:p>
        </p:txBody>
      </p:sp>
    </p:spTree>
  </p:cSld>
  <p:clrMapOvr>
    <a:masterClrMapping/>
  </p:clrMapOvr>
  <p:transition xmlns:p14="http://schemas.microsoft.com/office/powerpoint/2010/main" spd="med" advClick="1" p14:dur="1000"/>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8" name="Shape 268"/>
          <p:cNvSpPr/>
          <p:nvPr>
            <p:ph type="body" idx="13"/>
          </p:nvPr>
        </p:nvSpPr>
        <p:spPr>
          <a:xfrm>
            <a:off x="331539" y="1481360"/>
            <a:ext cx="12341722" cy="6562280"/>
          </a:xfrm>
          <a:prstGeom prst="roundRect">
            <a:avLst>
              <a:gd name="adj" fmla="val 1975"/>
            </a:avLst>
          </a:prstGeom>
        </p:spPr>
        <p:txBody>
          <a:bodyPr/>
          <a:lstStyle/>
          <a:p>
            <a:pPr algn="just">
              <a:lnSpc>
                <a:spcPct val="110000"/>
              </a:lnSpc>
              <a:defRPr sz="2200">
                <a:solidFill>
                  <a:srgbClr val="7A60F6"/>
                </a:solidFill>
                <a:latin typeface="Helvetica Neue"/>
                <a:ea typeface="Helvetica Neue"/>
                <a:cs typeface="Helvetica Neue"/>
                <a:sym typeface="Helvetica Neue"/>
              </a:defRPr>
            </a:pPr>
            <a:r>
              <a:t>SELECT &lt;field&gt; FROM &lt;measurement&gt; WHERE &lt;conditions&gt; [AND | OR] &lt;conditions&gt;</a:t>
            </a:r>
          </a:p>
          <a:p>
            <a:pPr algn="just">
              <a:lnSpc>
                <a:spcPct val="110000"/>
              </a:lnSpc>
              <a:defRPr sz="2600">
                <a:solidFill>
                  <a:srgbClr val="7A60F6"/>
                </a:solidFill>
                <a:latin typeface="Helvetica Neue"/>
                <a:ea typeface="Helvetica Neue"/>
                <a:cs typeface="Helvetica Neue"/>
                <a:sym typeface="Helvetica Neue"/>
              </a:defRPr>
            </a:pPr>
          </a:p>
          <a:p>
            <a:pPr marL="280736" indent="-280736" algn="just">
              <a:lnSpc>
                <a:spcPct val="110000"/>
              </a:lnSpc>
              <a:spcBef>
                <a:spcPts val="1000"/>
              </a:spcBef>
              <a:buSzPct val="75000"/>
              <a:buChar char="•"/>
              <a:defRPr sz="2000">
                <a:solidFill>
                  <a:srgbClr val="7A60F6"/>
                </a:solidFill>
                <a:latin typeface="Courier New"/>
                <a:ea typeface="Courier New"/>
                <a:cs typeface="Courier New"/>
                <a:sym typeface="Courier New"/>
              </a:defRPr>
            </a:pPr>
            <a:r>
              <a:t>SELECT * FROM cpu WHERE busy &gt; 50 AND location = 'us-west'</a:t>
            </a:r>
          </a:p>
          <a:p>
            <a:pPr marL="280736" indent="-280736" algn="just">
              <a:lnSpc>
                <a:spcPct val="110000"/>
              </a:lnSpc>
              <a:spcBef>
                <a:spcPts val="1000"/>
              </a:spcBef>
              <a:buSzPct val="75000"/>
              <a:buChar char="•"/>
              <a:defRPr sz="2000">
                <a:solidFill>
                  <a:srgbClr val="7A60F6"/>
                </a:solidFill>
                <a:latin typeface="Courier New"/>
                <a:ea typeface="Courier New"/>
                <a:cs typeface="Courier New"/>
                <a:sym typeface="Courier New"/>
              </a:defRPr>
            </a:pPr>
            <a:r>
              <a:t>SELECT free FROM mem WHERE time &gt; now() - 1h AND host = 'server1'</a:t>
            </a:r>
          </a:p>
          <a:p>
            <a:pPr marL="280736" indent="-280736" algn="just">
              <a:lnSpc>
                <a:spcPct val="110000"/>
              </a:lnSpc>
              <a:spcBef>
                <a:spcPts val="1000"/>
              </a:spcBef>
              <a:buSzPct val="75000"/>
              <a:buChar char="•"/>
              <a:defRPr sz="2000">
                <a:solidFill>
                  <a:srgbClr val="7A60F6"/>
                </a:solidFill>
                <a:latin typeface="Courier New"/>
                <a:ea typeface="Courier New"/>
                <a:cs typeface="Courier New"/>
                <a:sym typeface="Courier New"/>
              </a:defRPr>
            </a:pPr>
            <a:r>
              <a:t>SELECT x + y FROM vars WHERE time &lt; '2015-09-19' AND time &gt; '2015-08-19' </a:t>
            </a:r>
          </a:p>
          <a:p>
            <a:pPr marL="280736" indent="-280736" algn="just">
              <a:lnSpc>
                <a:spcPct val="110000"/>
              </a:lnSpc>
              <a:spcBef>
                <a:spcPts val="1000"/>
              </a:spcBef>
              <a:buSzPct val="75000"/>
              <a:buChar char="•"/>
              <a:defRPr sz="2000">
                <a:solidFill>
                  <a:srgbClr val="7A60F6"/>
                </a:solidFill>
                <a:latin typeface="Courier New"/>
                <a:ea typeface="Courier New"/>
                <a:cs typeface="Courier New"/>
                <a:sym typeface="Courier New"/>
              </a:defRPr>
            </a:pPr>
            <a:r>
              <a:t>SELECT x, y FROM nums WHERE x = 10 OR x = 100</a:t>
            </a:r>
          </a:p>
          <a:p>
            <a:pPr algn="just">
              <a:lnSpc>
                <a:spcPct val="110000"/>
              </a:lnSpc>
              <a:spcBef>
                <a:spcPts val="1000"/>
              </a:spcBef>
              <a:defRPr sz="2000">
                <a:solidFill>
                  <a:srgbClr val="7A60F6"/>
                </a:solidFill>
                <a:latin typeface="Courier New"/>
                <a:ea typeface="Courier New"/>
                <a:cs typeface="Courier New"/>
                <a:sym typeface="Courier New"/>
              </a:defRPr>
            </a:pPr>
          </a:p>
          <a:p>
            <a:pPr algn="just">
              <a:lnSpc>
                <a:spcPct val="110000"/>
              </a:lnSpc>
              <a:spcBef>
                <a:spcPts val="1000"/>
              </a:spcBef>
              <a:defRPr sz="2700">
                <a:solidFill>
                  <a:srgbClr val="53585F"/>
                </a:solidFill>
                <a:latin typeface="Helvetica Neue"/>
                <a:ea typeface="Helvetica Neue"/>
                <a:cs typeface="Helvetica Neue"/>
                <a:sym typeface="Helvetica Neue"/>
              </a:defRPr>
            </a:pPr>
            <a:r>
              <a:t>Try Running:</a:t>
            </a:r>
          </a:p>
          <a:p>
            <a:pPr marL="315828" indent="-315828" algn="just">
              <a:lnSpc>
                <a:spcPct val="110000"/>
              </a:lnSpc>
              <a:spcBef>
                <a:spcPts val="1000"/>
              </a:spcBef>
              <a:buSzPct val="75000"/>
              <a:buChar char="•"/>
              <a:defRPr sz="2000">
                <a:solidFill>
                  <a:schemeClr val="accent6"/>
                </a:solidFill>
                <a:latin typeface="Courier New"/>
                <a:ea typeface="Courier New"/>
                <a:cs typeface="Courier New"/>
                <a:sym typeface="Courier New"/>
              </a:defRPr>
            </a:pPr>
            <a:r>
              <a:t>SELECT * FROM h2o_feet WHERE location = 'santa_monica' AND water_level &gt; 7</a:t>
            </a:r>
          </a:p>
        </p:txBody>
      </p:sp>
      <p:sp>
        <p:nvSpPr>
          <p:cNvPr id="269" name="Shape 269"/>
          <p:cNvSpPr/>
          <p:nvPr>
            <p:ph type="body" idx="14"/>
          </p:nvPr>
        </p:nvSpPr>
        <p:spPr>
          <a:prstGeom prst="rect">
            <a:avLst/>
          </a:prstGeom>
        </p:spPr>
        <p:txBody>
          <a:bodyPr/>
          <a:lstStyle/>
          <a:p>
            <a:pPr/>
            <a:r>
              <a:t>Select Statement with Conjunction</a:t>
            </a:r>
          </a:p>
        </p:txBody>
      </p:sp>
    </p:spTree>
  </p:cSld>
  <p:clrMapOvr>
    <a:masterClrMapping/>
  </p:clrMapOvr>
  <p:transition xmlns:p14="http://schemas.microsoft.com/office/powerpoint/2010/main" spd="med" advClick="1" p14:dur="1000"/>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1" name="Shape 271"/>
          <p:cNvSpPr/>
          <p:nvPr>
            <p:ph type="body" idx="13"/>
          </p:nvPr>
        </p:nvSpPr>
        <p:spPr>
          <a:xfrm>
            <a:off x="331539" y="1494060"/>
            <a:ext cx="12341722" cy="6562280"/>
          </a:xfrm>
          <a:prstGeom prst="roundRect">
            <a:avLst>
              <a:gd name="adj" fmla="val 1975"/>
            </a:avLst>
          </a:prstGeom>
        </p:spPr>
        <p:txBody>
          <a:bodyPr/>
          <a:lstStyle/>
          <a:p>
            <a:pPr algn="just">
              <a:lnSpc>
                <a:spcPct val="110000"/>
              </a:lnSpc>
              <a:defRPr sz="2600">
                <a:solidFill>
                  <a:srgbClr val="7A60F6"/>
                </a:solidFill>
                <a:latin typeface="Helvetica Neue"/>
                <a:ea typeface="Helvetica Neue"/>
                <a:cs typeface="Helvetica Neue"/>
                <a:sym typeface="Helvetica Neue"/>
              </a:defRPr>
            </a:pPr>
            <a:r>
              <a:t>[SELECT STATEMENT] GROUP BY &lt;tag&gt;</a:t>
            </a:r>
          </a:p>
          <a:p>
            <a:pPr marL="280736" indent="-280736" algn="just">
              <a:lnSpc>
                <a:spcPct val="110000"/>
              </a:lnSpc>
              <a:spcBef>
                <a:spcPts val="1000"/>
              </a:spcBef>
              <a:buSzPct val="75000"/>
              <a:buChar char="•"/>
              <a:defRPr sz="2400">
                <a:solidFill>
                  <a:srgbClr val="7A60F6"/>
                </a:solidFill>
                <a:latin typeface="Courier New"/>
                <a:ea typeface="Courier New"/>
                <a:cs typeface="Courier New"/>
                <a:sym typeface="Courier New"/>
              </a:defRPr>
            </a:pPr>
          </a:p>
          <a:p>
            <a:pPr marL="280736" indent="-280736" algn="just">
              <a:lnSpc>
                <a:spcPct val="110000"/>
              </a:lnSpc>
              <a:spcBef>
                <a:spcPts val="1000"/>
              </a:spcBef>
              <a:buSzPct val="75000"/>
              <a:buChar char="•"/>
              <a:defRPr sz="2400">
                <a:solidFill>
                  <a:srgbClr val="7A60F6"/>
                </a:solidFill>
                <a:latin typeface="Courier New"/>
                <a:ea typeface="Courier New"/>
                <a:cs typeface="Courier New"/>
                <a:sym typeface="Courier New"/>
              </a:defRPr>
            </a:pPr>
            <a:r>
              <a:t>SELECT * FROM cpu GROUP BY host</a:t>
            </a:r>
          </a:p>
          <a:p>
            <a:pPr marL="280736" indent="-280736" algn="just">
              <a:lnSpc>
                <a:spcPct val="110000"/>
              </a:lnSpc>
              <a:spcBef>
                <a:spcPts val="1000"/>
              </a:spcBef>
              <a:buSzPct val="75000"/>
              <a:buChar char="•"/>
              <a:defRPr sz="2400">
                <a:solidFill>
                  <a:srgbClr val="7A60F6"/>
                </a:solidFill>
                <a:latin typeface="Courier New"/>
                <a:ea typeface="Courier New"/>
                <a:cs typeface="Courier New"/>
                <a:sym typeface="Courier New"/>
              </a:defRPr>
            </a:pPr>
            <a:r>
              <a:t>SELECT * FROM cpu GROUP BY *</a:t>
            </a:r>
          </a:p>
          <a:p>
            <a:pPr marL="280736" indent="-280736" algn="just">
              <a:lnSpc>
                <a:spcPct val="110000"/>
              </a:lnSpc>
              <a:spcBef>
                <a:spcPts val="1000"/>
              </a:spcBef>
              <a:buSzPct val="75000"/>
              <a:buChar char="•"/>
              <a:defRPr sz="2400">
                <a:solidFill>
                  <a:srgbClr val="7A60F6"/>
                </a:solidFill>
                <a:latin typeface="Courier New"/>
                <a:ea typeface="Courier New"/>
                <a:cs typeface="Courier New"/>
                <a:sym typeface="Courier New"/>
              </a:defRPr>
            </a:pPr>
            <a:r>
              <a:t>SELECT free FROM mem WHERE time &gt; now() - 4d GROUP BY location</a:t>
            </a:r>
          </a:p>
          <a:p>
            <a:pPr algn="just">
              <a:lnSpc>
                <a:spcPct val="110000"/>
              </a:lnSpc>
              <a:spcBef>
                <a:spcPts val="1000"/>
              </a:spcBef>
              <a:defRPr sz="2700">
                <a:solidFill>
                  <a:srgbClr val="53585F"/>
                </a:solidFill>
                <a:latin typeface="Helvetica Neue"/>
                <a:ea typeface="Helvetica Neue"/>
                <a:cs typeface="Helvetica Neue"/>
                <a:sym typeface="Helvetica Neue"/>
              </a:defRPr>
            </a:pPr>
          </a:p>
          <a:p>
            <a:pPr algn="just">
              <a:lnSpc>
                <a:spcPct val="110000"/>
              </a:lnSpc>
              <a:spcBef>
                <a:spcPts val="1000"/>
              </a:spcBef>
              <a:defRPr sz="2700">
                <a:solidFill>
                  <a:srgbClr val="53585F"/>
                </a:solidFill>
                <a:latin typeface="Helvetica Neue"/>
                <a:ea typeface="Helvetica Neue"/>
                <a:cs typeface="Helvetica Neue"/>
                <a:sym typeface="Helvetica Neue"/>
              </a:defRPr>
            </a:pPr>
            <a:r>
              <a:t>Try Running:</a:t>
            </a:r>
          </a:p>
          <a:p>
            <a:pPr marL="315828" indent="-315828" algn="just">
              <a:lnSpc>
                <a:spcPct val="110000"/>
              </a:lnSpc>
              <a:spcBef>
                <a:spcPts val="1000"/>
              </a:spcBef>
              <a:buSzPct val="75000"/>
              <a:buChar char="•"/>
              <a:defRPr sz="2400">
                <a:solidFill>
                  <a:schemeClr val="accent6"/>
                </a:solidFill>
                <a:latin typeface="Courier New"/>
                <a:ea typeface="Courier New"/>
                <a:cs typeface="Courier New"/>
                <a:sym typeface="Courier New"/>
              </a:defRPr>
            </a:pPr>
            <a:r>
              <a:t>SELECT * FROM h2o_quality GROUP BY * LIMIT 10</a:t>
            </a:r>
          </a:p>
          <a:p>
            <a:pPr marL="315828" indent="-315828" algn="just">
              <a:lnSpc>
                <a:spcPct val="110000"/>
              </a:lnSpc>
              <a:spcBef>
                <a:spcPts val="1000"/>
              </a:spcBef>
              <a:buSzPct val="75000"/>
              <a:buChar char="•"/>
              <a:defRPr sz="2400">
                <a:solidFill>
                  <a:schemeClr val="accent6"/>
                </a:solidFill>
                <a:latin typeface="Courier New"/>
                <a:ea typeface="Courier New"/>
                <a:cs typeface="Courier New"/>
                <a:sym typeface="Courier New"/>
              </a:defRPr>
            </a:pPr>
            <a:r>
              <a:t>SELECT * FROM h2o_quality GROUP BY location LIMIT 10</a:t>
            </a:r>
          </a:p>
        </p:txBody>
      </p:sp>
      <p:sp>
        <p:nvSpPr>
          <p:cNvPr id="272" name="Shape 272"/>
          <p:cNvSpPr/>
          <p:nvPr>
            <p:ph type="body" idx="14"/>
          </p:nvPr>
        </p:nvSpPr>
        <p:spPr>
          <a:xfrm>
            <a:off x="280020" y="292100"/>
            <a:ext cx="12732395" cy="1065908"/>
          </a:xfrm>
          <a:prstGeom prst="rect">
            <a:avLst/>
          </a:prstGeom>
        </p:spPr>
        <p:txBody>
          <a:bodyPr/>
          <a:lstStyle>
            <a:lvl1pPr defTabSz="572516">
              <a:defRPr sz="5880"/>
            </a:lvl1pPr>
          </a:lstStyle>
          <a:p>
            <a:pPr/>
            <a:r>
              <a:t>Select Statement with GROUP BY Clause</a:t>
            </a:r>
          </a:p>
        </p:txBody>
      </p:sp>
    </p:spTree>
  </p:cSld>
  <p:clrMapOvr>
    <a:masterClrMapping/>
  </p:clrMapOvr>
  <p:transition xmlns:p14="http://schemas.microsoft.com/office/powerpoint/2010/main" spd="med" advClick="1" p14:dur="1000"/>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4" name="Shape 274"/>
          <p:cNvSpPr/>
          <p:nvPr>
            <p:ph type="body" idx="13"/>
          </p:nvPr>
        </p:nvSpPr>
        <p:spPr>
          <a:xfrm>
            <a:off x="331539" y="1951260"/>
            <a:ext cx="12341722" cy="6562280"/>
          </a:xfrm>
          <a:prstGeom prst="roundRect">
            <a:avLst>
              <a:gd name="adj" fmla="val 1975"/>
            </a:avLst>
          </a:prstGeom>
        </p:spPr>
        <p:txBody>
          <a:bodyPr/>
          <a:lstStyle/>
          <a:p>
            <a:pPr algn="just">
              <a:lnSpc>
                <a:spcPct val="110000"/>
              </a:lnSpc>
              <a:defRPr sz="2600">
                <a:solidFill>
                  <a:srgbClr val="53585F"/>
                </a:solidFill>
                <a:latin typeface="Helvetica Neue"/>
                <a:ea typeface="Helvetica Neue"/>
                <a:cs typeface="Helvetica Neue"/>
                <a:sym typeface="Helvetica Neue"/>
              </a:defRPr>
            </a:pPr>
            <a:r>
              <a:t>…in InfluxDB fall into 3 major types…</a:t>
            </a:r>
          </a:p>
          <a:p>
            <a:pPr marL="304131" indent="-304131" algn="just">
              <a:lnSpc>
                <a:spcPct val="110000"/>
              </a:lnSpc>
              <a:buSzPct val="75000"/>
              <a:buChar char="•"/>
              <a:defRPr sz="2600">
                <a:solidFill>
                  <a:srgbClr val="53585F"/>
                </a:solidFill>
                <a:latin typeface="Helvetica Neue"/>
                <a:ea typeface="Helvetica Neue"/>
                <a:cs typeface="Helvetica Neue"/>
                <a:sym typeface="Helvetica Neue"/>
              </a:defRPr>
            </a:pPr>
          </a:p>
          <a:p>
            <a:pPr marL="304131" indent="-304131" algn="just">
              <a:lnSpc>
                <a:spcPct val="110000"/>
              </a:lnSpc>
              <a:buSzPct val="75000"/>
              <a:buChar char="•"/>
              <a:defRPr sz="2600">
                <a:solidFill>
                  <a:srgbClr val="53585F"/>
                </a:solidFill>
                <a:latin typeface="Helvetica Neue"/>
                <a:ea typeface="Helvetica Neue"/>
                <a:cs typeface="Helvetica Neue"/>
                <a:sym typeface="Helvetica Neue"/>
              </a:defRPr>
            </a:pPr>
            <a:r>
              <a:t>Aggregators</a:t>
            </a:r>
          </a:p>
          <a:p>
            <a:pPr marL="304131" indent="-304131" algn="just">
              <a:lnSpc>
                <a:spcPct val="110000"/>
              </a:lnSpc>
              <a:buSzPct val="75000"/>
              <a:buChar char="•"/>
              <a:defRPr sz="2600">
                <a:solidFill>
                  <a:srgbClr val="53585F"/>
                </a:solidFill>
                <a:latin typeface="Helvetica Neue"/>
                <a:ea typeface="Helvetica Neue"/>
                <a:cs typeface="Helvetica Neue"/>
                <a:sym typeface="Helvetica Neue"/>
              </a:defRPr>
            </a:pPr>
            <a:r>
              <a:t>Selectors</a:t>
            </a:r>
          </a:p>
          <a:p>
            <a:pPr marL="304131" indent="-304131" algn="just">
              <a:lnSpc>
                <a:spcPct val="110000"/>
              </a:lnSpc>
              <a:buSzPct val="75000"/>
              <a:buChar char="•"/>
              <a:defRPr sz="2600">
                <a:solidFill>
                  <a:srgbClr val="53585F"/>
                </a:solidFill>
                <a:latin typeface="Helvetica Neue"/>
                <a:ea typeface="Helvetica Neue"/>
                <a:cs typeface="Helvetica Neue"/>
                <a:sym typeface="Helvetica Neue"/>
              </a:defRPr>
            </a:pPr>
            <a:r>
              <a:t>Transformers</a:t>
            </a:r>
          </a:p>
        </p:txBody>
      </p:sp>
      <p:sp>
        <p:nvSpPr>
          <p:cNvPr id="275" name="Shape 275"/>
          <p:cNvSpPr/>
          <p:nvPr>
            <p:ph type="body" idx="14"/>
          </p:nvPr>
        </p:nvSpPr>
        <p:spPr>
          <a:prstGeom prst="rect">
            <a:avLst/>
          </a:prstGeom>
        </p:spPr>
        <p:txBody>
          <a:bodyPr/>
          <a:lstStyle/>
          <a:p>
            <a:pPr/>
            <a:r>
              <a:t>Functions</a:t>
            </a:r>
          </a:p>
        </p:txBody>
      </p:sp>
    </p:spTree>
  </p:cSld>
  <p:clrMapOvr>
    <a:masterClrMapping/>
  </p:clrMapOvr>
  <p:transition xmlns:p14="http://schemas.microsoft.com/office/powerpoint/2010/main" spd="med" advClick="1" p14:dur="1000"/>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7" name="Shape 277"/>
          <p:cNvSpPr/>
          <p:nvPr>
            <p:ph type="body" idx="13"/>
          </p:nvPr>
        </p:nvSpPr>
        <p:spPr>
          <a:prstGeom prst="roundRect">
            <a:avLst>
              <a:gd name="adj" fmla="val 1975"/>
            </a:avLst>
          </a:prstGeom>
        </p:spPr>
        <p:txBody>
          <a:bodyPr/>
          <a:lstStyle/>
          <a:p>
            <a:pPr marL="304131" indent="-304131" algn="just">
              <a:lnSpc>
                <a:spcPct val="110000"/>
              </a:lnSpc>
              <a:spcBef>
                <a:spcPts val="1000"/>
              </a:spcBef>
              <a:buSzPct val="75000"/>
              <a:buChar char="•"/>
              <a:defRPr sz="2600">
                <a:solidFill>
                  <a:schemeClr val="accent6"/>
                </a:solidFill>
                <a:latin typeface="Courier New"/>
                <a:ea typeface="Courier New"/>
                <a:cs typeface="Courier New"/>
                <a:sym typeface="Courier New"/>
              </a:defRPr>
            </a:pPr>
            <a:r>
              <a:t>count()</a:t>
            </a:r>
          </a:p>
          <a:p>
            <a:pPr marL="304131" indent="-304131" algn="just">
              <a:lnSpc>
                <a:spcPct val="110000"/>
              </a:lnSpc>
              <a:spcBef>
                <a:spcPts val="1000"/>
              </a:spcBef>
              <a:buSzPct val="75000"/>
              <a:buChar char="•"/>
              <a:defRPr sz="2600">
                <a:solidFill>
                  <a:schemeClr val="accent6"/>
                </a:solidFill>
                <a:latin typeface="Courier New"/>
                <a:ea typeface="Courier New"/>
                <a:cs typeface="Courier New"/>
                <a:sym typeface="Courier New"/>
              </a:defRPr>
            </a:pPr>
            <a:r>
              <a:t>distinct()</a:t>
            </a:r>
          </a:p>
          <a:p>
            <a:pPr marL="304131" indent="-304131" algn="just">
              <a:lnSpc>
                <a:spcPct val="110000"/>
              </a:lnSpc>
              <a:spcBef>
                <a:spcPts val="1000"/>
              </a:spcBef>
              <a:buSzPct val="75000"/>
              <a:buChar char="•"/>
              <a:defRPr sz="2600">
                <a:solidFill>
                  <a:schemeClr val="accent6"/>
                </a:solidFill>
                <a:latin typeface="Courier New"/>
                <a:ea typeface="Courier New"/>
                <a:cs typeface="Courier New"/>
                <a:sym typeface="Courier New"/>
              </a:defRPr>
            </a:pPr>
            <a:r>
              <a:t>integral()</a:t>
            </a:r>
          </a:p>
          <a:p>
            <a:pPr marL="304131" indent="-304131" algn="just">
              <a:lnSpc>
                <a:spcPct val="110000"/>
              </a:lnSpc>
              <a:spcBef>
                <a:spcPts val="1000"/>
              </a:spcBef>
              <a:buSzPct val="75000"/>
              <a:buChar char="•"/>
              <a:defRPr sz="2600">
                <a:solidFill>
                  <a:schemeClr val="accent6"/>
                </a:solidFill>
                <a:latin typeface="Courier New"/>
                <a:ea typeface="Courier New"/>
                <a:cs typeface="Courier New"/>
                <a:sym typeface="Courier New"/>
              </a:defRPr>
            </a:pPr>
            <a:r>
              <a:t>mean()</a:t>
            </a:r>
          </a:p>
          <a:p>
            <a:pPr marL="304131" indent="-304131" algn="just">
              <a:lnSpc>
                <a:spcPct val="110000"/>
              </a:lnSpc>
              <a:spcBef>
                <a:spcPts val="1000"/>
              </a:spcBef>
              <a:buSzPct val="75000"/>
              <a:buChar char="•"/>
              <a:defRPr sz="2600">
                <a:solidFill>
                  <a:schemeClr val="accent6"/>
                </a:solidFill>
                <a:latin typeface="Courier New"/>
                <a:ea typeface="Courier New"/>
                <a:cs typeface="Courier New"/>
                <a:sym typeface="Courier New"/>
              </a:defRPr>
            </a:pPr>
            <a:r>
              <a:t>median()</a:t>
            </a:r>
          </a:p>
          <a:p>
            <a:pPr marL="304131" indent="-304131" algn="just">
              <a:lnSpc>
                <a:spcPct val="110000"/>
              </a:lnSpc>
              <a:spcBef>
                <a:spcPts val="1000"/>
              </a:spcBef>
              <a:buSzPct val="75000"/>
              <a:buChar char="•"/>
              <a:defRPr sz="2600">
                <a:solidFill>
                  <a:schemeClr val="accent6"/>
                </a:solidFill>
                <a:latin typeface="Courier New"/>
                <a:ea typeface="Courier New"/>
                <a:cs typeface="Courier New"/>
                <a:sym typeface="Courier New"/>
              </a:defRPr>
            </a:pPr>
            <a:r>
              <a:t>spread()</a:t>
            </a:r>
          </a:p>
          <a:p>
            <a:pPr marL="304131" indent="-304131" algn="just">
              <a:lnSpc>
                <a:spcPct val="110000"/>
              </a:lnSpc>
              <a:spcBef>
                <a:spcPts val="1000"/>
              </a:spcBef>
              <a:buSzPct val="75000"/>
              <a:buChar char="•"/>
              <a:defRPr sz="2600">
                <a:solidFill>
                  <a:schemeClr val="accent6"/>
                </a:solidFill>
                <a:latin typeface="Courier New"/>
                <a:ea typeface="Courier New"/>
                <a:cs typeface="Courier New"/>
                <a:sym typeface="Courier New"/>
              </a:defRPr>
            </a:pPr>
            <a:r>
              <a:t>sum()</a:t>
            </a:r>
          </a:p>
          <a:p>
            <a:pPr marL="304131" indent="-304131" algn="just">
              <a:lnSpc>
                <a:spcPct val="110000"/>
              </a:lnSpc>
              <a:spcBef>
                <a:spcPts val="1000"/>
              </a:spcBef>
              <a:buSzPct val="75000"/>
              <a:buChar char="•"/>
              <a:defRPr sz="2600">
                <a:solidFill>
                  <a:schemeClr val="accent6"/>
                </a:solidFill>
                <a:latin typeface="Courier New"/>
                <a:ea typeface="Courier New"/>
                <a:cs typeface="Courier New"/>
                <a:sym typeface="Courier New"/>
              </a:defRPr>
            </a:pPr>
            <a:r>
              <a:t>stddev()</a:t>
            </a:r>
          </a:p>
        </p:txBody>
      </p:sp>
      <p:sp>
        <p:nvSpPr>
          <p:cNvPr id="278" name="Shape 278"/>
          <p:cNvSpPr/>
          <p:nvPr>
            <p:ph type="body" idx="14"/>
          </p:nvPr>
        </p:nvSpPr>
        <p:spPr>
          <a:prstGeom prst="rect">
            <a:avLst/>
          </a:prstGeom>
        </p:spPr>
        <p:txBody>
          <a:bodyPr/>
          <a:lstStyle/>
          <a:p>
            <a:pPr/>
            <a:r>
              <a:t>Aggregators</a:t>
            </a:r>
          </a:p>
        </p:txBody>
      </p:sp>
    </p:spTree>
  </p:cSld>
  <p:clrMapOvr>
    <a:masterClrMapping/>
  </p:clrMapOvr>
  <p:transition xmlns:p14="http://schemas.microsoft.com/office/powerpoint/2010/main" spd="med" advClick="1" p14:dur="1000"/>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0" name="Shape 280"/>
          <p:cNvSpPr/>
          <p:nvPr>
            <p:ph type="body" idx="13"/>
          </p:nvPr>
        </p:nvSpPr>
        <p:spPr>
          <a:xfrm>
            <a:off x="331539" y="1494060"/>
            <a:ext cx="12341722" cy="6562280"/>
          </a:xfrm>
          <a:prstGeom prst="roundRect">
            <a:avLst>
              <a:gd name="adj" fmla="val 1975"/>
            </a:avLst>
          </a:prstGeom>
        </p:spPr>
        <p:txBody>
          <a:bodyPr/>
          <a:lstStyle/>
          <a:p>
            <a:pPr algn="just">
              <a:lnSpc>
                <a:spcPct val="110000"/>
              </a:lnSpc>
              <a:defRPr sz="2000">
                <a:solidFill>
                  <a:srgbClr val="7A60F6"/>
                </a:solidFill>
                <a:latin typeface="Helvetica Neue"/>
                <a:ea typeface="Helvetica Neue"/>
                <a:cs typeface="Helvetica Neue"/>
                <a:sym typeface="Helvetica Neue"/>
              </a:defRPr>
            </a:pPr>
            <a:r>
              <a:t>SELECT &lt;aggregator&gt;(&lt;field&gt;) FROM &lt;measurement&gt; [extra stuff]</a:t>
            </a:r>
          </a:p>
          <a:p>
            <a:pPr algn="just">
              <a:lnSpc>
                <a:spcPct val="110000"/>
              </a:lnSpc>
              <a:defRPr sz="2000">
                <a:solidFill>
                  <a:srgbClr val="7A60F6"/>
                </a:solidFill>
                <a:latin typeface="Helvetica Neue"/>
                <a:ea typeface="Helvetica Neue"/>
                <a:cs typeface="Helvetica Neue"/>
                <a:sym typeface="Helvetica Neue"/>
              </a:defRPr>
            </a:pPr>
          </a:p>
          <a:p>
            <a:pPr marL="280736" indent="-280736" algn="just">
              <a:lnSpc>
                <a:spcPct val="110000"/>
              </a:lnSpc>
              <a:spcBef>
                <a:spcPts val="1000"/>
              </a:spcBef>
              <a:buSzPct val="75000"/>
              <a:buChar char="•"/>
              <a:defRPr sz="2400">
                <a:solidFill>
                  <a:srgbClr val="7A60F6"/>
                </a:solidFill>
                <a:latin typeface="Courier New"/>
                <a:ea typeface="Courier New"/>
                <a:cs typeface="Courier New"/>
                <a:sym typeface="Courier New"/>
              </a:defRPr>
            </a:pPr>
            <a:r>
              <a:t>SELECT count(value) FROM cpu</a:t>
            </a:r>
          </a:p>
          <a:p>
            <a:pPr marL="280736" indent="-280736" algn="just">
              <a:lnSpc>
                <a:spcPct val="110000"/>
              </a:lnSpc>
              <a:spcBef>
                <a:spcPts val="1000"/>
              </a:spcBef>
              <a:buSzPct val="75000"/>
              <a:buChar char="•"/>
              <a:defRPr sz="2400">
                <a:solidFill>
                  <a:srgbClr val="7A60F6"/>
                </a:solidFill>
                <a:latin typeface="Courier New"/>
                <a:ea typeface="Courier New"/>
                <a:cs typeface="Courier New"/>
                <a:sym typeface="Courier New"/>
              </a:defRPr>
            </a:pPr>
            <a:r>
              <a:t>SELECT mean(free) FROM mem WHERE time &gt; now() - 1h</a:t>
            </a:r>
          </a:p>
          <a:p>
            <a:pPr marL="280736" indent="-280736" algn="just">
              <a:lnSpc>
                <a:spcPct val="110000"/>
              </a:lnSpc>
              <a:spcBef>
                <a:spcPts val="1000"/>
              </a:spcBef>
              <a:buSzPct val="75000"/>
              <a:buChar char="•"/>
              <a:defRPr sz="2400">
                <a:solidFill>
                  <a:srgbClr val="7A60F6"/>
                </a:solidFill>
                <a:latin typeface="Courier New"/>
                <a:ea typeface="Courier New"/>
                <a:cs typeface="Courier New"/>
                <a:sym typeface="Courier New"/>
              </a:defRPr>
            </a:pPr>
            <a:r>
              <a:t>SELECT sum(x) FROM vars WHERE x &gt; 100</a:t>
            </a:r>
          </a:p>
          <a:p>
            <a:pPr marL="280736" indent="-280736" algn="just">
              <a:lnSpc>
                <a:spcPct val="110000"/>
              </a:lnSpc>
              <a:spcBef>
                <a:spcPts val="1000"/>
              </a:spcBef>
              <a:buSzPct val="75000"/>
              <a:buChar char="•"/>
              <a:defRPr sz="2400">
                <a:solidFill>
                  <a:srgbClr val="7A60F6"/>
                </a:solidFill>
                <a:latin typeface="Courier New"/>
                <a:ea typeface="Courier New"/>
                <a:cs typeface="Courier New"/>
                <a:sym typeface="Courier New"/>
              </a:defRPr>
            </a:pPr>
            <a:r>
              <a:t>SELECT median(y) FROM nums WHERE domain = 'Z'</a:t>
            </a:r>
          </a:p>
          <a:p>
            <a:pPr algn="just">
              <a:lnSpc>
                <a:spcPct val="110000"/>
              </a:lnSpc>
              <a:spcBef>
                <a:spcPts val="1000"/>
              </a:spcBef>
              <a:defRPr sz="2400">
                <a:solidFill>
                  <a:srgbClr val="7A60F6"/>
                </a:solidFill>
                <a:latin typeface="Courier New"/>
                <a:ea typeface="Courier New"/>
                <a:cs typeface="Courier New"/>
                <a:sym typeface="Courier New"/>
              </a:defRPr>
            </a:pPr>
          </a:p>
          <a:p>
            <a:pPr algn="just">
              <a:lnSpc>
                <a:spcPct val="110000"/>
              </a:lnSpc>
              <a:spcBef>
                <a:spcPts val="1000"/>
              </a:spcBef>
              <a:defRPr sz="2700">
                <a:solidFill>
                  <a:srgbClr val="53585F"/>
                </a:solidFill>
                <a:latin typeface="Helvetica Neue"/>
                <a:ea typeface="Helvetica Neue"/>
                <a:cs typeface="Helvetica Neue"/>
                <a:sym typeface="Helvetica Neue"/>
              </a:defRPr>
            </a:pPr>
            <a:r>
              <a:t>Try Running:</a:t>
            </a:r>
          </a:p>
          <a:p>
            <a:pPr marL="315828" indent="-315828" algn="just">
              <a:lnSpc>
                <a:spcPct val="110000"/>
              </a:lnSpc>
              <a:spcBef>
                <a:spcPts val="1000"/>
              </a:spcBef>
              <a:buSzPct val="75000"/>
              <a:buChar char="•"/>
              <a:defRPr sz="2000">
                <a:solidFill>
                  <a:schemeClr val="accent6"/>
                </a:solidFill>
                <a:latin typeface="Courier New"/>
                <a:ea typeface="Courier New"/>
                <a:cs typeface="Courier New"/>
                <a:sym typeface="Courier New"/>
              </a:defRPr>
            </a:pPr>
            <a:r>
              <a:t>SELECT count(index) FROM h2o_quality</a:t>
            </a:r>
          </a:p>
          <a:p>
            <a:pPr marL="315828" indent="-315828" algn="just">
              <a:lnSpc>
                <a:spcPct val="110000"/>
              </a:lnSpc>
              <a:spcBef>
                <a:spcPts val="1000"/>
              </a:spcBef>
              <a:buSzPct val="75000"/>
              <a:buChar char="•"/>
              <a:defRPr sz="2000">
                <a:solidFill>
                  <a:schemeClr val="accent6"/>
                </a:solidFill>
                <a:latin typeface="Courier New"/>
                <a:ea typeface="Courier New"/>
                <a:cs typeface="Courier New"/>
                <a:sym typeface="Courier New"/>
              </a:defRPr>
            </a:pPr>
            <a:r>
              <a:t>SELECT count(index) FROM h2o_quality WHERE location = 'coyote_creek'</a:t>
            </a:r>
          </a:p>
        </p:txBody>
      </p:sp>
      <p:sp>
        <p:nvSpPr>
          <p:cNvPr id="281" name="Shape 281"/>
          <p:cNvSpPr/>
          <p:nvPr>
            <p:ph type="body" idx="14"/>
          </p:nvPr>
        </p:nvSpPr>
        <p:spPr>
          <a:xfrm>
            <a:off x="318120" y="304800"/>
            <a:ext cx="12732395" cy="1065908"/>
          </a:xfrm>
          <a:prstGeom prst="rect">
            <a:avLst/>
          </a:prstGeom>
        </p:spPr>
        <p:txBody>
          <a:bodyPr/>
          <a:lstStyle/>
          <a:p>
            <a:pPr/>
            <a:r>
              <a:t>Using an Aggregator</a:t>
            </a:r>
          </a:p>
        </p:txBody>
      </p:sp>
    </p:spTree>
  </p:cSld>
  <p:clrMapOvr>
    <a:masterClrMapping/>
  </p:clrMapOvr>
  <p:transition xmlns:p14="http://schemas.microsoft.com/office/powerpoint/2010/main" spd="med" advClick="1" p14:dur="1000"/>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3" name="Shape 283"/>
          <p:cNvSpPr/>
          <p:nvPr>
            <p:ph type="body" idx="13"/>
          </p:nvPr>
        </p:nvSpPr>
        <p:spPr>
          <a:xfrm>
            <a:off x="331539" y="1443260"/>
            <a:ext cx="12341722" cy="7151835"/>
          </a:xfrm>
          <a:prstGeom prst="roundRect">
            <a:avLst>
              <a:gd name="adj" fmla="val 1812"/>
            </a:avLst>
          </a:prstGeom>
        </p:spPr>
        <p:txBody>
          <a:bodyPr/>
          <a:lstStyle/>
          <a:p>
            <a:pPr algn="just">
              <a:lnSpc>
                <a:spcPct val="110000"/>
              </a:lnSpc>
              <a:defRPr sz="2600">
                <a:solidFill>
                  <a:srgbClr val="7A60F6"/>
                </a:solidFill>
                <a:latin typeface="Helvetica Neue"/>
                <a:ea typeface="Helvetica Neue"/>
                <a:cs typeface="Helvetica Neue"/>
                <a:sym typeface="Helvetica Neue"/>
              </a:defRPr>
            </a:pPr>
            <a:r>
              <a:t>[SELECT STATEMENT] WHERE &lt;time condition&gt; GROUP BY time(&lt;period&gt;)</a:t>
            </a:r>
          </a:p>
          <a:p>
            <a:pPr algn="just">
              <a:lnSpc>
                <a:spcPct val="110000"/>
              </a:lnSpc>
              <a:defRPr sz="2600">
                <a:solidFill>
                  <a:srgbClr val="7A60F6"/>
                </a:solidFill>
                <a:latin typeface="Helvetica Neue"/>
                <a:ea typeface="Helvetica Neue"/>
                <a:cs typeface="Helvetica Neue"/>
                <a:sym typeface="Helvetica Neue"/>
              </a:defRPr>
            </a:pPr>
          </a:p>
          <a:p>
            <a:pPr marL="280736" indent="-280736" algn="just">
              <a:lnSpc>
                <a:spcPct val="110000"/>
              </a:lnSpc>
              <a:spcBef>
                <a:spcPts val="1000"/>
              </a:spcBef>
              <a:buSzPct val="75000"/>
              <a:buChar char="•"/>
              <a:defRPr sz="1900">
                <a:solidFill>
                  <a:srgbClr val="7A60F6"/>
                </a:solidFill>
                <a:latin typeface="Courier New"/>
                <a:ea typeface="Courier New"/>
                <a:cs typeface="Courier New"/>
                <a:sym typeface="Courier New"/>
              </a:defRPr>
            </a:pPr>
            <a:r>
              <a:t>SELECT max(busy) FROM cpu WHERE time &gt; now() - 1h GROUP BY time(10m)</a:t>
            </a:r>
          </a:p>
          <a:p>
            <a:pPr marL="280736" indent="-280736" algn="just">
              <a:lnSpc>
                <a:spcPct val="110000"/>
              </a:lnSpc>
              <a:spcBef>
                <a:spcPts val="1000"/>
              </a:spcBef>
              <a:buSzPct val="75000"/>
              <a:buChar char="•"/>
              <a:defRPr sz="1900">
                <a:solidFill>
                  <a:srgbClr val="7A60F6"/>
                </a:solidFill>
                <a:latin typeface="Courier New"/>
                <a:ea typeface="Courier New"/>
                <a:cs typeface="Courier New"/>
                <a:sym typeface="Courier New"/>
              </a:defRPr>
            </a:pPr>
            <a:r>
              <a:t>SELECT mean(free) FROM free WHERE time &gt; now() - 1d GROUP BY time(1h), host</a:t>
            </a:r>
          </a:p>
          <a:p>
            <a:pPr algn="just">
              <a:lnSpc>
                <a:spcPct val="110000"/>
              </a:lnSpc>
              <a:defRPr sz="2600">
                <a:solidFill>
                  <a:srgbClr val="7A60F6"/>
                </a:solidFill>
                <a:latin typeface="Helvetica Neue"/>
                <a:ea typeface="Helvetica Neue"/>
                <a:cs typeface="Helvetica Neue"/>
                <a:sym typeface="Helvetica Neue"/>
              </a:defRPr>
            </a:pPr>
          </a:p>
          <a:p>
            <a:pPr algn="just">
              <a:lnSpc>
                <a:spcPct val="110000"/>
              </a:lnSpc>
              <a:defRPr sz="2600">
                <a:solidFill>
                  <a:srgbClr val="53585F"/>
                </a:solidFill>
                <a:latin typeface="Helvetica Neue"/>
                <a:ea typeface="Helvetica Neue"/>
                <a:cs typeface="Helvetica Neue"/>
                <a:sym typeface="Helvetica Neue"/>
              </a:defRPr>
            </a:pPr>
            <a:r>
              <a:t>Note that the following queries are not valid:</a:t>
            </a:r>
          </a:p>
          <a:p>
            <a:pPr marL="292434" indent="-292434" algn="just">
              <a:lnSpc>
                <a:spcPct val="110000"/>
              </a:lnSpc>
              <a:spcBef>
                <a:spcPts val="1000"/>
              </a:spcBef>
              <a:buSzPct val="75000"/>
              <a:buChar char="•"/>
              <a:defRPr sz="1900">
                <a:solidFill>
                  <a:srgbClr val="7A60F6"/>
                </a:solidFill>
                <a:latin typeface="Courier New"/>
                <a:ea typeface="Courier New"/>
                <a:cs typeface="Courier New"/>
                <a:sym typeface="Courier New"/>
              </a:defRPr>
            </a:pPr>
            <a:r>
              <a:t>SELECT busy FROM cpu WHERE time &gt; now() - 1h GROUP BY time(10m)</a:t>
            </a:r>
          </a:p>
          <a:p>
            <a:pPr marL="292434" indent="-292434" algn="just">
              <a:lnSpc>
                <a:spcPct val="110000"/>
              </a:lnSpc>
              <a:spcBef>
                <a:spcPts val="1000"/>
              </a:spcBef>
              <a:buSzPct val="75000"/>
              <a:buChar char="•"/>
              <a:defRPr sz="1900">
                <a:solidFill>
                  <a:srgbClr val="7A60F6"/>
                </a:solidFill>
                <a:latin typeface="Courier New"/>
                <a:ea typeface="Courier New"/>
                <a:cs typeface="Courier New"/>
                <a:sym typeface="Courier New"/>
              </a:defRPr>
            </a:pPr>
            <a:r>
              <a:t>SELECT mean(busy) FROM cpu GROUP BY time(10m)</a:t>
            </a:r>
          </a:p>
          <a:p>
            <a:pPr marL="292434" indent="-292434" algn="just">
              <a:lnSpc>
                <a:spcPct val="110000"/>
              </a:lnSpc>
              <a:spcBef>
                <a:spcPts val="1000"/>
              </a:spcBef>
              <a:buSzPct val="75000"/>
              <a:buChar char="•"/>
              <a:defRPr sz="1900">
                <a:solidFill>
                  <a:srgbClr val="7A60F6"/>
                </a:solidFill>
                <a:latin typeface="Courier New"/>
                <a:ea typeface="Courier New"/>
                <a:cs typeface="Courier New"/>
                <a:sym typeface="Courier New"/>
              </a:defRPr>
            </a:pPr>
            <a:r>
              <a:t>SELECT mean(busy) FROM cpu GROUP BY time(10m) WHERE time &gt; now() - 1h</a:t>
            </a:r>
          </a:p>
          <a:p>
            <a:pPr algn="just">
              <a:lnSpc>
                <a:spcPct val="110000"/>
              </a:lnSpc>
              <a:spcBef>
                <a:spcPts val="1000"/>
              </a:spcBef>
              <a:defRPr sz="2700">
                <a:solidFill>
                  <a:srgbClr val="53585F"/>
                </a:solidFill>
                <a:latin typeface="Helvetica Neue"/>
                <a:ea typeface="Helvetica Neue"/>
                <a:cs typeface="Helvetica Neue"/>
                <a:sym typeface="Helvetica Neue"/>
              </a:defRPr>
            </a:pPr>
            <a:r>
              <a:t>Try Running:</a:t>
            </a:r>
          </a:p>
          <a:p>
            <a:pPr marL="315828" indent="-315828" algn="just">
              <a:lnSpc>
                <a:spcPct val="110000"/>
              </a:lnSpc>
              <a:spcBef>
                <a:spcPts val="1000"/>
              </a:spcBef>
              <a:buSzPct val="75000"/>
              <a:buChar char="•"/>
              <a:defRPr sz="1900">
                <a:solidFill>
                  <a:schemeClr val="accent6"/>
                </a:solidFill>
                <a:latin typeface="Courier New"/>
                <a:ea typeface="Courier New"/>
                <a:cs typeface="Courier New"/>
                <a:sym typeface="Courier New"/>
              </a:defRPr>
            </a:pPr>
            <a:r>
              <a:t>SELECT mean(degrees) FROM average_temperature WHERE time &lt; '2015-09-19' AND time &gt; '2015-09-18' GROUP BY time(1h)</a:t>
            </a:r>
          </a:p>
          <a:p>
            <a:pPr algn="just">
              <a:lnSpc>
                <a:spcPct val="110000"/>
              </a:lnSpc>
              <a:spcBef>
                <a:spcPts val="1000"/>
              </a:spcBef>
              <a:defRPr sz="1900">
                <a:solidFill>
                  <a:schemeClr val="accent6"/>
                </a:solidFill>
                <a:latin typeface="Courier New"/>
                <a:ea typeface="Courier New"/>
                <a:cs typeface="Courier New"/>
                <a:sym typeface="Courier New"/>
              </a:defRPr>
            </a:pPr>
          </a:p>
          <a:p>
            <a:pPr marL="315828" indent="-315828" algn="just">
              <a:lnSpc>
                <a:spcPct val="110000"/>
              </a:lnSpc>
              <a:spcBef>
                <a:spcPts val="1000"/>
              </a:spcBef>
              <a:buSzPct val="75000"/>
              <a:buChar char="•"/>
              <a:defRPr sz="1900">
                <a:solidFill>
                  <a:schemeClr val="accent6"/>
                </a:solidFill>
                <a:latin typeface="Courier New"/>
                <a:ea typeface="Courier New"/>
                <a:cs typeface="Courier New"/>
                <a:sym typeface="Courier New"/>
              </a:defRPr>
            </a:pPr>
            <a:r>
              <a:t>SELECT mean(degrees) FROM average_temperature WHERE time &lt; '2015-09-19' AND time &gt; '2015-09-18' GROUP BY time(1h), *</a:t>
            </a:r>
          </a:p>
        </p:txBody>
      </p:sp>
      <p:sp>
        <p:nvSpPr>
          <p:cNvPr id="284" name="Shape 284"/>
          <p:cNvSpPr/>
          <p:nvPr>
            <p:ph type="body" idx="14"/>
          </p:nvPr>
        </p:nvSpPr>
        <p:spPr>
          <a:xfrm>
            <a:off x="318120" y="304800"/>
            <a:ext cx="12732395" cy="1065908"/>
          </a:xfrm>
          <a:prstGeom prst="rect">
            <a:avLst/>
          </a:prstGeom>
        </p:spPr>
        <p:txBody>
          <a:bodyPr/>
          <a:lstStyle/>
          <a:p>
            <a:pPr/>
            <a:r>
              <a:t>Select Statement with GROUP BY time</a:t>
            </a:r>
          </a:p>
        </p:txBody>
      </p:sp>
    </p:spTree>
  </p:cSld>
  <p:clrMapOvr>
    <a:masterClrMapping/>
  </p:clrMapOvr>
  <p:transition xmlns:p14="http://schemas.microsoft.com/office/powerpoint/2010/main" spd="med" advClick="1" p14:dur="1000"/>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6" name="Shape 286"/>
          <p:cNvSpPr/>
          <p:nvPr>
            <p:ph type="body" idx="13"/>
          </p:nvPr>
        </p:nvSpPr>
        <p:spPr>
          <a:prstGeom prst="roundRect">
            <a:avLst>
              <a:gd name="adj" fmla="val 1975"/>
            </a:avLst>
          </a:prstGeom>
        </p:spPr>
        <p:txBody>
          <a:bodyPr/>
          <a:lstStyle/>
          <a:p>
            <a:pPr marL="304131" indent="-304131" algn="just">
              <a:lnSpc>
                <a:spcPct val="110000"/>
              </a:lnSpc>
              <a:spcBef>
                <a:spcPts val="1000"/>
              </a:spcBef>
              <a:buSzPct val="75000"/>
              <a:buChar char="•"/>
              <a:defRPr sz="2800">
                <a:solidFill>
                  <a:srgbClr val="7A60F6"/>
                </a:solidFill>
                <a:latin typeface="Courier New"/>
                <a:ea typeface="Courier New"/>
                <a:cs typeface="Courier New"/>
                <a:sym typeface="Courier New"/>
              </a:defRPr>
            </a:pPr>
            <a:r>
              <a:t>bottom()</a:t>
            </a:r>
          </a:p>
          <a:p>
            <a:pPr marL="304131" indent="-304131" algn="just">
              <a:lnSpc>
                <a:spcPct val="110000"/>
              </a:lnSpc>
              <a:spcBef>
                <a:spcPts val="1000"/>
              </a:spcBef>
              <a:buSzPct val="75000"/>
              <a:buChar char="•"/>
              <a:defRPr sz="2800">
                <a:solidFill>
                  <a:srgbClr val="7A60F6"/>
                </a:solidFill>
                <a:latin typeface="Courier New"/>
                <a:ea typeface="Courier New"/>
                <a:cs typeface="Courier New"/>
                <a:sym typeface="Courier New"/>
              </a:defRPr>
            </a:pPr>
            <a:r>
              <a:t>first()</a:t>
            </a:r>
          </a:p>
          <a:p>
            <a:pPr marL="304131" indent="-304131" algn="just">
              <a:lnSpc>
                <a:spcPct val="110000"/>
              </a:lnSpc>
              <a:spcBef>
                <a:spcPts val="1000"/>
              </a:spcBef>
              <a:buSzPct val="75000"/>
              <a:buChar char="•"/>
              <a:defRPr sz="2800">
                <a:solidFill>
                  <a:srgbClr val="7A60F6"/>
                </a:solidFill>
                <a:latin typeface="Courier New"/>
                <a:ea typeface="Courier New"/>
                <a:cs typeface="Courier New"/>
                <a:sym typeface="Courier New"/>
              </a:defRPr>
            </a:pPr>
            <a:r>
              <a:t>last()</a:t>
            </a:r>
          </a:p>
          <a:p>
            <a:pPr marL="304131" indent="-304131" algn="just">
              <a:lnSpc>
                <a:spcPct val="110000"/>
              </a:lnSpc>
              <a:spcBef>
                <a:spcPts val="1000"/>
              </a:spcBef>
              <a:buSzPct val="75000"/>
              <a:buChar char="•"/>
              <a:defRPr sz="2800">
                <a:solidFill>
                  <a:srgbClr val="7A60F6"/>
                </a:solidFill>
                <a:latin typeface="Courier New"/>
                <a:ea typeface="Courier New"/>
                <a:cs typeface="Courier New"/>
                <a:sym typeface="Courier New"/>
              </a:defRPr>
            </a:pPr>
            <a:r>
              <a:t>max()</a:t>
            </a:r>
          </a:p>
          <a:p>
            <a:pPr marL="304131" indent="-304131" algn="just">
              <a:lnSpc>
                <a:spcPct val="110000"/>
              </a:lnSpc>
              <a:spcBef>
                <a:spcPts val="1000"/>
              </a:spcBef>
              <a:buSzPct val="75000"/>
              <a:buChar char="•"/>
              <a:defRPr sz="2800">
                <a:solidFill>
                  <a:srgbClr val="7A60F6"/>
                </a:solidFill>
                <a:latin typeface="Courier New"/>
                <a:ea typeface="Courier New"/>
                <a:cs typeface="Courier New"/>
                <a:sym typeface="Courier New"/>
              </a:defRPr>
            </a:pPr>
            <a:r>
              <a:t>min()</a:t>
            </a:r>
          </a:p>
          <a:p>
            <a:pPr marL="304131" indent="-304131" algn="just">
              <a:lnSpc>
                <a:spcPct val="110000"/>
              </a:lnSpc>
              <a:spcBef>
                <a:spcPts val="1000"/>
              </a:spcBef>
              <a:buSzPct val="75000"/>
              <a:buChar char="•"/>
              <a:defRPr sz="2800">
                <a:solidFill>
                  <a:srgbClr val="7A60F6"/>
                </a:solidFill>
                <a:latin typeface="Courier New"/>
                <a:ea typeface="Courier New"/>
                <a:cs typeface="Courier New"/>
                <a:sym typeface="Courier New"/>
              </a:defRPr>
            </a:pPr>
            <a:r>
              <a:t>percentile()</a:t>
            </a:r>
          </a:p>
          <a:p>
            <a:pPr marL="304131" indent="-304131" algn="just">
              <a:lnSpc>
                <a:spcPct val="110000"/>
              </a:lnSpc>
              <a:spcBef>
                <a:spcPts val="1000"/>
              </a:spcBef>
              <a:buSzPct val="75000"/>
              <a:buChar char="•"/>
              <a:defRPr sz="2800">
                <a:solidFill>
                  <a:srgbClr val="7A60F6"/>
                </a:solidFill>
                <a:latin typeface="Courier New"/>
                <a:ea typeface="Courier New"/>
                <a:cs typeface="Courier New"/>
                <a:sym typeface="Courier New"/>
              </a:defRPr>
            </a:pPr>
            <a:r>
              <a:t>top()</a:t>
            </a:r>
          </a:p>
        </p:txBody>
      </p:sp>
      <p:sp>
        <p:nvSpPr>
          <p:cNvPr id="287" name="Shape 287"/>
          <p:cNvSpPr/>
          <p:nvPr>
            <p:ph type="body" idx="14"/>
          </p:nvPr>
        </p:nvSpPr>
        <p:spPr>
          <a:prstGeom prst="rect">
            <a:avLst/>
          </a:prstGeom>
        </p:spPr>
        <p:txBody>
          <a:bodyPr/>
          <a:lstStyle/>
          <a:p>
            <a:pPr/>
            <a:r>
              <a:t>Selectors</a:t>
            </a:r>
          </a:p>
        </p:txBody>
      </p:sp>
    </p:spTree>
  </p:cSld>
  <p:clrMapOvr>
    <a:masterClrMapping/>
  </p:clrMapOvr>
  <p:transition xmlns:p14="http://schemas.microsoft.com/office/powerpoint/2010/main" spd="med" advClick="1" p14:dur="1000"/>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9" name="Shape 289"/>
          <p:cNvSpPr/>
          <p:nvPr>
            <p:ph type="body" idx="13"/>
          </p:nvPr>
        </p:nvSpPr>
        <p:spPr>
          <a:xfrm>
            <a:off x="331539" y="1494060"/>
            <a:ext cx="12341722" cy="6562280"/>
          </a:xfrm>
          <a:prstGeom prst="roundRect">
            <a:avLst>
              <a:gd name="adj" fmla="val 1975"/>
            </a:avLst>
          </a:prstGeom>
        </p:spPr>
        <p:txBody>
          <a:bodyPr/>
          <a:lstStyle/>
          <a:p>
            <a:pPr algn="just">
              <a:lnSpc>
                <a:spcPct val="110000"/>
              </a:lnSpc>
              <a:defRPr sz="2000">
                <a:solidFill>
                  <a:srgbClr val="7A60F6"/>
                </a:solidFill>
                <a:latin typeface="Helvetica Neue"/>
                <a:ea typeface="Helvetica Neue"/>
                <a:cs typeface="Helvetica Neue"/>
                <a:sym typeface="Helvetica Neue"/>
              </a:defRPr>
            </a:pPr>
            <a:r>
              <a:t>SELECT &lt;selector&gt;(&lt;field&gt;) FROM &lt;measurement&gt; [extra stuff]</a:t>
            </a:r>
          </a:p>
          <a:p>
            <a:pPr marL="233947" indent="-233947" algn="just">
              <a:lnSpc>
                <a:spcPct val="110000"/>
              </a:lnSpc>
              <a:spcBef>
                <a:spcPts val="1000"/>
              </a:spcBef>
              <a:buSzPct val="75000"/>
              <a:buChar char="•"/>
              <a:defRPr sz="2200">
                <a:solidFill>
                  <a:srgbClr val="7A60F6"/>
                </a:solidFill>
                <a:latin typeface="Courier New"/>
                <a:ea typeface="Courier New"/>
                <a:cs typeface="Courier New"/>
                <a:sym typeface="Courier New"/>
              </a:defRPr>
            </a:pPr>
          </a:p>
          <a:p>
            <a:pPr marL="304131" indent="-304131" algn="just">
              <a:lnSpc>
                <a:spcPct val="110000"/>
              </a:lnSpc>
              <a:spcBef>
                <a:spcPts val="1000"/>
              </a:spcBef>
              <a:buSzPct val="75000"/>
              <a:buChar char="•"/>
              <a:defRPr sz="2200">
                <a:solidFill>
                  <a:srgbClr val="7A60F6"/>
                </a:solidFill>
                <a:latin typeface="Courier New"/>
                <a:ea typeface="Courier New"/>
                <a:cs typeface="Courier New"/>
                <a:sym typeface="Courier New"/>
              </a:defRPr>
            </a:pPr>
            <a:r>
              <a:t>SELECT percentile(busy,90) FROM cpu WHERE time &gt; now() - 1h</a:t>
            </a:r>
          </a:p>
          <a:p>
            <a:pPr marL="304131" indent="-304131" algn="just">
              <a:lnSpc>
                <a:spcPct val="110000"/>
              </a:lnSpc>
              <a:spcBef>
                <a:spcPts val="1000"/>
              </a:spcBef>
              <a:buSzPct val="75000"/>
              <a:buChar char="•"/>
              <a:defRPr sz="2200">
                <a:solidFill>
                  <a:srgbClr val="7A60F6"/>
                </a:solidFill>
                <a:latin typeface="Courier New"/>
                <a:ea typeface="Courier New"/>
                <a:cs typeface="Courier New"/>
                <a:sym typeface="Courier New"/>
              </a:defRPr>
            </a:pPr>
            <a:r>
              <a:t>SELECT bottom(water_level,10) FROM factory WHERE location = 'SF'</a:t>
            </a:r>
          </a:p>
          <a:p>
            <a:pPr marL="304131" indent="-304131" algn="just">
              <a:lnSpc>
                <a:spcPct val="110000"/>
              </a:lnSpc>
              <a:spcBef>
                <a:spcPts val="1000"/>
              </a:spcBef>
              <a:buSzPct val="75000"/>
              <a:buChar char="•"/>
              <a:defRPr sz="2200">
                <a:solidFill>
                  <a:srgbClr val="7A60F6"/>
                </a:solidFill>
                <a:latin typeface="Courier New"/>
                <a:ea typeface="Courier New"/>
                <a:cs typeface="Courier New"/>
                <a:sym typeface="Courier New"/>
              </a:defRPr>
            </a:pPr>
            <a:r>
              <a:t>SELECT max(x) FROM vars</a:t>
            </a:r>
          </a:p>
          <a:p>
            <a:pPr marL="304131" indent="-304131" algn="just">
              <a:lnSpc>
                <a:spcPct val="110000"/>
              </a:lnSpc>
              <a:spcBef>
                <a:spcPts val="1000"/>
              </a:spcBef>
              <a:buSzPct val="75000"/>
              <a:buChar char="•"/>
              <a:defRPr sz="2200">
                <a:solidFill>
                  <a:srgbClr val="7A60F6"/>
                </a:solidFill>
                <a:latin typeface="Courier New"/>
                <a:ea typeface="Courier New"/>
                <a:cs typeface="Courier New"/>
                <a:sym typeface="Courier New"/>
              </a:defRPr>
            </a:pPr>
            <a:r>
              <a:t>SELECT last(y) FROM nums WHERE domain = ‘Z'</a:t>
            </a:r>
          </a:p>
          <a:p>
            <a:pPr algn="just">
              <a:lnSpc>
                <a:spcPct val="110000"/>
              </a:lnSpc>
              <a:defRPr sz="2600">
                <a:solidFill>
                  <a:srgbClr val="7A60F6"/>
                </a:solidFill>
                <a:latin typeface="Helvetica Neue"/>
                <a:ea typeface="Helvetica Neue"/>
                <a:cs typeface="Helvetica Neue"/>
                <a:sym typeface="Helvetica Neue"/>
              </a:defRPr>
            </a:pPr>
          </a:p>
          <a:p>
            <a:pPr algn="just">
              <a:lnSpc>
                <a:spcPct val="110000"/>
              </a:lnSpc>
              <a:defRPr sz="2600">
                <a:solidFill>
                  <a:srgbClr val="53585F"/>
                </a:solidFill>
                <a:latin typeface="Helvetica Neue"/>
                <a:ea typeface="Helvetica Neue"/>
                <a:cs typeface="Helvetica Neue"/>
                <a:sym typeface="Helvetica Neue"/>
              </a:defRPr>
            </a:pPr>
            <a:r>
              <a:t>Try Running:</a:t>
            </a:r>
          </a:p>
          <a:p>
            <a:pPr marL="315828" indent="-315828" algn="just">
              <a:lnSpc>
                <a:spcPct val="110000"/>
              </a:lnSpc>
              <a:spcBef>
                <a:spcPts val="1000"/>
              </a:spcBef>
              <a:buSzPct val="75000"/>
              <a:buChar char="•"/>
              <a:defRPr sz="2400">
                <a:solidFill>
                  <a:schemeClr val="accent6"/>
                </a:solidFill>
                <a:latin typeface="Courier New"/>
                <a:ea typeface="Courier New"/>
                <a:cs typeface="Courier New"/>
                <a:sym typeface="Courier New"/>
              </a:defRPr>
            </a:pPr>
            <a:r>
              <a:t>SELECT max(degrees) FROM average_temperature GROUP BY *</a:t>
            </a:r>
          </a:p>
          <a:p>
            <a:pPr marL="315828" indent="-315828" algn="just">
              <a:lnSpc>
                <a:spcPct val="110000"/>
              </a:lnSpc>
              <a:spcBef>
                <a:spcPts val="1000"/>
              </a:spcBef>
              <a:buSzPct val="75000"/>
              <a:buChar char="•"/>
              <a:defRPr sz="2400">
                <a:solidFill>
                  <a:schemeClr val="accent6"/>
                </a:solidFill>
                <a:latin typeface="Courier New"/>
                <a:ea typeface="Courier New"/>
                <a:cs typeface="Courier New"/>
                <a:sym typeface="Courier New"/>
              </a:defRPr>
            </a:pPr>
            <a:r>
              <a:t>SELECT top(degrees, 10) FROM average_temperature GROUP BY *</a:t>
            </a:r>
          </a:p>
        </p:txBody>
      </p:sp>
      <p:sp>
        <p:nvSpPr>
          <p:cNvPr id="290" name="Shape 290"/>
          <p:cNvSpPr/>
          <p:nvPr>
            <p:ph type="body" idx="14"/>
          </p:nvPr>
        </p:nvSpPr>
        <p:spPr>
          <a:xfrm>
            <a:off x="318120" y="304800"/>
            <a:ext cx="12732395" cy="1065908"/>
          </a:xfrm>
          <a:prstGeom prst="rect">
            <a:avLst/>
          </a:prstGeom>
        </p:spPr>
        <p:txBody>
          <a:bodyPr/>
          <a:lstStyle/>
          <a:p>
            <a:pPr/>
            <a:r>
              <a:t>Using a Selector</a:t>
            </a:r>
          </a:p>
        </p:txBody>
      </p:sp>
    </p:spTree>
  </p:cSld>
  <p:clrMapOvr>
    <a:masterClrMapping/>
  </p:clrMapOvr>
  <p:transition xmlns:p14="http://schemas.microsoft.com/office/powerpoint/2010/main" spd="med" advClick="1" p14:dur="1000"/>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2" name="Shape 292"/>
          <p:cNvSpPr/>
          <p:nvPr>
            <p:ph type="body" idx="13"/>
          </p:nvPr>
        </p:nvSpPr>
        <p:spPr>
          <a:prstGeom prst="roundRect">
            <a:avLst>
              <a:gd name="adj" fmla="val 1975"/>
            </a:avLst>
          </a:prstGeom>
        </p:spPr>
        <p:txBody>
          <a:bodyPr/>
          <a:lstStyle/>
          <a:p>
            <a:pPr marL="304131" indent="-304131" algn="just">
              <a:lnSpc>
                <a:spcPct val="110000"/>
              </a:lnSpc>
              <a:spcBef>
                <a:spcPts val="1000"/>
              </a:spcBef>
              <a:buSzPct val="75000"/>
              <a:buChar char="•"/>
              <a:defRPr sz="2600">
                <a:solidFill>
                  <a:srgbClr val="7A60F6"/>
                </a:solidFill>
                <a:latin typeface="Courier New"/>
                <a:ea typeface="Courier New"/>
                <a:cs typeface="Courier New"/>
                <a:sym typeface="Courier New"/>
              </a:defRPr>
            </a:pPr>
            <a:r>
              <a:t>derivative()</a:t>
            </a:r>
          </a:p>
          <a:p>
            <a:pPr marL="304131" indent="-304131" algn="just">
              <a:lnSpc>
                <a:spcPct val="110000"/>
              </a:lnSpc>
              <a:spcBef>
                <a:spcPts val="1000"/>
              </a:spcBef>
              <a:buSzPct val="75000"/>
              <a:buChar char="•"/>
              <a:defRPr sz="2600">
                <a:solidFill>
                  <a:srgbClr val="7A60F6"/>
                </a:solidFill>
                <a:latin typeface="Courier New"/>
                <a:ea typeface="Courier New"/>
                <a:cs typeface="Courier New"/>
                <a:sym typeface="Courier New"/>
              </a:defRPr>
            </a:pPr>
            <a:r>
              <a:t>non_negative_derivative()</a:t>
            </a:r>
          </a:p>
          <a:p>
            <a:pPr marL="304131" indent="-304131" algn="just">
              <a:lnSpc>
                <a:spcPct val="110000"/>
              </a:lnSpc>
              <a:spcBef>
                <a:spcPts val="1000"/>
              </a:spcBef>
              <a:buSzPct val="75000"/>
              <a:buChar char="•"/>
              <a:defRPr sz="2600">
                <a:solidFill>
                  <a:srgbClr val="7A60F6"/>
                </a:solidFill>
                <a:latin typeface="Courier New"/>
                <a:ea typeface="Courier New"/>
                <a:cs typeface="Courier New"/>
                <a:sym typeface="Courier New"/>
              </a:defRPr>
            </a:pPr>
            <a:r>
              <a:t>difference()</a:t>
            </a:r>
          </a:p>
          <a:p>
            <a:pPr marL="304131" indent="-304131" algn="just">
              <a:lnSpc>
                <a:spcPct val="110000"/>
              </a:lnSpc>
              <a:spcBef>
                <a:spcPts val="1000"/>
              </a:spcBef>
              <a:buSzPct val="75000"/>
              <a:buChar char="•"/>
              <a:defRPr sz="2600">
                <a:solidFill>
                  <a:srgbClr val="7A60F6"/>
                </a:solidFill>
                <a:latin typeface="Courier New"/>
                <a:ea typeface="Courier New"/>
                <a:cs typeface="Courier New"/>
                <a:sym typeface="Courier New"/>
              </a:defRPr>
            </a:pPr>
            <a:r>
              <a:t>moving_average()</a:t>
            </a:r>
          </a:p>
        </p:txBody>
      </p:sp>
      <p:sp>
        <p:nvSpPr>
          <p:cNvPr id="293" name="Shape 293"/>
          <p:cNvSpPr/>
          <p:nvPr>
            <p:ph type="body" idx="14"/>
          </p:nvPr>
        </p:nvSpPr>
        <p:spPr>
          <a:prstGeom prst="rect">
            <a:avLst/>
          </a:prstGeom>
        </p:spPr>
        <p:txBody>
          <a:bodyPr/>
          <a:lstStyle/>
          <a:p>
            <a:pPr/>
            <a:r>
              <a:t>Transformers</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4" name="Shape 174"/>
          <p:cNvSpPr/>
          <p:nvPr>
            <p:ph type="body" idx="14"/>
          </p:nvPr>
        </p:nvSpPr>
        <p:spPr>
          <a:prstGeom prst="rect">
            <a:avLst/>
          </a:prstGeom>
        </p:spPr>
        <p:txBody>
          <a:bodyPr/>
          <a:lstStyle/>
          <a:p>
            <a:pPr/>
            <a:r>
              <a:t>Import our Dataset</a:t>
            </a:r>
          </a:p>
        </p:txBody>
      </p:sp>
      <p:sp>
        <p:nvSpPr>
          <p:cNvPr id="175" name="Shape 175"/>
          <p:cNvSpPr/>
          <p:nvPr/>
        </p:nvSpPr>
        <p:spPr>
          <a:xfrm>
            <a:off x="314002" y="1531044"/>
            <a:ext cx="11360796" cy="14605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lgn="just">
              <a:spcBef>
                <a:spcPts val="700"/>
              </a:spcBef>
              <a:defRPr sz="2800">
                <a:solidFill>
                  <a:schemeClr val="accent6"/>
                </a:solidFill>
                <a:latin typeface="Courier New"/>
                <a:ea typeface="Courier New"/>
                <a:cs typeface="Courier New"/>
                <a:sym typeface="Courier New"/>
              </a:defRPr>
            </a:pPr>
          </a:p>
          <a:p>
            <a:pPr algn="just">
              <a:spcBef>
                <a:spcPts val="700"/>
              </a:spcBef>
              <a:defRPr sz="2800">
                <a:solidFill>
                  <a:schemeClr val="accent6"/>
                </a:solidFill>
                <a:latin typeface="Courier New"/>
                <a:ea typeface="Courier New"/>
                <a:cs typeface="Courier New"/>
                <a:sym typeface="Courier New"/>
              </a:defRPr>
            </a:pPr>
            <a:r>
              <a:t>influx -import -path=NOAA_data.txt -precision s</a:t>
            </a:r>
          </a:p>
        </p:txBody>
      </p:sp>
      <p:pic>
        <p:nvPicPr>
          <p:cNvPr id="176" name="pasted-image.png"/>
          <p:cNvPicPr>
            <a:picLocks noChangeAspect="1"/>
          </p:cNvPicPr>
          <p:nvPr/>
        </p:nvPicPr>
        <p:blipFill>
          <a:blip r:embed="rId2">
            <a:extLst/>
          </a:blip>
          <a:stretch>
            <a:fillRect/>
          </a:stretch>
        </p:blipFill>
        <p:spPr>
          <a:xfrm>
            <a:off x="0" y="3602016"/>
            <a:ext cx="13004801" cy="3464561"/>
          </a:xfrm>
          <a:prstGeom prst="rect">
            <a:avLst/>
          </a:prstGeom>
          <a:ln w="12700">
            <a:miter lim="400000"/>
          </a:ln>
        </p:spPr>
      </p:pic>
    </p:spTree>
  </p:cSld>
  <p:clrMapOvr>
    <a:masterClrMapping/>
  </p:clrMapOvr>
  <p:transition xmlns:p14="http://schemas.microsoft.com/office/powerpoint/2010/main" spd="med" advClick="1" p14:dur="1000"/>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5" name="Shape 295"/>
          <p:cNvSpPr/>
          <p:nvPr>
            <p:ph type="body" idx="13"/>
          </p:nvPr>
        </p:nvSpPr>
        <p:spPr>
          <a:xfrm>
            <a:off x="331539" y="1494060"/>
            <a:ext cx="12341722" cy="6562280"/>
          </a:xfrm>
          <a:prstGeom prst="roundRect">
            <a:avLst>
              <a:gd name="adj" fmla="val 1975"/>
            </a:avLst>
          </a:prstGeom>
        </p:spPr>
        <p:txBody>
          <a:bodyPr/>
          <a:lstStyle/>
          <a:p>
            <a:pPr algn="just">
              <a:lnSpc>
                <a:spcPct val="110000"/>
              </a:lnSpc>
              <a:defRPr sz="2000">
                <a:solidFill>
                  <a:srgbClr val="7A60F6"/>
                </a:solidFill>
                <a:latin typeface="Helvetica Neue"/>
                <a:ea typeface="Helvetica Neue"/>
                <a:cs typeface="Helvetica Neue"/>
                <a:sym typeface="Helvetica Neue"/>
              </a:defRPr>
            </a:pPr>
            <a:r>
              <a:t>SELECT &lt;transformer&gt;(&lt;field&gt;) FROM &lt;measurement&gt; [extra stuff]</a:t>
            </a:r>
          </a:p>
          <a:p>
            <a:pPr algn="just">
              <a:lnSpc>
                <a:spcPct val="110000"/>
              </a:lnSpc>
              <a:defRPr sz="2000">
                <a:solidFill>
                  <a:srgbClr val="7A60F6"/>
                </a:solidFill>
                <a:latin typeface="Helvetica Neue"/>
                <a:ea typeface="Helvetica Neue"/>
                <a:cs typeface="Helvetica Neue"/>
                <a:sym typeface="Helvetica Neue"/>
              </a:defRPr>
            </a:pPr>
          </a:p>
          <a:p>
            <a:pPr marL="304131" indent="-304131" algn="just">
              <a:lnSpc>
                <a:spcPct val="110000"/>
              </a:lnSpc>
              <a:spcBef>
                <a:spcPts val="1000"/>
              </a:spcBef>
              <a:buSzPct val="75000"/>
              <a:buChar char="•"/>
              <a:defRPr sz="2100">
                <a:solidFill>
                  <a:srgbClr val="7A60F6"/>
                </a:solidFill>
                <a:latin typeface="Courier New"/>
                <a:ea typeface="Courier New"/>
                <a:cs typeface="Courier New"/>
                <a:sym typeface="Courier New"/>
              </a:defRPr>
            </a:pPr>
            <a:r>
              <a:t>SELECT derivative(mean(write_ops)) FROM disk WHERE time &gt; now() - 10m GROUP BY time(10s)</a:t>
            </a:r>
          </a:p>
          <a:p>
            <a:pPr marL="304131" indent="-304131" algn="just">
              <a:lnSpc>
                <a:spcPct val="110000"/>
              </a:lnSpc>
              <a:spcBef>
                <a:spcPts val="1000"/>
              </a:spcBef>
              <a:buSzPct val="75000"/>
              <a:buChar char="•"/>
              <a:defRPr sz="2100">
                <a:solidFill>
                  <a:srgbClr val="7A60F6"/>
                </a:solidFill>
                <a:latin typeface="Courier New"/>
                <a:ea typeface="Courier New"/>
                <a:cs typeface="Courier New"/>
                <a:sym typeface="Courier New"/>
              </a:defRPr>
            </a:pPr>
            <a:r>
              <a:t>SELECT non_negative_derivative(x) FROM vars</a:t>
            </a:r>
          </a:p>
          <a:p>
            <a:pPr algn="just">
              <a:lnSpc>
                <a:spcPct val="110000"/>
              </a:lnSpc>
              <a:spcBef>
                <a:spcPts val="1000"/>
              </a:spcBef>
              <a:defRPr sz="2100">
                <a:solidFill>
                  <a:srgbClr val="7A60F6"/>
                </a:solidFill>
                <a:latin typeface="Courier New"/>
                <a:ea typeface="Courier New"/>
                <a:cs typeface="Courier New"/>
                <a:sym typeface="Courier New"/>
              </a:defRPr>
            </a:pPr>
          </a:p>
        </p:txBody>
      </p:sp>
      <p:sp>
        <p:nvSpPr>
          <p:cNvPr id="296" name="Shape 296"/>
          <p:cNvSpPr/>
          <p:nvPr>
            <p:ph type="body" idx="14"/>
          </p:nvPr>
        </p:nvSpPr>
        <p:spPr>
          <a:xfrm>
            <a:off x="318120" y="304800"/>
            <a:ext cx="12732395" cy="1065908"/>
          </a:xfrm>
          <a:prstGeom prst="rect">
            <a:avLst/>
          </a:prstGeom>
        </p:spPr>
        <p:txBody>
          <a:bodyPr/>
          <a:lstStyle/>
          <a:p>
            <a:pPr/>
            <a:r>
              <a:t>Using a Transformer</a:t>
            </a:r>
          </a:p>
        </p:txBody>
      </p:sp>
    </p:spTree>
  </p:cSld>
  <p:clrMapOvr>
    <a:masterClrMapping/>
  </p:clrMapOvr>
  <p:transition xmlns:p14="http://schemas.microsoft.com/office/powerpoint/2010/main" spd="med" advClick="1" p14:dur="1000"/>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8" name="Shape 298"/>
          <p:cNvSpPr/>
          <p:nvPr>
            <p:ph type="body" idx="13"/>
          </p:nvPr>
        </p:nvSpPr>
        <p:spPr>
          <a:xfrm>
            <a:off x="331539" y="1435273"/>
            <a:ext cx="12341722" cy="7167809"/>
          </a:xfrm>
          <a:prstGeom prst="roundRect">
            <a:avLst>
              <a:gd name="adj" fmla="val 1808"/>
            </a:avLst>
          </a:prstGeom>
        </p:spPr>
        <p:txBody>
          <a:bodyPr/>
          <a:lstStyle/>
          <a:p>
            <a:pPr algn="just">
              <a:lnSpc>
                <a:spcPct val="110000"/>
              </a:lnSpc>
              <a:defRPr sz="2600">
                <a:solidFill>
                  <a:srgbClr val="7A60F6"/>
                </a:solidFill>
                <a:latin typeface="Helvetica Neue"/>
                <a:ea typeface="Helvetica Neue"/>
                <a:cs typeface="Helvetica Neue"/>
                <a:sym typeface="Helvetica Neue"/>
              </a:defRPr>
            </a:pPr>
            <a:r>
              <a:t>[SELECT STATEMENT] GROUP BY time(&lt;period&gt;) fill(&lt;value&gt;)</a:t>
            </a:r>
          </a:p>
          <a:p>
            <a:pPr algn="just">
              <a:lnSpc>
                <a:spcPct val="110000"/>
              </a:lnSpc>
              <a:spcBef>
                <a:spcPts val="1000"/>
              </a:spcBef>
              <a:defRPr sz="2100">
                <a:solidFill>
                  <a:srgbClr val="7A60F6"/>
                </a:solidFill>
                <a:latin typeface="Helvetica Neue"/>
                <a:ea typeface="Helvetica Neue"/>
                <a:cs typeface="Helvetica Neue"/>
                <a:sym typeface="Helvetica Neue"/>
              </a:defRPr>
            </a:pPr>
          </a:p>
          <a:p>
            <a:pPr marL="210552" indent="-210552" algn="just">
              <a:lnSpc>
                <a:spcPct val="110000"/>
              </a:lnSpc>
              <a:spcBef>
                <a:spcPts val="1000"/>
              </a:spcBef>
              <a:buSzPct val="75000"/>
              <a:buChar char="•"/>
              <a:defRPr sz="2100">
                <a:solidFill>
                  <a:srgbClr val="7A60F6"/>
                </a:solidFill>
                <a:latin typeface="Courier New"/>
                <a:ea typeface="Courier New"/>
                <a:cs typeface="Courier New"/>
                <a:sym typeface="Courier New"/>
              </a:defRPr>
            </a:pPr>
            <a:r>
              <a:t>SELECT max(busy) FROM cpu WHERE time &gt; now() - 1h GROUP BY time(10m) fill(0)</a:t>
            </a:r>
          </a:p>
          <a:p>
            <a:pPr marL="210552" indent="-210552" algn="just">
              <a:lnSpc>
                <a:spcPct val="110000"/>
              </a:lnSpc>
              <a:spcBef>
                <a:spcPts val="1000"/>
              </a:spcBef>
              <a:buSzPct val="75000"/>
              <a:buChar char="•"/>
              <a:defRPr sz="2100">
                <a:solidFill>
                  <a:srgbClr val="7A60F6"/>
                </a:solidFill>
                <a:latin typeface="Courier New"/>
                <a:ea typeface="Courier New"/>
                <a:cs typeface="Courier New"/>
                <a:sym typeface="Courier New"/>
              </a:defRPr>
            </a:pPr>
            <a:r>
              <a:t>SELECT mean(free) FROM free WHERE time &gt; now() - 1d GROUP BY time(1h) fill(previous)</a:t>
            </a:r>
          </a:p>
          <a:p>
            <a:pPr marL="210552" indent="-210552" algn="just">
              <a:lnSpc>
                <a:spcPct val="110000"/>
              </a:lnSpc>
              <a:spcBef>
                <a:spcPts val="1000"/>
              </a:spcBef>
              <a:buSzPct val="75000"/>
              <a:buChar char="•"/>
              <a:defRPr sz="2100">
                <a:solidFill>
                  <a:srgbClr val="7A60F6"/>
                </a:solidFill>
                <a:latin typeface="Courier New"/>
                <a:ea typeface="Courier New"/>
                <a:cs typeface="Courier New"/>
                <a:sym typeface="Courier New"/>
              </a:defRPr>
            </a:pPr>
            <a:r>
              <a:t>SELECT max(busy) FROM cpu WHERE time &gt; now() - 1h GROUP BY time(10m) fill(none)</a:t>
            </a:r>
          </a:p>
          <a:p>
            <a:pPr marL="210552" indent="-210552" algn="just">
              <a:lnSpc>
                <a:spcPct val="110000"/>
              </a:lnSpc>
              <a:spcBef>
                <a:spcPts val="1000"/>
              </a:spcBef>
              <a:buSzPct val="75000"/>
              <a:buChar char="•"/>
              <a:defRPr sz="2100">
                <a:solidFill>
                  <a:srgbClr val="7A60F6"/>
                </a:solidFill>
                <a:latin typeface="Courier New"/>
                <a:ea typeface="Courier New"/>
                <a:cs typeface="Courier New"/>
                <a:sym typeface="Courier New"/>
              </a:defRPr>
            </a:pPr>
            <a:r>
              <a:t>SELECT mean(free) FROM free WHERE time &gt; now() - 1d GROUP BY time(1h) fill(10)</a:t>
            </a:r>
          </a:p>
          <a:p>
            <a:pPr algn="just">
              <a:lnSpc>
                <a:spcPct val="110000"/>
              </a:lnSpc>
              <a:spcBef>
                <a:spcPts val="1000"/>
              </a:spcBef>
              <a:defRPr sz="2100">
                <a:solidFill>
                  <a:srgbClr val="7A60F6"/>
                </a:solidFill>
                <a:latin typeface="Courier New"/>
                <a:ea typeface="Courier New"/>
                <a:cs typeface="Courier New"/>
                <a:sym typeface="Courier New"/>
              </a:defRPr>
            </a:pPr>
          </a:p>
          <a:p>
            <a:pPr algn="just">
              <a:lnSpc>
                <a:spcPct val="110000"/>
              </a:lnSpc>
              <a:spcBef>
                <a:spcPts val="1000"/>
              </a:spcBef>
              <a:defRPr sz="2600">
                <a:solidFill>
                  <a:srgbClr val="53585F"/>
                </a:solidFill>
                <a:latin typeface="Helvetica Neue"/>
                <a:ea typeface="Helvetica Neue"/>
                <a:cs typeface="Helvetica Neue"/>
                <a:sym typeface="Helvetica Neue"/>
              </a:defRPr>
            </a:pPr>
            <a:r>
              <a:t>Try Running</a:t>
            </a:r>
          </a:p>
          <a:p>
            <a:pPr marL="210552" indent="-210552" algn="just">
              <a:lnSpc>
                <a:spcPct val="110000"/>
              </a:lnSpc>
              <a:spcBef>
                <a:spcPts val="1000"/>
              </a:spcBef>
              <a:buSzPct val="75000"/>
              <a:buChar char="•"/>
              <a:defRPr sz="2100">
                <a:solidFill>
                  <a:srgbClr val="7A60F6"/>
                </a:solidFill>
                <a:latin typeface="Courier New"/>
                <a:ea typeface="Courier New"/>
                <a:cs typeface="Courier New"/>
                <a:sym typeface="Courier New"/>
              </a:defRPr>
            </a:pPr>
            <a:r>
              <a:t>SELECT mean(degrees) FROM average_temperature WHERE time &gt; '2015-09-17' AND time &lt; '2015-09-20' GROUP BY time(1h) fill(previous)</a:t>
            </a:r>
          </a:p>
          <a:p>
            <a:pPr marL="210552" indent="-210552" algn="just">
              <a:lnSpc>
                <a:spcPct val="110000"/>
              </a:lnSpc>
              <a:spcBef>
                <a:spcPts val="1000"/>
              </a:spcBef>
              <a:buSzPct val="75000"/>
              <a:buChar char="•"/>
              <a:defRPr sz="2100">
                <a:solidFill>
                  <a:srgbClr val="7A60F6"/>
                </a:solidFill>
                <a:latin typeface="Courier New"/>
                <a:ea typeface="Courier New"/>
                <a:cs typeface="Courier New"/>
                <a:sym typeface="Courier New"/>
              </a:defRPr>
            </a:pPr>
            <a:r>
              <a:t>SELECT mean(degrees) FROM average_temperature WHERE time &gt; '2015-09-17' AND time &lt; '2015-09-20' GROUP BY time(1h) fill(0)</a:t>
            </a:r>
          </a:p>
        </p:txBody>
      </p:sp>
      <p:sp>
        <p:nvSpPr>
          <p:cNvPr id="299" name="Shape 299"/>
          <p:cNvSpPr/>
          <p:nvPr>
            <p:ph type="body" idx="14"/>
          </p:nvPr>
        </p:nvSpPr>
        <p:spPr>
          <a:xfrm>
            <a:off x="318120" y="304800"/>
            <a:ext cx="12732395" cy="1065908"/>
          </a:xfrm>
          <a:prstGeom prst="rect">
            <a:avLst/>
          </a:prstGeom>
        </p:spPr>
        <p:txBody>
          <a:bodyPr/>
          <a:lstStyle/>
          <a:p>
            <a:pPr/>
            <a:r>
              <a:t>Select Statement with fill</a:t>
            </a:r>
          </a:p>
        </p:txBody>
      </p:sp>
    </p:spTree>
  </p:cSld>
  <p:clrMapOvr>
    <a:masterClrMapping/>
  </p:clrMapOvr>
  <p:transition xmlns:p14="http://schemas.microsoft.com/office/powerpoint/2010/main" spd="med" advClick="1" p14:dur="1000"/>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1" name="Shape 301"/>
          <p:cNvSpPr/>
          <p:nvPr>
            <p:ph type="body" idx="13"/>
          </p:nvPr>
        </p:nvSpPr>
        <p:spPr>
          <a:prstGeom prst="roundRect">
            <a:avLst>
              <a:gd name="adj" fmla="val 1975"/>
            </a:avLst>
          </a:prstGeom>
        </p:spPr>
        <p:txBody>
          <a:bodyPr/>
          <a:lstStyle/>
          <a:p>
            <a:pPr algn="just">
              <a:lnSpc>
                <a:spcPct val="110000"/>
              </a:lnSpc>
              <a:defRPr sz="2600">
                <a:solidFill>
                  <a:srgbClr val="7A60F6"/>
                </a:solidFill>
                <a:latin typeface="Helvetica Neue"/>
                <a:ea typeface="Helvetica Neue"/>
                <a:cs typeface="Helvetica Neue"/>
                <a:sym typeface="Helvetica Neue"/>
              </a:defRPr>
            </a:pPr>
            <a:r>
              <a:t>SELECT &lt;thing&gt;[,&lt;thing&gt;] FROM &lt;field&gt; [other stuff]</a:t>
            </a:r>
          </a:p>
          <a:p>
            <a:pPr algn="just">
              <a:lnSpc>
                <a:spcPct val="110000"/>
              </a:lnSpc>
              <a:defRPr sz="2600">
                <a:solidFill>
                  <a:srgbClr val="7A60F6"/>
                </a:solidFill>
                <a:latin typeface="Helvetica Neue"/>
                <a:ea typeface="Helvetica Neue"/>
                <a:cs typeface="Helvetica Neue"/>
                <a:sym typeface="Helvetica Neue"/>
              </a:defRPr>
            </a:pPr>
          </a:p>
          <a:p>
            <a:pPr marL="292434" indent="-292434" algn="just">
              <a:lnSpc>
                <a:spcPct val="110000"/>
              </a:lnSpc>
              <a:buSzPct val="75000"/>
              <a:buChar char="•"/>
              <a:defRPr sz="2300">
                <a:solidFill>
                  <a:srgbClr val="7A60F6"/>
                </a:solidFill>
                <a:latin typeface="Courier New"/>
                <a:ea typeface="Courier New"/>
                <a:cs typeface="Courier New"/>
                <a:sym typeface="Courier New"/>
              </a:defRPr>
            </a:pPr>
            <a:r>
              <a:t>SELECT max(busy), mean(user) FROM cpu</a:t>
            </a:r>
          </a:p>
          <a:p>
            <a:pPr marL="280736" indent="-280736" algn="just">
              <a:lnSpc>
                <a:spcPct val="110000"/>
              </a:lnSpc>
              <a:buSzPct val="75000"/>
              <a:buChar char="•"/>
              <a:defRPr sz="2300">
                <a:solidFill>
                  <a:srgbClr val="7A60F6"/>
                </a:solidFill>
                <a:latin typeface="Courier New"/>
                <a:ea typeface="Courier New"/>
                <a:cs typeface="Courier New"/>
                <a:sym typeface="Courier New"/>
              </a:defRPr>
            </a:pPr>
            <a:r>
              <a:t>SELECT mean(free), median(used) FROM mem WHERE time &gt; now() - 1d </a:t>
            </a:r>
          </a:p>
          <a:p>
            <a:pPr marL="292434" indent="-292434" algn="just">
              <a:lnSpc>
                <a:spcPct val="110000"/>
              </a:lnSpc>
              <a:buSzPct val="75000"/>
              <a:buChar char="•"/>
              <a:defRPr sz="2300">
                <a:solidFill>
                  <a:srgbClr val="7A60F6"/>
                </a:solidFill>
                <a:latin typeface="Courier New"/>
                <a:ea typeface="Courier New"/>
                <a:cs typeface="Courier New"/>
                <a:sym typeface="Courier New"/>
              </a:defRPr>
            </a:pPr>
            <a:r>
              <a:t>SELECT stddev(used), sum(free) FROM disk WHERE host = 'server1'</a:t>
            </a:r>
          </a:p>
          <a:p>
            <a:pPr algn="just">
              <a:lnSpc>
                <a:spcPct val="110000"/>
              </a:lnSpc>
              <a:defRPr sz="2300">
                <a:solidFill>
                  <a:srgbClr val="7A60F6"/>
                </a:solidFill>
                <a:latin typeface="Courier New"/>
                <a:ea typeface="Courier New"/>
                <a:cs typeface="Courier New"/>
                <a:sym typeface="Courier New"/>
              </a:defRPr>
            </a:pPr>
          </a:p>
          <a:p>
            <a:pPr algn="just">
              <a:lnSpc>
                <a:spcPct val="110000"/>
              </a:lnSpc>
              <a:defRPr sz="2600">
                <a:solidFill>
                  <a:srgbClr val="53585F"/>
                </a:solidFill>
                <a:latin typeface="Helvetica Neue"/>
                <a:ea typeface="Helvetica Neue"/>
                <a:cs typeface="Helvetica Neue"/>
                <a:sym typeface="Helvetica Neue"/>
              </a:defRPr>
            </a:pPr>
          </a:p>
          <a:p>
            <a:pPr algn="just">
              <a:lnSpc>
                <a:spcPct val="110000"/>
              </a:lnSpc>
              <a:defRPr sz="2600">
                <a:solidFill>
                  <a:srgbClr val="53585F"/>
                </a:solidFill>
                <a:latin typeface="Helvetica Neue"/>
                <a:ea typeface="Helvetica Neue"/>
                <a:cs typeface="Helvetica Neue"/>
                <a:sym typeface="Helvetica Neue"/>
              </a:defRPr>
            </a:pPr>
            <a:r>
              <a:t>Try Running:</a:t>
            </a:r>
          </a:p>
          <a:p>
            <a:pPr marL="269039" indent="-269039" algn="just">
              <a:lnSpc>
                <a:spcPct val="110000"/>
              </a:lnSpc>
              <a:spcBef>
                <a:spcPts val="1000"/>
              </a:spcBef>
              <a:buSzPct val="75000"/>
              <a:buChar char="•"/>
              <a:defRPr sz="2000">
                <a:solidFill>
                  <a:srgbClr val="7A60F6"/>
                </a:solidFill>
                <a:latin typeface="Courier New"/>
                <a:ea typeface="Courier New"/>
                <a:cs typeface="Courier New"/>
                <a:sym typeface="Courier New"/>
              </a:defRPr>
            </a:pPr>
            <a:r>
              <a:t>SELECT max(degrees), min(degrees), mean(degrees) FROM average_temperature</a:t>
            </a:r>
          </a:p>
        </p:txBody>
      </p:sp>
      <p:sp>
        <p:nvSpPr>
          <p:cNvPr id="302" name="Shape 302"/>
          <p:cNvSpPr/>
          <p:nvPr>
            <p:ph type="body" idx="14"/>
          </p:nvPr>
        </p:nvSpPr>
        <p:spPr>
          <a:xfrm>
            <a:off x="136202" y="304800"/>
            <a:ext cx="12732395" cy="1065908"/>
          </a:xfrm>
          <a:prstGeom prst="rect">
            <a:avLst/>
          </a:prstGeom>
        </p:spPr>
        <p:txBody>
          <a:bodyPr/>
          <a:lstStyle/>
          <a:p>
            <a:pPr/>
            <a:r>
              <a:t>Queries with multiple functions</a:t>
            </a:r>
          </a:p>
        </p:txBody>
      </p:sp>
    </p:spTree>
  </p:cSld>
  <p:clrMapOvr>
    <a:masterClrMapping/>
  </p:clrMapOvr>
  <p:transition xmlns:p14="http://schemas.microsoft.com/office/powerpoint/2010/main" spd="med" advClick="1" p14:dur="1000"/>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4" name="Shape 304"/>
          <p:cNvSpPr/>
          <p:nvPr>
            <p:ph type="body" idx="13"/>
          </p:nvPr>
        </p:nvSpPr>
        <p:spPr>
          <a:xfrm>
            <a:off x="331539" y="1494060"/>
            <a:ext cx="12341722" cy="6562280"/>
          </a:xfrm>
          <a:prstGeom prst="roundRect">
            <a:avLst>
              <a:gd name="adj" fmla="val 1975"/>
            </a:avLst>
          </a:prstGeom>
        </p:spPr>
        <p:txBody>
          <a:bodyPr/>
          <a:lstStyle/>
          <a:p>
            <a:pPr algn="just">
              <a:lnSpc>
                <a:spcPct val="110000"/>
              </a:lnSpc>
              <a:defRPr sz="2600">
                <a:solidFill>
                  <a:srgbClr val="7A60F6"/>
                </a:solidFill>
                <a:latin typeface="Helvetica Neue"/>
                <a:ea typeface="Helvetica Neue"/>
                <a:cs typeface="Helvetica Neue"/>
                <a:sym typeface="Helvetica Neue"/>
              </a:defRPr>
            </a:pPr>
            <a:r>
              <a:t>SELECT &lt;thing&gt; as &lt;other_thing&gt; [,&lt;thing&gt; as &lt;other_thing&gt;] FROM &lt;field&gt; [other stuff]</a:t>
            </a:r>
          </a:p>
          <a:p>
            <a:pPr algn="just">
              <a:lnSpc>
                <a:spcPct val="110000"/>
              </a:lnSpc>
              <a:defRPr sz="2600">
                <a:solidFill>
                  <a:srgbClr val="7A60F6"/>
                </a:solidFill>
                <a:latin typeface="Helvetica Neue"/>
                <a:ea typeface="Helvetica Neue"/>
                <a:cs typeface="Helvetica Neue"/>
                <a:sym typeface="Helvetica Neue"/>
              </a:defRPr>
            </a:pPr>
          </a:p>
          <a:p>
            <a:pPr marL="269039" indent="-269039" algn="just">
              <a:lnSpc>
                <a:spcPct val="110000"/>
              </a:lnSpc>
              <a:buSzPct val="75000"/>
              <a:buChar char="•"/>
              <a:defRPr sz="1900">
                <a:solidFill>
                  <a:schemeClr val="accent6"/>
                </a:solidFill>
                <a:latin typeface="Courier New"/>
                <a:ea typeface="Courier New"/>
                <a:cs typeface="Courier New"/>
                <a:sym typeface="Courier New"/>
              </a:defRPr>
            </a:pPr>
            <a:r>
              <a:t>SELECT max(busy) as busy, mean(user) as user FROM cpu</a:t>
            </a:r>
          </a:p>
          <a:p>
            <a:pPr marL="269039" indent="-269039" algn="just">
              <a:lnSpc>
                <a:spcPct val="110000"/>
              </a:lnSpc>
              <a:buSzPct val="75000"/>
              <a:buChar char="•"/>
              <a:defRPr sz="1900">
                <a:solidFill>
                  <a:schemeClr val="accent6"/>
                </a:solidFill>
                <a:latin typeface="Courier New"/>
                <a:ea typeface="Courier New"/>
                <a:cs typeface="Courier New"/>
                <a:sym typeface="Courier New"/>
              </a:defRPr>
            </a:pPr>
            <a:r>
              <a:t>SELECT mean(free) as free, median(used) as median_used FROM mem</a:t>
            </a:r>
          </a:p>
          <a:p>
            <a:pPr marL="269039" indent="-269039" algn="just">
              <a:lnSpc>
                <a:spcPct val="110000"/>
              </a:lnSpc>
              <a:buSzPct val="75000"/>
              <a:buChar char="•"/>
              <a:defRPr sz="1900">
                <a:solidFill>
                  <a:schemeClr val="accent6"/>
                </a:solidFill>
                <a:latin typeface="Courier New"/>
                <a:ea typeface="Courier New"/>
                <a:cs typeface="Courier New"/>
                <a:sym typeface="Courier New"/>
              </a:defRPr>
            </a:pPr>
            <a:r>
              <a:t>SELECT stddev(used) as dev, mean(used) as avg FROM disk WHERE host = 'server1'</a:t>
            </a:r>
          </a:p>
          <a:p>
            <a:pPr algn="just">
              <a:lnSpc>
                <a:spcPct val="110000"/>
              </a:lnSpc>
              <a:defRPr sz="1900">
                <a:solidFill>
                  <a:schemeClr val="accent6"/>
                </a:solidFill>
                <a:latin typeface="Courier New"/>
                <a:ea typeface="Courier New"/>
                <a:cs typeface="Courier New"/>
                <a:sym typeface="Courier New"/>
              </a:defRPr>
            </a:pPr>
          </a:p>
          <a:p>
            <a:pPr algn="just">
              <a:lnSpc>
                <a:spcPct val="110000"/>
              </a:lnSpc>
              <a:defRPr sz="1900">
                <a:solidFill>
                  <a:schemeClr val="accent6"/>
                </a:solidFill>
                <a:latin typeface="Courier New"/>
                <a:ea typeface="Courier New"/>
                <a:cs typeface="Courier New"/>
                <a:sym typeface="Courier New"/>
              </a:defRPr>
            </a:pPr>
          </a:p>
          <a:p>
            <a:pPr algn="just">
              <a:lnSpc>
                <a:spcPct val="110000"/>
              </a:lnSpc>
              <a:defRPr sz="2600">
                <a:solidFill>
                  <a:srgbClr val="53585F"/>
                </a:solidFill>
                <a:latin typeface="Helvetica Neue"/>
                <a:ea typeface="Helvetica Neue"/>
                <a:cs typeface="Helvetica Neue"/>
                <a:sym typeface="Helvetica Neue"/>
              </a:defRPr>
            </a:pPr>
            <a:r>
              <a:t>Try Running:</a:t>
            </a:r>
          </a:p>
          <a:p>
            <a:pPr marL="269039" indent="-269039" algn="just">
              <a:lnSpc>
                <a:spcPct val="110000"/>
              </a:lnSpc>
              <a:spcBef>
                <a:spcPts val="1000"/>
              </a:spcBef>
              <a:buSzPct val="75000"/>
              <a:buChar char="•"/>
              <a:defRPr sz="2000">
                <a:solidFill>
                  <a:srgbClr val="7A60F6"/>
                </a:solidFill>
                <a:latin typeface="Courier New"/>
                <a:ea typeface="Courier New"/>
                <a:cs typeface="Courier New"/>
                <a:sym typeface="Courier New"/>
              </a:defRPr>
            </a:pPr>
            <a:r>
              <a:t>SELECT max(degrees) AS max_temp, min(degrees) AS min_temp, mean(degrees) AS avg_temp FROM average_temperature</a:t>
            </a:r>
          </a:p>
          <a:p>
            <a:pPr algn="just">
              <a:lnSpc>
                <a:spcPct val="110000"/>
              </a:lnSpc>
              <a:defRPr sz="1900">
                <a:solidFill>
                  <a:schemeClr val="accent6"/>
                </a:solidFill>
                <a:latin typeface="Courier New"/>
                <a:ea typeface="Courier New"/>
                <a:cs typeface="Courier New"/>
                <a:sym typeface="Courier New"/>
              </a:defRPr>
            </a:pPr>
          </a:p>
        </p:txBody>
      </p:sp>
      <p:sp>
        <p:nvSpPr>
          <p:cNvPr id="305" name="Shape 305"/>
          <p:cNvSpPr/>
          <p:nvPr>
            <p:ph type="body" idx="14"/>
          </p:nvPr>
        </p:nvSpPr>
        <p:spPr>
          <a:xfrm>
            <a:off x="318120" y="304800"/>
            <a:ext cx="12732395" cy="1065908"/>
          </a:xfrm>
          <a:prstGeom prst="rect">
            <a:avLst/>
          </a:prstGeom>
        </p:spPr>
        <p:txBody>
          <a:bodyPr/>
          <a:lstStyle/>
          <a:p>
            <a:pPr/>
            <a:r>
              <a:t>Select Statement with AS</a:t>
            </a:r>
          </a:p>
        </p:txBody>
      </p:sp>
    </p:spTree>
  </p:cSld>
  <p:clrMapOvr>
    <a:masterClrMapping/>
  </p:clrMapOvr>
  <p:transition xmlns:p14="http://schemas.microsoft.com/office/powerpoint/2010/main" spd="med" advClick="1" p14:dur="1000"/>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7" name="Shape 307"/>
          <p:cNvSpPr/>
          <p:nvPr>
            <p:ph type="body" idx="13"/>
          </p:nvPr>
        </p:nvSpPr>
        <p:spPr>
          <a:xfrm>
            <a:off x="331539" y="1494060"/>
            <a:ext cx="12341722" cy="7236967"/>
          </a:xfrm>
          <a:prstGeom prst="roundRect">
            <a:avLst>
              <a:gd name="adj" fmla="val 1791"/>
            </a:avLst>
          </a:prstGeom>
        </p:spPr>
        <p:txBody>
          <a:bodyPr/>
          <a:lstStyle/>
          <a:p>
            <a:pPr algn="just">
              <a:lnSpc>
                <a:spcPct val="110000"/>
              </a:lnSpc>
              <a:defRPr sz="2600">
                <a:solidFill>
                  <a:srgbClr val="7A60F6"/>
                </a:solidFill>
                <a:latin typeface="Helvetica Neue"/>
                <a:ea typeface="Helvetica Neue"/>
                <a:cs typeface="Helvetica Neue"/>
                <a:sym typeface="Helvetica Neue"/>
              </a:defRPr>
            </a:pPr>
            <a:r>
              <a:t>SELECT &lt;stuff&gt; INTO &lt;measurement&gt; FROM &lt;measurement&gt; [other stuff]</a:t>
            </a:r>
          </a:p>
          <a:p>
            <a:pPr algn="just">
              <a:lnSpc>
                <a:spcPct val="110000"/>
              </a:lnSpc>
              <a:defRPr sz="2600">
                <a:solidFill>
                  <a:srgbClr val="7A60F6"/>
                </a:solidFill>
                <a:latin typeface="Helvetica Neue"/>
                <a:ea typeface="Helvetica Neue"/>
                <a:cs typeface="Helvetica Neue"/>
                <a:sym typeface="Helvetica Neue"/>
              </a:defRPr>
            </a:pPr>
          </a:p>
          <a:p>
            <a:pPr marL="292434" indent="-292434" algn="just">
              <a:lnSpc>
                <a:spcPct val="110000"/>
              </a:lnSpc>
              <a:buSzPct val="75000"/>
              <a:buChar char="•"/>
              <a:defRPr sz="2200">
                <a:solidFill>
                  <a:srgbClr val="7A60F6"/>
                </a:solidFill>
                <a:latin typeface="Courier New"/>
                <a:ea typeface="Courier New"/>
                <a:cs typeface="Courier New"/>
                <a:sym typeface="Courier New"/>
              </a:defRPr>
            </a:pPr>
            <a:r>
              <a:t>SELECT max(busy) as busy, mean(user) as user INTO new_cpu FROM cpu</a:t>
            </a:r>
          </a:p>
          <a:p>
            <a:pPr marL="280736" indent="-280736" algn="just">
              <a:lnSpc>
                <a:spcPct val="110000"/>
              </a:lnSpc>
              <a:buSzPct val="75000"/>
              <a:buChar char="•"/>
              <a:defRPr sz="2200">
                <a:solidFill>
                  <a:srgbClr val="7A60F6"/>
                </a:solidFill>
                <a:latin typeface="Courier New"/>
                <a:ea typeface="Courier New"/>
                <a:cs typeface="Courier New"/>
                <a:sym typeface="Courier New"/>
              </a:defRPr>
            </a:pPr>
            <a:r>
              <a:t>SELECT mean(free) INTO mean_mem FROM mem</a:t>
            </a:r>
          </a:p>
          <a:p>
            <a:pPr marL="292434" indent="-292434" algn="just">
              <a:lnSpc>
                <a:spcPct val="110000"/>
              </a:lnSpc>
              <a:buSzPct val="75000"/>
              <a:buChar char="•"/>
              <a:defRPr sz="2200">
                <a:solidFill>
                  <a:srgbClr val="7A60F6"/>
                </a:solidFill>
                <a:latin typeface="Courier New"/>
                <a:ea typeface="Courier New"/>
                <a:cs typeface="Courier New"/>
                <a:sym typeface="Courier New"/>
              </a:defRPr>
            </a:pPr>
            <a:r>
              <a:t>SELECT stddev(used) as dev INTO other_disk FROM disk</a:t>
            </a:r>
          </a:p>
          <a:p>
            <a:pPr algn="just">
              <a:lnSpc>
                <a:spcPct val="110000"/>
              </a:lnSpc>
              <a:defRPr sz="2600">
                <a:solidFill>
                  <a:srgbClr val="7A60F6"/>
                </a:solidFill>
                <a:latin typeface="Helvetica Neue"/>
                <a:ea typeface="Helvetica Neue"/>
                <a:cs typeface="Helvetica Neue"/>
                <a:sym typeface="Helvetica Neue"/>
              </a:defRPr>
            </a:pPr>
          </a:p>
          <a:p>
            <a:pPr algn="just">
              <a:lnSpc>
                <a:spcPct val="110000"/>
              </a:lnSpc>
              <a:defRPr sz="2600">
                <a:solidFill>
                  <a:srgbClr val="53585F"/>
                </a:solidFill>
                <a:latin typeface="Helvetica Neue"/>
                <a:ea typeface="Helvetica Neue"/>
                <a:cs typeface="Helvetica Neue"/>
                <a:sym typeface="Helvetica Neue"/>
              </a:defRPr>
            </a:pPr>
            <a:r>
              <a:t>The INTO clause place the results of one query into another measurement in the database.</a:t>
            </a:r>
          </a:p>
          <a:p>
            <a:pPr algn="just">
              <a:lnSpc>
                <a:spcPct val="110000"/>
              </a:lnSpc>
              <a:defRPr sz="2600">
                <a:solidFill>
                  <a:srgbClr val="53585F"/>
                </a:solidFill>
                <a:latin typeface="Helvetica Neue"/>
                <a:ea typeface="Helvetica Neue"/>
                <a:cs typeface="Helvetica Neue"/>
                <a:sym typeface="Helvetica Neue"/>
              </a:defRPr>
            </a:pPr>
          </a:p>
          <a:p>
            <a:pPr algn="just">
              <a:lnSpc>
                <a:spcPct val="110000"/>
              </a:lnSpc>
              <a:defRPr sz="1900">
                <a:solidFill>
                  <a:schemeClr val="accent6"/>
                </a:solidFill>
                <a:latin typeface="Courier New"/>
                <a:ea typeface="Courier New"/>
                <a:cs typeface="Courier New"/>
                <a:sym typeface="Courier New"/>
              </a:defRPr>
            </a:pPr>
          </a:p>
          <a:p>
            <a:pPr algn="just">
              <a:lnSpc>
                <a:spcPct val="110000"/>
              </a:lnSpc>
              <a:defRPr sz="2600">
                <a:solidFill>
                  <a:srgbClr val="53585F"/>
                </a:solidFill>
                <a:latin typeface="Helvetica Neue"/>
                <a:ea typeface="Helvetica Neue"/>
                <a:cs typeface="Helvetica Neue"/>
                <a:sym typeface="Helvetica Neue"/>
              </a:defRPr>
            </a:pPr>
            <a:r>
              <a:t>Try Running:</a:t>
            </a:r>
          </a:p>
          <a:p>
            <a:pPr marL="269039" indent="-269039" algn="just">
              <a:lnSpc>
                <a:spcPct val="110000"/>
              </a:lnSpc>
              <a:spcBef>
                <a:spcPts val="1000"/>
              </a:spcBef>
              <a:buSzPct val="75000"/>
              <a:buChar char="•"/>
              <a:defRPr sz="2000">
                <a:solidFill>
                  <a:srgbClr val="7A60F6"/>
                </a:solidFill>
                <a:latin typeface="Courier New"/>
                <a:ea typeface="Courier New"/>
                <a:cs typeface="Courier New"/>
                <a:sym typeface="Courier New"/>
              </a:defRPr>
            </a:pPr>
            <a:r>
              <a:t>SELECT max(degrees) AS max_temp, min(degrees) AS min_temp, mean(degrees) AS avg_temp INTO downsampled_avg_tmp FROM average_temperature WHERE time &gt; '2015-09-17' AND time &lt; '2015-09-20' GROUP BY time(6h), * fill(0)</a:t>
            </a:r>
          </a:p>
          <a:p>
            <a:pPr marL="269039" indent="-269039" algn="just">
              <a:lnSpc>
                <a:spcPct val="110000"/>
              </a:lnSpc>
              <a:spcBef>
                <a:spcPts val="1000"/>
              </a:spcBef>
              <a:buSzPct val="75000"/>
              <a:buChar char="•"/>
              <a:defRPr sz="2000">
                <a:solidFill>
                  <a:srgbClr val="7A60F6"/>
                </a:solidFill>
                <a:latin typeface="Courier New"/>
                <a:ea typeface="Courier New"/>
                <a:cs typeface="Courier New"/>
                <a:sym typeface="Courier New"/>
              </a:defRPr>
            </a:pPr>
            <a:r>
              <a:t>SELECT * FROM downsampled_avg_tmp</a:t>
            </a:r>
          </a:p>
        </p:txBody>
      </p:sp>
      <p:sp>
        <p:nvSpPr>
          <p:cNvPr id="308" name="Shape 308"/>
          <p:cNvSpPr/>
          <p:nvPr>
            <p:ph type="body" idx="14"/>
          </p:nvPr>
        </p:nvSpPr>
        <p:spPr>
          <a:xfrm>
            <a:off x="318120" y="304800"/>
            <a:ext cx="12732395" cy="1065908"/>
          </a:xfrm>
          <a:prstGeom prst="rect">
            <a:avLst/>
          </a:prstGeom>
        </p:spPr>
        <p:txBody>
          <a:bodyPr/>
          <a:lstStyle/>
          <a:p>
            <a:pPr/>
            <a:r>
              <a:t>Queries with INTO Clause</a:t>
            </a:r>
          </a:p>
        </p:txBody>
      </p:sp>
    </p:spTree>
  </p:cSld>
  <p:clrMapOvr>
    <a:masterClrMapping/>
  </p:clrMapOvr>
  <p:transition xmlns:p14="http://schemas.microsoft.com/office/powerpoint/2010/main" spd="med" advClick="1" p14:dur="1000"/>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0" name="Shape 310"/>
          <p:cNvSpPr/>
          <p:nvPr>
            <p:ph type="body" idx="13"/>
          </p:nvPr>
        </p:nvSpPr>
        <p:spPr>
          <a:xfrm>
            <a:off x="331539" y="1494060"/>
            <a:ext cx="12341722" cy="7236967"/>
          </a:xfrm>
          <a:prstGeom prst="roundRect">
            <a:avLst>
              <a:gd name="adj" fmla="val 1791"/>
            </a:avLst>
          </a:prstGeom>
        </p:spPr>
        <p:txBody>
          <a:bodyPr/>
          <a:lstStyle/>
          <a:p>
            <a:pPr algn="just">
              <a:lnSpc>
                <a:spcPct val="110000"/>
              </a:lnSpc>
              <a:defRPr sz="2600">
                <a:solidFill>
                  <a:srgbClr val="53585F"/>
                </a:solidFill>
                <a:latin typeface="Helvetica Neue"/>
                <a:ea typeface="Helvetica Neue"/>
                <a:cs typeface="Helvetica Neue"/>
                <a:sym typeface="Helvetica Neue"/>
              </a:defRPr>
            </a:pPr>
            <a:r>
              <a:t>The </a:t>
            </a:r>
            <a:r>
              <a:rPr>
                <a:solidFill>
                  <a:schemeClr val="accent6"/>
                </a:solidFill>
                <a:latin typeface="Courier New"/>
                <a:ea typeface="Courier New"/>
                <a:cs typeface="Courier New"/>
                <a:sym typeface="Courier New"/>
              </a:rPr>
              <a:t>SHOW QUERIES </a:t>
            </a:r>
            <a:r>
              <a:t>command shows all active running queries</a:t>
            </a:r>
          </a:p>
          <a:p>
            <a:pPr algn="just">
              <a:lnSpc>
                <a:spcPct val="110000"/>
              </a:lnSpc>
              <a:defRPr sz="2600">
                <a:solidFill>
                  <a:srgbClr val="53585F"/>
                </a:solidFill>
                <a:latin typeface="Helvetica Neue"/>
                <a:ea typeface="Helvetica Neue"/>
                <a:cs typeface="Helvetica Neue"/>
                <a:sym typeface="Helvetica Neue"/>
              </a:defRPr>
            </a:pPr>
          </a:p>
          <a:p>
            <a:pPr algn="just">
              <a:lnSpc>
                <a:spcPct val="110000"/>
              </a:lnSpc>
              <a:defRPr sz="2600">
                <a:solidFill>
                  <a:srgbClr val="53585F"/>
                </a:solidFill>
                <a:latin typeface="Helvetica Neue"/>
                <a:ea typeface="Helvetica Neue"/>
                <a:cs typeface="Helvetica Neue"/>
                <a:sym typeface="Helvetica Neue"/>
              </a:defRPr>
            </a:pPr>
            <a:r>
              <a:t>The </a:t>
            </a:r>
            <a:r>
              <a:rPr>
                <a:solidFill>
                  <a:schemeClr val="accent6"/>
                </a:solidFill>
                <a:latin typeface="Courier New"/>
                <a:ea typeface="Courier New"/>
                <a:cs typeface="Courier New"/>
                <a:sym typeface="Courier New"/>
              </a:rPr>
              <a:t>KILL QUERY &lt;qid&gt; </a:t>
            </a:r>
            <a:r>
              <a:t>command willl kill an actively running query</a:t>
            </a:r>
          </a:p>
        </p:txBody>
      </p:sp>
      <p:sp>
        <p:nvSpPr>
          <p:cNvPr id="311" name="Shape 311"/>
          <p:cNvSpPr/>
          <p:nvPr>
            <p:ph type="body" idx="14"/>
          </p:nvPr>
        </p:nvSpPr>
        <p:spPr>
          <a:xfrm>
            <a:off x="318120" y="304800"/>
            <a:ext cx="12732395" cy="1065908"/>
          </a:xfrm>
          <a:prstGeom prst="rect">
            <a:avLst/>
          </a:prstGeom>
        </p:spPr>
        <p:txBody>
          <a:bodyPr/>
          <a:lstStyle/>
          <a:p>
            <a:pPr/>
            <a:r>
              <a:t>SHOW/Kill QUERIES</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bg>
      <p:bgPr>
        <a:solidFill>
          <a:schemeClr val="accent3"/>
        </a:solidFill>
      </p:bgPr>
    </p:bg>
    <p:spTree>
      <p:nvGrpSpPr>
        <p:cNvPr id="1" name=""/>
        <p:cNvGrpSpPr/>
        <p:nvPr/>
      </p:nvGrpSpPr>
      <p:grpSpPr>
        <a:xfrm>
          <a:off x="0" y="0"/>
          <a:ext cx="0" cy="0"/>
          <a:chOff x="0" y="0"/>
          <a:chExt cx="0" cy="0"/>
        </a:xfrm>
      </p:grpSpPr>
      <p:sp>
        <p:nvSpPr>
          <p:cNvPr id="178" name="Shape 178"/>
          <p:cNvSpPr/>
          <p:nvPr>
            <p:ph type="title"/>
          </p:nvPr>
        </p:nvSpPr>
        <p:spPr>
          <a:prstGeom prst="rect">
            <a:avLst/>
          </a:prstGeom>
        </p:spPr>
        <p:txBody>
          <a:bodyPr/>
          <a:lstStyle>
            <a:lvl1pPr>
              <a:defRPr>
                <a:latin typeface="Helvetica Neue"/>
                <a:ea typeface="Helvetica Neue"/>
                <a:cs typeface="Helvetica Neue"/>
                <a:sym typeface="Helvetica Neue"/>
              </a:defRPr>
            </a:lvl1pPr>
          </a:lstStyle>
          <a:p>
            <a:pPr/>
            <a:r>
              <a:t>CLI Tips and Tricks</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0" name="Shape 180"/>
          <p:cNvSpPr/>
          <p:nvPr>
            <p:ph type="body" idx="13"/>
          </p:nvPr>
        </p:nvSpPr>
        <p:spPr>
          <a:xfrm>
            <a:off x="331539" y="1595660"/>
            <a:ext cx="12341722" cy="6968332"/>
          </a:xfrm>
          <a:prstGeom prst="roundRect">
            <a:avLst>
              <a:gd name="adj" fmla="val 1860"/>
            </a:avLst>
          </a:prstGeom>
        </p:spPr>
        <p:txBody>
          <a:bodyPr/>
          <a:lstStyle/>
          <a:p>
            <a:pPr algn="just">
              <a:defRPr sz="2000">
                <a:solidFill>
                  <a:srgbClr val="7A60F6"/>
                </a:solidFill>
                <a:latin typeface="Courier New"/>
                <a:ea typeface="Courier New"/>
                <a:cs typeface="Courier New"/>
                <a:sym typeface="Courier New"/>
              </a:defRPr>
            </a:pPr>
          </a:p>
          <a:p>
            <a:pPr algn="just">
              <a:defRPr sz="2000">
                <a:solidFill>
                  <a:srgbClr val="7A60F6"/>
                </a:solidFill>
                <a:latin typeface="Courier New"/>
                <a:ea typeface="Courier New"/>
                <a:cs typeface="Courier New"/>
                <a:sym typeface="Courier New"/>
              </a:defRPr>
            </a:pPr>
            <a:r>
              <a:t>  $ influx</a:t>
            </a:r>
          </a:p>
          <a:p>
            <a:pPr algn="just">
              <a:defRPr sz="2000">
                <a:solidFill>
                  <a:srgbClr val="7A60F6"/>
                </a:solidFill>
                <a:latin typeface="Courier New"/>
                <a:ea typeface="Courier New"/>
                <a:cs typeface="Courier New"/>
                <a:sym typeface="Courier New"/>
              </a:defRPr>
            </a:pPr>
            <a:r>
              <a:t>  &gt; precision rfc3339</a:t>
            </a:r>
          </a:p>
          <a:p>
            <a:pPr algn="just">
              <a:defRPr sz="2000">
                <a:solidFill>
                  <a:srgbClr val="7A60F6"/>
                </a:solidFill>
                <a:latin typeface="Courier New"/>
                <a:ea typeface="Courier New"/>
                <a:cs typeface="Courier New"/>
                <a:sym typeface="Courier New"/>
              </a:defRPr>
            </a:pPr>
          </a:p>
          <a:p>
            <a:pPr algn="just">
              <a:defRPr sz="2000">
                <a:solidFill>
                  <a:srgbClr val="7A60F6"/>
                </a:solidFill>
                <a:latin typeface="Courier New"/>
                <a:ea typeface="Courier New"/>
                <a:cs typeface="Courier New"/>
                <a:sym typeface="Courier New"/>
              </a:defRPr>
            </a:pPr>
            <a:r>
              <a:t>  # Where the metadata/raft database is stored</a:t>
            </a:r>
          </a:p>
          <a:p>
            <a:pPr algn="just">
              <a:defRPr sz="2000">
                <a:solidFill>
                  <a:srgbClr val="7A60F6"/>
                </a:solidFill>
                <a:latin typeface="Courier New"/>
                <a:ea typeface="Courier New"/>
                <a:cs typeface="Courier New"/>
                <a:sym typeface="Courier New"/>
              </a:defRPr>
            </a:pPr>
            <a:r>
              <a:t>  dir = "/var/lib/influxdb/meta"</a:t>
            </a:r>
          </a:p>
          <a:p>
            <a:pPr algn="just">
              <a:defRPr sz="2000">
                <a:solidFill>
                  <a:srgbClr val="7A60F6"/>
                </a:solidFill>
                <a:latin typeface="Courier New"/>
                <a:ea typeface="Courier New"/>
                <a:cs typeface="Courier New"/>
                <a:sym typeface="Courier New"/>
              </a:defRPr>
            </a:pPr>
          </a:p>
          <a:p>
            <a:pPr algn="just">
              <a:defRPr sz="2000">
                <a:solidFill>
                  <a:srgbClr val="7A60F6"/>
                </a:solidFill>
                <a:latin typeface="Courier New"/>
                <a:ea typeface="Courier New"/>
                <a:cs typeface="Courier New"/>
                <a:sym typeface="Courier New"/>
              </a:defRPr>
            </a:pPr>
            <a:r>
              <a:t>  # The default address to bind to</a:t>
            </a:r>
          </a:p>
          <a:p>
            <a:pPr algn="just">
              <a:defRPr sz="2000">
                <a:solidFill>
                  <a:srgbClr val="7A60F6"/>
                </a:solidFill>
                <a:latin typeface="Courier New"/>
                <a:ea typeface="Courier New"/>
                <a:cs typeface="Courier New"/>
                <a:sym typeface="Courier New"/>
              </a:defRPr>
            </a:pPr>
            <a:r>
              <a:t>  bind-address = ":8088"</a:t>
            </a:r>
          </a:p>
          <a:p>
            <a:pPr algn="just">
              <a:defRPr sz="2000">
                <a:solidFill>
                  <a:srgbClr val="7A60F6"/>
                </a:solidFill>
                <a:latin typeface="Courier New"/>
                <a:ea typeface="Courier New"/>
                <a:cs typeface="Courier New"/>
                <a:sym typeface="Courier New"/>
              </a:defRPr>
            </a:pPr>
          </a:p>
          <a:p>
            <a:pPr algn="just">
              <a:defRPr sz="2000">
                <a:solidFill>
                  <a:srgbClr val="7A60F6"/>
                </a:solidFill>
                <a:latin typeface="Courier New"/>
                <a:ea typeface="Courier New"/>
                <a:cs typeface="Courier New"/>
                <a:sym typeface="Courier New"/>
              </a:defRPr>
            </a:pPr>
            <a:r>
              <a:t>  # The default address to bind the API to</a:t>
            </a:r>
          </a:p>
          <a:p>
            <a:pPr algn="just">
              <a:defRPr sz="2000">
                <a:solidFill>
                  <a:srgbClr val="7A60F6"/>
                </a:solidFill>
                <a:latin typeface="Courier New"/>
                <a:ea typeface="Courier New"/>
                <a:cs typeface="Courier New"/>
                <a:sym typeface="Courier New"/>
              </a:defRPr>
            </a:pPr>
            <a:r>
              <a:t>  http-bind-address = ":8091"</a:t>
            </a:r>
          </a:p>
          <a:p>
            <a:pPr algn="just">
              <a:defRPr sz="2000">
                <a:solidFill>
                  <a:srgbClr val="7A60F6"/>
                </a:solidFill>
                <a:latin typeface="Courier New"/>
                <a:ea typeface="Courier New"/>
                <a:cs typeface="Courier New"/>
                <a:sym typeface="Courier New"/>
              </a:defRPr>
            </a:pPr>
            <a:r>
              <a:t>  https-enabled = false</a:t>
            </a:r>
          </a:p>
          <a:p>
            <a:pPr algn="just">
              <a:defRPr sz="2000">
                <a:solidFill>
                  <a:srgbClr val="7A60F6"/>
                </a:solidFill>
                <a:latin typeface="Courier New"/>
                <a:ea typeface="Courier New"/>
                <a:cs typeface="Courier New"/>
                <a:sym typeface="Courier New"/>
              </a:defRPr>
            </a:pPr>
            <a:r>
              <a:t>  https-certificate = “”</a:t>
            </a:r>
          </a:p>
          <a:p>
            <a:pPr algn="just">
              <a:defRPr sz="2000">
                <a:solidFill>
                  <a:srgbClr val="7A60F6"/>
                </a:solidFill>
                <a:latin typeface="Courier New"/>
                <a:ea typeface="Courier New"/>
                <a:cs typeface="Courier New"/>
                <a:sym typeface="Courier New"/>
              </a:defRPr>
            </a:pPr>
            <a:r>
              <a:t>  </a:t>
            </a:r>
          </a:p>
          <a:p>
            <a:pPr algn="just">
              <a:defRPr sz="2000">
                <a:solidFill>
                  <a:srgbClr val="7A60F6"/>
                </a:solidFill>
                <a:latin typeface="Courier New"/>
                <a:ea typeface="Courier New"/>
                <a:cs typeface="Courier New"/>
                <a:sym typeface="Courier New"/>
              </a:defRPr>
            </a:pPr>
            <a:r>
              <a:t>  …</a:t>
            </a:r>
          </a:p>
          <a:p>
            <a:pPr algn="just">
              <a:defRPr sz="2000">
                <a:solidFill>
                  <a:srgbClr val="7A60F6"/>
                </a:solidFill>
                <a:latin typeface="Courier New"/>
                <a:ea typeface="Courier New"/>
                <a:cs typeface="Courier New"/>
                <a:sym typeface="Courier New"/>
              </a:defRPr>
            </a:pPr>
          </a:p>
          <a:p>
            <a:pPr algn="just">
              <a:defRPr sz="2000">
                <a:solidFill>
                  <a:srgbClr val="7A60F6"/>
                </a:solidFill>
                <a:latin typeface="Courier New"/>
                <a:ea typeface="Courier New"/>
                <a:cs typeface="Courier New"/>
                <a:sym typeface="Courier New"/>
              </a:defRPr>
            </a:pPr>
          </a:p>
          <a:p>
            <a:pPr marL="198855" indent="-198855" algn="just">
              <a:buSzPct val="75000"/>
              <a:buChar char="•"/>
              <a:defRPr sz="2100">
                <a:solidFill>
                  <a:srgbClr val="53585F"/>
                </a:solidFill>
                <a:latin typeface="Helvetica Neue"/>
                <a:ea typeface="Helvetica Neue"/>
                <a:cs typeface="Helvetica Neue"/>
                <a:sym typeface="Helvetica Neue"/>
              </a:defRPr>
            </a:pPr>
            <a:r>
              <a:t>Controls if this node should run the meta service and participate in the Raft group</a:t>
            </a:r>
          </a:p>
        </p:txBody>
      </p:sp>
      <p:sp>
        <p:nvSpPr>
          <p:cNvPr id="181" name="Shape 181"/>
          <p:cNvSpPr/>
          <p:nvPr>
            <p:ph type="body" idx="14"/>
          </p:nvPr>
        </p:nvSpPr>
        <p:spPr>
          <a:prstGeom prst="rect">
            <a:avLst/>
          </a:prstGeom>
        </p:spPr>
        <p:txBody>
          <a:bodyPr/>
          <a:lstStyle/>
          <a:p>
            <a:pPr lvl="1" algn="l">
              <a:defRPr sz="6000">
                <a:solidFill>
                  <a:srgbClr val="575E6C"/>
                </a:solidFill>
                <a:latin typeface="Helvetica"/>
                <a:ea typeface="Helvetica"/>
                <a:cs typeface="Helvetica"/>
                <a:sym typeface="Helvetica"/>
              </a:defRPr>
            </a:pPr>
            <a:r>
              <a:t>Why Use the CLI?</a:t>
            </a:r>
          </a:p>
        </p:txBody>
      </p:sp>
      <p:sp>
        <p:nvSpPr>
          <p:cNvPr id="182" name="Shape 182"/>
          <p:cNvSpPr/>
          <p:nvPr/>
        </p:nvSpPr>
        <p:spPr>
          <a:xfrm>
            <a:off x="458539" y="1722660"/>
            <a:ext cx="12341722" cy="6818015"/>
          </a:xfrm>
          <a:prstGeom prst="roundRect">
            <a:avLst>
              <a:gd name="adj" fmla="val 1901"/>
            </a:avLst>
          </a:prstGeom>
          <a:solidFill>
            <a:srgbClr val="FFFFFF"/>
          </a:solidFill>
          <a:ln w="12700">
            <a:miter lim="400000"/>
          </a:ln>
          <a:extLst>
            <a:ext uri="{C572A759-6A51-4108-AA02-DFA0A04FC94B}">
              <ma14:wrappingTextBoxFlag xmlns:ma14="http://schemas.microsoft.com/office/mac/drawingml/2011/main" val="1"/>
            </a:ext>
          </a:extLst>
        </p:spPr>
        <p:txBody>
          <a:bodyPr lIns="317500" tIns="317500" rIns="317500" bIns="317500"/>
          <a:lstStyle/>
          <a:p>
            <a:pPr algn="just">
              <a:lnSpc>
                <a:spcPct val="120000"/>
              </a:lnSpc>
              <a:defRPr sz="2400">
                <a:solidFill>
                  <a:srgbClr val="7A60F6"/>
                </a:solidFill>
                <a:latin typeface="Courier New"/>
                <a:ea typeface="Courier New"/>
                <a:cs typeface="Courier New"/>
                <a:sym typeface="Courier New"/>
              </a:defRPr>
            </a:pPr>
          </a:p>
          <a:p>
            <a:pPr marL="198855" indent="-198855" algn="just">
              <a:lnSpc>
                <a:spcPct val="120000"/>
              </a:lnSpc>
              <a:buSzPct val="75000"/>
              <a:buChar char="•"/>
              <a:defRPr sz="2400">
                <a:solidFill>
                  <a:srgbClr val="53585F"/>
                </a:solidFill>
                <a:latin typeface="Helvetica Neue"/>
                <a:ea typeface="Helvetica Neue"/>
                <a:cs typeface="Helvetica Neue"/>
                <a:sym typeface="Helvetica Neue"/>
              </a:defRPr>
            </a:pPr>
            <a:r>
              <a:t>It’s always there - comes with every InfluxDB package</a:t>
            </a:r>
          </a:p>
          <a:p>
            <a:pPr marL="198855" indent="-198855" algn="just">
              <a:lnSpc>
                <a:spcPct val="120000"/>
              </a:lnSpc>
              <a:buSzPct val="75000"/>
              <a:buChar char="•"/>
              <a:defRPr sz="2400">
                <a:solidFill>
                  <a:srgbClr val="53585F"/>
                </a:solidFill>
                <a:latin typeface="Helvetica Neue"/>
                <a:ea typeface="Helvetica Neue"/>
                <a:cs typeface="Helvetica Neue"/>
                <a:sym typeface="Helvetica Neue"/>
              </a:defRPr>
            </a:pPr>
            <a:r>
              <a:t>It’s better than the web admin UI</a:t>
            </a:r>
          </a:p>
          <a:p>
            <a:pPr marL="198855" indent="-198855" algn="just">
              <a:lnSpc>
                <a:spcPct val="120000"/>
              </a:lnSpc>
              <a:buSzPct val="75000"/>
              <a:buChar char="•"/>
              <a:defRPr sz="2400">
                <a:solidFill>
                  <a:srgbClr val="53585F"/>
                </a:solidFill>
                <a:latin typeface="Helvetica Neue"/>
                <a:ea typeface="Helvetica Neue"/>
                <a:cs typeface="Helvetica Neue"/>
                <a:sym typeface="Helvetica Neue"/>
              </a:defRPr>
            </a:pPr>
            <a:r>
              <a:t>It’s easier than just using cURL</a:t>
            </a:r>
          </a:p>
          <a:p>
            <a:pPr marL="198855" indent="-198855" algn="just">
              <a:lnSpc>
                <a:spcPct val="120000"/>
              </a:lnSpc>
              <a:buSzPct val="75000"/>
              <a:buChar char="•"/>
              <a:defRPr sz="2400">
                <a:solidFill>
                  <a:srgbClr val="53585F"/>
                </a:solidFill>
                <a:latin typeface="Helvetica Neue"/>
                <a:ea typeface="Helvetica Neue"/>
                <a:cs typeface="Helvetica Neue"/>
                <a:sym typeface="Helvetica Neue"/>
              </a:defRPr>
            </a:pPr>
            <a:r>
              <a:t>Provides a number of convenient utilities for interacting with the database</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Shape 184"/>
          <p:cNvSpPr/>
          <p:nvPr>
            <p:ph type="body" idx="13"/>
          </p:nvPr>
        </p:nvSpPr>
        <p:spPr>
          <a:prstGeom prst="roundRect">
            <a:avLst>
              <a:gd name="adj" fmla="val 1975"/>
            </a:avLst>
          </a:prstGeom>
        </p:spPr>
        <p:txBody>
          <a:bodyPr/>
          <a:lstStyle>
            <a:lvl1pPr algn="just">
              <a:lnSpc>
                <a:spcPct val="110000"/>
              </a:lnSpc>
              <a:defRPr sz="2600">
                <a:solidFill>
                  <a:srgbClr val="7A60F6"/>
                </a:solidFill>
                <a:latin typeface="Courier New"/>
                <a:ea typeface="Courier New"/>
                <a:cs typeface="Courier New"/>
                <a:sym typeface="Courier New"/>
              </a:defRPr>
            </a:lvl1pPr>
          </a:lstStyle>
          <a:p>
            <a:pPr/>
            <a:r>
              <a:t>$ influx -h</a:t>
            </a:r>
          </a:p>
        </p:txBody>
      </p:sp>
      <p:sp>
        <p:nvSpPr>
          <p:cNvPr id="185" name="Shape 185"/>
          <p:cNvSpPr/>
          <p:nvPr>
            <p:ph type="body" idx="14"/>
          </p:nvPr>
        </p:nvSpPr>
        <p:spPr>
          <a:prstGeom prst="rect">
            <a:avLst/>
          </a:prstGeom>
        </p:spPr>
        <p:txBody>
          <a:bodyPr/>
          <a:lstStyle/>
          <a:p>
            <a:pPr/>
            <a:r>
              <a:t>InfluxDB CLI Options</a:t>
            </a:r>
          </a:p>
        </p:txBody>
      </p:sp>
      <p:pic>
        <p:nvPicPr>
          <p:cNvPr id="186" name="pasted-image.png"/>
          <p:cNvPicPr>
            <a:picLocks noChangeAspect="1"/>
          </p:cNvPicPr>
          <p:nvPr/>
        </p:nvPicPr>
        <p:blipFill>
          <a:blip r:embed="rId2">
            <a:extLst/>
          </a:blip>
          <a:stretch>
            <a:fillRect/>
          </a:stretch>
        </p:blipFill>
        <p:spPr>
          <a:xfrm>
            <a:off x="96179" y="2652599"/>
            <a:ext cx="9544684" cy="6935874"/>
          </a:xfrm>
          <a:prstGeom prst="rect">
            <a:avLst/>
          </a:prstGeom>
          <a:ln w="12700">
            <a:miter lim="400000"/>
          </a:ln>
        </p:spPr>
      </p:pic>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8" name="Shape 188"/>
          <p:cNvSpPr/>
          <p:nvPr>
            <p:ph type="body" idx="13"/>
          </p:nvPr>
        </p:nvSpPr>
        <p:spPr>
          <a:prstGeom prst="roundRect">
            <a:avLst>
              <a:gd name="adj" fmla="val 1975"/>
            </a:avLst>
          </a:prstGeom>
        </p:spPr>
        <p:txBody>
          <a:bodyPr/>
          <a:lstStyle>
            <a:lvl1pPr algn="just">
              <a:lnSpc>
                <a:spcPct val="110000"/>
              </a:lnSpc>
              <a:defRPr sz="2900">
                <a:solidFill>
                  <a:srgbClr val="7A60F6"/>
                </a:solidFill>
                <a:latin typeface="Courier New"/>
                <a:ea typeface="Courier New"/>
                <a:cs typeface="Courier New"/>
                <a:sym typeface="Courier New"/>
              </a:defRPr>
            </a:lvl1pPr>
          </a:lstStyle>
          <a:p>
            <a:pPr/>
            <a:r>
              <a:t>$ influx</a:t>
            </a:r>
          </a:p>
        </p:txBody>
      </p:sp>
      <p:sp>
        <p:nvSpPr>
          <p:cNvPr id="189" name="Shape 189"/>
          <p:cNvSpPr/>
          <p:nvPr>
            <p:ph type="body" idx="14"/>
          </p:nvPr>
        </p:nvSpPr>
        <p:spPr>
          <a:prstGeom prst="rect">
            <a:avLst/>
          </a:prstGeom>
        </p:spPr>
        <p:txBody>
          <a:bodyPr/>
          <a:lstStyle/>
          <a:p>
            <a:pPr/>
            <a:r>
              <a:t>Pop into the CLI</a:t>
            </a:r>
          </a:p>
        </p:txBody>
      </p:sp>
      <p:pic>
        <p:nvPicPr>
          <p:cNvPr id="190" name="pasted-image.png"/>
          <p:cNvPicPr>
            <a:picLocks noChangeAspect="1"/>
          </p:cNvPicPr>
          <p:nvPr/>
        </p:nvPicPr>
        <p:blipFill>
          <a:blip r:embed="rId2">
            <a:extLst/>
          </a:blip>
          <a:stretch>
            <a:fillRect/>
          </a:stretch>
        </p:blipFill>
        <p:spPr>
          <a:xfrm>
            <a:off x="245533" y="3568636"/>
            <a:ext cx="12341722" cy="1668062"/>
          </a:xfrm>
          <a:prstGeom prst="rect">
            <a:avLst/>
          </a:prstGeom>
          <a:ln w="12700">
            <a:miter lim="400000"/>
          </a:ln>
        </p:spPr>
      </p:pic>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 name="Shape 192"/>
          <p:cNvSpPr/>
          <p:nvPr>
            <p:ph type="body" idx="13"/>
          </p:nvPr>
        </p:nvSpPr>
        <p:spPr>
          <a:prstGeom prst="roundRect">
            <a:avLst>
              <a:gd name="adj" fmla="val 1975"/>
            </a:avLst>
          </a:prstGeom>
        </p:spPr>
        <p:txBody>
          <a:bodyPr/>
          <a:lstStyle>
            <a:lvl1pPr algn="just">
              <a:lnSpc>
                <a:spcPct val="110000"/>
              </a:lnSpc>
              <a:defRPr sz="2900">
                <a:solidFill>
                  <a:srgbClr val="7A60F6"/>
                </a:solidFill>
                <a:latin typeface="Courier New"/>
                <a:ea typeface="Courier New"/>
                <a:cs typeface="Courier New"/>
                <a:sym typeface="Courier New"/>
              </a:defRPr>
            </a:lvl1pPr>
          </a:lstStyle>
          <a:p>
            <a:pPr/>
            <a:r>
              <a:t>SHOW DATABASES</a:t>
            </a:r>
          </a:p>
        </p:txBody>
      </p:sp>
      <p:sp>
        <p:nvSpPr>
          <p:cNvPr id="193" name="Shape 193"/>
          <p:cNvSpPr/>
          <p:nvPr>
            <p:ph type="body" idx="14"/>
          </p:nvPr>
        </p:nvSpPr>
        <p:spPr>
          <a:prstGeom prst="rect">
            <a:avLst/>
          </a:prstGeom>
        </p:spPr>
        <p:txBody>
          <a:bodyPr/>
          <a:lstStyle/>
          <a:p>
            <a:pPr/>
            <a:r>
              <a:t>Verify that we created the NOAA DB</a:t>
            </a:r>
          </a:p>
        </p:txBody>
      </p:sp>
      <p:pic>
        <p:nvPicPr>
          <p:cNvPr id="194" name="pasted-image.png"/>
          <p:cNvPicPr>
            <a:picLocks noChangeAspect="1"/>
          </p:cNvPicPr>
          <p:nvPr/>
        </p:nvPicPr>
        <p:blipFill>
          <a:blip r:embed="rId2">
            <a:extLst/>
          </a:blip>
          <a:stretch>
            <a:fillRect/>
          </a:stretch>
        </p:blipFill>
        <p:spPr>
          <a:xfrm>
            <a:off x="0" y="2969342"/>
            <a:ext cx="13004800" cy="2866650"/>
          </a:xfrm>
          <a:prstGeom prst="rect">
            <a:avLst/>
          </a:prstGeom>
          <a:ln w="12700">
            <a:miter lim="400000"/>
          </a:ln>
        </p:spPr>
      </p:pic>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2.png"/></Relationships>

</file>

<file path=ppt/theme/_rels/theme2.xml.rels><?xml version="1.0" encoding="UTF-8" standalone="yes"?><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Black">
  <a:themeElements>
    <a:clrScheme name="Black">
      <a:dk1>
        <a:srgbClr val="575E6C"/>
      </a:dk1>
      <a:lt1>
        <a:srgbClr val="000000"/>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KlavikaMedium-OSF"/>
        <a:ea typeface="KlavikaMedium-OSF"/>
        <a:cs typeface="KlavikaMedium-OSF"/>
      </a:majorFont>
      <a:minorFont>
        <a:latin typeface="KlavikaMedium-OSF"/>
        <a:ea typeface="KlavikaMedium-OSF"/>
        <a:cs typeface="KlavikaMedium-OSF"/>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just" defTabSz="584200" rtl="0" fontAlgn="auto" latinLnBrk="0" hangingPunct="0">
          <a:lnSpc>
            <a:spcPct val="110000"/>
          </a:lnSpc>
          <a:spcBef>
            <a:spcPts val="0"/>
          </a:spcBef>
          <a:spcAft>
            <a:spcPts val="0"/>
          </a:spcAft>
          <a:buClrTx/>
          <a:buSzTx/>
          <a:buFontTx/>
          <a:buNone/>
          <a:tabLst/>
          <a:defRPr b="0" baseline="0" cap="none" i="0" spc="0" strike="noStrike" sz="2600" u="none" kumimoji="0" normalizeH="0">
            <a:ln>
              <a:noFill/>
            </a:ln>
            <a:solidFill>
              <a:srgbClr val="7A60F6"/>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b" upright="0">
        <a:normAutofit fontScale="100000" lnSpcReduction="0"/>
      </a:bodyPr>
      <a:lstStyle>
        <a:defPPr marL="0" marR="0" indent="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KlavikaMedium-OSF"/>
        <a:ea typeface="KlavikaMedium-OSF"/>
        <a:cs typeface="KlavikaMedium-OSF"/>
      </a:majorFont>
      <a:minorFont>
        <a:latin typeface="KlavikaMedium-OSF"/>
        <a:ea typeface="KlavikaMedium-OSF"/>
        <a:cs typeface="KlavikaMedium-OSF"/>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just" defTabSz="584200" rtl="0" fontAlgn="auto" latinLnBrk="0" hangingPunct="0">
          <a:lnSpc>
            <a:spcPct val="110000"/>
          </a:lnSpc>
          <a:spcBef>
            <a:spcPts val="0"/>
          </a:spcBef>
          <a:spcAft>
            <a:spcPts val="0"/>
          </a:spcAft>
          <a:buClrTx/>
          <a:buSzTx/>
          <a:buFontTx/>
          <a:buNone/>
          <a:tabLst/>
          <a:defRPr b="0" baseline="0" cap="none" i="0" spc="0" strike="noStrike" sz="2600" u="none" kumimoji="0" normalizeH="0">
            <a:ln>
              <a:noFill/>
            </a:ln>
            <a:solidFill>
              <a:srgbClr val="7A60F6"/>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b" upright="0">
        <a:normAutofit fontScale="100000" lnSpcReduction="0"/>
      </a:bodyPr>
      <a:lstStyle>
        <a:defPPr marL="0" marR="0" indent="0" algn="l" defTabSz="584200" rtl="0" fontAlgn="auto" latinLnBrk="0" hangingPunct="0">
          <a:lnSpc>
            <a:spcPct val="100000"/>
          </a:lnSpc>
          <a:spcBef>
            <a:spcPts val="0"/>
          </a:spcBef>
          <a:spcAft>
            <a:spcPts val="0"/>
          </a:spcAft>
          <a:buClrTx/>
          <a:buSzTx/>
          <a:buFontTx/>
          <a:buNone/>
          <a:tabLst/>
          <a:defRPr b="0" baseline="0" cap="none" i="0" spc="0" strike="noStrike" sz="6000" u="none" kumimoji="0" normalizeH="0">
            <a:ln>
              <a:noFill/>
            </a:ln>
            <a:solidFill>
              <a:srgbClr val="575E6C"/>
            </a:solidFill>
            <a:effectLst/>
            <a:uFillTx/>
            <a:latin typeface="KlavikaRegular-Plain"/>
            <a:ea typeface="KlavikaRegular-Plain"/>
            <a:cs typeface="KlavikaRegular-Plain"/>
            <a:sym typeface="KlavikaRegular-Plai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