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ph type="sldImg"/>
          </p:nvPr>
        </p:nvSpPr>
        <p:spPr>
          <a:xfrm>
            <a:off x="1143000" y="685800"/>
            <a:ext cx="4572000" cy="3429000"/>
          </a:xfrm>
          <a:prstGeom prst="rect">
            <a:avLst/>
          </a:prstGeom>
        </p:spPr>
        <p:txBody>
          <a:bodyPr/>
          <a:lstStyle/>
          <a:p>
            <a:pPr/>
          </a:p>
        </p:txBody>
      </p:sp>
      <p:sp>
        <p:nvSpPr>
          <p:cNvPr id="141" name="Shape 14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6" name="Shape 96"/>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97" name="Shape 97"/>
          <p:cNvSpPr/>
          <p:nvPr/>
        </p:nvSpPr>
        <p:spPr>
          <a:xfrm>
            <a:off x="685758" y="3149599"/>
            <a:ext cx="3781807" cy="345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a:solidFill>
                  <a:srgbClr val="FC5E4E"/>
                </a:solidFill>
                <a:latin typeface="KlavikaRegular-ItalicOSF"/>
                <a:ea typeface="KlavikaRegular-ItalicOSF"/>
                <a:cs typeface="KlavikaRegular-ItalicOSF"/>
                <a:sym typeface="KlavikaRegular-ItalicOSF"/>
              </a:defRPr>
            </a:pPr>
            <a:r>
              <a:t>Telegraf</a:t>
            </a:r>
          </a:p>
          <a:p>
            <a:pPr>
              <a:defRPr>
                <a:solidFill>
                  <a:srgbClr val="408FF0"/>
                </a:solidFill>
                <a:latin typeface="KlavikaRegular-ItalicOSF"/>
                <a:ea typeface="KlavikaRegular-ItalicOSF"/>
                <a:cs typeface="KlavikaRegular-ItalicOSF"/>
                <a:sym typeface="KlavikaRegular-ItalicOSF"/>
              </a:defRPr>
            </a:pPr>
            <a:r>
              <a:t>InfluxDB</a:t>
            </a:r>
          </a:p>
          <a:p>
            <a:pPr>
              <a:defRPr>
                <a:solidFill>
                  <a:srgbClr val="46D99F"/>
                </a:solidFill>
                <a:latin typeface="KlavikaRegular-ItalicOSF"/>
                <a:ea typeface="KlavikaRegular-ItalicOSF"/>
                <a:cs typeface="KlavikaRegular-ItalicOSF"/>
                <a:sym typeface="KlavikaRegular-ItalicOSF"/>
              </a:defRPr>
            </a:pPr>
            <a:r>
              <a:t>Chronograf</a:t>
            </a:r>
          </a:p>
          <a:p>
            <a:pPr>
              <a:defRPr>
                <a:solidFill>
                  <a:srgbClr val="C64EFF"/>
                </a:solidFill>
                <a:latin typeface="KlavikaRegular-ItalicOSF"/>
                <a:ea typeface="KlavikaRegular-ItalicOSF"/>
                <a:cs typeface="KlavikaRegular-ItalicOSF"/>
                <a:sym typeface="KlavikaRegular-ItalicOSF"/>
              </a:defRPr>
            </a:pPr>
            <a:r>
              <a:t>Kapacitor</a:t>
            </a:r>
          </a:p>
        </p:txBody>
      </p:sp>
      <p:sp>
        <p:nvSpPr>
          <p:cNvPr id="98" name="Shape 98"/>
          <p:cNvSpPr/>
          <p:nvPr/>
        </p:nvSpPr>
        <p:spPr>
          <a:xfrm>
            <a:off x="5202657" y="3350710"/>
            <a:ext cx="7052472" cy="283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p:txBody>
      </p:sp>
      <p:sp>
        <p:nvSpPr>
          <p:cNvPr id="99" name="Shape 9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6" name="Shape 106"/>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4" name="Shape 114"/>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15" name="Shape 115"/>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16" name="Shape 11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3" name="Shape 123"/>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4" name="Shape 124"/>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lvl1pPr>
              <a:defRPr>
                <a:solidFill>
                  <a:srgbClr val="FFFFFF"/>
                </a:solidFill>
              </a:defRPr>
            </a:lvl1pPr>
          </a:lstStyle>
          <a:p>
            <a:pPr/>
            <a:r>
              <a:t>Title Text</a:t>
            </a:r>
          </a:p>
        </p:txBody>
      </p:sp>
      <p:pic>
        <p:nvPicPr>
          <p:cNvPr id="1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34" name="Shape 1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1" name="Shape 31"/>
          <p:cNvSpPr/>
          <p:nvPr>
            <p:ph type="title"/>
          </p:nvPr>
        </p:nvSpPr>
        <p:spPr>
          <a:prstGeom prst="rect">
            <a:avLst/>
          </a:prstGeom>
        </p:spPr>
        <p:txBody>
          <a:bodyPr/>
          <a:lstStyle>
            <a:lvl1pPr>
              <a:defRPr>
                <a:solidFill>
                  <a:srgbClr val="FFFFFF"/>
                </a:solidFill>
              </a:defRPr>
            </a:lvl1pPr>
          </a:lstStyle>
          <a:p>
            <a:pPr/>
            <a:r>
              <a:t>Title Text</a:t>
            </a:r>
          </a:p>
        </p:txBody>
      </p:sp>
      <p:pic>
        <p:nvPicPr>
          <p:cNvPr id="3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3" name="Shape 33"/>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lvl1pPr>
              <a:defRPr>
                <a:solidFill>
                  <a:srgbClr val="FFFFFF"/>
                </a:solidFill>
              </a:defRPr>
            </a:lvl1pPr>
          </a:lstStyle>
          <a:p>
            <a:pPr/>
            <a:r>
              <a:t>Title Text</a:t>
            </a:r>
          </a:p>
        </p:txBody>
      </p:sp>
      <p:pic>
        <p:nvPicPr>
          <p:cNvPr id="4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3" name="Shape 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lvl1pPr>
              <a:defRPr>
                <a:solidFill>
                  <a:srgbClr val="FFFFFF"/>
                </a:solidFill>
              </a:defRPr>
            </a:lvl1pPr>
          </a:lstStyle>
          <a:p>
            <a:pPr/>
            <a:r>
              <a:t>Title Text</a:t>
            </a:r>
          </a:p>
        </p:txBody>
      </p:sp>
      <p:pic>
        <p:nvPicPr>
          <p:cNvPr id="51"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59"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0" name="Shape 60"/>
          <p:cNvSpPr/>
          <p:nvPr/>
        </p:nvSpPr>
        <p:spPr>
          <a:xfrm>
            <a:off x="1980476" y="4292599"/>
            <a:ext cx="904384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sz="3800">
                <a:solidFill>
                  <a:srgbClr val="FAFBFC"/>
                </a:solidFill>
                <a:latin typeface="KlavikaMedium-Italic"/>
                <a:ea typeface="KlavikaMedium-Italic"/>
                <a:cs typeface="KlavikaMedium-Italic"/>
                <a:sym typeface="KlavikaMedium-Italic"/>
              </a:defRPr>
            </a:pPr>
            <a:r>
              <a:t>“Energy and persistence conquer all things.”</a:t>
            </a:r>
          </a:p>
          <a:p>
            <a:pPr algn="ctr">
              <a:defRPr sz="3800">
                <a:solidFill>
                  <a:srgbClr val="FAFBFC"/>
                </a:solidFill>
                <a:latin typeface="KlavikaMedium-Italic"/>
                <a:ea typeface="KlavikaMedium-Italic"/>
                <a:cs typeface="KlavikaMedium-Italic"/>
                <a:sym typeface="KlavikaMedium-Italic"/>
              </a:defRPr>
            </a:pPr>
            <a:r>
              <a:t>- Benjamin Franklin</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68" name="Shape 68"/>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69" name="Shape 6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77" name="Shape 77"/>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8" name="Shape 78"/>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79"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0" name="Shape 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87" name="Shape 87"/>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88" name="Shape 88"/>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KlavikaRegular-Plain"/>
                <a:ea typeface="KlavikaRegular-Plain"/>
                <a:cs typeface="KlavikaRegular-Plain"/>
                <a:sym typeface="KlavikaRegular-Plain"/>
              </a:defRPr>
            </a:lvl1pPr>
          </a:lstStyle>
          <a:p>
            <a:pPr/>
            <a:r>
              <a:t>Title Text</a:t>
            </a:r>
          </a:p>
        </p:txBody>
      </p:sp>
      <p:sp>
        <p:nvSpPr>
          <p:cNvPr id="89" name="Shape 8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ctrTitle"/>
          </p:nvPr>
        </p:nvSpPr>
        <p:spPr>
          <a:prstGeom prst="rect">
            <a:avLst/>
          </a:prstGeom>
        </p:spPr>
        <p:txBody>
          <a:bodyPr/>
          <a:lstStyle/>
          <a:p>
            <a:pPr/>
            <a:r>
              <a:t>InfluxDB Administration</a:t>
            </a:r>
          </a:p>
        </p:txBody>
      </p:sp>
      <p:sp>
        <p:nvSpPr>
          <p:cNvPr id="144" name="Shape 144"/>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body" idx="13"/>
          </p:nvPr>
        </p:nvSpPr>
        <p:spPr>
          <a:xfrm>
            <a:off x="331539" y="1595660"/>
            <a:ext cx="12341722" cy="6968332"/>
          </a:xfrm>
          <a:prstGeom prst="roundRect">
            <a:avLst>
              <a:gd name="adj" fmla="val 1860"/>
            </a:avLst>
          </a:prstGeom>
        </p:spPr>
        <p:txBody>
          <a:bodyPr/>
          <a:lstStyle/>
          <a:p>
            <a:pPr algn="just">
              <a:defRPr sz="2000">
                <a:solidFill>
                  <a:srgbClr val="7A60F6"/>
                </a:solidFill>
                <a:latin typeface="Courier New"/>
                <a:ea typeface="Courier New"/>
                <a:cs typeface="Courier New"/>
                <a:sym typeface="Courier New"/>
              </a:defRPr>
            </a:pPr>
            <a:r>
              <a:t>  enabled = true</a:t>
            </a:r>
          </a:p>
          <a:p>
            <a:pPr algn="just">
              <a:defRPr sz="2000">
                <a:solidFill>
                  <a:srgbClr val="7A60F6"/>
                </a:solidFill>
                <a:latin typeface="Courier New"/>
                <a:ea typeface="Courier New"/>
                <a:cs typeface="Courier New"/>
                <a:sym typeface="Courier New"/>
              </a:defRPr>
            </a:pPr>
            <a:r>
              <a:t>  bind-address = ":8086"</a:t>
            </a:r>
          </a:p>
          <a:p>
            <a:pPr algn="just">
              <a:defRPr sz="2000">
                <a:solidFill>
                  <a:srgbClr val="7A60F6"/>
                </a:solidFill>
                <a:latin typeface="Courier New"/>
                <a:ea typeface="Courier New"/>
                <a:cs typeface="Courier New"/>
                <a:sym typeface="Courier New"/>
              </a:defRPr>
            </a:pPr>
            <a:r>
              <a:t>  auth-enabled = false</a:t>
            </a:r>
          </a:p>
          <a:p>
            <a:pPr algn="just">
              <a:defRPr sz="2000">
                <a:solidFill>
                  <a:srgbClr val="7A60F6"/>
                </a:solidFill>
                <a:latin typeface="Courier New"/>
                <a:ea typeface="Courier New"/>
                <a:cs typeface="Courier New"/>
                <a:sym typeface="Courier New"/>
              </a:defRPr>
            </a:pPr>
            <a:r>
              <a:t>  log-enabled = true</a:t>
            </a:r>
          </a:p>
          <a:p>
            <a:pPr algn="just">
              <a:defRPr sz="2000">
                <a:solidFill>
                  <a:srgbClr val="7A60F6"/>
                </a:solidFill>
                <a:latin typeface="Courier New"/>
                <a:ea typeface="Courier New"/>
                <a:cs typeface="Courier New"/>
                <a:sym typeface="Courier New"/>
              </a:defRPr>
            </a:pPr>
            <a:r>
              <a:t>  write-tracing = false</a:t>
            </a:r>
          </a:p>
          <a:p>
            <a:pPr algn="just">
              <a:defRPr sz="2000">
                <a:solidFill>
                  <a:srgbClr val="7A60F6"/>
                </a:solidFill>
                <a:latin typeface="Courier New"/>
                <a:ea typeface="Courier New"/>
                <a:cs typeface="Courier New"/>
                <a:sym typeface="Courier New"/>
              </a:defRPr>
            </a:pPr>
            <a:r>
              <a:t>  pprof-enabled = false</a:t>
            </a:r>
          </a:p>
          <a:p>
            <a:pPr algn="just">
              <a:defRPr sz="2000">
                <a:solidFill>
                  <a:srgbClr val="7A60F6"/>
                </a:solidFill>
                <a:latin typeface="Courier New"/>
                <a:ea typeface="Courier New"/>
                <a:cs typeface="Courier New"/>
                <a:sym typeface="Courier New"/>
              </a:defRPr>
            </a:pPr>
            <a:r>
              <a:t>  https-enabled = false</a:t>
            </a:r>
          </a:p>
          <a:p>
            <a:pPr algn="just">
              <a:defRPr sz="2000">
                <a:solidFill>
                  <a:srgbClr val="7A60F6"/>
                </a:solidFill>
                <a:latin typeface="Courier New"/>
                <a:ea typeface="Courier New"/>
                <a:cs typeface="Courier New"/>
                <a:sym typeface="Courier New"/>
              </a:defRPr>
            </a:pPr>
            <a:r>
              <a:t>  https-certificate = "/etc/ssl/influxdb.pem"</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p>
          <a:p>
            <a:pPr algn="just">
              <a:defRPr sz="2100">
                <a:solidFill>
                  <a:srgbClr val="53585F"/>
                </a:solidFill>
                <a:latin typeface="Helvetica Neue"/>
                <a:ea typeface="Helvetica Neue"/>
                <a:cs typeface="Helvetica Neue"/>
                <a:sym typeface="Helvetica Neue"/>
              </a:defRPr>
            </a:pPr>
            <a:r>
              <a:t>Controls how the HTTP endpoints are configured. These are the primary mechanism for getting data into and out of InfluxDB.</a:t>
            </a:r>
          </a:p>
        </p:txBody>
      </p:sp>
      <p:sp>
        <p:nvSpPr>
          <p:cNvPr id="170" name="Shape 170"/>
          <p:cNvSpPr/>
          <p:nvPr>
            <p:ph type="body" idx="14"/>
          </p:nvPr>
        </p:nvSpPr>
        <p:spPr>
          <a:prstGeom prst="rect">
            <a:avLst/>
          </a:prstGeom>
        </p:spPr>
        <p:txBody>
          <a:bodyPr/>
          <a:lstStyle/>
          <a:p>
            <a:pPr/>
            <a:r>
              <a:t>[http]</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body" idx="13"/>
          </p:nvPr>
        </p:nvSpPr>
        <p:spPr>
          <a:xfrm>
            <a:off x="331539" y="1595660"/>
            <a:ext cx="12341722" cy="6968332"/>
          </a:xfrm>
          <a:prstGeom prst="roundRect">
            <a:avLst>
              <a:gd name="adj" fmla="val 1860"/>
            </a:avLst>
          </a:prstGeom>
        </p:spPr>
        <p:txBody>
          <a:bodyPr/>
          <a:lstStyle/>
          <a:p>
            <a:pPr algn="just">
              <a:defRPr sz="2600">
                <a:solidFill>
                  <a:srgbClr val="53585F"/>
                </a:solidFill>
                <a:latin typeface="Helvetica Neue"/>
                <a:ea typeface="Helvetica Neue"/>
                <a:cs typeface="Helvetica Neue"/>
                <a:sym typeface="Helvetica Neue"/>
              </a:defRPr>
            </a:pPr>
            <a:r>
              <a:t>InfluxDB supports the following write protocols at custom endpoints:</a:t>
            </a:r>
          </a:p>
          <a:p>
            <a:pPr algn="just">
              <a:defRPr sz="2600">
                <a:solidFill>
                  <a:srgbClr val="53585F"/>
                </a:solidFill>
                <a:latin typeface="Helvetica Neue"/>
                <a:ea typeface="Helvetica Neue"/>
                <a:cs typeface="Helvetica Neue"/>
                <a:sym typeface="Helvetica Neue"/>
              </a:defRPr>
            </a:pPr>
          </a:p>
          <a:p>
            <a:pPr algn="just">
              <a:defRPr sz="3500">
                <a:solidFill>
                  <a:srgbClr val="7A60F6"/>
                </a:solidFill>
                <a:latin typeface="Courier New"/>
                <a:ea typeface="Courier New"/>
                <a:cs typeface="Courier New"/>
                <a:sym typeface="Courier New"/>
              </a:defRPr>
            </a:pPr>
            <a:r>
              <a:t>[[graphite]]</a:t>
            </a:r>
          </a:p>
          <a:p>
            <a:pPr algn="just">
              <a:defRPr sz="3500">
                <a:solidFill>
                  <a:srgbClr val="7A60F6"/>
                </a:solidFill>
                <a:latin typeface="Courier New"/>
                <a:ea typeface="Courier New"/>
                <a:cs typeface="Courier New"/>
                <a:sym typeface="Courier New"/>
              </a:defRPr>
            </a:pPr>
            <a:r>
              <a:t>[opentsdb]</a:t>
            </a:r>
          </a:p>
          <a:p>
            <a:pPr algn="just">
              <a:defRPr sz="3500">
                <a:solidFill>
                  <a:srgbClr val="7A60F6"/>
                </a:solidFill>
                <a:latin typeface="Courier New"/>
                <a:ea typeface="Courier New"/>
                <a:cs typeface="Courier New"/>
                <a:sym typeface="Courier New"/>
              </a:defRPr>
            </a:pPr>
            <a:r>
              <a:t>[collectd]</a:t>
            </a:r>
          </a:p>
          <a:p>
            <a:pPr algn="just">
              <a:defRPr sz="3500">
                <a:solidFill>
                  <a:srgbClr val="7A60F6"/>
                </a:solidFill>
                <a:latin typeface="Courier New"/>
                <a:ea typeface="Courier New"/>
                <a:cs typeface="Courier New"/>
                <a:sym typeface="Courier New"/>
              </a:defRPr>
            </a:pPr>
          </a:p>
          <a:p>
            <a:pPr algn="just">
              <a:defRPr sz="3500">
                <a:solidFill>
                  <a:srgbClr val="7A60F6"/>
                </a:solidFill>
                <a:latin typeface="Courier New"/>
                <a:ea typeface="Courier New"/>
                <a:cs typeface="Courier New"/>
                <a:sym typeface="Courier New"/>
              </a:defRPr>
            </a:pPr>
          </a:p>
          <a:p>
            <a:pPr algn="just">
              <a:defRPr sz="2600">
                <a:solidFill>
                  <a:srgbClr val="53585F"/>
                </a:solidFill>
                <a:latin typeface="Helvetica Neue"/>
                <a:ea typeface="Helvetica Neue"/>
                <a:cs typeface="Helvetica Neue"/>
                <a:sym typeface="Helvetica Neue"/>
              </a:defRPr>
            </a:pPr>
            <a:r>
              <a:t>InfluxDB also supports writing line protocol via UDP:</a:t>
            </a:r>
          </a:p>
          <a:p>
            <a:pPr algn="just">
              <a:defRPr sz="3500">
                <a:solidFill>
                  <a:srgbClr val="7A60F6"/>
                </a:solidFill>
                <a:latin typeface="Courier New"/>
                <a:ea typeface="Courier New"/>
                <a:cs typeface="Courier New"/>
                <a:sym typeface="Courier New"/>
              </a:defRPr>
            </a:pPr>
          </a:p>
          <a:p>
            <a:pPr algn="just">
              <a:defRPr sz="3500">
                <a:solidFill>
                  <a:srgbClr val="7A60F6"/>
                </a:solidFill>
                <a:latin typeface="Courier New"/>
                <a:ea typeface="Courier New"/>
                <a:cs typeface="Courier New"/>
                <a:sym typeface="Courier New"/>
              </a:defRPr>
            </a:pPr>
            <a:r>
              <a:t>[[udp]]</a:t>
            </a:r>
          </a:p>
        </p:txBody>
      </p:sp>
      <p:sp>
        <p:nvSpPr>
          <p:cNvPr id="173" name="Shape 173"/>
          <p:cNvSpPr/>
          <p:nvPr>
            <p:ph type="body" idx="14"/>
          </p:nvPr>
        </p:nvSpPr>
        <p:spPr>
          <a:prstGeom prst="rect">
            <a:avLst/>
          </a:prstGeom>
        </p:spPr>
        <p:txBody>
          <a:bodyPr/>
          <a:lstStyle/>
          <a:p>
            <a:pPr/>
            <a:r>
              <a:t>Plugin configuration</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Backup and Restore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body" idx="13"/>
          </p:nvPr>
        </p:nvSpPr>
        <p:spPr>
          <a:xfrm>
            <a:off x="331539" y="1595660"/>
            <a:ext cx="12341722" cy="6968332"/>
          </a:xfrm>
          <a:prstGeom prst="roundRect">
            <a:avLst>
              <a:gd name="adj" fmla="val 1860"/>
            </a:avLst>
          </a:prstGeom>
        </p:spPr>
        <p:txBody>
          <a:bodyPr/>
          <a:lstStyle/>
          <a:p>
            <a:pPr algn="just">
              <a:defRPr sz="2200">
                <a:solidFill>
                  <a:srgbClr val="7A60F6"/>
                </a:solidFill>
                <a:latin typeface="Courier New"/>
                <a:ea typeface="Courier New"/>
                <a:cs typeface="Courier New"/>
                <a:sym typeface="Courier New"/>
              </a:defRPr>
            </a:pPr>
            <a:r>
              <a:t> influxd backup [-database &lt;name_of_database&gt;] &lt;backup_dir&gt;</a:t>
            </a:r>
          </a:p>
          <a:p>
            <a:pPr algn="just">
              <a:defRPr sz="1300">
                <a:solidFill>
                  <a:srgbClr val="7A60F6"/>
                </a:solidFill>
                <a:latin typeface="Courier New"/>
                <a:ea typeface="Courier New"/>
                <a:cs typeface="Courier New"/>
                <a:sym typeface="Courier New"/>
              </a:defRPr>
            </a:pPr>
            <a:r>
              <a:t> </a:t>
            </a:r>
          </a:p>
          <a:p>
            <a:pPr algn="just">
              <a:defRPr sz="1300">
                <a:solidFill>
                  <a:srgbClr val="7A60F6"/>
                </a:solidFill>
                <a:latin typeface="Courier New"/>
                <a:ea typeface="Courier New"/>
                <a:cs typeface="Courier New"/>
                <a:sym typeface="Courier New"/>
              </a:defRPr>
            </a:pPr>
          </a:p>
          <a:p>
            <a:pPr algn="just">
              <a:defRPr sz="1300">
                <a:solidFill>
                  <a:srgbClr val="7A60F6"/>
                </a:solidFill>
                <a:latin typeface="Courier New"/>
                <a:ea typeface="Courier New"/>
                <a:cs typeface="Courier New"/>
                <a:sym typeface="Courier New"/>
              </a:defRPr>
            </a:pPr>
          </a:p>
          <a:p>
            <a:pPr algn="just">
              <a:defRPr sz="1300">
                <a:solidFill>
                  <a:srgbClr val="7A60F6"/>
                </a:solidFill>
                <a:latin typeface="Courier New"/>
                <a:ea typeface="Courier New"/>
                <a:cs typeface="Courier New"/>
                <a:sym typeface="Courier New"/>
              </a:defRPr>
            </a:pPr>
          </a:p>
          <a:p>
            <a:pPr algn="just">
              <a:defRPr sz="1300">
                <a:solidFill>
                  <a:srgbClr val="7A60F6"/>
                </a:solidFill>
                <a:latin typeface="Courier New"/>
                <a:ea typeface="Courier New"/>
                <a:cs typeface="Courier New"/>
                <a:sym typeface="Courier New"/>
              </a:defRPr>
            </a:pPr>
          </a:p>
          <a:p>
            <a:pPr algn="just">
              <a:spcBef>
                <a:spcPts val="1100"/>
              </a:spcBef>
              <a:defRPr sz="2300">
                <a:solidFill>
                  <a:srgbClr val="53585F"/>
                </a:solidFill>
                <a:latin typeface="Helvetica Neue"/>
                <a:ea typeface="Helvetica Neue"/>
                <a:cs typeface="Helvetica Neue"/>
                <a:sym typeface="Helvetica Neue"/>
              </a:defRPr>
            </a:pPr>
          </a:p>
          <a:p>
            <a:pPr marL="245644" indent="-245644" algn="just">
              <a:spcBef>
                <a:spcPts val="1100"/>
              </a:spcBef>
              <a:buSzPct val="75000"/>
              <a:buChar char="•"/>
              <a:defRPr sz="2300">
                <a:solidFill>
                  <a:srgbClr val="53585F"/>
                </a:solidFill>
                <a:latin typeface="Helvetica Neue"/>
                <a:ea typeface="Helvetica Neue"/>
                <a:cs typeface="Helvetica Neue"/>
                <a:sym typeface="Helvetica Neue"/>
              </a:defRPr>
            </a:pPr>
            <a:r>
              <a:t>Using the backup command without database flag will only backup the meta service</a:t>
            </a:r>
          </a:p>
          <a:p>
            <a:pPr marL="245644" indent="-245644" algn="just">
              <a:spcBef>
                <a:spcPts val="1100"/>
              </a:spcBef>
              <a:buSzPct val="75000"/>
              <a:buChar char="•"/>
              <a:defRPr sz="2300">
                <a:solidFill>
                  <a:srgbClr val="53585F"/>
                </a:solidFill>
                <a:latin typeface="Helvetica Neue"/>
                <a:ea typeface="Helvetica Neue"/>
                <a:cs typeface="Helvetica Neue"/>
                <a:sym typeface="Helvetica Neue"/>
              </a:defRPr>
            </a:pPr>
            <a:r>
              <a:t>Backups can be incremental in time</a:t>
            </a:r>
          </a:p>
          <a:p>
            <a:pPr marL="245644" indent="-245644" algn="just">
              <a:spcBef>
                <a:spcPts val="1100"/>
              </a:spcBef>
              <a:buSzPct val="75000"/>
              <a:buChar char="•"/>
              <a:defRPr sz="2300">
                <a:solidFill>
                  <a:srgbClr val="53585F"/>
                </a:solidFill>
                <a:latin typeface="Helvetica Neue"/>
                <a:ea typeface="Helvetica Neue"/>
                <a:cs typeface="Helvetica Neue"/>
                <a:sym typeface="Helvetica Neue"/>
              </a:defRPr>
            </a:pPr>
            <a:r>
              <a:t>Both the whole system as well as discrete sections of the database can be backed up</a:t>
            </a:r>
          </a:p>
        </p:txBody>
      </p:sp>
      <p:sp>
        <p:nvSpPr>
          <p:cNvPr id="178" name="Shape 178"/>
          <p:cNvSpPr/>
          <p:nvPr>
            <p:ph type="body" idx="14"/>
          </p:nvPr>
        </p:nvSpPr>
        <p:spPr>
          <a:prstGeom prst="rect">
            <a:avLst/>
          </a:prstGeom>
        </p:spPr>
        <p:txBody>
          <a:bodyPr/>
          <a:lstStyle/>
          <a:p>
            <a:pPr/>
            <a:r>
              <a:t>Backing up a Database</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body" idx="13"/>
          </p:nvPr>
        </p:nvSpPr>
        <p:spPr>
          <a:xfrm>
            <a:off x="331539" y="1595660"/>
            <a:ext cx="12341722" cy="6968332"/>
          </a:xfrm>
          <a:prstGeom prst="roundRect">
            <a:avLst>
              <a:gd name="adj" fmla="val 1860"/>
            </a:avLst>
          </a:prstGeom>
        </p:spPr>
        <p:txBody>
          <a:bodyPr/>
          <a:lstStyle/>
          <a:p>
            <a:pPr algn="just">
              <a:defRPr sz="2200">
                <a:solidFill>
                  <a:srgbClr val="7A60F6"/>
                </a:solidFill>
                <a:latin typeface="Courier New"/>
                <a:ea typeface="Courier New"/>
                <a:cs typeface="Courier New"/>
                <a:sym typeface="Courier New"/>
              </a:defRPr>
            </a:pPr>
            <a:r>
              <a:t> influxd backup [-database &lt;name_of_database&gt;] -since [time] &lt;backup_dir&gt;</a:t>
            </a:r>
          </a:p>
          <a:p>
            <a:pPr algn="just">
              <a:defRPr sz="1300">
                <a:solidFill>
                  <a:srgbClr val="7A60F6"/>
                </a:solidFill>
                <a:latin typeface="Courier New"/>
                <a:ea typeface="Courier New"/>
                <a:cs typeface="Courier New"/>
                <a:sym typeface="Courier New"/>
              </a:defRPr>
            </a:pPr>
            <a:r>
              <a:t> </a:t>
            </a:r>
          </a:p>
          <a:p>
            <a:pPr algn="just">
              <a:defRPr sz="1300">
                <a:solidFill>
                  <a:srgbClr val="7A60F6"/>
                </a:solidFill>
                <a:latin typeface="Courier New"/>
                <a:ea typeface="Courier New"/>
                <a:cs typeface="Courier New"/>
                <a:sym typeface="Courier New"/>
              </a:defRPr>
            </a:pPr>
          </a:p>
          <a:p>
            <a:pPr algn="just">
              <a:defRPr sz="1300">
                <a:solidFill>
                  <a:srgbClr val="7A60F6"/>
                </a:solidFill>
                <a:latin typeface="Courier New"/>
                <a:ea typeface="Courier New"/>
                <a:cs typeface="Courier New"/>
                <a:sym typeface="Courier New"/>
              </a:defRPr>
            </a:pPr>
          </a:p>
          <a:p>
            <a:pPr algn="just">
              <a:defRPr sz="1300">
                <a:solidFill>
                  <a:srgbClr val="7A60F6"/>
                </a:solidFill>
                <a:latin typeface="Courier New"/>
                <a:ea typeface="Courier New"/>
                <a:cs typeface="Courier New"/>
                <a:sym typeface="Courier New"/>
              </a:defRPr>
            </a:pPr>
            <a:r>
              <a:t>influxd backup -database NOAA_water_database -since 2016-02-01T00:00:00Z </a:t>
            </a:r>
          </a:p>
          <a:p>
            <a:pPr algn="just">
              <a:defRPr sz="1300">
                <a:solidFill>
                  <a:srgbClr val="7A60F6"/>
                </a:solidFill>
                <a:latin typeface="Courier New"/>
                <a:ea typeface="Courier New"/>
                <a:cs typeface="Courier New"/>
                <a:sym typeface="Courier New"/>
              </a:defRPr>
            </a:pPr>
          </a:p>
          <a:p>
            <a:pPr algn="just">
              <a:spcBef>
                <a:spcPts val="1100"/>
              </a:spcBef>
              <a:defRPr sz="2300">
                <a:solidFill>
                  <a:srgbClr val="53585F"/>
                </a:solidFill>
                <a:latin typeface="Helvetica Neue"/>
                <a:ea typeface="Helvetica Neue"/>
                <a:cs typeface="Helvetica Neue"/>
                <a:sym typeface="Helvetica Neue"/>
              </a:defRPr>
            </a:pPr>
          </a:p>
          <a:p>
            <a:pPr marL="245644" indent="-245644" algn="just">
              <a:spcBef>
                <a:spcPts val="1100"/>
              </a:spcBef>
              <a:buSzPct val="75000"/>
              <a:buChar char="•"/>
              <a:defRPr sz="2300">
                <a:solidFill>
                  <a:srgbClr val="53585F"/>
                </a:solidFill>
                <a:latin typeface="Helvetica Neue"/>
                <a:ea typeface="Helvetica Neue"/>
                <a:cs typeface="Helvetica Neue"/>
                <a:sym typeface="Helvetica Neue"/>
              </a:defRPr>
            </a:pPr>
            <a:r>
              <a:t>Using the backup command without database flag will only backup the meta service</a:t>
            </a:r>
          </a:p>
          <a:p>
            <a:pPr marL="245644" indent="-245644" algn="just">
              <a:spcBef>
                <a:spcPts val="1100"/>
              </a:spcBef>
              <a:buSzPct val="75000"/>
              <a:buChar char="•"/>
              <a:defRPr sz="2300">
                <a:solidFill>
                  <a:srgbClr val="53585F"/>
                </a:solidFill>
                <a:latin typeface="Helvetica Neue"/>
                <a:ea typeface="Helvetica Neue"/>
                <a:cs typeface="Helvetica Neue"/>
                <a:sym typeface="Helvetica Neue"/>
              </a:defRPr>
            </a:pPr>
            <a:r>
              <a:t>Backups can be incremental in time</a:t>
            </a:r>
          </a:p>
          <a:p>
            <a:pPr marL="245644" indent="-245644" algn="just">
              <a:spcBef>
                <a:spcPts val="1100"/>
              </a:spcBef>
              <a:buSzPct val="75000"/>
              <a:buChar char="•"/>
              <a:defRPr sz="2300">
                <a:solidFill>
                  <a:srgbClr val="53585F"/>
                </a:solidFill>
                <a:latin typeface="Helvetica Neue"/>
                <a:ea typeface="Helvetica Neue"/>
                <a:cs typeface="Helvetica Neue"/>
                <a:sym typeface="Helvetica Neue"/>
              </a:defRPr>
            </a:pPr>
            <a:r>
              <a:t>Both the whole system as well as discrete sections of the database can be backed up</a:t>
            </a:r>
          </a:p>
        </p:txBody>
      </p:sp>
      <p:sp>
        <p:nvSpPr>
          <p:cNvPr id="181" name="Shape 181"/>
          <p:cNvSpPr/>
          <p:nvPr>
            <p:ph type="body" idx="14"/>
          </p:nvPr>
        </p:nvSpPr>
        <p:spPr>
          <a:prstGeom prst="rect">
            <a:avLst/>
          </a:prstGeom>
        </p:spPr>
        <p:txBody>
          <a:bodyPr/>
          <a:lstStyle/>
          <a:p>
            <a:pPr/>
            <a:r>
              <a:t>Backing up a Database (since)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body" idx="13"/>
          </p:nvPr>
        </p:nvSpPr>
        <p:spPr>
          <a:xfrm>
            <a:off x="87733" y="1535012"/>
            <a:ext cx="12829334" cy="6968332"/>
          </a:xfrm>
          <a:prstGeom prst="roundRect">
            <a:avLst>
              <a:gd name="adj" fmla="val 1860"/>
            </a:avLst>
          </a:prstGeom>
        </p:spPr>
        <p:txBody>
          <a:bodyPr/>
          <a:lstStyle/>
          <a:p>
            <a:pPr algn="just">
              <a:defRPr sz="1900">
                <a:solidFill>
                  <a:srgbClr val="7A60F6"/>
                </a:solidFill>
                <a:latin typeface="Courier New"/>
                <a:ea typeface="Courier New"/>
                <a:cs typeface="Courier New"/>
                <a:sym typeface="Courier New"/>
              </a:defRPr>
            </a:pPr>
            <a:r>
              <a:t>influxd restore -metadir &lt;meta dir&gt; -datadir &lt;data dir&gt; -database [db] &lt;backup dir&gt;</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p>
          <a:p>
            <a:pPr marL="233947" indent="-233947" algn="just">
              <a:buSzPct val="75000"/>
              <a:buChar char="•"/>
              <a:defRPr sz="2600">
                <a:solidFill>
                  <a:srgbClr val="53585F"/>
                </a:solidFill>
                <a:latin typeface="Helvetica Neue"/>
                <a:ea typeface="Helvetica Neue"/>
                <a:cs typeface="Helvetica Neue"/>
                <a:sym typeface="Helvetica Neue"/>
              </a:defRPr>
            </a:pPr>
            <a:r>
              <a:t>Restoring from a backup is an offline process</a:t>
            </a:r>
          </a:p>
        </p:txBody>
      </p:sp>
      <p:sp>
        <p:nvSpPr>
          <p:cNvPr id="184" name="Shape 184"/>
          <p:cNvSpPr/>
          <p:nvPr>
            <p:ph type="body" idx="14"/>
          </p:nvPr>
        </p:nvSpPr>
        <p:spPr>
          <a:prstGeom prst="rect">
            <a:avLst/>
          </a:prstGeom>
        </p:spPr>
        <p:txBody>
          <a:bodyPr/>
          <a:lstStyle/>
          <a:p>
            <a:pPr/>
            <a:r>
              <a:t>Restoring from a backup</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body" idx="13"/>
          </p:nvPr>
        </p:nvSpPr>
        <p:spPr>
          <a:xfrm>
            <a:off x="331539" y="1595660"/>
            <a:ext cx="12341722" cy="6968332"/>
          </a:xfrm>
          <a:prstGeom prst="roundRect">
            <a:avLst>
              <a:gd name="adj" fmla="val 1860"/>
            </a:avLst>
          </a:prstGeom>
        </p:spPr>
        <p:txBody>
          <a:bodyPr/>
          <a:lstStyle/>
          <a:p>
            <a:pPr algn="just">
              <a:defRPr sz="2400">
                <a:solidFill>
                  <a:srgbClr val="53585F"/>
                </a:solidFill>
                <a:latin typeface="Helvetica Neue"/>
                <a:ea typeface="Helvetica Neue"/>
                <a:cs typeface="Helvetica Neue"/>
                <a:sym typeface="Helvetica Neue"/>
              </a:defRPr>
            </a:pPr>
            <a:r>
              <a:t>Backup a database</a:t>
            </a:r>
          </a:p>
          <a:p>
            <a:pPr algn="just">
              <a:defRPr sz="2200">
                <a:solidFill>
                  <a:srgbClr val="7A60F6"/>
                </a:solidFill>
                <a:latin typeface="Courier New"/>
                <a:ea typeface="Courier New"/>
                <a:cs typeface="Courier New"/>
                <a:sym typeface="Courier New"/>
              </a:defRPr>
            </a:pPr>
          </a:p>
          <a:p>
            <a:pPr algn="just">
              <a:defRPr sz="2200">
                <a:solidFill>
                  <a:srgbClr val="7A60F6"/>
                </a:solidFill>
                <a:latin typeface="Courier New"/>
                <a:ea typeface="Courier New"/>
                <a:cs typeface="Courier New"/>
                <a:sym typeface="Courier New"/>
              </a:defRPr>
            </a:pPr>
            <a:r>
              <a:t>$ influxd backup -database NOAA_water_database backup_dir</a:t>
            </a:r>
          </a:p>
          <a:p>
            <a:pPr algn="just">
              <a:defRPr sz="2400">
                <a:solidFill>
                  <a:srgbClr val="53585F"/>
                </a:solidFill>
                <a:latin typeface="Helvetica Neue"/>
                <a:ea typeface="Helvetica Neue"/>
                <a:cs typeface="Helvetica Neue"/>
                <a:sym typeface="Helvetica Neue"/>
              </a:defRPr>
            </a:pPr>
          </a:p>
          <a:p>
            <a:pPr algn="just">
              <a:defRPr sz="2400">
                <a:solidFill>
                  <a:srgbClr val="53585F"/>
                </a:solidFill>
                <a:latin typeface="Helvetica Neue"/>
                <a:ea typeface="Helvetica Neue"/>
                <a:cs typeface="Helvetica Neue"/>
                <a:sym typeface="Helvetica Neue"/>
              </a:defRPr>
            </a:pPr>
            <a:r>
              <a:t>Stop the process</a:t>
            </a:r>
          </a:p>
          <a:p>
            <a:pPr algn="just">
              <a:defRPr sz="2400">
                <a:solidFill>
                  <a:srgbClr val="7A60F6"/>
                </a:solidFill>
                <a:latin typeface="Courier New"/>
                <a:ea typeface="Courier New"/>
                <a:cs typeface="Courier New"/>
                <a:sym typeface="Courier New"/>
              </a:defRPr>
            </a:pPr>
          </a:p>
          <a:p>
            <a:pPr algn="just">
              <a:defRPr sz="2100">
                <a:solidFill>
                  <a:srgbClr val="7A60F6"/>
                </a:solidFill>
                <a:latin typeface="Courier New"/>
                <a:ea typeface="Courier New"/>
                <a:cs typeface="Courier New"/>
                <a:sym typeface="Courier New"/>
              </a:defRPr>
            </a:pPr>
            <a:r>
              <a:t>$ sudo service influxdb stop</a:t>
            </a:r>
          </a:p>
          <a:p>
            <a:pPr algn="just">
              <a:defRPr sz="2400">
                <a:solidFill>
                  <a:srgbClr val="7A60F6"/>
                </a:solidFill>
                <a:latin typeface="Courier New"/>
                <a:ea typeface="Courier New"/>
                <a:cs typeface="Courier New"/>
                <a:sym typeface="Courier New"/>
              </a:defRPr>
            </a:pPr>
          </a:p>
          <a:p>
            <a:pPr algn="just">
              <a:defRPr sz="2400">
                <a:solidFill>
                  <a:srgbClr val="53585F"/>
                </a:solidFill>
                <a:latin typeface="Helvetica Neue"/>
                <a:ea typeface="Helvetica Neue"/>
                <a:cs typeface="Helvetica Neue"/>
                <a:sym typeface="Helvetica Neue"/>
              </a:defRPr>
            </a:pPr>
            <a:r>
              <a:t>Wipe the underlying directory</a:t>
            </a:r>
          </a:p>
          <a:p>
            <a:pPr algn="just">
              <a:defRPr sz="2400">
                <a:solidFill>
                  <a:srgbClr val="7A60F6"/>
                </a:solidFill>
                <a:latin typeface="Courier New"/>
                <a:ea typeface="Courier New"/>
                <a:cs typeface="Courier New"/>
                <a:sym typeface="Courier New"/>
              </a:defRPr>
            </a:pPr>
          </a:p>
          <a:p>
            <a:pPr algn="just">
              <a:defRPr sz="2400">
                <a:solidFill>
                  <a:srgbClr val="7A60F6"/>
                </a:solidFill>
                <a:latin typeface="Courier New"/>
                <a:ea typeface="Courier New"/>
                <a:cs typeface="Courier New"/>
                <a:sym typeface="Courier New"/>
              </a:defRPr>
            </a:pPr>
            <a:r>
              <a:t>$ rm -rf ~/.influxdb              (OSX)</a:t>
            </a:r>
          </a:p>
          <a:p>
            <a:pPr algn="just">
              <a:defRPr sz="2400">
                <a:solidFill>
                  <a:srgbClr val="7A60F6"/>
                </a:solidFill>
                <a:latin typeface="Courier New"/>
                <a:ea typeface="Courier New"/>
                <a:cs typeface="Courier New"/>
                <a:sym typeface="Courier New"/>
              </a:defRPr>
            </a:pPr>
            <a:r>
              <a:t>$ sudo rm -rf /var/lib/influxdb/* (Linux)</a:t>
            </a:r>
          </a:p>
          <a:p>
            <a:pPr algn="just">
              <a:defRPr sz="2400">
                <a:solidFill>
                  <a:srgbClr val="7A60F6"/>
                </a:solidFill>
                <a:latin typeface="Courier New"/>
                <a:ea typeface="Courier New"/>
                <a:cs typeface="Courier New"/>
                <a:sym typeface="Courier New"/>
              </a:defRPr>
            </a:pPr>
          </a:p>
          <a:p>
            <a:pPr algn="just">
              <a:defRPr sz="2400">
                <a:solidFill>
                  <a:srgbClr val="53585F"/>
                </a:solidFill>
                <a:latin typeface="Helvetica Neue"/>
                <a:ea typeface="Helvetica Neue"/>
                <a:cs typeface="Helvetica Neue"/>
                <a:sym typeface="Helvetica Neue"/>
              </a:defRPr>
            </a:pPr>
            <a:r>
              <a:t>Restore the database</a:t>
            </a:r>
          </a:p>
          <a:p>
            <a:pPr algn="just">
              <a:defRPr sz="1600">
                <a:solidFill>
                  <a:srgbClr val="7A60F6"/>
                </a:solidFill>
                <a:latin typeface="Courier New"/>
                <a:ea typeface="Courier New"/>
                <a:cs typeface="Courier New"/>
                <a:sym typeface="Courier New"/>
              </a:defRPr>
            </a:pPr>
          </a:p>
          <a:p>
            <a:pPr algn="just">
              <a:defRPr sz="1300">
                <a:solidFill>
                  <a:srgbClr val="7A60F6"/>
                </a:solidFill>
                <a:latin typeface="Courier New"/>
                <a:ea typeface="Courier New"/>
                <a:cs typeface="Courier New"/>
                <a:sym typeface="Courier New"/>
              </a:defRPr>
            </a:pPr>
            <a:r>
              <a:t>$ influxd restore -metadir ~/.influxdb/meta/ -datadir ~/.influxdb/data/ -database NOAA_water_database backup_dir/</a:t>
            </a:r>
          </a:p>
          <a:p>
            <a:pPr algn="just">
              <a:defRPr sz="1300">
                <a:solidFill>
                  <a:srgbClr val="7A60F6"/>
                </a:solidFill>
                <a:latin typeface="Courier New"/>
                <a:ea typeface="Courier New"/>
                <a:cs typeface="Courier New"/>
                <a:sym typeface="Courier New"/>
              </a:defRPr>
            </a:pPr>
            <a:r>
              <a:t>  </a:t>
            </a:r>
          </a:p>
        </p:txBody>
      </p:sp>
      <p:sp>
        <p:nvSpPr>
          <p:cNvPr id="187" name="Shape 187"/>
          <p:cNvSpPr/>
          <p:nvPr>
            <p:ph type="body" idx="14"/>
          </p:nvPr>
        </p:nvSpPr>
        <p:spPr>
          <a:prstGeom prst="rect">
            <a:avLst/>
          </a:prstGeom>
        </p:spPr>
        <p:txBody>
          <a:bodyPr/>
          <a:lstStyle/>
          <a:p>
            <a:pPr/>
            <a:r>
              <a:t>Backup and Restore</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body" idx="13"/>
          </p:nvPr>
        </p:nvSpPr>
        <p:spPr>
          <a:xfrm>
            <a:off x="331539" y="1595660"/>
            <a:ext cx="12341722" cy="6968332"/>
          </a:xfrm>
          <a:prstGeom prst="roundRect">
            <a:avLst>
              <a:gd name="adj" fmla="val 1860"/>
            </a:avLst>
          </a:prstGeom>
        </p:spPr>
        <p:txBody>
          <a:bodyPr/>
          <a:lstStyle/>
          <a:p>
            <a:pPr algn="just">
              <a:defRPr sz="2400">
                <a:solidFill>
                  <a:srgbClr val="53585F"/>
                </a:solidFill>
                <a:latin typeface="Helvetica Neue"/>
                <a:ea typeface="Helvetica Neue"/>
                <a:cs typeface="Helvetica Neue"/>
                <a:sym typeface="Helvetica Neue"/>
              </a:defRPr>
            </a:pPr>
            <a:r>
              <a:t>Restart the process</a:t>
            </a:r>
          </a:p>
          <a:p>
            <a:pPr algn="just">
              <a:defRPr sz="2200">
                <a:solidFill>
                  <a:srgbClr val="7A60F6"/>
                </a:solidFill>
                <a:latin typeface="Courier New"/>
                <a:ea typeface="Courier New"/>
                <a:cs typeface="Courier New"/>
                <a:sym typeface="Courier New"/>
              </a:defRPr>
            </a:pPr>
          </a:p>
          <a:p>
            <a:pPr algn="just">
              <a:defRPr sz="2200">
                <a:solidFill>
                  <a:srgbClr val="7A60F6"/>
                </a:solidFill>
                <a:latin typeface="Courier New"/>
                <a:ea typeface="Courier New"/>
                <a:cs typeface="Courier New"/>
                <a:sym typeface="Courier New"/>
              </a:defRPr>
            </a:pPr>
            <a:r>
              <a:t>$ influxd (OSX)</a:t>
            </a:r>
          </a:p>
          <a:p>
            <a:pPr algn="just">
              <a:defRPr sz="2200">
                <a:solidFill>
                  <a:srgbClr val="7A60F6"/>
                </a:solidFill>
                <a:latin typeface="Courier New"/>
                <a:ea typeface="Courier New"/>
                <a:cs typeface="Courier New"/>
                <a:sym typeface="Courier New"/>
              </a:defRPr>
            </a:pPr>
            <a:r>
              <a:t>$ sudo service influxdb start (Linux)</a:t>
            </a:r>
          </a:p>
          <a:p>
            <a:pPr algn="just">
              <a:defRPr sz="2400">
                <a:solidFill>
                  <a:srgbClr val="53585F"/>
                </a:solidFill>
                <a:latin typeface="Helvetica Neue"/>
                <a:ea typeface="Helvetica Neue"/>
                <a:cs typeface="Helvetica Neue"/>
                <a:sym typeface="Helvetica Neue"/>
              </a:defRPr>
            </a:pPr>
          </a:p>
          <a:p>
            <a:pPr algn="just">
              <a:defRPr sz="2400">
                <a:solidFill>
                  <a:srgbClr val="53585F"/>
                </a:solidFill>
                <a:latin typeface="Helvetica Neue"/>
                <a:ea typeface="Helvetica Neue"/>
                <a:cs typeface="Helvetica Neue"/>
                <a:sym typeface="Helvetica Neue"/>
              </a:defRPr>
            </a:pPr>
            <a:r>
              <a:t>Open up the CLI</a:t>
            </a:r>
          </a:p>
          <a:p>
            <a:pPr algn="just">
              <a:defRPr sz="2400">
                <a:solidFill>
                  <a:srgbClr val="7A60F6"/>
                </a:solidFill>
                <a:latin typeface="Courier New"/>
                <a:ea typeface="Courier New"/>
                <a:cs typeface="Courier New"/>
                <a:sym typeface="Courier New"/>
              </a:defRPr>
            </a:pPr>
          </a:p>
          <a:p>
            <a:pPr algn="just">
              <a:defRPr sz="2100">
                <a:solidFill>
                  <a:srgbClr val="7A60F6"/>
                </a:solidFill>
                <a:latin typeface="Courier New"/>
                <a:ea typeface="Courier New"/>
                <a:cs typeface="Courier New"/>
                <a:sym typeface="Courier New"/>
              </a:defRPr>
            </a:pPr>
            <a:r>
              <a:t>$ influx</a:t>
            </a:r>
          </a:p>
          <a:p>
            <a:pPr algn="just">
              <a:defRPr sz="2400">
                <a:solidFill>
                  <a:srgbClr val="7A60F6"/>
                </a:solidFill>
                <a:latin typeface="Courier New"/>
                <a:ea typeface="Courier New"/>
                <a:cs typeface="Courier New"/>
                <a:sym typeface="Courier New"/>
              </a:defRPr>
            </a:pPr>
          </a:p>
          <a:p>
            <a:pPr algn="just">
              <a:defRPr sz="2400">
                <a:solidFill>
                  <a:srgbClr val="53585F"/>
                </a:solidFill>
                <a:latin typeface="Helvetica Neue"/>
                <a:ea typeface="Helvetica Neue"/>
                <a:cs typeface="Helvetica Neue"/>
                <a:sym typeface="Helvetica Neue"/>
              </a:defRPr>
            </a:pPr>
            <a:r>
              <a:t>Query the Data</a:t>
            </a:r>
          </a:p>
          <a:p>
            <a:pPr algn="just">
              <a:defRPr sz="2400">
                <a:solidFill>
                  <a:srgbClr val="7A60F6"/>
                </a:solidFill>
                <a:latin typeface="Courier New"/>
                <a:ea typeface="Courier New"/>
                <a:cs typeface="Courier New"/>
                <a:sym typeface="Courier New"/>
              </a:defRPr>
            </a:pPr>
          </a:p>
          <a:p>
            <a:pPr algn="just">
              <a:defRPr sz="2400">
                <a:solidFill>
                  <a:srgbClr val="7A60F6"/>
                </a:solidFill>
                <a:latin typeface="Courier New"/>
                <a:ea typeface="Courier New"/>
                <a:cs typeface="Courier New"/>
                <a:sym typeface="Courier New"/>
              </a:defRPr>
            </a:pPr>
            <a:r>
              <a:t>&gt; use NOAA_water_database</a:t>
            </a:r>
          </a:p>
          <a:p>
            <a:pPr algn="just">
              <a:defRPr sz="2400">
                <a:solidFill>
                  <a:srgbClr val="7A60F6"/>
                </a:solidFill>
                <a:latin typeface="Courier New"/>
                <a:ea typeface="Courier New"/>
                <a:cs typeface="Courier New"/>
                <a:sym typeface="Courier New"/>
              </a:defRPr>
            </a:pPr>
            <a:r>
              <a:t>&gt; show measurements</a:t>
            </a:r>
          </a:p>
        </p:txBody>
      </p:sp>
      <p:sp>
        <p:nvSpPr>
          <p:cNvPr id="190" name="Shape 190"/>
          <p:cNvSpPr/>
          <p:nvPr>
            <p:ph type="body" idx="14"/>
          </p:nvPr>
        </p:nvSpPr>
        <p:spPr>
          <a:prstGeom prst="rect">
            <a:avLst/>
          </a:prstGeom>
        </p:spPr>
        <p:txBody>
          <a:bodyPr/>
          <a:lstStyle/>
          <a:p>
            <a:pPr/>
            <a:r>
              <a:t>Make sure that the DB was restored</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body" idx="13"/>
          </p:nvPr>
        </p:nvSpPr>
        <p:spPr>
          <a:xfrm>
            <a:off x="331539" y="1595660"/>
            <a:ext cx="12341722" cy="6968332"/>
          </a:xfrm>
          <a:prstGeom prst="roundRect">
            <a:avLst>
              <a:gd name="adj" fmla="val 1860"/>
            </a:avLst>
          </a:prstGeom>
        </p:spPr>
        <p:txBody>
          <a:bodyPr/>
          <a:lstStyle/>
          <a:p>
            <a:pPr algn="just">
              <a:defRPr sz="3100">
                <a:solidFill>
                  <a:srgbClr val="53585F"/>
                </a:solidFill>
                <a:latin typeface="Helvetica Neue"/>
                <a:ea typeface="Helvetica Neue"/>
                <a:cs typeface="Helvetica Neue"/>
                <a:sym typeface="Helvetica Neue"/>
              </a:defRPr>
            </a:pPr>
            <a:r>
              <a:t>Backup and restore the </a:t>
            </a:r>
            <a:r>
              <a:rPr>
                <a:solidFill>
                  <a:schemeClr val="accent6">
                    <a:hueOff val="-241736"/>
                    <a:satOff val="29413"/>
                    <a:lumOff val="20727"/>
                  </a:schemeClr>
                </a:solidFill>
                <a:latin typeface="Courier New"/>
                <a:ea typeface="Courier New"/>
                <a:cs typeface="Courier New"/>
                <a:sym typeface="Courier New"/>
              </a:rPr>
              <a:t>telegraf</a:t>
            </a:r>
            <a:r>
              <a:t> database.</a:t>
            </a:r>
          </a:p>
        </p:txBody>
      </p:sp>
      <p:sp>
        <p:nvSpPr>
          <p:cNvPr id="193" name="Shape 193"/>
          <p:cNvSpPr/>
          <p:nvPr>
            <p:ph type="body" idx="14"/>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pPr/>
            <a:r>
              <a:t>Migrating Old Data</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body" idx="13"/>
          </p:nvPr>
        </p:nvSpPr>
        <p:spPr>
          <a:xfrm>
            <a:off x="418925" y="2659457"/>
            <a:ext cx="11267483" cy="2097886"/>
          </a:xfrm>
          <a:prstGeom prst="rect">
            <a:avLst/>
          </a:prstGeom>
        </p:spPr>
        <p:txBody>
          <a:bodyPr/>
          <a:lstStyle/>
          <a:p>
            <a:pPr marL="228600" indent="-228600" algn="l">
              <a:spcBef>
                <a:spcPts val="2800"/>
              </a:spcBef>
              <a:buClr>
                <a:srgbClr val="3A424E"/>
              </a:buClr>
              <a:buSzPct val="100000"/>
              <a:buAutoNum type="arabicPeriod" startAt="1"/>
              <a:defRPr sz="2800">
                <a:solidFill>
                  <a:srgbClr val="575E6C"/>
                </a:solidFill>
                <a:latin typeface="Helvetica Neue Light"/>
                <a:ea typeface="Helvetica Neue Light"/>
                <a:cs typeface="Helvetica Neue Light"/>
                <a:sym typeface="Helvetica Neue Light"/>
              </a:defRPr>
            </a:pPr>
            <a:r>
              <a:t> Describe the various parts of the InfluxDB Configuration file</a:t>
            </a:r>
          </a:p>
          <a:p>
            <a:pPr marL="228600" indent="-228600" algn="l">
              <a:spcBef>
                <a:spcPts val="2800"/>
              </a:spcBef>
              <a:buClr>
                <a:srgbClr val="3A424E"/>
              </a:buClr>
              <a:buSzPct val="100000"/>
              <a:buAutoNum type="arabicPeriod" startAt="1"/>
              <a:defRPr sz="2800">
                <a:solidFill>
                  <a:srgbClr val="575E6C"/>
                </a:solidFill>
                <a:latin typeface="Helvetica Neue Light"/>
                <a:ea typeface="Helvetica Neue Light"/>
                <a:cs typeface="Helvetica Neue Light"/>
                <a:sym typeface="Helvetica Neue Light"/>
              </a:defRPr>
            </a:pPr>
            <a:r>
              <a:t> Backup and Restore your InfluxDB instance</a:t>
            </a:r>
          </a:p>
          <a:p>
            <a:pPr marL="228600" indent="-228600" algn="l">
              <a:spcBef>
                <a:spcPts val="2800"/>
              </a:spcBef>
              <a:buClr>
                <a:srgbClr val="3A424E"/>
              </a:buClr>
              <a:buSzPct val="100000"/>
              <a:buAutoNum type="arabicPeriod" startAt="1"/>
              <a:defRPr sz="2800">
                <a:solidFill>
                  <a:srgbClr val="575E6C"/>
                </a:solidFill>
                <a:latin typeface="Helvetica Neue Light"/>
                <a:ea typeface="Helvetica Neue Light"/>
                <a:cs typeface="Helvetica Neue Light"/>
                <a:sym typeface="Helvetica Neue Light"/>
              </a:defRPr>
            </a:pPr>
            <a:r>
              <a:t> Manage Migrating to a new version of InfluxDB</a:t>
            </a:r>
          </a:p>
        </p:txBody>
      </p:sp>
      <p:sp>
        <p:nvSpPr>
          <p:cNvPr id="147" name="Shape 147"/>
          <p:cNvSpPr/>
          <p:nvPr>
            <p:ph type="title"/>
          </p:nvPr>
        </p:nvSpPr>
        <p:spPr>
          <a:xfrm>
            <a:off x="330820" y="304800"/>
            <a:ext cx="12732395" cy="1065908"/>
          </a:xfrm>
          <a:prstGeom prst="rect">
            <a:avLst/>
          </a:prstGeom>
        </p:spPr>
        <p:txBody>
          <a:bodyPr/>
          <a:lstStyle>
            <a:lvl1pPr defTabSz="426466">
              <a:defRPr sz="4380"/>
            </a:lvl1pPr>
          </a:lstStyle>
          <a:p>
            <a:pPr/>
            <a:r>
              <a:t>By the end of this section, participants will be able to…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body" idx="13"/>
          </p:nvPr>
        </p:nvSpPr>
        <p:spPr>
          <a:xfrm>
            <a:off x="5188171" y="3718077"/>
            <a:ext cx="8135445" cy="2602202"/>
          </a:xfrm>
          <a:prstGeom prst="rect">
            <a:avLst/>
          </a:prstGeom>
        </p:spPr>
        <p:txBody>
          <a:bodyPr/>
          <a:lstStyle/>
          <a:p>
            <a:pPr marL="419100" indent="-419100" algn="l">
              <a:spcBef>
                <a:spcPts val="3000"/>
              </a:spcBef>
              <a:buClr>
                <a:srgbClr val="3A424E"/>
              </a:buClr>
              <a:buSzPct val="100000"/>
              <a:buChar char="•"/>
              <a:defRPr sz="3800">
                <a:solidFill>
                  <a:srgbClr val="575E6C"/>
                </a:solidFill>
                <a:latin typeface="Helvetica Neue Light"/>
                <a:ea typeface="Helvetica Neue Light"/>
                <a:cs typeface="Helvetica Neue Light"/>
                <a:sym typeface="Helvetica Neue Light"/>
              </a:defRPr>
            </a:pPr>
            <a:r>
              <a:t>Improved compression</a:t>
            </a:r>
          </a:p>
          <a:p>
            <a:pPr marL="419100" indent="-419100" algn="l">
              <a:spcBef>
                <a:spcPts val="3000"/>
              </a:spcBef>
              <a:buClr>
                <a:srgbClr val="3A424E"/>
              </a:buClr>
              <a:buSzPct val="100000"/>
              <a:buChar char="•"/>
              <a:defRPr sz="3800">
                <a:solidFill>
                  <a:srgbClr val="575E6C"/>
                </a:solidFill>
                <a:latin typeface="Helvetica Neue Light"/>
                <a:ea typeface="Helvetica Neue Light"/>
                <a:cs typeface="Helvetica Neue Light"/>
                <a:sym typeface="Helvetica Neue Light"/>
              </a:defRPr>
            </a:pPr>
            <a:r>
              <a:t>Improved write/query performance</a:t>
            </a:r>
          </a:p>
          <a:p>
            <a:pPr marL="419100" indent="-419100" algn="l">
              <a:spcBef>
                <a:spcPts val="3000"/>
              </a:spcBef>
              <a:buClr>
                <a:srgbClr val="3A424E"/>
              </a:buClr>
              <a:buSzPct val="100000"/>
              <a:buChar char="•"/>
              <a:defRPr sz="3800">
                <a:solidFill>
                  <a:srgbClr val="575E6C"/>
                </a:solidFill>
                <a:latin typeface="Helvetica Neue Light"/>
                <a:ea typeface="Helvetica Neue Light"/>
                <a:cs typeface="Helvetica Neue Light"/>
                <a:sym typeface="Helvetica Neue Light"/>
              </a:defRPr>
            </a:pPr>
            <a:r>
              <a:t>Improved query management</a:t>
            </a:r>
          </a:p>
        </p:txBody>
      </p:sp>
      <p:sp>
        <p:nvSpPr>
          <p:cNvPr id="198" name="Shape 198"/>
          <p:cNvSpPr/>
          <p:nvPr>
            <p:ph type="title"/>
          </p:nvPr>
        </p:nvSpPr>
        <p:spPr>
          <a:prstGeom prst="rect">
            <a:avLst/>
          </a:prstGeom>
        </p:spPr>
        <p:txBody>
          <a:bodyPr/>
          <a:lstStyle/>
          <a:p>
            <a:pPr/>
            <a:r>
              <a:t>Why Upgrade to 0.12.X?</a:t>
            </a:r>
          </a:p>
        </p:txBody>
      </p:sp>
      <p:pic>
        <p:nvPicPr>
          <p:cNvPr id="199" name="pasted-image.png"/>
          <p:cNvPicPr>
            <a:picLocks noChangeAspect="1"/>
          </p:cNvPicPr>
          <p:nvPr/>
        </p:nvPicPr>
        <p:blipFill>
          <a:blip r:embed="rId2">
            <a:extLst/>
          </a:blip>
          <a:stretch>
            <a:fillRect/>
          </a:stretch>
        </p:blipFill>
        <p:spPr>
          <a:xfrm>
            <a:off x="-1923131" y="2555532"/>
            <a:ext cx="9006779" cy="5604218"/>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body" idx="13"/>
          </p:nvPr>
        </p:nvSpPr>
        <p:spPr>
          <a:xfrm>
            <a:off x="209771" y="995573"/>
            <a:ext cx="12585258" cy="8118054"/>
          </a:xfrm>
          <a:prstGeom prst="rect">
            <a:avLst/>
          </a:prstGeom>
        </p:spPr>
        <p:txBody>
          <a:bodyPr/>
          <a:lstStyle/>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Install 0.11 on top of 0.9</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 Copy "cold" B1/BZ1 shards to /tmp</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Run ./influx_tsm to convert "cold" shards</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Run influx_tsm to convert shards, e.g.:</a:t>
            </a:r>
          </a:p>
          <a:p>
            <a:pPr lvl="1" marL="457200" indent="-228600" algn="l">
              <a:spcBef>
                <a:spcPts val="800"/>
              </a:spcBef>
              <a:buClr>
                <a:srgbClr val="3A424E"/>
              </a:buClr>
              <a:buSzPct val="100000"/>
              <a:buAutoNum type="arabicPeriod" startAt="1"/>
              <a:defRPr sz="2700">
                <a:solidFill>
                  <a:schemeClr val="accent6"/>
                </a:solidFill>
                <a:latin typeface="Helvetica Neue Light"/>
                <a:ea typeface="Helvetica Neue Light"/>
                <a:cs typeface="Helvetica Neue Light"/>
                <a:sym typeface="Helvetica Neue Light"/>
              </a:defRPr>
            </a:pPr>
            <a:r>
              <a:t>influx_tsm -backup /tmp/influxdb_backup /tmp/data</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Remove "cold" B1/BZ1 shards and replace with converted TSM shards</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Wait until current "hot" shards become "cold", repeat steps 2-4 on new "cold" shards</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Backup the metastore information</a:t>
            </a:r>
          </a:p>
          <a:p>
            <a:pPr lvl="1" marL="457200" indent="-228600" algn="l">
              <a:spcBef>
                <a:spcPts val="800"/>
              </a:spcBef>
              <a:buClr>
                <a:srgbClr val="3A424E"/>
              </a:buClr>
              <a:buSzPct val="100000"/>
              <a:buAutoNum type="arabicPeriod" startAt="1"/>
              <a:defRPr sz="2700">
                <a:solidFill>
                  <a:schemeClr val="accent6"/>
                </a:solidFill>
                <a:latin typeface="Helvetica Neue Light"/>
                <a:ea typeface="Helvetica Neue Light"/>
                <a:cs typeface="Helvetica Neue Light"/>
                <a:sym typeface="Helvetica Neue Light"/>
              </a:defRPr>
            </a:pPr>
            <a:r>
              <a:t>influx backup /tmp/influxdb_backup</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Shut down InfluxDB (this downtime is unavoidable, as InfluxDB 0.12 uses non-backwards compatible metastore format)</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Install 0.12 on top of 0.11</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Restore the metastore information</a:t>
            </a:r>
          </a:p>
          <a:p>
            <a:pPr lvl="1" marL="457200" indent="-228600" algn="l">
              <a:spcBef>
                <a:spcPts val="800"/>
              </a:spcBef>
              <a:buClr>
                <a:srgbClr val="3A424E"/>
              </a:buClr>
              <a:buSzPct val="100000"/>
              <a:buAutoNum type="arabicPeriod" startAt="1"/>
              <a:defRPr sz="2700">
                <a:solidFill>
                  <a:schemeClr val="accent6"/>
                </a:solidFill>
                <a:latin typeface="Helvetica Neue Light"/>
                <a:ea typeface="Helvetica Neue Light"/>
                <a:cs typeface="Helvetica Neue Light"/>
                <a:sym typeface="Helvetica Neue Light"/>
              </a:defRPr>
            </a:pPr>
            <a:r>
              <a:t>influxd restore -metadir=/var/lib/influxdb/meta /tmp/influxdb_backup</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Start InfluxDB 0.12</a:t>
            </a:r>
          </a:p>
        </p:txBody>
      </p:sp>
      <p:sp>
        <p:nvSpPr>
          <p:cNvPr id="202" name="Shape 202"/>
          <p:cNvSpPr/>
          <p:nvPr>
            <p:ph type="title"/>
          </p:nvPr>
        </p:nvSpPr>
        <p:spPr>
          <a:xfrm>
            <a:off x="136202" y="-203200"/>
            <a:ext cx="12732395" cy="1065908"/>
          </a:xfrm>
          <a:prstGeom prst="rect">
            <a:avLst/>
          </a:prstGeom>
        </p:spPr>
        <p:txBody>
          <a:bodyPr/>
          <a:lstStyle>
            <a:lvl1pPr defTabSz="531622">
              <a:defRPr sz="4277"/>
            </a:lvl1pPr>
          </a:lstStyle>
          <a:p>
            <a:pPr/>
            <a:r>
              <a:t>Migration Example 0.9 to 0.12 (Downtime Unacceptable)</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body" idx="13"/>
          </p:nvPr>
        </p:nvSpPr>
        <p:spPr>
          <a:xfrm>
            <a:off x="209771" y="2036973"/>
            <a:ext cx="12585258" cy="4663654"/>
          </a:xfrm>
          <a:prstGeom prst="rect">
            <a:avLst/>
          </a:prstGeom>
        </p:spPr>
        <p:txBody>
          <a:bodyPr/>
          <a:lstStyle/>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Stop traffic to InfluxDB 0.8</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Install InfluxDB 0.8.9 and restart</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Run the Export tool</a:t>
            </a:r>
          </a:p>
          <a:p>
            <a:pPr lvl="1" marL="457200" indent="-228600" algn="l">
              <a:spcBef>
                <a:spcPts val="800"/>
              </a:spcBef>
              <a:buClr>
                <a:srgbClr val="3A424E"/>
              </a:buClr>
              <a:buSzPct val="100000"/>
              <a:buAutoNum type="arabicPeriod" startAt="1"/>
              <a:defRPr sz="2600">
                <a:solidFill>
                  <a:schemeClr val="accent6"/>
                </a:solidFill>
                <a:latin typeface="Helvetica Neue Light"/>
                <a:ea typeface="Helvetica Neue Light"/>
                <a:cs typeface="Helvetica Neue Light"/>
                <a:sym typeface="Helvetica Neue Light"/>
              </a:defRPr>
            </a:pPr>
            <a:r>
              <a:t>curl -o export.gz --compressed http://localhost:8086/ \export/&lt;db&gt;/&lt;shard_space&gt;</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Launch InfluxDB 0.12 on a new server</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Use the CLI to import the exported data</a:t>
            </a:r>
          </a:p>
          <a:p>
            <a:pPr lvl="1" marL="457200" indent="-228600" algn="l">
              <a:spcBef>
                <a:spcPts val="800"/>
              </a:spcBef>
              <a:buClr>
                <a:srgbClr val="3A424E"/>
              </a:buClr>
              <a:buSzPct val="100000"/>
              <a:buAutoNum type="arabicPeriod" startAt="1"/>
              <a:defRPr sz="2700">
                <a:solidFill>
                  <a:schemeClr val="accent6"/>
                </a:solidFill>
                <a:latin typeface="Helvetica Neue Light"/>
                <a:ea typeface="Helvetica Neue Light"/>
                <a:cs typeface="Helvetica Neue Light"/>
                <a:sym typeface="Helvetica Neue Light"/>
              </a:defRPr>
            </a:pPr>
            <a:r>
              <a:t>influx -import -path=export.gz -compressed &gt; failures</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Update clients and dashboards for new API, etc</a:t>
            </a:r>
          </a:p>
          <a:p>
            <a:pPr marL="228600" indent="-228600" algn="l">
              <a:spcBef>
                <a:spcPts val="800"/>
              </a:spcBef>
              <a:buClr>
                <a:srgbClr val="3A424E"/>
              </a:buClr>
              <a:buSzPct val="100000"/>
              <a:buAutoNum type="arabicPeriod" startAt="1"/>
              <a:defRPr sz="2700">
                <a:solidFill>
                  <a:srgbClr val="575E6C"/>
                </a:solidFill>
                <a:latin typeface="Helvetica Neue Light"/>
                <a:ea typeface="Helvetica Neue Light"/>
                <a:cs typeface="Helvetica Neue Light"/>
                <a:sym typeface="Helvetica Neue Light"/>
              </a:defRPr>
            </a:pPr>
            <a:r>
              <a:t>Resume traffic to InfluxDB 0.12</a:t>
            </a:r>
          </a:p>
        </p:txBody>
      </p:sp>
      <p:sp>
        <p:nvSpPr>
          <p:cNvPr id="205" name="Shape 205"/>
          <p:cNvSpPr/>
          <p:nvPr>
            <p:ph type="title"/>
          </p:nvPr>
        </p:nvSpPr>
        <p:spPr>
          <a:xfrm>
            <a:off x="136202" y="279400"/>
            <a:ext cx="12732395" cy="1065908"/>
          </a:xfrm>
          <a:prstGeom prst="rect">
            <a:avLst/>
          </a:prstGeom>
        </p:spPr>
        <p:txBody>
          <a:bodyPr/>
          <a:lstStyle>
            <a:lvl1pPr defTabSz="566674">
              <a:defRPr sz="4559"/>
            </a:lvl1pPr>
          </a:lstStyle>
          <a:p>
            <a:pPr/>
            <a:r>
              <a:t>Migration Example 0.8 to 0.12 (Downtime Necessary)</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Configuration</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body" idx="13"/>
          </p:nvPr>
        </p:nvSpPr>
        <p:spPr>
          <a:xfrm>
            <a:off x="331539" y="1392634"/>
            <a:ext cx="12341722" cy="6134002"/>
          </a:xfrm>
          <a:prstGeom prst="roundRect">
            <a:avLst>
              <a:gd name="adj" fmla="val 2112"/>
            </a:avLst>
          </a:prstGeom>
        </p:spPr>
        <p:txBody>
          <a:bodyPr/>
          <a:lstStyle/>
          <a:p>
            <a:pPr algn="just">
              <a:defRPr sz="2000">
                <a:solidFill>
                  <a:srgbClr val="7A60F6"/>
                </a:solidFill>
                <a:latin typeface="Courier New"/>
                <a:ea typeface="Courier New"/>
                <a:cs typeface="Courier New"/>
                <a:sym typeface="Courier New"/>
              </a:defRPr>
            </a:pPr>
            <a:r>
              <a:t>  # Where the metadata/raft database is stored</a:t>
            </a:r>
          </a:p>
          <a:p>
            <a:pPr algn="just">
              <a:defRPr sz="2000">
                <a:solidFill>
                  <a:srgbClr val="7A60F6"/>
                </a:solidFill>
                <a:latin typeface="Courier New"/>
                <a:ea typeface="Courier New"/>
                <a:cs typeface="Courier New"/>
                <a:sym typeface="Courier New"/>
              </a:defRPr>
            </a:pPr>
            <a:r>
              <a:t>  dir = "/var/lib/influxdb/meta"</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retention-autocreate = true</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 If log messages are printed for the meta service</a:t>
            </a:r>
          </a:p>
          <a:p>
            <a:pPr algn="just">
              <a:defRPr sz="2000">
                <a:solidFill>
                  <a:srgbClr val="7A60F6"/>
                </a:solidFill>
                <a:latin typeface="Courier New"/>
                <a:ea typeface="Courier New"/>
                <a:cs typeface="Courier New"/>
                <a:sym typeface="Courier New"/>
              </a:defRPr>
            </a:pPr>
            <a:r>
              <a:t>  logging-enabled = true</a:t>
            </a:r>
          </a:p>
          <a:p>
            <a:pPr algn="just">
              <a:defRPr sz="2000">
                <a:solidFill>
                  <a:srgbClr val="7A60F6"/>
                </a:solidFill>
                <a:latin typeface="Courier New"/>
                <a:ea typeface="Courier New"/>
                <a:cs typeface="Courier New"/>
                <a:sym typeface="Courier New"/>
              </a:defRPr>
            </a:pPr>
            <a:r>
              <a:t>  pprof-enabled = false</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 The default duration for leases.</a:t>
            </a:r>
          </a:p>
          <a:p>
            <a:pPr algn="just">
              <a:defRPr sz="2000">
                <a:solidFill>
                  <a:srgbClr val="7A60F6"/>
                </a:solidFill>
                <a:latin typeface="Courier New"/>
                <a:ea typeface="Courier New"/>
                <a:cs typeface="Courier New"/>
                <a:sym typeface="Courier New"/>
              </a:defRPr>
            </a:pPr>
            <a:r>
              <a:t>  lease-duration = "1m0s"</a:t>
            </a:r>
          </a:p>
          <a:p>
            <a:pPr algn="just">
              <a:defRPr sz="2000">
                <a:solidFill>
                  <a:srgbClr val="7A60F6"/>
                </a:solidFill>
                <a:latin typeface="Courier New"/>
                <a:ea typeface="Courier New"/>
                <a:cs typeface="Courier New"/>
                <a:sym typeface="Courier New"/>
              </a:defRPr>
            </a:pPr>
            <a:r>
              <a:t> </a:t>
            </a:r>
          </a:p>
          <a:p>
            <a:pPr algn="just">
              <a:defRPr sz="2000">
                <a:solidFill>
                  <a:srgbClr val="7A60F6"/>
                </a:solidFill>
                <a:latin typeface="Courier New"/>
                <a:ea typeface="Courier New"/>
                <a:cs typeface="Courier New"/>
                <a:sym typeface="Courier New"/>
              </a:defRPr>
            </a:pPr>
          </a:p>
          <a:p>
            <a:pPr algn="just">
              <a:defRPr sz="2300">
                <a:solidFill>
                  <a:srgbClr val="53585F"/>
                </a:solidFill>
                <a:latin typeface="Helvetica Neue"/>
                <a:ea typeface="Helvetica Neue"/>
                <a:cs typeface="Helvetica Neue"/>
                <a:sym typeface="Helvetica Neue"/>
              </a:defRPr>
            </a:pPr>
          </a:p>
          <a:p>
            <a:pPr algn="just">
              <a:defRPr sz="2300">
                <a:solidFill>
                  <a:srgbClr val="53585F"/>
                </a:solidFill>
                <a:latin typeface="Helvetica Neue"/>
                <a:ea typeface="Helvetica Neue"/>
                <a:cs typeface="Helvetica Neue"/>
                <a:sym typeface="Helvetica Neue"/>
              </a:defRPr>
            </a:pPr>
            <a:r>
              <a:t>Controls parameters for InfluxDB’s metastore, which stores information on users, databases, retention policies, shards, and continuous queries.</a:t>
            </a:r>
          </a:p>
          <a:p>
            <a:pPr algn="just">
              <a:defRPr sz="2300">
                <a:solidFill>
                  <a:srgbClr val="53585F"/>
                </a:solidFill>
                <a:latin typeface="Helvetica Neue"/>
                <a:ea typeface="Helvetica Neue"/>
                <a:cs typeface="Helvetica Neue"/>
                <a:sym typeface="Helvetica Neue"/>
              </a:defRPr>
            </a:pPr>
          </a:p>
          <a:p>
            <a:pPr marL="269039" indent="-269039" algn="just">
              <a:buSzPct val="75000"/>
              <a:buChar char="•"/>
              <a:defRPr sz="2300">
                <a:solidFill>
                  <a:srgbClr val="53585F"/>
                </a:solidFill>
                <a:latin typeface="Helvetica Neue"/>
                <a:ea typeface="Helvetica Neue"/>
                <a:cs typeface="Helvetica Neue"/>
                <a:sym typeface="Helvetica Neue"/>
              </a:defRPr>
            </a:pPr>
            <a:r>
              <a:t>"dir" may need to be changed to a suitable place for your system.</a:t>
            </a:r>
          </a:p>
          <a:p>
            <a:pPr marL="269039" indent="-269039" algn="just">
              <a:buSzPct val="75000"/>
              <a:buChar char="•"/>
              <a:defRPr sz="2300">
                <a:solidFill>
                  <a:srgbClr val="53585F"/>
                </a:solidFill>
                <a:latin typeface="Helvetica Neue"/>
                <a:ea typeface="Helvetica Neue"/>
                <a:cs typeface="Helvetica Neue"/>
                <a:sym typeface="Helvetica Neue"/>
              </a:defRPr>
            </a:pPr>
            <a:r>
              <a:t>The defaults should work for most systems.</a:t>
            </a:r>
          </a:p>
        </p:txBody>
      </p:sp>
      <p:sp>
        <p:nvSpPr>
          <p:cNvPr id="152" name="Shape 152"/>
          <p:cNvSpPr/>
          <p:nvPr>
            <p:ph type="body" idx="14"/>
          </p:nvPr>
        </p:nvSpPr>
        <p:spPr>
          <a:prstGeom prst="rect">
            <a:avLst/>
          </a:prstGeom>
        </p:spPr>
        <p:txBody>
          <a:bodyPr/>
          <a:lstStyle/>
          <a:p>
            <a:pPr/>
            <a:r>
              <a:t>[meta]</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body" idx="13"/>
          </p:nvPr>
        </p:nvSpPr>
        <p:spPr>
          <a:xfrm>
            <a:off x="331539" y="1392634"/>
            <a:ext cx="12341722" cy="6134002"/>
          </a:xfrm>
          <a:prstGeom prst="roundRect">
            <a:avLst>
              <a:gd name="adj" fmla="val 2112"/>
            </a:avLst>
          </a:prstGeom>
        </p:spPr>
        <p:txBody>
          <a:bodyPr/>
          <a:lstStyle/>
          <a:p>
            <a:pPr algn="just">
              <a:defRPr sz="2000">
                <a:solidFill>
                  <a:srgbClr val="7A60F6"/>
                </a:solidFill>
                <a:latin typeface="Courier New"/>
                <a:ea typeface="Courier New"/>
                <a:cs typeface="Courier New"/>
                <a:sym typeface="Courier New"/>
              </a:defRPr>
            </a:pPr>
            <a:r>
              <a:t>  enabled = true</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dir = "/var/lib/influxdb/data"</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wal-dir = "/var/lib/influxdb/wal"</a:t>
            </a:r>
          </a:p>
          <a:p>
            <a:pPr algn="just">
              <a:defRPr sz="2000">
                <a:solidFill>
                  <a:srgbClr val="7A60F6"/>
                </a:solidFill>
                <a:latin typeface="Courier New"/>
                <a:ea typeface="Courier New"/>
                <a:cs typeface="Courier New"/>
                <a:sym typeface="Courier New"/>
              </a:defRPr>
            </a:pPr>
            <a:r>
              <a:t>  wal-logging-enabled = true</a:t>
            </a:r>
          </a:p>
          <a:p>
            <a:pPr algn="just">
              <a:defRPr sz="2000">
                <a:solidFill>
                  <a:srgbClr val="7A60F6"/>
                </a:solidFill>
                <a:latin typeface="Courier New"/>
                <a:ea typeface="Courier New"/>
                <a:cs typeface="Courier New"/>
                <a:sym typeface="Courier New"/>
              </a:defRPr>
            </a:pPr>
            <a:r>
              <a:t>  data-logging-enabled = true</a:t>
            </a:r>
          </a:p>
          <a:p>
            <a:pPr algn="just">
              <a:defRPr sz="2000">
                <a:solidFill>
                  <a:srgbClr val="7A60F6"/>
                </a:solidFill>
                <a:latin typeface="Courier New"/>
                <a:ea typeface="Courier New"/>
                <a:cs typeface="Courier New"/>
                <a:sym typeface="Courier New"/>
              </a:defRPr>
            </a:pPr>
            <a:r>
              <a:t>  …</a:t>
            </a:r>
          </a:p>
          <a:p>
            <a:pPr algn="just">
              <a:defRPr sz="2000">
                <a:solidFill>
                  <a:srgbClr val="7A60F6"/>
                </a:solidFill>
                <a:latin typeface="Courier New"/>
                <a:ea typeface="Courier New"/>
                <a:cs typeface="Courier New"/>
                <a:sym typeface="Courier New"/>
              </a:defRPr>
            </a:pPr>
          </a:p>
          <a:p>
            <a:pPr algn="just">
              <a:defRPr sz="2300">
                <a:solidFill>
                  <a:srgbClr val="53585F"/>
                </a:solidFill>
                <a:latin typeface="Helvetica Neue"/>
                <a:ea typeface="Helvetica Neue"/>
                <a:cs typeface="Helvetica Neue"/>
                <a:sym typeface="Helvetica Neue"/>
              </a:defRPr>
            </a:pPr>
          </a:p>
          <a:p>
            <a:pPr algn="just">
              <a:defRPr sz="2300">
                <a:solidFill>
                  <a:srgbClr val="53585F"/>
                </a:solidFill>
                <a:latin typeface="Helvetica Neue"/>
                <a:ea typeface="Helvetica Neue"/>
                <a:cs typeface="Helvetica Neue"/>
                <a:sym typeface="Helvetica Neue"/>
              </a:defRPr>
            </a:pPr>
            <a:r>
              <a:t>Controls where the actual shard data for InfluxDB lives and how it is flushed from the WAL. </a:t>
            </a:r>
          </a:p>
          <a:p>
            <a:pPr algn="just">
              <a:defRPr sz="2300">
                <a:solidFill>
                  <a:srgbClr val="53585F"/>
                </a:solidFill>
                <a:latin typeface="Helvetica Neue"/>
                <a:ea typeface="Helvetica Neue"/>
                <a:cs typeface="Helvetica Neue"/>
                <a:sym typeface="Helvetica Neue"/>
              </a:defRPr>
            </a:pPr>
          </a:p>
          <a:p>
            <a:pPr marL="269039" indent="-269039" algn="just">
              <a:buSzPct val="75000"/>
              <a:buChar char="•"/>
              <a:defRPr sz="2300">
                <a:solidFill>
                  <a:srgbClr val="53585F"/>
                </a:solidFill>
                <a:latin typeface="Helvetica Neue"/>
                <a:ea typeface="Helvetica Neue"/>
                <a:cs typeface="Helvetica Neue"/>
                <a:sym typeface="Helvetica Neue"/>
              </a:defRPr>
            </a:pPr>
            <a:r>
              <a:t>"dir" may need to be changed to a suitable place for your system.</a:t>
            </a:r>
          </a:p>
          <a:p>
            <a:pPr marL="269039" indent="-269039" algn="just">
              <a:buSzPct val="75000"/>
              <a:buChar char="•"/>
              <a:defRPr sz="2300">
                <a:solidFill>
                  <a:srgbClr val="53585F"/>
                </a:solidFill>
                <a:latin typeface="Helvetica Neue"/>
                <a:ea typeface="Helvetica Neue"/>
                <a:cs typeface="Helvetica Neue"/>
                <a:sym typeface="Helvetica Neue"/>
              </a:defRPr>
            </a:pPr>
            <a:r>
              <a:t>The defaults should work for most systems.</a:t>
            </a:r>
          </a:p>
        </p:txBody>
      </p:sp>
      <p:sp>
        <p:nvSpPr>
          <p:cNvPr id="155" name="Shape 155"/>
          <p:cNvSpPr/>
          <p:nvPr>
            <p:ph type="body" idx="14"/>
          </p:nvPr>
        </p:nvSpPr>
        <p:spPr>
          <a:prstGeom prst="rect">
            <a:avLst/>
          </a:prstGeom>
        </p:spPr>
        <p:txBody>
          <a:bodyPr/>
          <a:lstStyle/>
          <a:p>
            <a:pPr/>
            <a:r>
              <a:t>[data]</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body" idx="13"/>
          </p:nvPr>
        </p:nvSpPr>
        <p:spPr>
          <a:xfrm>
            <a:off x="331539" y="1595660"/>
            <a:ext cx="12341722" cy="6968332"/>
          </a:xfrm>
          <a:prstGeom prst="roundRect">
            <a:avLst>
              <a:gd name="adj" fmla="val 1860"/>
            </a:avLst>
          </a:prstGeom>
        </p:spPr>
        <p:txBody>
          <a:bodyPr/>
          <a:lstStyle/>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enabled = true</a:t>
            </a:r>
          </a:p>
          <a:p>
            <a:pPr algn="just">
              <a:defRPr sz="2000">
                <a:solidFill>
                  <a:srgbClr val="7A60F6"/>
                </a:solidFill>
                <a:latin typeface="Courier New"/>
                <a:ea typeface="Courier New"/>
                <a:cs typeface="Courier New"/>
                <a:sym typeface="Courier New"/>
              </a:defRPr>
            </a:pPr>
            <a:r>
              <a:t>  check-interval = "30m"</a:t>
            </a:r>
          </a:p>
          <a:p>
            <a:pPr algn="just">
              <a:defRPr sz="2000">
                <a:solidFill>
                  <a:srgbClr val="7A60F6"/>
                </a:solidFill>
                <a:latin typeface="Courier New"/>
                <a:ea typeface="Courier New"/>
                <a:cs typeface="Courier New"/>
                <a:sym typeface="Courier New"/>
              </a:defRPr>
            </a:pPr>
          </a:p>
          <a:p>
            <a:pPr algn="just">
              <a:defRPr sz="2100">
                <a:solidFill>
                  <a:srgbClr val="53585F"/>
                </a:solidFill>
                <a:latin typeface="Helvetica Neue"/>
                <a:ea typeface="Helvetica Neue"/>
                <a:cs typeface="Helvetica Neue"/>
                <a:sym typeface="Helvetica Neue"/>
              </a:defRPr>
            </a:pPr>
            <a:r>
              <a:t>The retention service controls the enforcement of retention policies for evicting old data.</a:t>
            </a:r>
          </a:p>
        </p:txBody>
      </p:sp>
      <p:sp>
        <p:nvSpPr>
          <p:cNvPr id="158" name="Shape 158"/>
          <p:cNvSpPr/>
          <p:nvPr>
            <p:ph type="body" idx="14"/>
          </p:nvPr>
        </p:nvSpPr>
        <p:spPr>
          <a:prstGeom prst="rect">
            <a:avLst/>
          </a:prstGeom>
        </p:spPr>
        <p:txBody>
          <a:bodyPr/>
          <a:lstStyle/>
          <a:p>
            <a:pPr/>
            <a:r>
              <a:t>[retention]</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body" idx="13"/>
          </p:nvPr>
        </p:nvSpPr>
        <p:spPr>
          <a:xfrm>
            <a:off x="331539" y="1595660"/>
            <a:ext cx="12341722" cy="6968332"/>
          </a:xfrm>
          <a:prstGeom prst="roundRect">
            <a:avLst>
              <a:gd name="adj" fmla="val 1860"/>
            </a:avLst>
          </a:prstGeom>
        </p:spPr>
        <p:txBody>
          <a:bodyPr/>
          <a:lstStyle/>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enabled = true</a:t>
            </a:r>
          </a:p>
          <a:p>
            <a:pPr algn="just">
              <a:defRPr sz="2000">
                <a:solidFill>
                  <a:srgbClr val="7A60F6"/>
                </a:solidFill>
                <a:latin typeface="Courier New"/>
                <a:ea typeface="Courier New"/>
                <a:cs typeface="Courier New"/>
                <a:sym typeface="Courier New"/>
              </a:defRPr>
            </a:pPr>
            <a:r>
              <a:t>  check-interval = "10m"</a:t>
            </a:r>
          </a:p>
          <a:p>
            <a:pPr algn="just">
              <a:defRPr sz="2000">
                <a:solidFill>
                  <a:srgbClr val="7A60F6"/>
                </a:solidFill>
                <a:latin typeface="Courier New"/>
                <a:ea typeface="Courier New"/>
                <a:cs typeface="Courier New"/>
                <a:sym typeface="Courier New"/>
              </a:defRPr>
            </a:pPr>
            <a:r>
              <a:t>  advance-period = "30m"</a:t>
            </a:r>
          </a:p>
          <a:p>
            <a:pPr algn="just">
              <a:defRPr sz="2000">
                <a:solidFill>
                  <a:srgbClr val="7A60F6"/>
                </a:solidFill>
                <a:latin typeface="Courier New"/>
                <a:ea typeface="Courier New"/>
                <a:cs typeface="Courier New"/>
                <a:sym typeface="Courier New"/>
              </a:defRPr>
            </a:pPr>
          </a:p>
          <a:p>
            <a:pPr algn="just">
              <a:defRPr sz="2100">
                <a:solidFill>
                  <a:srgbClr val="53585F"/>
                </a:solidFill>
                <a:latin typeface="Helvetica Neue"/>
                <a:ea typeface="Helvetica Neue"/>
                <a:cs typeface="Helvetica Neue"/>
                <a:sym typeface="Helvetica Neue"/>
              </a:defRPr>
            </a:pPr>
            <a:r>
              <a:t>The shard-precreation service controls the precreation of shards, so they are available before data arrives. Only shards that, after creation, will have both a start- and end-time in the</a:t>
            </a:r>
          </a:p>
          <a:p>
            <a:pPr algn="just">
              <a:defRPr sz="2100">
                <a:solidFill>
                  <a:srgbClr val="53585F"/>
                </a:solidFill>
                <a:latin typeface="Helvetica Neue"/>
                <a:ea typeface="Helvetica Neue"/>
                <a:cs typeface="Helvetica Neue"/>
                <a:sym typeface="Helvetica Neue"/>
              </a:defRPr>
            </a:pPr>
            <a:r>
              <a:t> future, will ever be created. Shards are never precreated that would be wholly</a:t>
            </a:r>
          </a:p>
          <a:p>
            <a:pPr algn="just">
              <a:defRPr sz="2100">
                <a:solidFill>
                  <a:srgbClr val="53585F"/>
                </a:solidFill>
                <a:latin typeface="Helvetica Neue"/>
                <a:ea typeface="Helvetica Neue"/>
                <a:cs typeface="Helvetica Neue"/>
                <a:sym typeface="Helvetica Neue"/>
              </a:defRPr>
            </a:pPr>
            <a:r>
              <a:t> or partially in the past.</a:t>
            </a:r>
          </a:p>
        </p:txBody>
      </p:sp>
      <p:sp>
        <p:nvSpPr>
          <p:cNvPr id="161" name="Shape 161"/>
          <p:cNvSpPr/>
          <p:nvPr>
            <p:ph type="body" idx="14"/>
          </p:nvPr>
        </p:nvSpPr>
        <p:spPr>
          <a:prstGeom prst="rect">
            <a:avLst/>
          </a:prstGeom>
        </p:spPr>
        <p:txBody>
          <a:bodyPr/>
          <a:lstStyle/>
          <a:p>
            <a:pPr/>
            <a:r>
              <a:t>[shard-precreation]</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body" idx="13"/>
          </p:nvPr>
        </p:nvSpPr>
        <p:spPr>
          <a:xfrm>
            <a:off x="331539" y="1595660"/>
            <a:ext cx="12341722" cy="6968332"/>
          </a:xfrm>
          <a:prstGeom prst="roundRect">
            <a:avLst>
              <a:gd name="adj" fmla="val 1860"/>
            </a:avLst>
          </a:prstGeom>
        </p:spPr>
        <p:txBody>
          <a:bodyPr/>
          <a:lstStyle/>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store-enabled = true # Whether to record statistics internally.</a:t>
            </a:r>
          </a:p>
          <a:p>
            <a:pPr algn="just">
              <a:defRPr sz="2000">
                <a:solidFill>
                  <a:srgbClr val="7A60F6"/>
                </a:solidFill>
                <a:latin typeface="Courier New"/>
                <a:ea typeface="Courier New"/>
                <a:cs typeface="Courier New"/>
                <a:sym typeface="Courier New"/>
              </a:defRPr>
            </a:pPr>
            <a:r>
              <a:t>  store-database = "_internal"</a:t>
            </a:r>
          </a:p>
          <a:p>
            <a:pPr algn="just">
              <a:defRPr sz="2000">
                <a:solidFill>
                  <a:srgbClr val="7A60F6"/>
                </a:solidFill>
                <a:latin typeface="Courier New"/>
                <a:ea typeface="Courier New"/>
                <a:cs typeface="Courier New"/>
                <a:sym typeface="Courier New"/>
              </a:defRPr>
            </a:pPr>
            <a:r>
              <a:t>  store-interval = "10s" # The interval at which to record statistics</a:t>
            </a:r>
          </a:p>
          <a:p>
            <a:pPr algn="just">
              <a:defRPr sz="2000">
                <a:solidFill>
                  <a:srgbClr val="7A60F6"/>
                </a:solidFill>
                <a:latin typeface="Courier New"/>
                <a:ea typeface="Courier New"/>
                <a:cs typeface="Courier New"/>
                <a:sym typeface="Courier New"/>
              </a:defRPr>
            </a:pPr>
          </a:p>
          <a:p>
            <a:pPr algn="just">
              <a:defRPr sz="2100">
                <a:solidFill>
                  <a:srgbClr val="53585F"/>
                </a:solidFill>
                <a:latin typeface="Helvetica Neue"/>
                <a:ea typeface="Helvetica Neue"/>
                <a:cs typeface="Helvetica Neue"/>
                <a:sym typeface="Helvetica Neue"/>
              </a:defRPr>
            </a:pPr>
            <a:r>
              <a:t>The monitor service writes diagnostic data to the database. This includes information about writes, queries, the http listener, the individual shards, etc…</a:t>
            </a:r>
          </a:p>
        </p:txBody>
      </p:sp>
      <p:sp>
        <p:nvSpPr>
          <p:cNvPr id="164" name="Shape 164"/>
          <p:cNvSpPr/>
          <p:nvPr>
            <p:ph type="body" idx="14"/>
          </p:nvPr>
        </p:nvSpPr>
        <p:spPr>
          <a:prstGeom prst="rect">
            <a:avLst/>
          </a:prstGeom>
        </p:spPr>
        <p:txBody>
          <a:bodyPr/>
          <a:lstStyle/>
          <a:p>
            <a:pPr/>
            <a:r>
              <a:t>[monitor]</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idx="13"/>
          </p:nvPr>
        </p:nvSpPr>
        <p:spPr>
          <a:xfrm>
            <a:off x="331539" y="1595660"/>
            <a:ext cx="12341722" cy="6968332"/>
          </a:xfrm>
          <a:prstGeom prst="roundRect">
            <a:avLst>
              <a:gd name="adj" fmla="val 1860"/>
            </a:avLst>
          </a:prstGeom>
        </p:spPr>
        <p:txBody>
          <a:bodyPr/>
          <a:lstStyle/>
          <a:p>
            <a:pPr algn="just">
              <a:defRPr sz="2000">
                <a:solidFill>
                  <a:srgbClr val="7A60F6"/>
                </a:solidFill>
                <a:latin typeface="Courier New"/>
                <a:ea typeface="Courier New"/>
                <a:cs typeface="Courier New"/>
                <a:sym typeface="Courier New"/>
              </a:defRPr>
            </a:pPr>
            <a:r>
              <a:t>  enabled = true</a:t>
            </a:r>
          </a:p>
          <a:p>
            <a:pPr algn="just">
              <a:defRPr sz="2000">
                <a:solidFill>
                  <a:srgbClr val="7A60F6"/>
                </a:solidFill>
                <a:latin typeface="Courier New"/>
                <a:ea typeface="Courier New"/>
                <a:cs typeface="Courier New"/>
                <a:sym typeface="Courier New"/>
              </a:defRPr>
            </a:pPr>
            <a:r>
              <a:t>  bind-address = ":8083"</a:t>
            </a:r>
          </a:p>
          <a:p>
            <a:pPr algn="just">
              <a:defRPr sz="2000">
                <a:solidFill>
                  <a:srgbClr val="7A60F6"/>
                </a:solidFill>
                <a:latin typeface="Courier New"/>
                <a:ea typeface="Courier New"/>
                <a:cs typeface="Courier New"/>
                <a:sym typeface="Courier New"/>
              </a:defRPr>
            </a:pPr>
            <a:r>
              <a:t>  https-enabled = false</a:t>
            </a:r>
          </a:p>
          <a:p>
            <a:pPr algn="just">
              <a:defRPr sz="2000">
                <a:solidFill>
                  <a:srgbClr val="7A60F6"/>
                </a:solidFill>
                <a:latin typeface="Courier New"/>
                <a:ea typeface="Courier New"/>
                <a:cs typeface="Courier New"/>
                <a:sym typeface="Courier New"/>
              </a:defRPr>
            </a:pPr>
            <a:r>
              <a:t>  https-certificate = "/etc/ssl/influxdb.pem"</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p>
          <a:p>
            <a:pPr algn="just">
              <a:defRPr sz="2100">
                <a:solidFill>
                  <a:srgbClr val="53585F"/>
                </a:solidFill>
                <a:latin typeface="Helvetica Neue"/>
                <a:ea typeface="Helvetica Neue"/>
                <a:cs typeface="Helvetica Neue"/>
                <a:sym typeface="Helvetica Neue"/>
              </a:defRPr>
            </a:pPr>
            <a:r>
              <a:t>Controls the availability of the built-in, web-based admin interface. If HTTPS is enabled for the admin interface, HTTPS must also be enabled on the [http] service.</a:t>
            </a:r>
          </a:p>
        </p:txBody>
      </p:sp>
      <p:sp>
        <p:nvSpPr>
          <p:cNvPr id="167" name="Shape 167"/>
          <p:cNvSpPr/>
          <p:nvPr>
            <p:ph type="body" idx="14"/>
          </p:nvPr>
        </p:nvSpPr>
        <p:spPr>
          <a:prstGeom prst="rect">
            <a:avLst/>
          </a:prstGeom>
        </p:spPr>
        <p:txBody>
          <a:bodyPr/>
          <a:lstStyle/>
          <a:p>
            <a:pPr/>
            <a:r>
              <a:t>[admin]</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