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ph type="sldImg"/>
          </p:nvPr>
        </p:nvSpPr>
        <p:spPr>
          <a:xfrm>
            <a:off x="1143000" y="685800"/>
            <a:ext cx="4572000" cy="3429000"/>
          </a:xfrm>
          <a:prstGeom prst="rect">
            <a:avLst/>
          </a:prstGeom>
        </p:spPr>
        <p:txBody>
          <a:bodyPr/>
          <a:lstStyle/>
          <a:p>
            <a:pPr/>
          </a:p>
        </p:txBody>
      </p:sp>
      <p:sp>
        <p:nvSpPr>
          <p:cNvPr id="141" name="Shape 14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95" name="Shape 95"/>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96" name="Shape 96"/>
          <p:cNvSpPr/>
          <p:nvPr/>
        </p:nvSpPr>
        <p:spPr>
          <a:xfrm>
            <a:off x="685758" y="3149599"/>
            <a:ext cx="3781807" cy="345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a:solidFill>
                  <a:srgbClr val="FC5E4E"/>
                </a:solidFill>
                <a:latin typeface="KlavikaRegular-ItalicOSF"/>
                <a:ea typeface="KlavikaRegular-ItalicOSF"/>
                <a:cs typeface="KlavikaRegular-ItalicOSF"/>
                <a:sym typeface="KlavikaRegular-ItalicOSF"/>
              </a:defRPr>
            </a:pPr>
            <a:r>
              <a:t>Telegraf</a:t>
            </a:r>
          </a:p>
          <a:p>
            <a:pPr>
              <a:defRPr>
                <a:solidFill>
                  <a:srgbClr val="408FF0"/>
                </a:solidFill>
                <a:latin typeface="KlavikaRegular-ItalicOSF"/>
                <a:ea typeface="KlavikaRegular-ItalicOSF"/>
                <a:cs typeface="KlavikaRegular-ItalicOSF"/>
                <a:sym typeface="KlavikaRegular-ItalicOSF"/>
              </a:defRPr>
            </a:pPr>
            <a:r>
              <a:t>InfluxDB</a:t>
            </a:r>
          </a:p>
          <a:p>
            <a:pPr>
              <a:defRPr>
                <a:solidFill>
                  <a:srgbClr val="46D99F"/>
                </a:solidFill>
                <a:latin typeface="KlavikaRegular-ItalicOSF"/>
                <a:ea typeface="KlavikaRegular-ItalicOSF"/>
                <a:cs typeface="KlavikaRegular-ItalicOSF"/>
                <a:sym typeface="KlavikaRegular-ItalicOSF"/>
              </a:defRPr>
            </a:pPr>
            <a:r>
              <a:t>Chronograf</a:t>
            </a:r>
          </a:p>
          <a:p>
            <a:pPr>
              <a:defRPr>
                <a:solidFill>
                  <a:srgbClr val="C64EFF"/>
                </a:solidFill>
                <a:latin typeface="KlavikaRegular-ItalicOSF"/>
                <a:ea typeface="KlavikaRegular-ItalicOSF"/>
                <a:cs typeface="KlavikaRegular-ItalicOSF"/>
                <a:sym typeface="KlavikaRegular-ItalicOSF"/>
              </a:defRPr>
            </a:pPr>
            <a:r>
              <a:t>Kapacitor</a:t>
            </a:r>
          </a:p>
        </p:txBody>
      </p:sp>
      <p:sp>
        <p:nvSpPr>
          <p:cNvPr id="97" name="Shape 97"/>
          <p:cNvSpPr/>
          <p:nvPr/>
        </p:nvSpPr>
        <p:spPr>
          <a:xfrm>
            <a:off x="5202657" y="3350710"/>
            <a:ext cx="7052472" cy="283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05" name="Shape 105"/>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106" name="pasted-image.png"/>
          <p:cNvPicPr>
            <a:picLocks noChangeAspect="1"/>
          </p:cNvPicPr>
          <p:nvPr/>
        </p:nvPicPr>
        <p:blipFill>
          <a:blip r:embed="rId2">
            <a:extLst/>
          </a:blip>
          <a:stretch>
            <a:fillRect/>
          </a:stretch>
        </p:blipFill>
        <p:spPr>
          <a:xfrm>
            <a:off x="3594012" y="1558827"/>
            <a:ext cx="5816776" cy="5061146"/>
          </a:xfrm>
          <a:prstGeom prst="rect">
            <a:avLst/>
          </a:prstGeom>
          <a:ln w="12700">
            <a:miter lim="400000"/>
          </a:ln>
        </p:spPr>
      </p:pic>
      <p:sp>
        <p:nvSpPr>
          <p:cNvPr id="107" name="Shape 107"/>
          <p:cNvSpPr/>
          <p:nvPr/>
        </p:nvSpPr>
        <p:spPr>
          <a:xfrm>
            <a:off x="1604289" y="6808092"/>
            <a:ext cx="8743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4200"/>
              </a:spcBef>
              <a:defRPr sz="3800">
                <a:solidFill>
                  <a:srgbClr val="373D49"/>
                </a:solidFill>
                <a:latin typeface="Helvetica Light"/>
                <a:ea typeface="Helvetica Light"/>
                <a:cs typeface="Helvetica Light"/>
                <a:sym typeface="Helvetica Light"/>
              </a:defRPr>
            </a:lvl1pPr>
          </a:lstStyle>
          <a:p>
            <a:pPr/>
            <a:r>
              <a:t>Yay</a:t>
            </a:r>
          </a:p>
        </p:txBody>
      </p:sp>
      <p:sp>
        <p:nvSpPr>
          <p:cNvPr id="108" name="Shape 10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15" name="Shape 115"/>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16" name="Shape 116"/>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17" name="Shape 1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4" name="Shape 124"/>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25" name="Shape 125"/>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26" name="Shape 1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33" name="Shape 133"/>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34" name="Shape 1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a:defRPr>
                <a:solidFill>
                  <a:srgbClr val="FFFFFF"/>
                </a:solidFill>
              </a:defRPr>
            </a:lvl1pPr>
          </a:lstStyle>
          <a:p>
            <a:pPr/>
            <a:r>
              <a:t>Title Text</a:t>
            </a:r>
          </a:p>
        </p:txBody>
      </p:sp>
      <p:pic>
        <p:nvPicPr>
          <p:cNvPr id="3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lvl1pPr>
              <a:defRPr>
                <a:solidFill>
                  <a:srgbClr val="FFFFFF"/>
                </a:solidFill>
              </a:defRPr>
            </a:lvl1pPr>
          </a:lstStyle>
          <a:p>
            <a:pPr/>
            <a:r>
              <a:t>Title Text</a:t>
            </a:r>
          </a:p>
        </p:txBody>
      </p:sp>
      <p:pic>
        <p:nvPicPr>
          <p:cNvPr id="4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3" name="Shape 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lvl1pPr>
              <a:defRPr>
                <a:solidFill>
                  <a:srgbClr val="FFFFFF"/>
                </a:solidFill>
              </a:defRPr>
            </a:lvl1pPr>
          </a:lstStyle>
          <a:p>
            <a:pPr/>
            <a:r>
              <a:t>Title Text</a:t>
            </a:r>
          </a:p>
        </p:txBody>
      </p:sp>
      <p:pic>
        <p:nvPicPr>
          <p:cNvPr id="51"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2" name="Shape 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59"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0" name="Shape 60"/>
          <p:cNvSpPr/>
          <p:nvPr/>
        </p:nvSpPr>
        <p:spPr>
          <a:xfrm>
            <a:off x="1980476" y="4292599"/>
            <a:ext cx="904384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sz="3800">
                <a:solidFill>
                  <a:srgbClr val="FAFBFC"/>
                </a:solidFill>
                <a:latin typeface="KlavikaMedium-Italic"/>
                <a:ea typeface="KlavikaMedium-Italic"/>
                <a:cs typeface="KlavikaMedium-Italic"/>
                <a:sym typeface="KlavikaMedium-Italic"/>
              </a:defRPr>
            </a:pPr>
            <a:r>
              <a:t>“Energy and persistence conquer all things.”</a:t>
            </a:r>
          </a:p>
          <a:p>
            <a:pPr algn="ctr">
              <a:defRPr sz="3800">
                <a:solidFill>
                  <a:srgbClr val="FAFBFC"/>
                </a:solidFill>
                <a:latin typeface="KlavikaMedium-Italic"/>
                <a:ea typeface="KlavikaMedium-Italic"/>
                <a:cs typeface="KlavikaMedium-Italic"/>
                <a:sym typeface="KlavikaMedium-Italic"/>
              </a:defRPr>
            </a:pPr>
            <a:r>
              <a:t>- Benjamin Franklin</a:t>
            </a:r>
          </a:p>
        </p:txBody>
      </p:sp>
      <p:sp>
        <p:nvSpPr>
          <p:cNvPr id="61" name="Shape 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68" name="Shape 68"/>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69" name="Shape 69"/>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77" name="Shape 77"/>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8" name="Shape 78"/>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79" name="Shape 7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86" name="Shape 86"/>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87" name="Shape 87"/>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KlavikaRegular-Plain"/>
                <a:ea typeface="KlavikaRegular-Plain"/>
                <a:cs typeface="KlavikaRegular-Plain"/>
                <a:sym typeface="KlavikaRegular-Plain"/>
              </a:defRPr>
            </a:lvl1pPr>
          </a:lstStyle>
          <a:p>
            <a:pPr/>
            <a:r>
              <a:t>Title Text</a:t>
            </a: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ctrTitle"/>
          </p:nvPr>
        </p:nvSpPr>
        <p:spPr>
          <a:prstGeom prst="rect">
            <a:avLst/>
          </a:prstGeom>
        </p:spPr>
        <p:txBody>
          <a:bodyPr/>
          <a:lstStyle/>
          <a:p>
            <a:pPr/>
            <a:r>
              <a:t>Schema Design</a:t>
            </a:r>
          </a:p>
        </p:txBody>
      </p:sp>
      <p:sp>
        <p:nvSpPr>
          <p:cNvPr id="144" name="Shape 144"/>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body" idx="13"/>
          </p:nvPr>
        </p:nvSpPr>
        <p:spPr>
          <a:prstGeom prst="roundRect">
            <a:avLst>
              <a:gd name="adj" fmla="val 1975"/>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BAD</a:t>
            </a:r>
          </a:p>
          <a:p>
            <a:pPr algn="just">
              <a:lnSpc>
                <a:spcPct val="110000"/>
              </a:lnSpc>
              <a:defRPr sz="2300">
                <a:solidFill>
                  <a:srgbClr val="53585F"/>
                </a:solidFill>
                <a:latin typeface="Helvetica Neue Light"/>
                <a:ea typeface="Helvetica Neue Light"/>
                <a:cs typeface="Helvetica Neue Light"/>
                <a:sym typeface="Helvetica Neue Light"/>
              </a:defRPr>
            </a:pPr>
            <a:r>
              <a:t>This leads to unqueryable data:</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500">
                <a:solidFill>
                  <a:srgbClr val="7A60F6"/>
                </a:solidFill>
                <a:latin typeface="Courier New"/>
                <a:ea typeface="Courier New"/>
                <a:cs typeface="Courier New"/>
                <a:sym typeface="Courier New"/>
              </a:defRPr>
            </a:pPr>
            <a:r>
              <a:t>login,user=admin user=2342,success=1 1444234982000</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GOOD</a:t>
            </a:r>
          </a:p>
          <a:p>
            <a:pPr algn="just">
              <a:lnSpc>
                <a:spcPct val="110000"/>
              </a:lnSpc>
              <a:defRPr sz="2300">
                <a:solidFill>
                  <a:srgbClr val="53585F"/>
                </a:solidFill>
                <a:latin typeface="Helvetica Neue Light"/>
                <a:ea typeface="Helvetica Neue Light"/>
                <a:cs typeface="Helvetica Neue Light"/>
                <a:sym typeface="Helvetica Neue Light"/>
              </a:defRPr>
            </a:pPr>
            <a:r>
              <a:t>Differentiate the names somehow:</a:t>
            </a:r>
          </a:p>
          <a:p>
            <a:pPr algn="just">
              <a:lnSpc>
                <a:spcPct val="110000"/>
              </a:lnSpc>
              <a:defRPr sz="2600">
                <a:solidFill>
                  <a:srgbClr val="7A60F6"/>
                </a:solidFill>
                <a:latin typeface="Helvetica Neue"/>
                <a:ea typeface="Helvetica Neue"/>
                <a:cs typeface="Helvetica Neue"/>
                <a:sym typeface="Helvetica Neue"/>
              </a:defRPr>
            </a:pPr>
          </a:p>
          <a:p>
            <a:pPr algn="just">
              <a:defRPr sz="2500">
                <a:solidFill>
                  <a:srgbClr val="7A60F6"/>
                </a:solidFill>
                <a:latin typeface="Courier New"/>
                <a:ea typeface="Courier New"/>
                <a:cs typeface="Courier New"/>
                <a:sym typeface="Courier New"/>
              </a:defRPr>
            </a:pPr>
            <a:r>
              <a:t>login,user_type=admin user_id=2342,success=1 1444234982000</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p>
        </p:txBody>
      </p:sp>
      <p:sp>
        <p:nvSpPr>
          <p:cNvPr id="171" name="Shape 171"/>
          <p:cNvSpPr/>
          <p:nvPr>
            <p:ph type="body" idx="14"/>
          </p:nvPr>
        </p:nvSpPr>
        <p:spPr>
          <a:xfrm>
            <a:off x="136202" y="169333"/>
            <a:ext cx="12732395" cy="1065908"/>
          </a:xfrm>
          <a:prstGeom prst="rect">
            <a:avLst/>
          </a:prstGeom>
        </p:spPr>
        <p:txBody>
          <a:bodyPr/>
          <a:lstStyle>
            <a:lvl1pPr defTabSz="432308">
              <a:defRPr sz="4440"/>
            </a:lvl1pPr>
          </a:lstStyle>
          <a:p>
            <a:pPr/>
            <a:r>
              <a:t>DON’T USE THE SAME NAME FOR A FIELD AND A TAG</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body" idx="13"/>
          </p:nvPr>
        </p:nvSpPr>
        <p:spPr>
          <a:prstGeom prst="roundRect">
            <a:avLst>
              <a:gd name="adj" fmla="val 1975"/>
            </a:avLst>
          </a:prstGeom>
        </p:spPr>
        <p:txBody>
          <a:bodyPr/>
          <a:lstStyle/>
          <a:p>
            <a:pPr algn="just">
              <a:defRPr sz="2600">
                <a:solidFill>
                  <a:srgbClr val="53585F"/>
                </a:solidFill>
                <a:latin typeface="Helvetica Neue"/>
                <a:ea typeface="Helvetica Neue"/>
                <a:cs typeface="Helvetica Neue"/>
                <a:sym typeface="Helvetica Neue"/>
              </a:defRPr>
            </a:pPr>
            <a:r>
              <a:t>BAD</a:t>
            </a:r>
          </a:p>
          <a:p>
            <a:pPr algn="just">
              <a:defRPr sz="2200">
                <a:solidFill>
                  <a:srgbClr val="7A60F6"/>
                </a:solidFill>
                <a:latin typeface="Helvetica Neue"/>
                <a:ea typeface="Helvetica Neue"/>
                <a:cs typeface="Helvetica Neue"/>
                <a:sym typeface="Helvetica Neue"/>
              </a:defRPr>
            </a:pPr>
          </a:p>
          <a:p>
            <a:pPr algn="just">
              <a:defRPr sz="2300">
                <a:solidFill>
                  <a:srgbClr val="7A60F6"/>
                </a:solidFill>
                <a:latin typeface="Courier New"/>
                <a:ea typeface="Courier New"/>
                <a:cs typeface="Courier New"/>
                <a:sym typeface="Courier New"/>
              </a:defRPr>
            </a:pPr>
            <a:r>
              <a:t>cpu,region=us-west host="server1",value=0.5 1444234986000</a:t>
            </a:r>
          </a:p>
          <a:p>
            <a:pPr algn="just">
              <a:defRPr sz="2300">
                <a:solidFill>
                  <a:srgbClr val="7A60F6"/>
                </a:solidFill>
                <a:latin typeface="Courier New"/>
                <a:ea typeface="Courier New"/>
                <a:cs typeface="Courier New"/>
                <a:sym typeface="Courier New"/>
              </a:defRPr>
            </a:pPr>
            <a:r>
              <a:t>cpu,region=us-west host="server2",value=4 1444234982000</a:t>
            </a:r>
          </a:p>
          <a:p>
            <a:pPr algn="just">
              <a:defRPr sz="2300">
                <a:solidFill>
                  <a:srgbClr val="7A60F6"/>
                </a:solidFill>
                <a:latin typeface="Courier New"/>
                <a:ea typeface="Courier New"/>
                <a:cs typeface="Courier New"/>
                <a:sym typeface="Courier New"/>
              </a:defRPr>
            </a:pPr>
            <a:r>
              <a:t>cpu,region=us-west host="server2",value=1 1444234982000</a:t>
            </a:r>
          </a:p>
          <a:p>
            <a:pPr algn="just">
              <a:defRPr sz="2300">
                <a:solidFill>
                  <a:srgbClr val="7A60F6"/>
                </a:solidFill>
                <a:latin typeface="Courier New"/>
                <a:ea typeface="Courier New"/>
                <a:cs typeface="Courier New"/>
                <a:sym typeface="Courier New"/>
              </a:defRPr>
            </a:pPr>
          </a:p>
          <a:p>
            <a:pPr algn="just">
              <a:lnSpc>
                <a:spcPct val="110000"/>
              </a:lnSpc>
              <a:defRPr sz="2500">
                <a:solidFill>
                  <a:srgbClr val="53585F"/>
                </a:solidFill>
                <a:latin typeface="Helvetica Neue"/>
                <a:ea typeface="Helvetica Neue"/>
                <a:cs typeface="Helvetica Neue"/>
                <a:sym typeface="Helvetica Neue"/>
              </a:defRPr>
            </a:pPr>
            <a:r>
              <a:t>Some problems you might run into:</a:t>
            </a:r>
          </a:p>
          <a:p>
            <a:pPr marL="257342" indent="-257342" algn="just">
              <a:buSzPct val="75000"/>
              <a:buChar char="•"/>
              <a:defRPr sz="2200">
                <a:solidFill>
                  <a:srgbClr val="53585F"/>
                </a:solidFill>
                <a:latin typeface="Helvetica Neue"/>
                <a:ea typeface="Helvetica Neue"/>
                <a:cs typeface="Helvetica Neue"/>
                <a:sym typeface="Helvetica Neue"/>
              </a:defRPr>
            </a:pPr>
          </a:p>
          <a:p>
            <a:pPr marL="257342" indent="-257342" algn="just">
              <a:buSzPct val="75000"/>
              <a:buChar char="•"/>
              <a:defRPr sz="2200">
                <a:solidFill>
                  <a:srgbClr val="53585F"/>
                </a:solidFill>
                <a:latin typeface="Helvetica Neue"/>
                <a:ea typeface="Helvetica Neue"/>
                <a:cs typeface="Helvetica Neue"/>
                <a:sym typeface="Helvetica Neue"/>
              </a:defRPr>
            </a:pPr>
            <a:r>
              <a:t>If points in the same series have the same timestamp, the last one will overwrite the ones before (LWW, last write wins).</a:t>
            </a:r>
          </a:p>
          <a:p>
            <a:pPr marL="257342" indent="-257342" algn="just">
              <a:buSzPct val="75000"/>
              <a:buChar char="•"/>
              <a:defRPr sz="2200">
                <a:solidFill>
                  <a:srgbClr val="53585F"/>
                </a:solidFill>
                <a:latin typeface="Helvetica Neue"/>
                <a:ea typeface="Helvetica Neue"/>
                <a:cs typeface="Helvetica Neue"/>
                <a:sym typeface="Helvetica Neue"/>
              </a:defRPr>
            </a:pPr>
            <a:r>
              <a:t>Not indexed means inefficient queries - will have to scan through all points to get to ones with specific field.</a:t>
            </a:r>
          </a:p>
          <a:p>
            <a:pPr marL="257342" indent="-257342" algn="just">
              <a:buSzPct val="75000"/>
              <a:buChar char="•"/>
              <a:defRPr sz="2200">
                <a:solidFill>
                  <a:srgbClr val="53585F"/>
                </a:solidFill>
                <a:latin typeface="Helvetica Neue"/>
                <a:ea typeface="Helvetica Neue"/>
                <a:cs typeface="Helvetica Neue"/>
                <a:sym typeface="Helvetica Neue"/>
              </a:defRPr>
            </a:pPr>
            <a:r>
              <a:t>Won't be able to GROUP BY host</a:t>
            </a:r>
          </a:p>
        </p:txBody>
      </p:sp>
      <p:sp>
        <p:nvSpPr>
          <p:cNvPr id="174" name="Shape 174"/>
          <p:cNvSpPr/>
          <p:nvPr>
            <p:ph type="body" idx="14"/>
          </p:nvPr>
        </p:nvSpPr>
        <p:spPr>
          <a:xfrm>
            <a:off x="1219820" y="304800"/>
            <a:ext cx="12732395" cy="1065908"/>
          </a:xfrm>
          <a:prstGeom prst="rect">
            <a:avLst/>
          </a:prstGeom>
        </p:spPr>
        <p:txBody>
          <a:bodyPr/>
          <a:lstStyle/>
          <a:p>
            <a:pPr lvl="1" algn="l">
              <a:defRPr sz="6000">
                <a:solidFill>
                  <a:srgbClr val="575E6C"/>
                </a:solidFill>
                <a:latin typeface="KlavikaRegular-Plain"/>
                <a:ea typeface="KlavikaRegular-Plain"/>
                <a:cs typeface="KlavikaRegular-Plain"/>
                <a:sym typeface="KlavikaRegular-Plain"/>
              </a:defRPr>
            </a:pPr>
            <a:r>
              <a:t>DON'T USE TOO FEW TAGS</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body" idx="13"/>
          </p:nvPr>
        </p:nvSpPr>
        <p:spPr>
          <a:prstGeom prst="roundRect">
            <a:avLst>
              <a:gd name="adj" fmla="val 1975"/>
            </a:avLst>
          </a:prstGeom>
        </p:spPr>
        <p:txBody>
          <a:bodyPr/>
          <a:lstStyle/>
          <a:p>
            <a:pPr algn="just">
              <a:defRPr sz="2600">
                <a:solidFill>
                  <a:srgbClr val="53585F"/>
                </a:solidFill>
                <a:latin typeface="Helvetica Neue"/>
                <a:ea typeface="Helvetica Neue"/>
                <a:cs typeface="Helvetica Neue"/>
                <a:sym typeface="Helvetica Neue"/>
              </a:defRPr>
            </a:pPr>
            <a:r>
              <a:t>BAD</a:t>
            </a:r>
          </a:p>
          <a:p>
            <a:pPr algn="just">
              <a:defRPr sz="2600">
                <a:solidFill>
                  <a:srgbClr val="53585F"/>
                </a:solidFill>
                <a:latin typeface="Helvetica Neue"/>
                <a:ea typeface="Helvetica Neue"/>
                <a:cs typeface="Helvetica Neue"/>
                <a:sym typeface="Helvetica Neue"/>
              </a:defRPr>
            </a:pPr>
          </a:p>
          <a:p>
            <a:pPr algn="just">
              <a:defRPr sz="2400">
                <a:solidFill>
                  <a:srgbClr val="53585F"/>
                </a:solidFill>
                <a:latin typeface="Helvetica Neue"/>
                <a:ea typeface="Helvetica Neue"/>
                <a:cs typeface="Helvetica Neue"/>
                <a:sym typeface="Helvetica Neue"/>
              </a:defRPr>
            </a:pPr>
            <a:r>
              <a:t>Writing data using second precision when you need millisecond precision</a:t>
            </a:r>
          </a:p>
          <a:p>
            <a:pPr marL="280736" indent="-280736" algn="just">
              <a:buSzPct val="75000"/>
              <a:buChar char="•"/>
              <a:defRPr sz="2400">
                <a:solidFill>
                  <a:srgbClr val="53585F"/>
                </a:solidFill>
                <a:latin typeface="Helvetica Neue"/>
                <a:ea typeface="Helvetica Neue"/>
                <a:cs typeface="Helvetica Neue"/>
                <a:sym typeface="Helvetica Neue"/>
              </a:defRPr>
            </a:pPr>
          </a:p>
          <a:p>
            <a:pPr marL="280736" indent="-280736" algn="just">
              <a:buSzPct val="75000"/>
              <a:buChar char="•"/>
              <a:defRPr sz="2400">
                <a:solidFill>
                  <a:srgbClr val="53585F"/>
                </a:solidFill>
                <a:latin typeface="Helvetica Neue"/>
                <a:ea typeface="Helvetica Neue"/>
                <a:cs typeface="Helvetica Neue"/>
                <a:sym typeface="Helvetica Neue"/>
              </a:defRPr>
            </a:pPr>
            <a:r>
              <a:t>Timestamps will collide and you'll lose data.</a:t>
            </a:r>
          </a:p>
          <a:p>
            <a:pPr marL="280736" indent="-280736" algn="just">
              <a:buSzPct val="75000"/>
              <a:buChar char="•"/>
              <a:defRPr sz="2400">
                <a:solidFill>
                  <a:srgbClr val="53585F"/>
                </a:solidFill>
                <a:latin typeface="Helvetica Neue"/>
                <a:ea typeface="Helvetica Neue"/>
                <a:cs typeface="Helvetica Neue"/>
                <a:sym typeface="Helvetica Neue"/>
              </a:defRPr>
            </a:pPr>
            <a:r>
              <a:t>The database might think its 1970.</a:t>
            </a:r>
          </a:p>
          <a:p>
            <a:pPr marL="280736" indent="-280736" algn="just">
              <a:buSzPct val="75000"/>
              <a:buChar char="•"/>
              <a:defRPr sz="2400">
                <a:solidFill>
                  <a:srgbClr val="53585F"/>
                </a:solidFill>
                <a:latin typeface="Helvetica Neue"/>
                <a:ea typeface="Helvetica Neue"/>
                <a:cs typeface="Helvetica Neue"/>
                <a:sym typeface="Helvetica Neue"/>
              </a:defRPr>
            </a:pPr>
            <a:r>
              <a:t>The database might think its 2185.</a:t>
            </a:r>
          </a:p>
          <a:p>
            <a:pPr algn="just">
              <a:defRPr sz="2600">
                <a:solidFill>
                  <a:srgbClr val="53585F"/>
                </a:solidFill>
                <a:latin typeface="Helvetica Neue"/>
                <a:ea typeface="Helvetica Neue"/>
                <a:cs typeface="Helvetica Neue"/>
                <a:sym typeface="Helvetica Neue"/>
              </a:defRPr>
            </a:pPr>
          </a:p>
          <a:p>
            <a:pPr algn="just">
              <a:defRPr sz="2600">
                <a:solidFill>
                  <a:srgbClr val="53585F"/>
                </a:solidFill>
                <a:latin typeface="Helvetica Neue"/>
                <a:ea typeface="Helvetica Neue"/>
                <a:cs typeface="Helvetica Neue"/>
                <a:sym typeface="Helvetica Neue"/>
              </a:defRPr>
            </a:pPr>
            <a:r>
              <a:t>BAD</a:t>
            </a:r>
          </a:p>
          <a:p>
            <a:pPr algn="just">
              <a:defRPr sz="2600">
                <a:solidFill>
                  <a:srgbClr val="53585F"/>
                </a:solidFill>
                <a:latin typeface="Helvetica Neue"/>
                <a:ea typeface="Helvetica Neue"/>
                <a:cs typeface="Helvetica Neue"/>
                <a:sym typeface="Helvetica Neue"/>
              </a:defRPr>
            </a:pPr>
          </a:p>
          <a:p>
            <a:pPr algn="just">
              <a:defRPr sz="2400">
                <a:solidFill>
                  <a:srgbClr val="53585F"/>
                </a:solidFill>
                <a:latin typeface="Helvetica Neue"/>
                <a:ea typeface="Helvetica Neue"/>
                <a:cs typeface="Helvetica Neue"/>
                <a:sym typeface="Helvetica Neue"/>
              </a:defRPr>
            </a:pPr>
            <a:r>
              <a:t>Writing data using nanosecond precision when you need second precision</a:t>
            </a:r>
          </a:p>
          <a:p>
            <a:pPr marL="280736" indent="-280736" algn="just">
              <a:buSzPct val="75000"/>
              <a:buChar char="•"/>
              <a:defRPr sz="2400">
                <a:solidFill>
                  <a:srgbClr val="53585F"/>
                </a:solidFill>
                <a:latin typeface="Helvetica Neue"/>
                <a:ea typeface="Helvetica Neue"/>
                <a:cs typeface="Helvetica Neue"/>
                <a:sym typeface="Helvetica Neue"/>
              </a:defRPr>
            </a:pPr>
          </a:p>
          <a:p>
            <a:pPr marL="280736" indent="-280736" algn="just">
              <a:buSzPct val="75000"/>
              <a:buChar char="•"/>
              <a:defRPr sz="2400">
                <a:solidFill>
                  <a:srgbClr val="53585F"/>
                </a:solidFill>
                <a:latin typeface="Helvetica Neue"/>
                <a:ea typeface="Helvetica Neue"/>
                <a:cs typeface="Helvetica Neue"/>
                <a:sym typeface="Helvetica Neue"/>
              </a:defRPr>
            </a:pPr>
            <a:r>
              <a:t>More data over the wire.</a:t>
            </a:r>
          </a:p>
          <a:p>
            <a:pPr marL="280736" indent="-280736" algn="just">
              <a:buSzPct val="75000"/>
              <a:buChar char="•"/>
              <a:defRPr sz="2400">
                <a:solidFill>
                  <a:srgbClr val="53585F"/>
                </a:solidFill>
                <a:latin typeface="Helvetica Neue"/>
                <a:ea typeface="Helvetica Neue"/>
                <a:cs typeface="Helvetica Neue"/>
                <a:sym typeface="Helvetica Neue"/>
              </a:defRPr>
            </a:pPr>
            <a:r>
              <a:t>Decreased write throughput.</a:t>
            </a:r>
          </a:p>
          <a:p>
            <a:pPr marL="280736" indent="-280736" algn="just">
              <a:buSzPct val="75000"/>
              <a:buChar char="•"/>
              <a:defRPr sz="2400">
                <a:solidFill>
                  <a:srgbClr val="53585F"/>
                </a:solidFill>
                <a:latin typeface="Helvetica Neue"/>
                <a:ea typeface="Helvetica Neue"/>
                <a:cs typeface="Helvetica Neue"/>
                <a:sym typeface="Helvetica Neue"/>
              </a:defRPr>
            </a:pPr>
            <a:r>
              <a:t>Larger size on disk.</a:t>
            </a:r>
          </a:p>
          <a:p>
            <a:pPr algn="just">
              <a:defRPr sz="2600">
                <a:solidFill>
                  <a:srgbClr val="7A60F6"/>
                </a:solidFill>
                <a:latin typeface="Helvetica Neue"/>
                <a:ea typeface="Helvetica Neue"/>
                <a:cs typeface="Helvetica Neue"/>
                <a:sym typeface="Helvetica Neue"/>
              </a:defRPr>
            </a:pPr>
          </a:p>
          <a:p>
            <a:pPr algn="just">
              <a:defRPr sz="2700">
                <a:solidFill>
                  <a:srgbClr val="53585F"/>
                </a:solidFill>
                <a:latin typeface="Helvetica Neue Medium"/>
                <a:ea typeface="Helvetica Neue Medium"/>
                <a:cs typeface="Helvetica Neue Medium"/>
                <a:sym typeface="Helvetica Neue Medium"/>
              </a:defRPr>
            </a:pPr>
            <a:r>
              <a:t>Even if your data points are about 1 sec apart, make sure they are at least 1 sec apart to avoid collisions after rounding.</a:t>
            </a:r>
          </a:p>
        </p:txBody>
      </p:sp>
      <p:sp>
        <p:nvSpPr>
          <p:cNvPr id="177" name="Shape 177"/>
          <p:cNvSpPr/>
          <p:nvPr>
            <p:ph type="body" idx="14"/>
          </p:nvPr>
        </p:nvSpPr>
        <p:spPr>
          <a:xfrm>
            <a:off x="136202" y="321733"/>
            <a:ext cx="12732395" cy="1065908"/>
          </a:xfrm>
          <a:prstGeom prst="rect">
            <a:avLst/>
          </a:prstGeom>
        </p:spPr>
        <p:txBody>
          <a:bodyPr/>
          <a:lstStyle>
            <a:lvl1pPr defTabSz="449833">
              <a:defRPr sz="4619"/>
            </a:lvl1pPr>
          </a:lstStyle>
          <a:p>
            <a:pPr/>
            <a:r>
              <a:t> DON'T WRITE DATA WITH THE WRONG PRECISION</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3"/>
        </a:solidFill>
      </p:bgPr>
    </p:bg>
    <p:spTree>
      <p:nvGrpSpPr>
        <p:cNvPr id="1" name=""/>
        <p:cNvGrpSpPr/>
        <p:nvPr/>
      </p:nvGrpSpPr>
      <p:grpSpPr>
        <a:xfrm>
          <a:off x="0" y="0"/>
          <a:ext cx="0" cy="0"/>
          <a:chOff x="0" y="0"/>
          <a:chExt cx="0" cy="0"/>
        </a:xfrm>
      </p:grpSpPr>
      <p:sp>
        <p:nvSpPr>
          <p:cNvPr id="179" name="Shape 179"/>
          <p:cNvSpPr/>
          <p:nvPr>
            <p:ph type="title"/>
          </p:nvPr>
        </p:nvSpPr>
        <p:spPr>
          <a:xfrm>
            <a:off x="1019522" y="1524000"/>
            <a:ext cx="10373371" cy="3302000"/>
          </a:xfrm>
          <a:prstGeom prst="rect">
            <a:avLst/>
          </a:prstGeom>
        </p:spPr>
        <p:txBody>
          <a:bodyPr/>
          <a:lstStyle/>
          <a:p>
            <a:pPr/>
            <a:r>
              <a:t>What should you do?</a:t>
            </a:r>
          </a:p>
        </p:txBody>
      </p:sp>
      <p:sp>
        <p:nvSpPr>
          <p:cNvPr id="180" name="Shape 180"/>
          <p:cNvSpPr/>
          <p:nvPr/>
        </p:nvSpPr>
        <p:spPr>
          <a:xfrm>
            <a:off x="1552101" y="5867217"/>
            <a:ext cx="10891267" cy="139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3000">
                <a:solidFill>
                  <a:srgbClr val="FFFFFF"/>
                </a:solidFill>
              </a:defRPr>
            </a:pPr>
            <a:r>
              <a:t>There's no single answer. Every InfluxDB use-case is a special flower.</a:t>
            </a:r>
          </a:p>
          <a:p>
            <a:pPr>
              <a:defRPr sz="3000">
                <a:solidFill>
                  <a:srgbClr val="FFFFFF"/>
                </a:solidFill>
              </a:defRPr>
            </a:pPr>
          </a:p>
          <a:p>
            <a:pPr>
              <a:defRPr sz="3000">
                <a:solidFill>
                  <a:srgbClr val="FFFFFF"/>
                </a:solidFill>
              </a:defRPr>
            </a:pPr>
            <a:r>
              <a:t>However...</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body" idx="13"/>
          </p:nvPr>
        </p:nvSpPr>
        <p:spPr>
          <a:xfrm>
            <a:off x="527867" y="1361577"/>
            <a:ext cx="11949066" cy="6553201"/>
          </a:xfrm>
          <a:prstGeom prst="rect">
            <a:avLst/>
          </a:prstGeom>
        </p:spPr>
        <p:txBody>
          <a:bodyPr/>
          <a:lstStyle/>
          <a:p>
            <a:pPr>
              <a:defRPr>
                <a:latin typeface="Helvetica"/>
                <a:ea typeface="Helvetica"/>
                <a:cs typeface="Helvetica"/>
                <a:sym typeface="Helvetica"/>
              </a:defRPr>
            </a:pPr>
            <a:r>
              <a:t>ASK</a:t>
            </a:r>
          </a:p>
          <a:p>
            <a:pPr marL="362618" indent="-362618">
              <a:spcBef>
                <a:spcPts val="1800"/>
              </a:spcBef>
              <a:buClrTx/>
              <a:buSzPct val="75000"/>
              <a:buChar char="•"/>
              <a:defRPr sz="2800"/>
            </a:pPr>
            <a:r>
              <a:t>What kind of queries do I want to run?</a:t>
            </a:r>
          </a:p>
          <a:p>
            <a:pPr marL="362618" indent="-362618">
              <a:spcBef>
                <a:spcPts val="1800"/>
              </a:spcBef>
              <a:buClrTx/>
              <a:buSzPct val="75000"/>
              <a:buChar char="•"/>
              <a:defRPr sz="2800"/>
            </a:pPr>
            <a:r>
              <a:t>Do I want to look things up by a particular value?</a:t>
            </a:r>
          </a:p>
          <a:p>
            <a:pPr marL="362618" indent="-362618">
              <a:spcBef>
                <a:spcPts val="1800"/>
              </a:spcBef>
              <a:buClrTx/>
              <a:buSzPct val="75000"/>
              <a:buChar char="•"/>
              <a:defRPr sz="2800"/>
            </a:pPr>
            <a:r>
              <a:t>Do I lose information by storing a value as a string?</a:t>
            </a:r>
          </a:p>
          <a:p>
            <a:pPr lvl="1" algn="l">
              <a:spcBef>
                <a:spcPts val="1800"/>
              </a:spcBef>
              <a:defRPr sz="3800">
                <a:solidFill>
                  <a:srgbClr val="373D49"/>
                </a:solidFill>
                <a:latin typeface="Helvetica"/>
                <a:ea typeface="Helvetica"/>
                <a:cs typeface="Helvetica"/>
                <a:sym typeface="Helvetica"/>
              </a:defRPr>
            </a:pPr>
            <a:r>
              <a:t>GUIDELINES</a:t>
            </a:r>
          </a:p>
          <a:p>
            <a:pPr marL="350921" indent="-350921">
              <a:spcBef>
                <a:spcPts val="1800"/>
              </a:spcBef>
              <a:buClrTx/>
              <a:buSzPct val="75000"/>
              <a:buChar char="•"/>
              <a:defRPr sz="2800"/>
            </a:pPr>
            <a:r>
              <a:t>Anything in a GROUP BY clause must be a tag.</a:t>
            </a:r>
          </a:p>
          <a:p>
            <a:pPr marL="350921" indent="-350921">
              <a:spcBef>
                <a:spcPts val="1800"/>
              </a:spcBef>
              <a:buClrTx/>
              <a:buSzPct val="75000"/>
              <a:buChar char="•"/>
              <a:defRPr sz="2800"/>
            </a:pPr>
            <a:r>
              <a:t>Anything that you want to pass into a function must be a field. </a:t>
            </a:r>
          </a:p>
          <a:p>
            <a:pPr marL="350921" indent="-350921">
              <a:spcBef>
                <a:spcPts val="1800"/>
              </a:spcBef>
              <a:buClrTx/>
              <a:buSzPct val="75000"/>
              <a:buChar char="•"/>
              <a:defRPr sz="2800"/>
            </a:pPr>
            <a:r>
              <a:t>Few measurements with many tags is better than many measurements with few tags.</a:t>
            </a:r>
          </a:p>
          <a:p>
            <a:pPr marL="350921" indent="-350921">
              <a:spcBef>
                <a:spcPts val="1800"/>
              </a:spcBef>
              <a:buClrTx/>
              <a:buSzPct val="75000"/>
              <a:buChar char="•"/>
              <a:defRPr sz="2800"/>
            </a:pPr>
            <a:r>
              <a:t>If you lose information by storing as a string, use a field.</a:t>
            </a:r>
          </a:p>
        </p:txBody>
      </p:sp>
      <p:sp>
        <p:nvSpPr>
          <p:cNvPr id="183" name="Shape 183"/>
          <p:cNvSpPr/>
          <p:nvPr>
            <p:ph type="title"/>
          </p:nvPr>
        </p:nvSpPr>
        <p:spPr>
          <a:xfrm>
            <a:off x="136202" y="203200"/>
            <a:ext cx="12732395" cy="1065908"/>
          </a:xfrm>
          <a:prstGeom prst="rect">
            <a:avLst/>
          </a:prstGeom>
        </p:spPr>
        <p:txBody>
          <a:bodyPr/>
          <a:lstStyle>
            <a:lvl1pPr defTabSz="455675">
              <a:defRPr sz="4680"/>
            </a:lvl1pPr>
          </a:lstStyle>
          <a:p>
            <a:pPr/>
            <a:r>
              <a:t>HERE'S SOME GENERAL THINGS TO KEEP IN MIND</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a:r>
              <a:t>Designing a Run Tracking App</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body" idx="13"/>
          </p:nvPr>
        </p:nvSpPr>
        <p:spPr>
          <a:xfrm>
            <a:off x="527867" y="2320641"/>
            <a:ext cx="11949066" cy="5112318"/>
          </a:xfrm>
          <a:prstGeom prst="rect">
            <a:avLst/>
          </a:prstGeom>
        </p:spPr>
        <p:txBody>
          <a:bodyPr/>
          <a:lstStyle/>
          <a:p>
            <a:pPr marL="350921" indent="-350921">
              <a:buClrTx/>
              <a:buSzPct val="75000"/>
              <a:buChar char="•"/>
              <a:defRPr sz="3000"/>
            </a:pPr>
            <a:r>
              <a:rPr>
                <a:latin typeface="Courier New"/>
                <a:ea typeface="Courier New"/>
                <a:cs typeface="Courier New"/>
                <a:sym typeface="Courier New"/>
              </a:rPr>
              <a:t>user_id	</a:t>
            </a:r>
            <a:r>
              <a:t>Which user is running</a:t>
            </a:r>
          </a:p>
          <a:p>
            <a:pPr marL="350921" indent="-350921">
              <a:buClrTx/>
              <a:buSzPct val="75000"/>
              <a:buChar char="•"/>
              <a:defRPr sz="3000"/>
            </a:pPr>
            <a:r>
              <a:rPr>
                <a:latin typeface="Courier New"/>
                <a:ea typeface="Courier New"/>
                <a:cs typeface="Courier New"/>
                <a:sym typeface="Courier New"/>
              </a:rPr>
              <a:t>run_id </a:t>
            </a:r>
            <a:r>
              <a:t>Which run is being tracked (a unique identifier)</a:t>
            </a:r>
          </a:p>
          <a:p>
            <a:pPr marL="350921" indent="-350921">
              <a:buClrTx/>
              <a:buSzPct val="75000"/>
              <a:buChar char="•"/>
              <a:defRPr sz="3000"/>
            </a:pPr>
            <a:r>
              <a:rPr>
                <a:latin typeface="Courier New"/>
                <a:ea typeface="Courier New"/>
                <a:cs typeface="Courier New"/>
                <a:sym typeface="Courier New"/>
              </a:rPr>
              <a:t>distance</a:t>
            </a:r>
            <a:r>
              <a:t>	The distance the runner had run in the last second</a:t>
            </a:r>
          </a:p>
          <a:p>
            <a:pPr marL="350921" indent="-350921">
              <a:buClrTx/>
              <a:buSzPct val="75000"/>
              <a:buChar char="•"/>
              <a:defRPr sz="3000"/>
            </a:pPr>
            <a:r>
              <a:rPr>
                <a:latin typeface="Courier New"/>
                <a:ea typeface="Courier New"/>
                <a:cs typeface="Courier New"/>
                <a:sym typeface="Courier New"/>
              </a:rPr>
              <a:t>heart_rate</a:t>
            </a:r>
            <a:r>
              <a:t>	What the user's average heart rate was over the last second</a:t>
            </a:r>
          </a:p>
          <a:p>
            <a:pPr marL="350921" indent="-350921">
              <a:buClrTx/>
              <a:buSzPct val="75000"/>
              <a:buChar char="•"/>
              <a:defRPr sz="3000"/>
            </a:pPr>
            <a:r>
              <a:rPr>
                <a:latin typeface="Courier New"/>
                <a:ea typeface="Courier New"/>
                <a:cs typeface="Courier New"/>
                <a:sym typeface="Courier New"/>
              </a:rPr>
              <a:t>speed</a:t>
            </a:r>
            <a:r>
              <a:t>	What the user's average speed was over the last second</a:t>
            </a:r>
          </a:p>
        </p:txBody>
      </p:sp>
      <p:sp>
        <p:nvSpPr>
          <p:cNvPr id="188" name="Shape 188"/>
          <p:cNvSpPr/>
          <p:nvPr>
            <p:ph type="title"/>
          </p:nvPr>
        </p:nvSpPr>
        <p:spPr>
          <a:prstGeom prst="rect">
            <a:avLst/>
          </a:prstGeom>
        </p:spPr>
        <p:txBody>
          <a:bodyPr/>
          <a:lstStyle>
            <a:lvl1pPr defTabSz="338835">
              <a:defRPr sz="3480"/>
            </a:lvl1pPr>
          </a:lstStyle>
          <a:p>
            <a:pPr/>
            <a:r>
              <a:t>THE APP SENDS BACK THE FOLLOWING INFORMATION EACH SECOND OF A RUN</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body" idx="13"/>
          </p:nvPr>
        </p:nvSpPr>
        <p:spPr>
          <a:xfrm>
            <a:off x="393525" y="4445000"/>
            <a:ext cx="11949066" cy="1803400"/>
          </a:xfrm>
          <a:prstGeom prst="rect">
            <a:avLst/>
          </a:prstGeom>
        </p:spPr>
        <p:txBody>
          <a:bodyPr/>
          <a:lstStyle/>
          <a:p>
            <a:pPr/>
            <a:r>
              <a:t>We only care about minute resolution.</a:t>
            </a:r>
          </a:p>
          <a:p>
            <a:pPr/>
            <a:r>
              <a:t>Keep this in mind as we go forward.</a:t>
            </a:r>
          </a:p>
        </p:txBody>
      </p:sp>
      <p:sp>
        <p:nvSpPr>
          <p:cNvPr id="191" name="Shape 191"/>
          <p:cNvSpPr/>
          <p:nvPr>
            <p:ph type="title"/>
          </p:nvPr>
        </p:nvSpPr>
        <p:spPr>
          <a:xfrm>
            <a:off x="136202" y="2722033"/>
            <a:ext cx="12732395" cy="1065908"/>
          </a:xfrm>
          <a:prstGeom prst="rect">
            <a:avLst/>
          </a:prstGeom>
        </p:spPr>
        <p:txBody>
          <a:bodyPr/>
          <a:lstStyle>
            <a:lvl1pPr defTabSz="414781">
              <a:defRPr sz="4260"/>
            </a:lvl1pPr>
          </a:lstStyle>
          <a:p>
            <a:pPr/>
            <a:r>
              <a:t>THE APP REPORTS TO INFLUXDB EVERY TEN SECONDS</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body" idx="13"/>
          </p:nvPr>
        </p:nvSpPr>
        <p:spPr>
          <a:xfrm>
            <a:off x="6888483" y="3002725"/>
            <a:ext cx="5443888" cy="3748150"/>
          </a:xfrm>
          <a:prstGeom prst="rect">
            <a:avLst/>
          </a:prstGeom>
        </p:spPr>
        <p:txBody>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What was the user's average speed during a run?</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How far did the user run?</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What was the user's average heart rate during a run?</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What was the users maximum heart rate during a run?</a:t>
            </a:r>
          </a:p>
        </p:txBody>
      </p:sp>
      <p:sp>
        <p:nvSpPr>
          <p:cNvPr id="194" name="Shape 194"/>
          <p:cNvSpPr/>
          <p:nvPr>
            <p:ph type="title"/>
          </p:nvPr>
        </p:nvSpPr>
        <p:spPr>
          <a:xfrm>
            <a:off x="136202" y="270933"/>
            <a:ext cx="12732395" cy="1065908"/>
          </a:xfrm>
          <a:prstGeom prst="rect">
            <a:avLst/>
          </a:prstGeom>
        </p:spPr>
        <p:txBody>
          <a:bodyPr/>
          <a:lstStyle>
            <a:lvl1pPr defTabSz="385572">
              <a:defRPr sz="3960"/>
            </a:lvl1pPr>
          </a:lstStyle>
          <a:p>
            <a:pPr/>
            <a:r>
              <a:t>SOME INFORMATION WE'D LIKE TO GET OUT OF THE DATA:</a:t>
            </a:r>
          </a:p>
        </p:txBody>
      </p:sp>
      <p:pic>
        <p:nvPicPr>
          <p:cNvPr id="195" name="pasted-image.png"/>
          <p:cNvPicPr>
            <a:picLocks noChangeAspect="1"/>
          </p:cNvPicPr>
          <p:nvPr/>
        </p:nvPicPr>
        <p:blipFill>
          <a:blip r:embed="rId2">
            <a:extLst/>
          </a:blip>
          <a:stretch>
            <a:fillRect/>
          </a:stretch>
        </p:blipFill>
        <p:spPr>
          <a:xfrm>
            <a:off x="624416" y="2952750"/>
            <a:ext cx="5321301" cy="3848100"/>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body" idx="13"/>
          </p:nvPr>
        </p:nvSpPr>
        <p:spPr>
          <a:xfrm>
            <a:off x="142750" y="3962400"/>
            <a:ext cx="11949066" cy="1270000"/>
          </a:xfrm>
          <a:prstGeom prst="rect">
            <a:avLst/>
          </a:prstGeom>
        </p:spPr>
        <p:txBody>
          <a:bodyPr/>
          <a:lstStyle/>
          <a:p>
            <a:pPr/>
            <a:r>
              <a:t>How can we organize our data so that we can easily get the results that we want from the database?</a:t>
            </a:r>
          </a:p>
        </p:txBody>
      </p:sp>
      <p:sp>
        <p:nvSpPr>
          <p:cNvPr id="198" name="Shape 198"/>
          <p:cNvSpPr/>
          <p:nvPr>
            <p:ph type="title"/>
          </p:nvPr>
        </p:nvSpPr>
        <p:spPr>
          <a:xfrm>
            <a:off x="136202" y="2501900"/>
            <a:ext cx="12732395" cy="1065908"/>
          </a:xfrm>
          <a:prstGeom prst="rect">
            <a:avLst/>
          </a:prstGeom>
        </p:spPr>
        <p:txBody>
          <a:bodyPr/>
          <a:lstStyle/>
          <a:p>
            <a:pPr/>
            <a:r>
              <a:t>QUESTION</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body" idx="13"/>
          </p:nvPr>
        </p:nvSpPr>
        <p:spPr>
          <a:xfrm>
            <a:off x="215725" y="1466025"/>
            <a:ext cx="11267483" cy="7405750"/>
          </a:xfrm>
          <a:prstGeom prst="rect">
            <a:avLst/>
          </a:prstGeom>
        </p:spPr>
        <p:txBody>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Identify poorly designed schemas.</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2"/>
              <a:defRPr sz="3000">
                <a:solidFill>
                  <a:srgbClr val="575E6C"/>
                </a:solidFill>
                <a:latin typeface="Helvetica Neue Light"/>
                <a:ea typeface="Helvetica Neue Light"/>
                <a:cs typeface="Helvetica Neue Light"/>
                <a:sym typeface="Helvetica Neue Light"/>
              </a:defRPr>
            </a:pPr>
            <a:r>
              <a:t>Design a basic schema for a common use case and query it efficiently.</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3"/>
              <a:defRPr sz="3000">
                <a:solidFill>
                  <a:srgbClr val="575E6C"/>
                </a:solidFill>
                <a:latin typeface="Helvetica Neue Light"/>
                <a:ea typeface="Helvetica Neue Light"/>
                <a:cs typeface="Helvetica Neue Light"/>
                <a:sym typeface="Helvetica Neue Light"/>
              </a:defRPr>
            </a:pPr>
            <a:r>
              <a:t>Explain what a continuous query is and what they are used for.</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4"/>
              <a:defRPr sz="3000">
                <a:solidFill>
                  <a:srgbClr val="575E6C"/>
                </a:solidFill>
                <a:latin typeface="Helvetica Neue Light"/>
                <a:ea typeface="Helvetica Neue Light"/>
                <a:cs typeface="Helvetica Neue Light"/>
                <a:sym typeface="Helvetica Neue Light"/>
              </a:defRPr>
            </a:pPr>
            <a:r>
              <a:t>Create their own continuous queries.</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5"/>
              <a:defRPr sz="3000">
                <a:solidFill>
                  <a:srgbClr val="575E6C"/>
                </a:solidFill>
                <a:latin typeface="Helvetica Neue Light"/>
                <a:ea typeface="Helvetica Neue Light"/>
                <a:cs typeface="Helvetica Neue Light"/>
                <a:sym typeface="Helvetica Neue Light"/>
              </a:defRPr>
            </a:pPr>
            <a:r>
              <a:t>Describe what a retention policy is and its relation to databases and series </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6"/>
              <a:defRPr sz="3000">
                <a:solidFill>
                  <a:srgbClr val="575E6C"/>
                </a:solidFill>
                <a:latin typeface="Helvetica Neue Light"/>
                <a:ea typeface="Helvetica Neue Light"/>
                <a:cs typeface="Helvetica Neue Light"/>
                <a:sym typeface="Helvetica Neue Light"/>
              </a:defRPr>
            </a:pPr>
            <a:r>
              <a:t>Create their own retention policies.</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7"/>
              <a:defRPr sz="3000">
                <a:solidFill>
                  <a:srgbClr val="575E6C"/>
                </a:solidFill>
                <a:latin typeface="Helvetica Neue Light"/>
                <a:ea typeface="Helvetica Neue Light"/>
                <a:cs typeface="Helvetica Neue Light"/>
                <a:sym typeface="Helvetica Neue Light"/>
              </a:defRPr>
            </a:pPr>
            <a:r>
              <a:t>Combine retention policies and continuous queries in novel ways to manage their data’s lifecycle.</a:t>
            </a:r>
          </a:p>
        </p:txBody>
      </p:sp>
      <p:sp>
        <p:nvSpPr>
          <p:cNvPr id="147" name="Shape 147"/>
          <p:cNvSpPr/>
          <p:nvPr>
            <p:ph type="title"/>
          </p:nvPr>
        </p:nvSpPr>
        <p:spPr>
          <a:xfrm>
            <a:off x="136202" y="190500"/>
            <a:ext cx="12732395" cy="1065908"/>
          </a:xfrm>
          <a:prstGeom prst="rect">
            <a:avLst/>
          </a:prstGeom>
        </p:spPr>
        <p:txBody>
          <a:bodyPr/>
          <a:lstStyle>
            <a:lvl1pPr defTabSz="426466">
              <a:defRPr sz="4380"/>
            </a:lvl1pPr>
          </a:lstStyle>
          <a:p>
            <a:pPr/>
            <a:r>
              <a:t>By the end of this section, participants will be able to…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body" idx="13"/>
          </p:nvPr>
        </p:nvSpPr>
        <p:spPr>
          <a:xfrm>
            <a:off x="359658" y="2290233"/>
            <a:ext cx="11949066" cy="1365037"/>
          </a:xfrm>
          <a:prstGeom prst="rect">
            <a:avLst/>
          </a:prstGeom>
        </p:spPr>
        <p:txBody>
          <a:bodyPr/>
          <a:lstStyle/>
          <a:p>
            <a:pPr>
              <a:defRPr sz="3900"/>
            </a:pPr>
            <a:r>
              <a:t>Why would it be a bad idea to make </a:t>
            </a:r>
            <a:r>
              <a:rPr>
                <a:latin typeface="Courier New"/>
                <a:ea typeface="Courier New"/>
                <a:cs typeface="Courier New"/>
                <a:sym typeface="Courier New"/>
              </a:rPr>
              <a:t>distance</a:t>
            </a:r>
            <a:r>
              <a:t>, </a:t>
            </a:r>
            <a:r>
              <a:rPr>
                <a:latin typeface="Courier New"/>
                <a:ea typeface="Courier New"/>
                <a:cs typeface="Courier New"/>
                <a:sym typeface="Courier New"/>
              </a:rPr>
              <a:t>heart_rate</a:t>
            </a:r>
            <a:r>
              <a:t>, or </a:t>
            </a:r>
            <a:r>
              <a:rPr>
                <a:latin typeface="Courier New"/>
                <a:ea typeface="Courier New"/>
                <a:cs typeface="Courier New"/>
                <a:sym typeface="Courier New"/>
              </a:rPr>
              <a:t>speed</a:t>
            </a:r>
            <a:r>
              <a:t> a tag instead of a field?</a:t>
            </a:r>
          </a:p>
        </p:txBody>
      </p:sp>
      <p:sp>
        <p:nvSpPr>
          <p:cNvPr id="201" name="Shape 201"/>
          <p:cNvSpPr/>
          <p:nvPr>
            <p:ph type="title"/>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body" idx="13"/>
          </p:nvPr>
        </p:nvSpPr>
        <p:spPr>
          <a:xfrm>
            <a:off x="291925" y="1612900"/>
            <a:ext cx="11949066" cy="6108701"/>
          </a:xfrm>
          <a:prstGeom prst="rect">
            <a:avLst/>
          </a:prstGeom>
        </p:spPr>
        <p:txBody>
          <a:bodyPr/>
          <a:lstStyle/>
          <a:p>
            <a:pPr/>
            <a:r>
              <a:t>Encode all of the information into the measurement name.</a:t>
            </a:r>
          </a:p>
          <a:p>
            <a:pPr>
              <a:spcBef>
                <a:spcPts val="1000"/>
              </a:spcBef>
              <a:defRPr>
                <a:latin typeface="Helvetica Neue"/>
                <a:ea typeface="Helvetica Neue"/>
                <a:cs typeface="Helvetica Neue"/>
                <a:sym typeface="Helvetica Neue"/>
              </a:defRPr>
            </a:pPr>
            <a:r>
              <a:t>measurement(s):</a:t>
            </a:r>
          </a:p>
          <a:p>
            <a:pPr>
              <a:spcBef>
                <a:spcPts val="1000"/>
              </a:spcBef>
              <a:defRPr sz="2300">
                <a:solidFill>
                  <a:schemeClr val="accent6"/>
                </a:solidFill>
                <a:latin typeface="Courier New"/>
                <a:ea typeface="Courier New"/>
                <a:cs typeface="Courier New"/>
                <a:sym typeface="Courier New"/>
              </a:defRPr>
            </a:pPr>
            <a:r>
              <a:t>user_1.run_1</a:t>
            </a:r>
          </a:p>
          <a:p>
            <a:pPr>
              <a:spcBef>
                <a:spcPts val="1000"/>
              </a:spcBef>
              <a:defRPr sz="2300">
                <a:solidFill>
                  <a:schemeClr val="accent6"/>
                </a:solidFill>
                <a:latin typeface="Courier New"/>
                <a:ea typeface="Courier New"/>
                <a:cs typeface="Courier New"/>
                <a:sym typeface="Courier New"/>
              </a:defRPr>
            </a:pPr>
            <a:r>
              <a:t>user_1.run_2</a:t>
            </a:r>
          </a:p>
          <a:p>
            <a:pPr>
              <a:spcBef>
                <a:spcPts val="1000"/>
              </a:spcBef>
              <a:defRPr sz="2300">
                <a:solidFill>
                  <a:schemeClr val="accent6"/>
                </a:solidFill>
                <a:latin typeface="Courier New"/>
                <a:ea typeface="Courier New"/>
                <a:cs typeface="Courier New"/>
                <a:sym typeface="Courier New"/>
              </a:defRPr>
            </a:pPr>
            <a:r>
              <a:t>user_2.run_3</a:t>
            </a:r>
          </a:p>
          <a:p>
            <a:pPr>
              <a:spcBef>
                <a:spcPts val="1000"/>
              </a:spcBef>
              <a:defRPr>
                <a:latin typeface="Helvetica Neue"/>
                <a:ea typeface="Helvetica Neue"/>
                <a:cs typeface="Helvetica Neue"/>
                <a:sym typeface="Helvetica Neue"/>
              </a:defRPr>
            </a:pPr>
            <a:r>
              <a:t>tags:</a:t>
            </a:r>
          </a:p>
          <a:p>
            <a:pPr>
              <a:spcBef>
                <a:spcPts val="1000"/>
              </a:spcBef>
              <a:defRPr>
                <a:latin typeface="Helvetica Neue"/>
                <a:ea typeface="Helvetica Neue"/>
                <a:cs typeface="Helvetica Neue"/>
                <a:sym typeface="Helvetica Neue"/>
              </a:defRPr>
            </a:pPr>
            <a:r>
              <a:t>fields:</a:t>
            </a:r>
          </a:p>
          <a:p>
            <a:pPr>
              <a:spcBef>
                <a:spcPts val="1000"/>
              </a:spcBef>
              <a:defRPr sz="2300">
                <a:solidFill>
                  <a:schemeClr val="accent6"/>
                </a:solidFill>
                <a:latin typeface="Courier New"/>
                <a:ea typeface="Courier New"/>
                <a:cs typeface="Courier New"/>
                <a:sym typeface="Courier New"/>
              </a:defRPr>
            </a:pPr>
            <a:r>
              <a:t>distance</a:t>
            </a:r>
          </a:p>
          <a:p>
            <a:pPr>
              <a:spcBef>
                <a:spcPts val="1000"/>
              </a:spcBef>
              <a:defRPr sz="2300">
                <a:solidFill>
                  <a:schemeClr val="accent6"/>
                </a:solidFill>
                <a:latin typeface="Courier New"/>
                <a:ea typeface="Courier New"/>
                <a:cs typeface="Courier New"/>
                <a:sym typeface="Courier New"/>
              </a:defRPr>
            </a:pPr>
            <a:r>
              <a:t>speed</a:t>
            </a:r>
          </a:p>
          <a:p>
            <a:pPr>
              <a:spcBef>
                <a:spcPts val="1000"/>
              </a:spcBef>
              <a:defRPr sz="2300">
                <a:solidFill>
                  <a:schemeClr val="accent6"/>
                </a:solidFill>
                <a:latin typeface="Courier New"/>
                <a:ea typeface="Courier New"/>
                <a:cs typeface="Courier New"/>
                <a:sym typeface="Courier New"/>
              </a:defRPr>
            </a:pPr>
            <a:r>
              <a:t>heart_rate</a:t>
            </a:r>
          </a:p>
        </p:txBody>
      </p:sp>
      <p:sp>
        <p:nvSpPr>
          <p:cNvPr id="204" name="Shape 204"/>
          <p:cNvSpPr/>
          <p:nvPr>
            <p:ph type="title"/>
          </p:nvPr>
        </p:nvSpPr>
        <p:spPr>
          <a:prstGeom prst="rect">
            <a:avLst/>
          </a:prstGeom>
        </p:spPr>
        <p:txBody>
          <a:bodyPr/>
          <a:lstStyle/>
          <a:p>
            <a:pPr/>
            <a:r>
              <a:t>OPTION 1</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body" idx="13"/>
          </p:nvPr>
        </p:nvSpPr>
        <p:spPr>
          <a:xfrm>
            <a:off x="291925" y="1612900"/>
            <a:ext cx="11949066" cy="5524501"/>
          </a:xfrm>
          <a:prstGeom prst="rect">
            <a:avLst/>
          </a:prstGeom>
        </p:spPr>
        <p:txBody>
          <a:bodyPr/>
          <a:lstStyle/>
          <a:p>
            <a:pPr/>
            <a:r>
              <a:t>Everything as fields</a:t>
            </a:r>
          </a:p>
          <a:p>
            <a:pPr>
              <a:spcBef>
                <a:spcPts val="1000"/>
              </a:spcBef>
              <a:defRPr>
                <a:latin typeface="Helvetica Neue"/>
                <a:ea typeface="Helvetica Neue"/>
                <a:cs typeface="Helvetica Neue"/>
                <a:sym typeface="Helvetica Neue"/>
              </a:defRPr>
            </a:pPr>
            <a:r>
              <a:t>measurement:</a:t>
            </a:r>
          </a:p>
          <a:p>
            <a:pPr>
              <a:spcBef>
                <a:spcPts val="1000"/>
              </a:spcBef>
              <a:defRPr sz="2300">
                <a:solidFill>
                  <a:schemeClr val="accent6"/>
                </a:solidFill>
                <a:latin typeface="Courier New"/>
                <a:ea typeface="Courier New"/>
                <a:cs typeface="Courier New"/>
                <a:sym typeface="Courier New"/>
              </a:defRPr>
            </a:pPr>
            <a:r>
              <a:t>run_stats</a:t>
            </a:r>
          </a:p>
          <a:p>
            <a:pPr>
              <a:spcBef>
                <a:spcPts val="1000"/>
              </a:spcBef>
              <a:defRPr>
                <a:latin typeface="Helvetica Neue"/>
                <a:ea typeface="Helvetica Neue"/>
                <a:cs typeface="Helvetica Neue"/>
                <a:sym typeface="Helvetica Neue"/>
              </a:defRPr>
            </a:pPr>
            <a:r>
              <a:t>tags:</a:t>
            </a:r>
          </a:p>
          <a:p>
            <a:pPr>
              <a:spcBef>
                <a:spcPts val="1000"/>
              </a:spcBef>
              <a:defRPr>
                <a:latin typeface="Helvetica Neue"/>
                <a:ea typeface="Helvetica Neue"/>
                <a:cs typeface="Helvetica Neue"/>
                <a:sym typeface="Helvetica Neue"/>
              </a:defRPr>
            </a:pPr>
            <a:r>
              <a:t>fields:</a:t>
            </a:r>
          </a:p>
          <a:p>
            <a:pPr>
              <a:spcBef>
                <a:spcPts val="1000"/>
              </a:spcBef>
              <a:defRPr sz="2300">
                <a:solidFill>
                  <a:schemeClr val="accent6"/>
                </a:solidFill>
                <a:latin typeface="Courier New"/>
                <a:ea typeface="Courier New"/>
                <a:cs typeface="Courier New"/>
                <a:sym typeface="Courier New"/>
              </a:defRPr>
            </a:pPr>
            <a:r>
              <a:t>user_id</a:t>
            </a:r>
          </a:p>
          <a:p>
            <a:pPr>
              <a:spcBef>
                <a:spcPts val="1000"/>
              </a:spcBef>
              <a:defRPr sz="2300">
                <a:solidFill>
                  <a:schemeClr val="accent6"/>
                </a:solidFill>
                <a:latin typeface="Courier New"/>
                <a:ea typeface="Courier New"/>
                <a:cs typeface="Courier New"/>
                <a:sym typeface="Courier New"/>
              </a:defRPr>
            </a:pPr>
            <a:r>
              <a:t>run_id</a:t>
            </a:r>
          </a:p>
          <a:p>
            <a:pPr>
              <a:spcBef>
                <a:spcPts val="1000"/>
              </a:spcBef>
              <a:defRPr sz="2300">
                <a:solidFill>
                  <a:schemeClr val="accent6"/>
                </a:solidFill>
                <a:latin typeface="Courier New"/>
                <a:ea typeface="Courier New"/>
                <a:cs typeface="Courier New"/>
                <a:sym typeface="Courier New"/>
              </a:defRPr>
            </a:pPr>
            <a:r>
              <a:t>distance</a:t>
            </a:r>
          </a:p>
          <a:p>
            <a:pPr>
              <a:spcBef>
                <a:spcPts val="1000"/>
              </a:spcBef>
              <a:defRPr sz="2300">
                <a:solidFill>
                  <a:schemeClr val="accent6"/>
                </a:solidFill>
                <a:latin typeface="Courier New"/>
                <a:ea typeface="Courier New"/>
                <a:cs typeface="Courier New"/>
                <a:sym typeface="Courier New"/>
              </a:defRPr>
            </a:pPr>
            <a:r>
              <a:t>speed</a:t>
            </a:r>
          </a:p>
          <a:p>
            <a:pPr>
              <a:spcBef>
                <a:spcPts val="1000"/>
              </a:spcBef>
              <a:defRPr sz="2300">
                <a:solidFill>
                  <a:schemeClr val="accent6"/>
                </a:solidFill>
                <a:latin typeface="Courier New"/>
                <a:ea typeface="Courier New"/>
                <a:cs typeface="Courier New"/>
                <a:sym typeface="Courier New"/>
              </a:defRPr>
            </a:pPr>
            <a:r>
              <a:t>heart_rate</a:t>
            </a:r>
          </a:p>
        </p:txBody>
      </p:sp>
      <p:sp>
        <p:nvSpPr>
          <p:cNvPr id="207" name="Shape 207"/>
          <p:cNvSpPr/>
          <p:nvPr>
            <p:ph type="title"/>
          </p:nvPr>
        </p:nvSpPr>
        <p:spPr>
          <a:prstGeom prst="rect">
            <a:avLst/>
          </a:prstGeom>
        </p:spPr>
        <p:txBody>
          <a:bodyPr/>
          <a:lstStyle/>
          <a:p>
            <a:pPr/>
            <a:r>
              <a:t>OPTION 2</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body" idx="13"/>
          </p:nvPr>
        </p:nvSpPr>
        <p:spPr>
          <a:xfrm>
            <a:off x="291925" y="1612900"/>
            <a:ext cx="11949066" cy="7226301"/>
          </a:xfrm>
          <a:prstGeom prst="rect">
            <a:avLst/>
          </a:prstGeom>
        </p:spPr>
        <p:txBody>
          <a:bodyPr/>
          <a:lstStyle/>
          <a:p>
            <a:pPr/>
            <a:r>
              <a:t>Use a single measurement, 2 tags, and the rest fields.</a:t>
            </a:r>
          </a:p>
          <a:p>
            <a:pPr>
              <a:spcBef>
                <a:spcPts val="1000"/>
              </a:spcBef>
              <a:defRPr>
                <a:latin typeface="Helvetica Neue"/>
                <a:ea typeface="Helvetica Neue"/>
                <a:cs typeface="Helvetica Neue"/>
                <a:sym typeface="Helvetica Neue"/>
              </a:defRPr>
            </a:pPr>
            <a:r>
              <a:t>measurement:</a:t>
            </a:r>
          </a:p>
          <a:p>
            <a:pPr>
              <a:spcBef>
                <a:spcPts val="1000"/>
              </a:spcBef>
              <a:defRPr sz="2300">
                <a:solidFill>
                  <a:schemeClr val="accent6"/>
                </a:solidFill>
                <a:latin typeface="Courier New"/>
                <a:ea typeface="Courier New"/>
                <a:cs typeface="Courier New"/>
                <a:sym typeface="Courier New"/>
              </a:defRPr>
            </a:pPr>
            <a:r>
              <a:t>run_stats</a:t>
            </a:r>
          </a:p>
          <a:p>
            <a:pPr>
              <a:spcBef>
                <a:spcPts val="1000"/>
              </a:spcBef>
              <a:defRPr>
                <a:latin typeface="Helvetica Neue"/>
                <a:ea typeface="Helvetica Neue"/>
                <a:cs typeface="Helvetica Neue"/>
                <a:sym typeface="Helvetica Neue"/>
              </a:defRPr>
            </a:pPr>
            <a:r>
              <a:t>tags:</a:t>
            </a:r>
          </a:p>
          <a:p>
            <a:pPr>
              <a:spcBef>
                <a:spcPts val="1000"/>
              </a:spcBef>
              <a:defRPr sz="2300">
                <a:solidFill>
                  <a:schemeClr val="accent6"/>
                </a:solidFill>
                <a:latin typeface="Courier New"/>
                <a:ea typeface="Courier New"/>
                <a:cs typeface="Courier New"/>
                <a:sym typeface="Courier New"/>
              </a:defRPr>
            </a:pPr>
            <a:r>
              <a:t>user_id</a:t>
            </a:r>
          </a:p>
          <a:p>
            <a:pPr>
              <a:spcBef>
                <a:spcPts val="1000"/>
              </a:spcBef>
              <a:defRPr sz="2300">
                <a:solidFill>
                  <a:schemeClr val="accent6"/>
                </a:solidFill>
                <a:latin typeface="Courier New"/>
                <a:ea typeface="Courier New"/>
                <a:cs typeface="Courier New"/>
                <a:sym typeface="Courier New"/>
              </a:defRPr>
            </a:pPr>
            <a:r>
              <a:t>run_id</a:t>
            </a:r>
          </a:p>
          <a:p>
            <a:pPr>
              <a:spcBef>
                <a:spcPts val="1000"/>
              </a:spcBef>
              <a:defRPr>
                <a:latin typeface="Helvetica Neue"/>
                <a:ea typeface="Helvetica Neue"/>
                <a:cs typeface="Helvetica Neue"/>
                <a:sym typeface="Helvetica Neue"/>
              </a:defRPr>
            </a:pPr>
            <a:r>
              <a:t>fields:</a:t>
            </a:r>
          </a:p>
          <a:p>
            <a:pPr>
              <a:spcBef>
                <a:spcPts val="1000"/>
              </a:spcBef>
              <a:defRPr sz="2300">
                <a:solidFill>
                  <a:schemeClr val="accent6"/>
                </a:solidFill>
                <a:latin typeface="Courier New"/>
                <a:ea typeface="Courier New"/>
                <a:cs typeface="Courier New"/>
                <a:sym typeface="Courier New"/>
              </a:defRPr>
            </a:pPr>
            <a:r>
              <a:t>distance</a:t>
            </a:r>
          </a:p>
          <a:p>
            <a:pPr>
              <a:spcBef>
                <a:spcPts val="1000"/>
              </a:spcBef>
              <a:defRPr sz="2300">
                <a:solidFill>
                  <a:schemeClr val="accent6"/>
                </a:solidFill>
                <a:latin typeface="Courier New"/>
                <a:ea typeface="Courier New"/>
                <a:cs typeface="Courier New"/>
                <a:sym typeface="Courier New"/>
              </a:defRPr>
            </a:pPr>
            <a:r>
              <a:t>speed</a:t>
            </a:r>
          </a:p>
          <a:p>
            <a:pPr>
              <a:spcBef>
                <a:spcPts val="1000"/>
              </a:spcBef>
              <a:defRPr sz="2300">
                <a:solidFill>
                  <a:schemeClr val="accent6"/>
                </a:solidFill>
                <a:latin typeface="Courier New"/>
                <a:ea typeface="Courier New"/>
                <a:cs typeface="Courier New"/>
                <a:sym typeface="Courier New"/>
              </a:defRPr>
            </a:pPr>
            <a:r>
              <a:t>heart_rate</a:t>
            </a:r>
          </a:p>
        </p:txBody>
      </p:sp>
      <p:sp>
        <p:nvSpPr>
          <p:cNvPr id="210" name="Shape 210"/>
          <p:cNvSpPr/>
          <p:nvPr>
            <p:ph type="title"/>
          </p:nvPr>
        </p:nvSpPr>
        <p:spPr>
          <a:prstGeom prst="rect">
            <a:avLst/>
          </a:prstGeom>
        </p:spPr>
        <p:txBody>
          <a:bodyPr/>
          <a:lstStyle/>
          <a:p>
            <a:pPr/>
            <a:r>
              <a:t>OPTION 3</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body" idx="13"/>
          </p:nvPr>
        </p:nvSpPr>
        <p:spPr>
          <a:xfrm>
            <a:off x="291925" y="1612900"/>
            <a:ext cx="11949066" cy="2455451"/>
          </a:xfrm>
          <a:prstGeom prst="rect">
            <a:avLst/>
          </a:prstGeom>
        </p:spPr>
        <p:txBody>
          <a:bodyPr/>
          <a:lstStyle/>
          <a:p>
            <a:pPr/>
            <a:r>
              <a:t>Given that </a:t>
            </a:r>
            <a:r>
              <a:rPr>
                <a:latin typeface="Courier New"/>
                <a:ea typeface="Courier New"/>
                <a:cs typeface="Courier New"/>
                <a:sym typeface="Courier New"/>
              </a:rPr>
              <a:t>run_id</a:t>
            </a:r>
            <a:r>
              <a:t> is unique, does the inclusion of </a:t>
            </a:r>
            <a:r>
              <a:rPr>
                <a:latin typeface="Courier New"/>
                <a:ea typeface="Courier New"/>
                <a:cs typeface="Courier New"/>
                <a:sym typeface="Courier New"/>
              </a:rPr>
              <a:t>user_id</a:t>
            </a:r>
            <a:r>
              <a:t> as a tag increase the series cardinality?</a:t>
            </a:r>
          </a:p>
        </p:txBody>
      </p:sp>
      <p:sp>
        <p:nvSpPr>
          <p:cNvPr id="213" name="Shape 213"/>
          <p:cNvSpPr/>
          <p:nvPr>
            <p:ph type="title"/>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body" idx="13"/>
          </p:nvPr>
        </p:nvSpPr>
        <p:spPr>
          <a:xfrm>
            <a:off x="291925" y="1612900"/>
            <a:ext cx="11949066" cy="3691717"/>
          </a:xfrm>
          <a:prstGeom prst="rect">
            <a:avLst/>
          </a:prstGeom>
        </p:spPr>
        <p:txBody>
          <a:bodyPr/>
          <a:lstStyle/>
          <a:p>
            <a:pPr/>
            <a:r>
              <a:t>Given that </a:t>
            </a:r>
            <a:r>
              <a:rPr>
                <a:latin typeface="Courier New"/>
                <a:ea typeface="Courier New"/>
                <a:cs typeface="Courier New"/>
                <a:sym typeface="Courier New"/>
              </a:rPr>
              <a:t>run_id</a:t>
            </a:r>
            <a:r>
              <a:t> is unique, does the inclusion of </a:t>
            </a:r>
            <a:r>
              <a:rPr>
                <a:latin typeface="Courier New"/>
                <a:ea typeface="Courier New"/>
                <a:cs typeface="Courier New"/>
                <a:sym typeface="Courier New"/>
              </a:rPr>
              <a:t>user_id</a:t>
            </a:r>
            <a:r>
              <a:t> as a tag increase the series cardinality?</a:t>
            </a:r>
          </a:p>
          <a:p>
            <a:pPr>
              <a:defRPr>
                <a:latin typeface="Helvetica"/>
                <a:ea typeface="Helvetica"/>
                <a:cs typeface="Helvetica"/>
                <a:sym typeface="Helvetica"/>
              </a:defRPr>
            </a:pPr>
            <a:r>
              <a:t>No. Since each </a:t>
            </a:r>
            <a:r>
              <a:rPr>
                <a:latin typeface="Courier New"/>
                <a:ea typeface="Courier New"/>
                <a:cs typeface="Courier New"/>
                <a:sym typeface="Courier New"/>
              </a:rPr>
              <a:t>run_id</a:t>
            </a:r>
            <a:r>
              <a:t> has a unique user, having the tag </a:t>
            </a:r>
            <a:r>
              <a:rPr>
                <a:latin typeface="Courier New"/>
                <a:ea typeface="Courier New"/>
                <a:cs typeface="Courier New"/>
                <a:sym typeface="Courier New"/>
              </a:rPr>
              <a:t>user_id</a:t>
            </a:r>
            <a:r>
              <a:t> doesn't increase the number of unique series.</a:t>
            </a:r>
          </a:p>
        </p:txBody>
      </p:sp>
      <p:sp>
        <p:nvSpPr>
          <p:cNvPr id="216" name="Shape 216"/>
          <p:cNvSpPr/>
          <p:nvPr>
            <p:ph type="title"/>
          </p:nvPr>
        </p:nvSpPr>
        <p:spPr>
          <a:prstGeom prst="rect">
            <a:avLst/>
          </a:prstGeom>
        </p:spPr>
        <p:txBody>
          <a:bodyPr/>
          <a:lstStyle/>
          <a:p>
            <a:pPr/>
            <a:r>
              <a:t>Solution</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body" idx="13"/>
          </p:nvPr>
        </p:nvSpPr>
        <p:spPr>
          <a:xfrm>
            <a:off x="291925" y="1612900"/>
            <a:ext cx="11949066" cy="6769101"/>
          </a:xfrm>
          <a:prstGeom prst="rect">
            <a:avLst/>
          </a:prstGeom>
        </p:spPr>
        <p:txBody>
          <a:bodyPr/>
          <a:lstStyle/>
          <a:p>
            <a:pPr>
              <a:spcBef>
                <a:spcPts val="1000"/>
              </a:spcBef>
              <a:defRPr>
                <a:latin typeface="Helvetica Neue"/>
                <a:ea typeface="Helvetica Neue"/>
                <a:cs typeface="Helvetica Neue"/>
                <a:sym typeface="Helvetica Neue"/>
              </a:defRPr>
            </a:pPr>
            <a:r>
              <a:t>measurement:</a:t>
            </a:r>
          </a:p>
          <a:p>
            <a:pPr>
              <a:spcBef>
                <a:spcPts val="1000"/>
              </a:spcBef>
              <a:defRPr sz="2300">
                <a:solidFill>
                  <a:schemeClr val="accent6"/>
                </a:solidFill>
                <a:latin typeface="Courier New"/>
                <a:ea typeface="Courier New"/>
                <a:cs typeface="Courier New"/>
                <a:sym typeface="Courier New"/>
              </a:defRPr>
            </a:pPr>
            <a:r>
              <a:t>run_stats</a:t>
            </a:r>
          </a:p>
          <a:p>
            <a:pPr>
              <a:spcBef>
                <a:spcPts val="1000"/>
              </a:spcBef>
              <a:defRPr>
                <a:latin typeface="Helvetica Neue"/>
                <a:ea typeface="Helvetica Neue"/>
                <a:cs typeface="Helvetica Neue"/>
                <a:sym typeface="Helvetica Neue"/>
              </a:defRPr>
            </a:pPr>
            <a:r>
              <a:t>tags:</a:t>
            </a:r>
          </a:p>
          <a:p>
            <a:pPr>
              <a:spcBef>
                <a:spcPts val="1000"/>
              </a:spcBef>
              <a:defRPr sz="2300">
                <a:solidFill>
                  <a:schemeClr val="accent6"/>
                </a:solidFill>
                <a:latin typeface="Courier New"/>
                <a:ea typeface="Courier New"/>
                <a:cs typeface="Courier New"/>
                <a:sym typeface="Courier New"/>
              </a:defRPr>
            </a:pPr>
            <a:r>
              <a:t>user_id      run_id</a:t>
            </a:r>
          </a:p>
          <a:p>
            <a:pPr>
              <a:spcBef>
                <a:spcPts val="1000"/>
              </a:spcBef>
              <a:defRPr>
                <a:latin typeface="Helvetica Neue"/>
                <a:ea typeface="Helvetica Neue"/>
                <a:cs typeface="Helvetica Neue"/>
                <a:sym typeface="Helvetica Neue"/>
              </a:defRPr>
            </a:pPr>
            <a:r>
              <a:t>fields:</a:t>
            </a:r>
          </a:p>
          <a:p>
            <a:pPr>
              <a:spcBef>
                <a:spcPts val="1000"/>
              </a:spcBef>
              <a:defRPr sz="2300">
                <a:solidFill>
                  <a:schemeClr val="accent6"/>
                </a:solidFill>
                <a:latin typeface="Courier New"/>
                <a:ea typeface="Courier New"/>
                <a:cs typeface="Courier New"/>
                <a:sym typeface="Courier New"/>
              </a:defRPr>
            </a:pPr>
            <a:r>
              <a:t>distance     speed     heart_rate</a:t>
            </a:r>
          </a:p>
          <a:p>
            <a:pPr>
              <a:defRPr sz="3000">
                <a:solidFill>
                  <a:srgbClr val="53585F"/>
                </a:solidFill>
                <a:latin typeface="Helvetica"/>
                <a:ea typeface="Helvetica"/>
                <a:cs typeface="Helvetica"/>
                <a:sym typeface="Helvetica"/>
              </a:defRPr>
            </a:pPr>
            <a:r>
              <a:t>Examples in LP</a:t>
            </a:r>
          </a:p>
          <a:p>
            <a:pPr>
              <a:spcBef>
                <a:spcPts val="2700"/>
              </a:spcBef>
              <a:defRPr sz="1700">
                <a:solidFill>
                  <a:schemeClr val="accent6"/>
                </a:solidFill>
                <a:latin typeface="Courier New"/>
                <a:ea typeface="Courier New"/>
                <a:cs typeface="Courier New"/>
                <a:sym typeface="Courier New"/>
              </a:defRPr>
            </a:pPr>
            <a:r>
              <a:t> run_stats,user_id=1,run_id=3 distance=0.1,speed=10.1,heart_rate=170i 142309324834700</a:t>
            </a:r>
          </a:p>
          <a:p>
            <a:pPr>
              <a:spcBef>
                <a:spcPts val="2700"/>
              </a:spcBef>
              <a:defRPr sz="1700">
                <a:solidFill>
                  <a:schemeClr val="accent6"/>
                </a:solidFill>
                <a:latin typeface="Courier New"/>
                <a:ea typeface="Courier New"/>
                <a:cs typeface="Courier New"/>
                <a:sym typeface="Courier New"/>
              </a:defRPr>
            </a:pPr>
            <a:r>
              <a:t> run_stats,user_id=1,run_id=3 distance=0.09,speed=9.3,heart_rate=150i 142309324834701</a:t>
            </a:r>
          </a:p>
          <a:p>
            <a:pPr>
              <a:spcBef>
                <a:spcPts val="2700"/>
              </a:spcBef>
              <a:defRPr sz="1700">
                <a:solidFill>
                  <a:schemeClr val="accent6"/>
                </a:solidFill>
                <a:latin typeface="Courier New"/>
                <a:ea typeface="Courier New"/>
                <a:cs typeface="Courier New"/>
                <a:sym typeface="Courier New"/>
              </a:defRPr>
            </a:pPr>
            <a:r>
              <a:t> run_stats,user_id=1,run_id=3 distance=0.06,speed=7.4,heart_rate=140i 142309324834702</a:t>
            </a:r>
          </a:p>
        </p:txBody>
      </p:sp>
      <p:sp>
        <p:nvSpPr>
          <p:cNvPr id="219" name="Shape 219"/>
          <p:cNvSpPr/>
          <p:nvPr>
            <p:ph type="title"/>
          </p:nvPr>
        </p:nvSpPr>
        <p:spPr>
          <a:prstGeom prst="rect">
            <a:avLst/>
          </a:prstGeom>
        </p:spPr>
        <p:txBody>
          <a:bodyPr/>
          <a:lstStyle/>
          <a:p>
            <a:pPr/>
            <a:r>
              <a:t>Schema for Run app</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body" idx="13"/>
          </p:nvPr>
        </p:nvSpPr>
        <p:spPr>
          <a:xfrm>
            <a:off x="308858" y="2087033"/>
            <a:ext cx="11949066" cy="4597401"/>
          </a:xfrm>
          <a:prstGeom prst="rect">
            <a:avLst/>
          </a:prstGeom>
        </p:spPr>
        <p:txBody>
          <a:bodyPr/>
          <a:lstStyle/>
          <a:p>
            <a:pPr marL="444500" indent="-444500">
              <a:spcBef>
                <a:spcPts val="2600"/>
              </a:spcBef>
              <a:buClrTx/>
              <a:buSzPct val="75000"/>
              <a:buChar char="•"/>
              <a:defRPr>
                <a:solidFill>
                  <a:srgbClr val="53585F"/>
                </a:solidFill>
              </a:defRPr>
            </a:pPr>
            <a:r>
              <a:t>What was the users average speed during a run?</a:t>
            </a:r>
          </a:p>
          <a:p>
            <a:pPr marL="444500" indent="-444500">
              <a:spcBef>
                <a:spcPts val="2600"/>
              </a:spcBef>
              <a:buClrTx/>
              <a:buSzPct val="75000"/>
              <a:buChar char="•"/>
              <a:defRPr>
                <a:solidFill>
                  <a:srgbClr val="53585F"/>
                </a:solidFill>
              </a:defRPr>
            </a:pPr>
            <a:r>
              <a:t>How far did the user run?</a:t>
            </a:r>
          </a:p>
          <a:p>
            <a:pPr marL="444500" indent="-444500">
              <a:spcBef>
                <a:spcPts val="2600"/>
              </a:spcBef>
              <a:buClrTx/>
              <a:buSzPct val="75000"/>
              <a:buChar char="•"/>
              <a:defRPr>
                <a:solidFill>
                  <a:srgbClr val="53585F"/>
                </a:solidFill>
              </a:defRPr>
            </a:pPr>
            <a:r>
              <a:t>What was the user's average heart rate during a run?</a:t>
            </a:r>
          </a:p>
          <a:p>
            <a:pPr marL="444500" indent="-444500">
              <a:spcBef>
                <a:spcPts val="2600"/>
              </a:spcBef>
              <a:buClrTx/>
              <a:buSzPct val="75000"/>
              <a:buChar char="•"/>
              <a:defRPr>
                <a:solidFill>
                  <a:srgbClr val="53585F"/>
                </a:solidFill>
              </a:defRPr>
            </a:pPr>
            <a:r>
              <a:t>What was the users maximum heart rate during a run?</a:t>
            </a:r>
          </a:p>
        </p:txBody>
      </p:sp>
      <p:sp>
        <p:nvSpPr>
          <p:cNvPr id="222" name="Shape 222"/>
          <p:cNvSpPr/>
          <p:nvPr>
            <p:ph type="title"/>
          </p:nvPr>
        </p:nvSpPr>
        <p:spPr>
          <a:xfrm>
            <a:off x="271669" y="220133"/>
            <a:ext cx="12732395" cy="1065908"/>
          </a:xfrm>
          <a:prstGeom prst="rect">
            <a:avLst/>
          </a:prstGeom>
        </p:spPr>
        <p:txBody>
          <a:bodyPr/>
          <a:lstStyle>
            <a:lvl1pPr defTabSz="519937">
              <a:defRPr sz="5340"/>
            </a:lvl1pPr>
          </a:lstStyle>
          <a:p>
            <a:pPr/>
            <a:r>
              <a:t>Information we’d like to get out of the data…</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body" idx="13"/>
          </p:nvPr>
        </p:nvSpPr>
        <p:spPr>
          <a:xfrm>
            <a:off x="527867" y="2103966"/>
            <a:ext cx="11949066" cy="2921001"/>
          </a:xfrm>
          <a:prstGeom prst="rect">
            <a:avLst/>
          </a:prstGeom>
        </p:spPr>
        <p:txBody>
          <a:bodyPr/>
          <a:lstStyle/>
          <a:p>
            <a:pPr>
              <a:defRPr>
                <a:latin typeface="Helvetica"/>
                <a:ea typeface="Helvetica"/>
                <a:cs typeface="Helvetica"/>
                <a:sym typeface="Helvetica"/>
              </a:defRPr>
            </a:pPr>
            <a:r>
              <a:t>REMINDER</a:t>
            </a:r>
          </a:p>
          <a:p>
            <a:pPr/>
            <a:r>
              <a:t>We receive information with 10 second granularity.</a:t>
            </a:r>
          </a:p>
          <a:p>
            <a:pPr/>
            <a:r>
              <a:t>We only care about 1 minute granularity.</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body" idx="13"/>
          </p:nvPr>
        </p:nvSpPr>
        <p:spPr>
          <a:prstGeom prst="roundRect">
            <a:avLst>
              <a:gd name="adj" fmla="val 1975"/>
            </a:avLst>
          </a:prstGeom>
        </p:spPr>
        <p:txBody>
          <a:bodyPr/>
          <a:lstStyle>
            <a:lvl1pPr algn="just">
              <a:lnSpc>
                <a:spcPct val="110000"/>
              </a:lnSpc>
              <a:defRPr sz="3300">
                <a:solidFill>
                  <a:srgbClr val="7A60F6"/>
                </a:solidFill>
                <a:latin typeface="Courier New"/>
                <a:ea typeface="Courier New"/>
                <a:cs typeface="Courier New"/>
                <a:sym typeface="Courier New"/>
              </a:defRPr>
            </a:lvl1pPr>
          </a:lstStyle>
          <a:p>
            <a:pPr/>
            <a:r>
              <a:t>CREATE DATABASE runner</a:t>
            </a:r>
          </a:p>
        </p:txBody>
      </p:sp>
      <p:sp>
        <p:nvSpPr>
          <p:cNvPr id="227" name="Shape 227"/>
          <p:cNvSpPr/>
          <p:nvPr>
            <p:ph type="body" idx="14"/>
          </p:nvPr>
        </p:nvSpPr>
        <p:spPr>
          <a:prstGeom prst="rect">
            <a:avLst/>
          </a:prstGeom>
        </p:spPr>
        <p:txBody>
          <a:bodyPr/>
          <a:lstStyle/>
          <a:p>
            <a:pPr/>
            <a:r>
              <a:t>Let’s create a database for the app</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body" idx="13"/>
          </p:nvPr>
        </p:nvSpPr>
        <p:spPr>
          <a:prstGeom prst="rect">
            <a:avLst/>
          </a:prstGeom>
        </p:spPr>
        <p:txBody>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Tags are Indexed</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Fields are not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All points are indexed by time</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You want to minimize the number of unique series</a:t>
            </a:r>
          </a:p>
        </p:txBody>
      </p:sp>
      <p:sp>
        <p:nvSpPr>
          <p:cNvPr id="150" name="Shape 150"/>
          <p:cNvSpPr/>
          <p:nvPr>
            <p:ph type="title"/>
          </p:nvPr>
        </p:nvSpPr>
        <p:spPr>
          <a:prstGeom prst="rect">
            <a:avLst/>
          </a:prstGeom>
        </p:spPr>
        <p:txBody>
          <a:bodyPr/>
          <a:lstStyle/>
          <a:p>
            <a:pPr/>
            <a:r>
              <a:t>Important Things to Remember</a:t>
            </a:r>
          </a:p>
        </p:txBody>
      </p:sp>
      <p:pic>
        <p:nvPicPr>
          <p:cNvPr id="151" name="pasted-image.png"/>
          <p:cNvPicPr>
            <a:picLocks noChangeAspect="1"/>
          </p:cNvPicPr>
          <p:nvPr/>
        </p:nvPicPr>
        <p:blipFill>
          <a:blip r:embed="rId2">
            <a:extLst/>
          </a:blip>
          <a:stretch>
            <a:fillRect/>
          </a:stretch>
        </p:blipFill>
        <p:spPr>
          <a:xfrm>
            <a:off x="1862955" y="1059068"/>
            <a:ext cx="9278890" cy="5773532"/>
          </a:xfrm>
          <a:prstGeom prst="rect">
            <a:avLst/>
          </a:prstGeom>
          <a:ln w="12700">
            <a:miter lim="400000"/>
          </a:ln>
        </p:spPr>
      </p:pic>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body" idx="13"/>
          </p:nvPr>
        </p:nvSpPr>
        <p:spPr>
          <a:xfrm>
            <a:off x="291925" y="1612900"/>
            <a:ext cx="11949066" cy="1303926"/>
          </a:xfrm>
          <a:prstGeom prst="rect">
            <a:avLst/>
          </a:prstGeom>
        </p:spPr>
        <p:txBody>
          <a:bodyPr/>
          <a:lstStyle/>
          <a:p>
            <a:pPr/>
            <a:r>
              <a:t>In the last hour, what was the average speed for the run with </a:t>
            </a:r>
            <a:r>
              <a:rPr>
                <a:latin typeface="Courier New"/>
                <a:ea typeface="Courier New"/>
                <a:cs typeface="Courier New"/>
                <a:sym typeface="Courier New"/>
              </a:rPr>
              <a:t>run_id=3</a:t>
            </a:r>
            <a:r>
              <a:t> for each minute?</a:t>
            </a:r>
          </a:p>
        </p:txBody>
      </p:sp>
      <p:sp>
        <p:nvSpPr>
          <p:cNvPr id="230" name="Shape 230"/>
          <p:cNvSpPr/>
          <p:nvPr>
            <p:ph type="title"/>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body" idx="13"/>
          </p:nvPr>
        </p:nvSpPr>
        <p:spPr>
          <a:xfrm>
            <a:off x="291925" y="1612900"/>
            <a:ext cx="11949066" cy="5748926"/>
          </a:xfrm>
          <a:prstGeom prst="rect">
            <a:avLst/>
          </a:prstGeom>
        </p:spPr>
        <p:txBody>
          <a:bodyPr/>
          <a:lstStyle/>
          <a:p>
            <a:pPr/>
            <a:r>
              <a:t>In the last hour, what was the average speed for the run with </a:t>
            </a:r>
            <a:r>
              <a:rPr>
                <a:latin typeface="Courier New"/>
                <a:ea typeface="Courier New"/>
                <a:cs typeface="Courier New"/>
                <a:sym typeface="Courier New"/>
              </a:rPr>
              <a:t>run_id=3</a:t>
            </a:r>
            <a:r>
              <a:t> for each minute?</a:t>
            </a:r>
          </a:p>
          <a:p>
            <a:pPr>
              <a:spcBef>
                <a:spcPts val="3000"/>
              </a:spcBef>
              <a:defRPr sz="3500">
                <a:latin typeface="Courier New"/>
                <a:ea typeface="Courier New"/>
                <a:cs typeface="Courier New"/>
                <a:sym typeface="Courier New"/>
              </a:defRPr>
            </a:pPr>
            <a:r>
              <a:t> </a:t>
            </a:r>
            <a:r>
              <a:rPr>
                <a:solidFill>
                  <a:schemeClr val="accent6"/>
                </a:solidFill>
              </a:rPr>
              <a:t>SELECT mean(speed)</a:t>
            </a:r>
            <a:endParaRPr>
              <a:solidFill>
                <a:schemeClr val="accent6"/>
              </a:solidFill>
            </a:endParaRPr>
          </a:p>
          <a:p>
            <a:pPr lvl="1" algn="l">
              <a:spcBef>
                <a:spcPts val="3000"/>
              </a:spcBef>
              <a:buClr>
                <a:srgbClr val="3A424E"/>
              </a:buClr>
              <a:defRPr sz="3500">
                <a:solidFill>
                  <a:schemeClr val="accent6"/>
                </a:solidFill>
                <a:latin typeface="Courier New"/>
                <a:ea typeface="Courier New"/>
                <a:cs typeface="Courier New"/>
                <a:sym typeface="Courier New"/>
              </a:defRPr>
            </a:pPr>
            <a:r>
              <a:t> FROM run_stats</a:t>
            </a:r>
          </a:p>
          <a:p>
            <a:pPr>
              <a:spcBef>
                <a:spcPts val="3000"/>
              </a:spcBef>
              <a:defRPr sz="3500">
                <a:solidFill>
                  <a:schemeClr val="accent6"/>
                </a:solidFill>
                <a:latin typeface="Courier New"/>
                <a:ea typeface="Courier New"/>
                <a:cs typeface="Courier New"/>
                <a:sym typeface="Courier New"/>
              </a:defRPr>
            </a:pPr>
            <a:r>
              <a:t>  WHERE time &gt; now() - 1h AND run_id='3'</a:t>
            </a:r>
          </a:p>
          <a:p>
            <a:pPr>
              <a:spcBef>
                <a:spcPts val="3000"/>
              </a:spcBef>
              <a:defRPr sz="3500">
                <a:solidFill>
                  <a:schemeClr val="accent6"/>
                </a:solidFill>
                <a:latin typeface="Courier New"/>
                <a:ea typeface="Courier New"/>
                <a:cs typeface="Courier New"/>
                <a:sym typeface="Courier New"/>
              </a:defRPr>
            </a:pPr>
            <a:r>
              <a:t>  GROUP BY time(60s)</a:t>
            </a:r>
          </a:p>
        </p:txBody>
      </p:sp>
      <p:sp>
        <p:nvSpPr>
          <p:cNvPr id="233" name="Shape 233"/>
          <p:cNvSpPr/>
          <p:nvPr>
            <p:ph type="title"/>
          </p:nvPr>
        </p:nvSpPr>
        <p:spPr>
          <a:prstGeom prst="rect">
            <a:avLst/>
          </a:prstGeom>
        </p:spPr>
        <p:txBody>
          <a:bodyPr/>
          <a:lstStyle/>
          <a:p>
            <a:pPr/>
            <a:r>
              <a:t>Solution</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body" idx="13"/>
          </p:nvPr>
        </p:nvSpPr>
        <p:spPr>
          <a:xfrm>
            <a:off x="291925" y="1612900"/>
            <a:ext cx="11949066" cy="1303926"/>
          </a:xfrm>
          <a:prstGeom prst="rect">
            <a:avLst/>
          </a:prstGeom>
        </p:spPr>
        <p:txBody>
          <a:bodyPr/>
          <a:lstStyle/>
          <a:p>
            <a:pPr/>
            <a:r>
              <a:t>In the last hour, what was the total distance per minute for the run with </a:t>
            </a:r>
            <a:r>
              <a:rPr>
                <a:latin typeface="Courier New"/>
                <a:ea typeface="Courier New"/>
                <a:cs typeface="Courier New"/>
                <a:sym typeface="Courier New"/>
              </a:rPr>
              <a:t>run_id=3</a:t>
            </a:r>
            <a:r>
              <a:t>?</a:t>
            </a:r>
          </a:p>
        </p:txBody>
      </p:sp>
      <p:sp>
        <p:nvSpPr>
          <p:cNvPr id="236" name="Shape 236"/>
          <p:cNvSpPr/>
          <p:nvPr>
            <p:ph type="title"/>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body" idx="13"/>
          </p:nvPr>
        </p:nvSpPr>
        <p:spPr>
          <a:xfrm>
            <a:off x="291925" y="1612900"/>
            <a:ext cx="11949066" cy="5367926"/>
          </a:xfrm>
          <a:prstGeom prst="rect">
            <a:avLst/>
          </a:prstGeom>
        </p:spPr>
        <p:txBody>
          <a:bodyPr/>
          <a:lstStyle/>
          <a:p>
            <a:pPr/>
            <a:r>
              <a:t>In the last hour, what was the total distance per minute for the run with </a:t>
            </a:r>
            <a:r>
              <a:rPr>
                <a:latin typeface="Courier New"/>
                <a:ea typeface="Courier New"/>
                <a:cs typeface="Courier New"/>
                <a:sym typeface="Courier New"/>
              </a:rPr>
              <a:t>run_id=3</a:t>
            </a:r>
            <a:r>
              <a:t>?</a:t>
            </a:r>
          </a:p>
          <a:p>
            <a:pPr>
              <a:spcBef>
                <a:spcPts val="3000"/>
              </a:spcBef>
              <a:defRPr sz="3000">
                <a:solidFill>
                  <a:schemeClr val="accent6"/>
                </a:solidFill>
                <a:latin typeface="Courier New"/>
                <a:ea typeface="Courier New"/>
                <a:cs typeface="Courier New"/>
                <a:sym typeface="Courier New"/>
              </a:defRPr>
            </a:pPr>
            <a:r>
              <a:t>SELECT sum(distance) </a:t>
            </a:r>
          </a:p>
          <a:p>
            <a:pPr>
              <a:spcBef>
                <a:spcPts val="3000"/>
              </a:spcBef>
              <a:defRPr sz="3000">
                <a:solidFill>
                  <a:schemeClr val="accent6"/>
                </a:solidFill>
                <a:latin typeface="Courier New"/>
                <a:ea typeface="Courier New"/>
                <a:cs typeface="Courier New"/>
                <a:sym typeface="Courier New"/>
              </a:defRPr>
            </a:pPr>
            <a:r>
              <a:t>  FROM run_stats </a:t>
            </a:r>
          </a:p>
          <a:p>
            <a:pPr>
              <a:spcBef>
                <a:spcPts val="3000"/>
              </a:spcBef>
              <a:defRPr sz="3000">
                <a:solidFill>
                  <a:schemeClr val="accent6"/>
                </a:solidFill>
                <a:latin typeface="Courier New"/>
                <a:ea typeface="Courier New"/>
                <a:cs typeface="Courier New"/>
                <a:sym typeface="Courier New"/>
              </a:defRPr>
            </a:pPr>
            <a:r>
              <a:t>  WHERE time &gt; now() - 1h AND run_id='3' </a:t>
            </a:r>
          </a:p>
          <a:p>
            <a:pPr>
              <a:spcBef>
                <a:spcPts val="3000"/>
              </a:spcBef>
              <a:defRPr sz="3000">
                <a:solidFill>
                  <a:schemeClr val="accent6"/>
                </a:solidFill>
                <a:latin typeface="Courier New"/>
                <a:ea typeface="Courier New"/>
                <a:cs typeface="Courier New"/>
                <a:sym typeface="Courier New"/>
              </a:defRPr>
            </a:pPr>
            <a:r>
              <a:t>  GROUP BY time(60s)</a:t>
            </a:r>
          </a:p>
        </p:txBody>
      </p:sp>
      <p:sp>
        <p:nvSpPr>
          <p:cNvPr id="239" name="Shape 239"/>
          <p:cNvSpPr/>
          <p:nvPr>
            <p:ph type="title"/>
          </p:nvPr>
        </p:nvSpPr>
        <p:spPr>
          <a:prstGeom prst="rect">
            <a:avLst/>
          </a:prstGeom>
        </p:spPr>
        <p:txBody>
          <a:bodyPr/>
          <a:lstStyle/>
          <a:p>
            <a:pPr/>
            <a:r>
              <a:t>Solution</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body" idx="13"/>
          </p:nvPr>
        </p:nvSpPr>
        <p:spPr>
          <a:xfrm>
            <a:off x="291925" y="1612900"/>
            <a:ext cx="11949066" cy="1337851"/>
          </a:xfrm>
          <a:prstGeom prst="rect">
            <a:avLst/>
          </a:prstGeom>
        </p:spPr>
        <p:txBody>
          <a:bodyPr/>
          <a:lstStyle/>
          <a:p>
            <a:pPr/>
            <a:r>
              <a:t>In the last hour, what was the average </a:t>
            </a:r>
            <a:r>
              <a:rPr>
                <a:latin typeface="Courier New"/>
                <a:ea typeface="Courier New"/>
                <a:cs typeface="Courier New"/>
                <a:sym typeface="Courier New"/>
              </a:rPr>
              <a:t>heart_rate</a:t>
            </a:r>
            <a:r>
              <a:t> per minute for the run with </a:t>
            </a:r>
            <a:r>
              <a:rPr>
                <a:latin typeface="Courier New"/>
                <a:ea typeface="Courier New"/>
                <a:cs typeface="Courier New"/>
                <a:sym typeface="Courier New"/>
              </a:rPr>
              <a:t>run_id=3</a:t>
            </a:r>
            <a:r>
              <a:t>?</a:t>
            </a:r>
          </a:p>
        </p:txBody>
      </p:sp>
      <p:sp>
        <p:nvSpPr>
          <p:cNvPr id="242" name="Shape 242"/>
          <p:cNvSpPr/>
          <p:nvPr>
            <p:ph type="title"/>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body" idx="13"/>
          </p:nvPr>
        </p:nvSpPr>
        <p:spPr>
          <a:xfrm>
            <a:off x="291925" y="1612900"/>
            <a:ext cx="11949066" cy="5401851"/>
          </a:xfrm>
          <a:prstGeom prst="rect">
            <a:avLst/>
          </a:prstGeom>
        </p:spPr>
        <p:txBody>
          <a:bodyPr/>
          <a:lstStyle/>
          <a:p>
            <a:pPr/>
            <a:r>
              <a:t>In the last hour, what was the average </a:t>
            </a:r>
            <a:r>
              <a:rPr>
                <a:latin typeface="Courier New"/>
                <a:ea typeface="Courier New"/>
                <a:cs typeface="Courier New"/>
                <a:sym typeface="Courier New"/>
              </a:rPr>
              <a:t>heart_rate</a:t>
            </a:r>
            <a:r>
              <a:t> per minute for the run with </a:t>
            </a:r>
            <a:r>
              <a:rPr>
                <a:latin typeface="Courier New"/>
                <a:ea typeface="Courier New"/>
                <a:cs typeface="Courier New"/>
                <a:sym typeface="Courier New"/>
              </a:rPr>
              <a:t>run_id=3</a:t>
            </a:r>
            <a:r>
              <a:t>?</a:t>
            </a:r>
          </a:p>
          <a:p>
            <a:pPr>
              <a:spcBef>
                <a:spcPts val="3000"/>
              </a:spcBef>
              <a:defRPr sz="3000">
                <a:solidFill>
                  <a:schemeClr val="accent6"/>
                </a:solidFill>
                <a:latin typeface="Courier New"/>
                <a:ea typeface="Courier New"/>
                <a:cs typeface="Courier New"/>
                <a:sym typeface="Courier New"/>
              </a:defRPr>
            </a:pPr>
            <a:r>
              <a:t> SELECT mean(heart_rate) </a:t>
            </a:r>
          </a:p>
          <a:p>
            <a:pPr>
              <a:spcBef>
                <a:spcPts val="3000"/>
              </a:spcBef>
              <a:defRPr sz="3000">
                <a:solidFill>
                  <a:schemeClr val="accent6"/>
                </a:solidFill>
                <a:latin typeface="Courier New"/>
                <a:ea typeface="Courier New"/>
                <a:cs typeface="Courier New"/>
                <a:sym typeface="Courier New"/>
              </a:defRPr>
            </a:pPr>
            <a:r>
              <a:t>   FROM run_stats </a:t>
            </a:r>
          </a:p>
          <a:p>
            <a:pPr>
              <a:spcBef>
                <a:spcPts val="3000"/>
              </a:spcBef>
              <a:defRPr sz="3000">
                <a:solidFill>
                  <a:schemeClr val="accent6"/>
                </a:solidFill>
                <a:latin typeface="Courier New"/>
                <a:ea typeface="Courier New"/>
                <a:cs typeface="Courier New"/>
                <a:sym typeface="Courier New"/>
              </a:defRPr>
            </a:pPr>
            <a:r>
              <a:t>   WHERE time &gt; now() - 1h AND run_id='3'</a:t>
            </a:r>
          </a:p>
          <a:p>
            <a:pPr>
              <a:spcBef>
                <a:spcPts val="3000"/>
              </a:spcBef>
              <a:defRPr sz="3000">
                <a:solidFill>
                  <a:schemeClr val="accent6"/>
                </a:solidFill>
                <a:latin typeface="Courier New"/>
                <a:ea typeface="Courier New"/>
                <a:cs typeface="Courier New"/>
                <a:sym typeface="Courier New"/>
              </a:defRPr>
            </a:pPr>
            <a:r>
              <a:t>   GROUP BY time(60s)</a:t>
            </a:r>
          </a:p>
        </p:txBody>
      </p:sp>
      <p:sp>
        <p:nvSpPr>
          <p:cNvPr id="245" name="Shape 245"/>
          <p:cNvSpPr/>
          <p:nvPr>
            <p:ph type="title"/>
          </p:nvPr>
        </p:nvSpPr>
        <p:spPr>
          <a:prstGeom prst="rect">
            <a:avLst/>
          </a:prstGeom>
        </p:spPr>
        <p:txBody>
          <a:bodyPr/>
          <a:lstStyle/>
          <a:p>
            <a:pPr/>
            <a:r>
              <a:t>Solution</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body" idx="13"/>
          </p:nvPr>
        </p:nvSpPr>
        <p:spPr>
          <a:xfrm>
            <a:off x="291925" y="1612900"/>
            <a:ext cx="11949066" cy="1337851"/>
          </a:xfrm>
          <a:prstGeom prst="rect">
            <a:avLst/>
          </a:prstGeom>
        </p:spPr>
        <p:txBody>
          <a:bodyPr/>
          <a:lstStyle/>
          <a:p>
            <a:pPr/>
            <a:r>
              <a:t>In the last hour, what was the max </a:t>
            </a:r>
            <a:r>
              <a:rPr>
                <a:latin typeface="Courier New"/>
                <a:ea typeface="Courier New"/>
                <a:cs typeface="Courier New"/>
                <a:sym typeface="Courier New"/>
              </a:rPr>
              <a:t>heart_rate</a:t>
            </a:r>
            <a:r>
              <a:t> per minute for the run with </a:t>
            </a:r>
            <a:r>
              <a:rPr>
                <a:latin typeface="Courier New"/>
                <a:ea typeface="Courier New"/>
                <a:cs typeface="Courier New"/>
                <a:sym typeface="Courier New"/>
              </a:rPr>
              <a:t>run_id=3</a:t>
            </a:r>
            <a:r>
              <a:t>?</a:t>
            </a:r>
          </a:p>
        </p:txBody>
      </p:sp>
      <p:sp>
        <p:nvSpPr>
          <p:cNvPr id="248" name="Shape 248"/>
          <p:cNvSpPr/>
          <p:nvPr>
            <p:ph type="title"/>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body" idx="13"/>
          </p:nvPr>
        </p:nvSpPr>
        <p:spPr>
          <a:xfrm>
            <a:off x="291925" y="1612900"/>
            <a:ext cx="11949066" cy="4589051"/>
          </a:xfrm>
          <a:prstGeom prst="rect">
            <a:avLst/>
          </a:prstGeom>
        </p:spPr>
        <p:txBody>
          <a:bodyPr/>
          <a:lstStyle/>
          <a:p>
            <a:pPr/>
            <a:r>
              <a:t>In the last hour, what was the max </a:t>
            </a:r>
            <a:r>
              <a:rPr>
                <a:latin typeface="Courier New"/>
                <a:ea typeface="Courier New"/>
                <a:cs typeface="Courier New"/>
                <a:sym typeface="Courier New"/>
              </a:rPr>
              <a:t>heart_rate</a:t>
            </a:r>
            <a:r>
              <a:t> per minute for the run with </a:t>
            </a:r>
            <a:r>
              <a:rPr>
                <a:latin typeface="Courier New"/>
                <a:ea typeface="Courier New"/>
                <a:cs typeface="Courier New"/>
                <a:sym typeface="Courier New"/>
              </a:rPr>
              <a:t>run_id=3</a:t>
            </a:r>
            <a:r>
              <a:t>?</a:t>
            </a:r>
          </a:p>
          <a:p>
            <a:pPr>
              <a:spcBef>
                <a:spcPts val="3000"/>
              </a:spcBef>
              <a:defRPr sz="3000">
                <a:solidFill>
                  <a:schemeClr val="accent6"/>
                </a:solidFill>
                <a:latin typeface="Courier New"/>
                <a:ea typeface="Courier New"/>
                <a:cs typeface="Courier New"/>
                <a:sym typeface="Courier New"/>
              </a:defRPr>
            </a:pPr>
            <a:r>
              <a:t>SELECT max(heart_rate) </a:t>
            </a:r>
          </a:p>
          <a:p>
            <a:pPr>
              <a:spcBef>
                <a:spcPts val="3000"/>
              </a:spcBef>
              <a:defRPr sz="3000">
                <a:solidFill>
                  <a:schemeClr val="accent6"/>
                </a:solidFill>
                <a:latin typeface="Courier New"/>
                <a:ea typeface="Courier New"/>
                <a:cs typeface="Courier New"/>
                <a:sym typeface="Courier New"/>
              </a:defRPr>
            </a:pPr>
            <a:r>
              <a:t>   FROM run_stats </a:t>
            </a:r>
          </a:p>
          <a:p>
            <a:pPr>
              <a:spcBef>
                <a:spcPts val="3000"/>
              </a:spcBef>
              <a:defRPr sz="3000">
                <a:solidFill>
                  <a:schemeClr val="accent6"/>
                </a:solidFill>
                <a:latin typeface="Courier New"/>
                <a:ea typeface="Courier New"/>
                <a:cs typeface="Courier New"/>
                <a:sym typeface="Courier New"/>
              </a:defRPr>
            </a:pPr>
            <a:r>
              <a:t>   WHERE time &gt; now() - 1h AND run_id='3' </a:t>
            </a:r>
          </a:p>
          <a:p>
            <a:pPr>
              <a:spcBef>
                <a:spcPts val="3000"/>
              </a:spcBef>
              <a:defRPr sz="3000">
                <a:solidFill>
                  <a:schemeClr val="accent6"/>
                </a:solidFill>
                <a:latin typeface="Courier New"/>
                <a:ea typeface="Courier New"/>
                <a:cs typeface="Courier New"/>
                <a:sym typeface="Courier New"/>
              </a:defRPr>
            </a:pPr>
            <a:r>
              <a:t>   GROUP BY time(60s)</a:t>
            </a:r>
          </a:p>
        </p:txBody>
      </p:sp>
      <p:sp>
        <p:nvSpPr>
          <p:cNvPr id="251" name="Shape 251"/>
          <p:cNvSpPr/>
          <p:nvPr>
            <p:ph type="title"/>
          </p:nvPr>
        </p:nvSpPr>
        <p:spPr>
          <a:prstGeom prst="rect">
            <a:avLst/>
          </a:prstGeom>
        </p:spPr>
        <p:txBody>
          <a:bodyPr/>
          <a:lstStyle/>
          <a:p>
            <a:pPr/>
            <a:r>
              <a:t>Solution</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body" idx="13"/>
          </p:nvPr>
        </p:nvSpPr>
        <p:spPr>
          <a:xfrm>
            <a:off x="291925" y="1612900"/>
            <a:ext cx="11949066" cy="6019801"/>
          </a:xfrm>
          <a:prstGeom prst="rect">
            <a:avLst/>
          </a:prstGeom>
        </p:spPr>
        <p:txBody>
          <a:bodyPr/>
          <a:lstStyle/>
          <a:p>
            <a:pPr/>
            <a:r>
              <a:t>Combine the last 4 queries into a single query:</a:t>
            </a:r>
          </a:p>
          <a:p>
            <a:pPr>
              <a:spcBef>
                <a:spcPts val="3000"/>
              </a:spcBef>
              <a:defRPr sz="2700">
                <a:solidFill>
                  <a:schemeClr val="accent6"/>
                </a:solidFill>
                <a:latin typeface="Courier New"/>
                <a:ea typeface="Courier New"/>
                <a:cs typeface="Courier New"/>
                <a:sym typeface="Courier New"/>
              </a:defRPr>
            </a:pPr>
            <a:r>
              <a:t>SELECT</a:t>
            </a:r>
          </a:p>
          <a:p>
            <a:pPr>
              <a:spcBef>
                <a:spcPts val="3000"/>
              </a:spcBef>
              <a:defRPr sz="2700">
                <a:solidFill>
                  <a:schemeClr val="accent6"/>
                </a:solidFill>
                <a:latin typeface="Courier New"/>
                <a:ea typeface="Courier New"/>
                <a:cs typeface="Courier New"/>
                <a:sym typeface="Courier New"/>
              </a:defRPr>
            </a:pPr>
            <a:r>
              <a:t>  mean(speed) as speed,</a:t>
            </a:r>
          </a:p>
          <a:p>
            <a:pPr>
              <a:spcBef>
                <a:spcPts val="3000"/>
              </a:spcBef>
              <a:defRPr sz="2700">
                <a:solidFill>
                  <a:schemeClr val="accent6"/>
                </a:solidFill>
                <a:latin typeface="Courier New"/>
                <a:ea typeface="Courier New"/>
                <a:cs typeface="Courier New"/>
                <a:sym typeface="Courier New"/>
              </a:defRPr>
            </a:pPr>
            <a:r>
              <a:t>  sum(distance) as distance,</a:t>
            </a:r>
          </a:p>
          <a:p>
            <a:pPr>
              <a:spcBef>
                <a:spcPts val="3000"/>
              </a:spcBef>
              <a:defRPr sz="2700">
                <a:solidFill>
                  <a:schemeClr val="accent6"/>
                </a:solidFill>
                <a:latin typeface="Courier New"/>
                <a:ea typeface="Courier New"/>
                <a:cs typeface="Courier New"/>
                <a:sym typeface="Courier New"/>
              </a:defRPr>
            </a:pPr>
            <a:r>
              <a:t>  mean(heart_rate) as heart_rate,</a:t>
            </a:r>
          </a:p>
          <a:p>
            <a:pPr>
              <a:spcBef>
                <a:spcPts val="3000"/>
              </a:spcBef>
              <a:defRPr sz="2700">
                <a:solidFill>
                  <a:schemeClr val="accent6"/>
                </a:solidFill>
                <a:latin typeface="Courier New"/>
                <a:ea typeface="Courier New"/>
                <a:cs typeface="Courier New"/>
                <a:sym typeface="Courier New"/>
              </a:defRPr>
            </a:pPr>
            <a:r>
              <a:t>  max(heart_rate) as max_hr</a:t>
            </a:r>
          </a:p>
          <a:p>
            <a:pPr>
              <a:spcBef>
                <a:spcPts val="3000"/>
              </a:spcBef>
              <a:defRPr sz="2700">
                <a:solidFill>
                  <a:schemeClr val="accent6"/>
                </a:solidFill>
                <a:latin typeface="Courier New"/>
                <a:ea typeface="Courier New"/>
                <a:cs typeface="Courier New"/>
                <a:sym typeface="Courier New"/>
              </a:defRPr>
            </a:pPr>
            <a:r>
              <a:t>  FROM run_stats WHERE time &gt; now() - 1h AND run_id='3'</a:t>
            </a:r>
          </a:p>
          <a:p>
            <a:pPr>
              <a:spcBef>
                <a:spcPts val="3000"/>
              </a:spcBef>
              <a:defRPr sz="2700">
                <a:solidFill>
                  <a:schemeClr val="accent6"/>
                </a:solidFill>
                <a:latin typeface="Courier New"/>
                <a:ea typeface="Courier New"/>
                <a:cs typeface="Courier New"/>
                <a:sym typeface="Courier New"/>
              </a:defRPr>
            </a:pPr>
            <a:r>
              <a:t>  GROUP BY time(60s)</a:t>
            </a:r>
          </a:p>
        </p:txBody>
      </p:sp>
      <p:sp>
        <p:nvSpPr>
          <p:cNvPr id="254" name="Shape 254"/>
          <p:cNvSpPr/>
          <p:nvPr>
            <p:ph type="title"/>
          </p:nvPr>
        </p:nvSpPr>
        <p:spPr>
          <a:prstGeom prst="rect">
            <a:avLst/>
          </a:prstGeom>
        </p:spPr>
        <p:txBody>
          <a:bodyPr/>
          <a:lstStyle/>
          <a:p>
            <a:pPr lvl="1">
              <a:defRPr sz="6000">
                <a:latin typeface="KlavikaRegular-Plain"/>
                <a:ea typeface="KlavikaRegular-Plain"/>
                <a:cs typeface="KlavikaRegular-Plain"/>
                <a:sym typeface="KlavikaRegular-Plain"/>
              </a:defRPr>
            </a:pPr>
            <a:r>
              <a:t>Put it all together…</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body" idx="13"/>
          </p:nvPr>
        </p:nvSpPr>
        <p:spPr>
          <a:xfrm>
            <a:off x="527867" y="4948766"/>
            <a:ext cx="11949066" cy="666249"/>
          </a:xfrm>
          <a:prstGeom prst="rect">
            <a:avLst/>
          </a:prstGeom>
        </p:spPr>
        <p:txBody>
          <a:bodyPr/>
          <a:lstStyle/>
          <a:p>
            <a:pPr>
              <a:defRPr sz="3500"/>
            </a:pPr>
            <a:r>
              <a:t>We want it for each </a:t>
            </a:r>
            <a:r>
              <a:rPr>
                <a:latin typeface="Courier New"/>
                <a:ea typeface="Courier New"/>
                <a:cs typeface="Courier New"/>
                <a:sym typeface="Courier New"/>
              </a:rPr>
              <a:t>run_id</a:t>
            </a:r>
            <a:r>
              <a:t> in the time range.</a:t>
            </a:r>
          </a:p>
        </p:txBody>
      </p:sp>
      <p:sp>
        <p:nvSpPr>
          <p:cNvPr id="257" name="Shape 257"/>
          <p:cNvSpPr/>
          <p:nvPr>
            <p:ph type="title"/>
          </p:nvPr>
        </p:nvSpPr>
        <p:spPr>
          <a:xfrm>
            <a:off x="538253" y="3505200"/>
            <a:ext cx="12732395" cy="1065908"/>
          </a:xfrm>
          <a:prstGeom prst="rect">
            <a:avLst/>
          </a:prstGeom>
        </p:spPr>
        <p:txBody>
          <a:bodyPr/>
          <a:lstStyle>
            <a:lvl1pPr>
              <a:defRPr sz="6400"/>
            </a:lvl1pPr>
          </a:lstStyle>
          <a:p>
            <a:pPr/>
            <a:r>
              <a:t>This is only for a specific run ID</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solidFill>
      </p:bgPr>
    </p:bg>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a:r>
              <a:t>What </a:t>
            </a:r>
            <a:r>
              <a:rPr>
                <a:latin typeface="KlavikaMedium-Italic"/>
                <a:ea typeface="KlavikaMedium-Italic"/>
                <a:cs typeface="KlavikaMedium-Italic"/>
                <a:sym typeface="KlavikaMedium-Italic"/>
              </a:rPr>
              <a:t>not</a:t>
            </a:r>
            <a:r>
              <a:t> to do</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body" idx="13"/>
          </p:nvPr>
        </p:nvSpPr>
        <p:spPr>
          <a:xfrm>
            <a:off x="393525" y="1397000"/>
            <a:ext cx="11949066" cy="6409326"/>
          </a:xfrm>
          <a:prstGeom prst="rect">
            <a:avLst/>
          </a:prstGeom>
        </p:spPr>
        <p:txBody>
          <a:bodyPr/>
          <a:lstStyle/>
          <a:p>
            <a:pPr/>
            <a:r>
              <a:t>So let’s group by </a:t>
            </a:r>
            <a:r>
              <a:rPr>
                <a:latin typeface="Courier New"/>
                <a:ea typeface="Courier New"/>
                <a:cs typeface="Courier New"/>
                <a:sym typeface="Courier New"/>
              </a:rPr>
              <a:t>run_id</a:t>
            </a:r>
            <a:r>
              <a:t> and </a:t>
            </a:r>
            <a:r>
              <a:rPr>
                <a:latin typeface="Courier New"/>
                <a:ea typeface="Courier New"/>
                <a:cs typeface="Courier New"/>
                <a:sym typeface="Courier New"/>
              </a:rPr>
              <a:t>user_id</a:t>
            </a:r>
          </a:p>
          <a:p>
            <a:pPr>
              <a:spcBef>
                <a:spcPts val="3000"/>
              </a:spcBef>
              <a:defRPr sz="3000">
                <a:solidFill>
                  <a:schemeClr val="accent6"/>
                </a:solidFill>
                <a:latin typeface="Courier New"/>
                <a:ea typeface="Courier New"/>
                <a:cs typeface="Courier New"/>
                <a:sym typeface="Courier New"/>
              </a:defRPr>
            </a:pPr>
            <a:r>
              <a:t>SELECT</a:t>
            </a:r>
          </a:p>
          <a:p>
            <a:pPr>
              <a:spcBef>
                <a:spcPts val="3000"/>
              </a:spcBef>
              <a:defRPr sz="3000">
                <a:solidFill>
                  <a:schemeClr val="accent6"/>
                </a:solidFill>
                <a:latin typeface="Courier New"/>
                <a:ea typeface="Courier New"/>
                <a:cs typeface="Courier New"/>
                <a:sym typeface="Courier New"/>
              </a:defRPr>
            </a:pPr>
            <a:r>
              <a:t>  mean(speed) as speed,</a:t>
            </a:r>
          </a:p>
          <a:p>
            <a:pPr>
              <a:spcBef>
                <a:spcPts val="3000"/>
              </a:spcBef>
              <a:defRPr sz="3000">
                <a:solidFill>
                  <a:schemeClr val="accent6"/>
                </a:solidFill>
                <a:latin typeface="Courier New"/>
                <a:ea typeface="Courier New"/>
                <a:cs typeface="Courier New"/>
                <a:sym typeface="Courier New"/>
              </a:defRPr>
            </a:pPr>
            <a:r>
              <a:t>  sum(distance) as distance,</a:t>
            </a:r>
          </a:p>
          <a:p>
            <a:pPr>
              <a:spcBef>
                <a:spcPts val="3000"/>
              </a:spcBef>
              <a:defRPr sz="3000">
                <a:solidFill>
                  <a:schemeClr val="accent6"/>
                </a:solidFill>
                <a:latin typeface="Courier New"/>
                <a:ea typeface="Courier New"/>
                <a:cs typeface="Courier New"/>
                <a:sym typeface="Courier New"/>
              </a:defRPr>
            </a:pPr>
            <a:r>
              <a:t>  mean(heart_rate) as heart_rate,</a:t>
            </a:r>
          </a:p>
          <a:p>
            <a:pPr>
              <a:spcBef>
                <a:spcPts val="3000"/>
              </a:spcBef>
              <a:defRPr sz="3000">
                <a:solidFill>
                  <a:schemeClr val="accent6"/>
                </a:solidFill>
                <a:latin typeface="Courier New"/>
                <a:ea typeface="Courier New"/>
                <a:cs typeface="Courier New"/>
                <a:sym typeface="Courier New"/>
              </a:defRPr>
            </a:pPr>
            <a:r>
              <a:t>  max(heart_rate) as max_hr</a:t>
            </a:r>
          </a:p>
          <a:p>
            <a:pPr>
              <a:spcBef>
                <a:spcPts val="3000"/>
              </a:spcBef>
              <a:defRPr sz="3000">
                <a:solidFill>
                  <a:schemeClr val="accent6"/>
                </a:solidFill>
                <a:latin typeface="Courier New"/>
                <a:ea typeface="Courier New"/>
                <a:cs typeface="Courier New"/>
                <a:sym typeface="Courier New"/>
              </a:defRPr>
            </a:pPr>
            <a:r>
              <a:t>  FROM run_stats WHERE time &gt; now() - 1h</a:t>
            </a:r>
          </a:p>
          <a:p>
            <a:pPr>
              <a:spcBef>
                <a:spcPts val="3000"/>
              </a:spcBef>
              <a:defRPr sz="3000">
                <a:solidFill>
                  <a:schemeClr val="accent6"/>
                </a:solidFill>
                <a:latin typeface="Courier New"/>
                <a:ea typeface="Courier New"/>
                <a:cs typeface="Courier New"/>
                <a:sym typeface="Courier New"/>
              </a:defRPr>
            </a:pPr>
            <a:r>
              <a:t>  GROUP BY time(60s), run_id, user_id</a:t>
            </a:r>
          </a:p>
        </p:txBody>
      </p:sp>
      <p:sp>
        <p:nvSpPr>
          <p:cNvPr id="260" name="Shape 260"/>
          <p:cNvSpPr/>
          <p:nvPr>
            <p:ph type="title"/>
          </p:nvPr>
        </p:nvSpPr>
        <p:spPr>
          <a:prstGeom prst="rect">
            <a:avLst/>
          </a:prstGeom>
        </p:spPr>
        <p:txBody>
          <a:bodyPr/>
          <a:lstStyle/>
          <a:p>
            <a:pPr lvl="1">
              <a:defRPr sz="6000">
                <a:latin typeface="KlavikaRegular-Plain"/>
                <a:ea typeface="KlavikaRegular-Plain"/>
                <a:cs typeface="KlavikaRegular-Plain"/>
                <a:sym typeface="KlavikaRegular-Plain"/>
              </a:defRPr>
            </a:pPr>
            <a:r>
              <a:t>Exercise</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body" idx="13"/>
          </p:nvPr>
        </p:nvSpPr>
        <p:spPr>
          <a:xfrm>
            <a:off x="359658" y="3255433"/>
            <a:ext cx="11949066" cy="2184401"/>
          </a:xfrm>
          <a:prstGeom prst="rect">
            <a:avLst/>
          </a:prstGeom>
        </p:spPr>
        <p:txBody>
          <a:bodyPr/>
          <a:lstStyle/>
          <a:p>
            <a:pPr lvl="1" marL="1052763" indent="-608263" algn="l">
              <a:spcBef>
                <a:spcPts val="1700"/>
              </a:spcBef>
              <a:buSzPct val="75000"/>
              <a:buChar char="•"/>
              <a:defRPr sz="4100">
                <a:solidFill>
                  <a:srgbClr val="53585F"/>
                </a:solidFill>
                <a:latin typeface="Helvetica"/>
                <a:ea typeface="Helvetica"/>
                <a:cs typeface="Helvetica"/>
                <a:sym typeface="Helvetica"/>
              </a:defRPr>
            </a:pPr>
            <a:r>
              <a:t>What do we do with the results of the query?</a:t>
            </a:r>
          </a:p>
          <a:p>
            <a:pPr lvl="1" marL="1052763" indent="-608263" algn="l">
              <a:spcBef>
                <a:spcPts val="1700"/>
              </a:spcBef>
              <a:buSzPct val="75000"/>
              <a:buChar char="•"/>
              <a:defRPr sz="4100">
                <a:solidFill>
                  <a:srgbClr val="53585F"/>
                </a:solidFill>
                <a:latin typeface="Helvetica"/>
                <a:ea typeface="Helvetica"/>
                <a:cs typeface="Helvetica"/>
                <a:sym typeface="Helvetica"/>
              </a:defRPr>
            </a:pPr>
            <a:r>
              <a:t>When do we run the query to downsample all of our data?</a:t>
            </a:r>
          </a:p>
        </p:txBody>
      </p:sp>
      <p:sp>
        <p:nvSpPr>
          <p:cNvPr id="263" name="Shape 263"/>
          <p:cNvSpPr/>
          <p:nvPr/>
        </p:nvSpPr>
        <p:spPr>
          <a:xfrm>
            <a:off x="593402" y="728133"/>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lvl="1"/>
            <a:r>
              <a:t>Questions</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body" idx="13"/>
          </p:nvPr>
        </p:nvSpPr>
        <p:spPr>
          <a:xfrm>
            <a:off x="291925" y="1612900"/>
            <a:ext cx="11949066" cy="4707526"/>
          </a:xfrm>
          <a:prstGeom prst="rect">
            <a:avLst/>
          </a:prstGeom>
        </p:spPr>
        <p:txBody>
          <a:bodyPr/>
          <a:lstStyle/>
          <a:p>
            <a:pPr/>
            <a:r>
              <a:t>Continuous queries are queries that will periodically run on data in InfluxDB.</a:t>
            </a:r>
          </a:p>
          <a:p>
            <a:pPr/>
            <a:r>
              <a:t>They're somewhat similar to running queries with </a:t>
            </a:r>
            <a:r>
              <a:rPr>
                <a:latin typeface="Courier New"/>
                <a:ea typeface="Courier New"/>
                <a:cs typeface="Courier New"/>
                <a:sym typeface="Courier New"/>
              </a:rPr>
              <a:t>cron</a:t>
            </a:r>
            <a:r>
              <a:t>.</a:t>
            </a:r>
          </a:p>
          <a:p>
            <a:pPr/>
            <a:r>
              <a:t>They're used to "downsample" data or pre-calculate common queries.</a:t>
            </a:r>
          </a:p>
        </p:txBody>
      </p:sp>
      <p:sp>
        <p:nvSpPr>
          <p:cNvPr id="266" name="Shape 266"/>
          <p:cNvSpPr/>
          <p:nvPr>
            <p:ph type="title"/>
          </p:nvPr>
        </p:nvSpPr>
        <p:spPr>
          <a:prstGeom prst="rect">
            <a:avLst/>
          </a:prstGeom>
        </p:spPr>
        <p:txBody>
          <a:bodyPr/>
          <a:lstStyle/>
          <a:p>
            <a:pPr/>
            <a:r>
              <a:t>Continuous queries</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body" idx="13"/>
          </p:nvPr>
        </p:nvSpPr>
        <p:spPr>
          <a:prstGeom prst="roundRect">
            <a:avLst>
              <a:gd name="adj" fmla="val 1975"/>
            </a:avLst>
          </a:prstGeom>
        </p:spPr>
        <p:txBody>
          <a:bodyPr/>
          <a:lstStyle/>
          <a:p>
            <a:pPr algn="just">
              <a:defRPr sz="2600">
                <a:solidFill>
                  <a:srgbClr val="7A60F6"/>
                </a:solidFill>
                <a:latin typeface="Courier New"/>
                <a:ea typeface="Courier New"/>
                <a:cs typeface="Courier New"/>
                <a:sym typeface="Courier New"/>
              </a:defRPr>
            </a:pPr>
            <a:r>
              <a:t>CREATE CONTINUOUS QUERY [name_of_continuous_query]</a:t>
            </a:r>
          </a:p>
          <a:p>
            <a:pPr lvl="1" algn="just">
              <a:defRPr sz="2600">
                <a:solidFill>
                  <a:srgbClr val="7A60F6"/>
                </a:solidFill>
                <a:latin typeface="Courier New"/>
                <a:ea typeface="Courier New"/>
                <a:cs typeface="Courier New"/>
                <a:sym typeface="Courier New"/>
              </a:defRPr>
            </a:pPr>
            <a:r>
              <a:t>ON [name_of_db]</a:t>
            </a:r>
          </a:p>
          <a:p>
            <a:pPr lvl="1" algn="just">
              <a:defRPr sz="2300">
                <a:solidFill>
                  <a:srgbClr val="7A60F6"/>
                </a:solidFill>
                <a:latin typeface="Courier New"/>
                <a:ea typeface="Courier New"/>
                <a:cs typeface="Courier New"/>
                <a:sym typeface="Courier New"/>
              </a:defRPr>
            </a:pPr>
            <a:r>
              <a:t>[RESAMPLE [EVERY interval] [FOR interval]]</a:t>
            </a:r>
          </a:p>
          <a:p>
            <a:pPr lvl="1" algn="just">
              <a:defRPr sz="2600">
                <a:solidFill>
                  <a:srgbClr val="7A60F6"/>
                </a:solidFill>
                <a:latin typeface="Courier New"/>
                <a:ea typeface="Courier New"/>
                <a:cs typeface="Courier New"/>
                <a:sym typeface="Courier New"/>
              </a:defRPr>
            </a:pPr>
            <a:r>
              <a:t>BEGIN</a:t>
            </a:r>
          </a:p>
          <a:p>
            <a:pPr algn="just">
              <a:defRPr sz="2600">
                <a:solidFill>
                  <a:srgbClr val="7A60F6"/>
                </a:solidFill>
                <a:latin typeface="Courier New"/>
                <a:ea typeface="Courier New"/>
                <a:cs typeface="Courier New"/>
                <a:sym typeface="Courier New"/>
              </a:defRPr>
            </a:pPr>
            <a:r>
              <a:t>  SELECT [inner_part_of_select]</a:t>
            </a:r>
          </a:p>
          <a:p>
            <a:pPr lvl="3" algn="just">
              <a:defRPr sz="2600">
                <a:solidFill>
                  <a:srgbClr val="7A60F6"/>
                </a:solidFill>
                <a:latin typeface="Courier New"/>
                <a:ea typeface="Courier New"/>
                <a:cs typeface="Courier New"/>
                <a:sym typeface="Courier New"/>
              </a:defRPr>
            </a:pPr>
            <a:r>
              <a:t>INTO [new_measurement]</a:t>
            </a:r>
          </a:p>
          <a:p>
            <a:pPr lvl="3" algn="just">
              <a:defRPr sz="2600">
                <a:solidFill>
                  <a:srgbClr val="7A60F6"/>
                </a:solidFill>
                <a:latin typeface="Courier New"/>
                <a:ea typeface="Courier New"/>
                <a:cs typeface="Courier New"/>
                <a:sym typeface="Courier New"/>
              </a:defRPr>
            </a:pPr>
            <a:r>
              <a:t>FROM [measurement]</a:t>
            </a:r>
          </a:p>
          <a:p>
            <a:pPr lvl="2" algn="just">
              <a:defRPr sz="2600">
                <a:solidFill>
                  <a:srgbClr val="7A60F6"/>
                </a:solidFill>
                <a:latin typeface="Courier New"/>
                <a:ea typeface="Courier New"/>
                <a:cs typeface="Courier New"/>
                <a:sym typeface="Courier New"/>
              </a:defRPr>
            </a:pPr>
            <a:r>
              <a:t> GROUP BY time([frequency]), [tags]</a:t>
            </a:r>
          </a:p>
          <a:p>
            <a:pPr algn="just">
              <a:defRPr sz="2600">
                <a:solidFill>
                  <a:srgbClr val="7A60F6"/>
                </a:solidFill>
                <a:latin typeface="Courier New"/>
                <a:ea typeface="Courier New"/>
                <a:cs typeface="Courier New"/>
                <a:sym typeface="Courier New"/>
              </a:defRPr>
            </a:pPr>
            <a:r>
              <a:t>END</a:t>
            </a:r>
          </a:p>
          <a:p>
            <a:pPr algn="just">
              <a:lnSpc>
                <a:spcPct val="110000"/>
              </a:lnSpc>
              <a:defRPr sz="2600">
                <a:solidFill>
                  <a:srgbClr val="7A60F6"/>
                </a:solidFill>
                <a:latin typeface="Helvetica Neue"/>
                <a:ea typeface="Helvetica Neue"/>
                <a:cs typeface="Helvetica Neue"/>
                <a:sym typeface="Helvetica Neue"/>
              </a:defRPr>
            </a:pPr>
          </a:p>
          <a:p>
            <a:pPr marL="304131" indent="-304131" algn="just">
              <a:buSzPct val="75000"/>
              <a:buChar char="•"/>
              <a:defRPr sz="2600">
                <a:solidFill>
                  <a:srgbClr val="53585F"/>
                </a:solidFill>
                <a:latin typeface="Helvetica Neue"/>
                <a:ea typeface="Helvetica Neue"/>
                <a:cs typeface="Helvetica Neue"/>
                <a:sym typeface="Helvetica Neue"/>
              </a:defRPr>
            </a:pPr>
            <a:r>
              <a:t>The EVERY clause specifies how frequently the CQ will run.</a:t>
            </a:r>
          </a:p>
          <a:p>
            <a:pPr marL="304131" indent="-304131" algn="just">
              <a:buSzPct val="75000"/>
              <a:buChar char="•"/>
              <a:defRPr sz="2600">
                <a:solidFill>
                  <a:srgbClr val="53585F"/>
                </a:solidFill>
                <a:latin typeface="Helvetica Neue"/>
                <a:ea typeface="Helvetica Neue"/>
                <a:cs typeface="Helvetica Neue"/>
                <a:sym typeface="Helvetica Neue"/>
              </a:defRPr>
            </a:pPr>
            <a:r>
              <a:t>The FOR clause specifies how far back the CQ resamples.</a:t>
            </a:r>
          </a:p>
        </p:txBody>
      </p:sp>
      <p:sp>
        <p:nvSpPr>
          <p:cNvPr id="269" name="Shape 269"/>
          <p:cNvSpPr/>
          <p:nvPr>
            <p:ph type="body" idx="14"/>
          </p:nvPr>
        </p:nvSpPr>
        <p:spPr>
          <a:prstGeom prst="rect">
            <a:avLst/>
          </a:prstGeom>
        </p:spPr>
        <p:txBody>
          <a:bodyPr/>
          <a:lstStyle/>
          <a:p>
            <a:pPr/>
            <a:r>
              <a:t>FORMAT OF A CONTINUOUS QUERY</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body" idx="13"/>
          </p:nvPr>
        </p:nvSpPr>
        <p:spPr>
          <a:xfrm>
            <a:off x="291925" y="1612900"/>
            <a:ext cx="11949066" cy="6108701"/>
          </a:xfrm>
          <a:prstGeom prst="rect">
            <a:avLst/>
          </a:prstGeom>
        </p:spPr>
        <p:txBody>
          <a:bodyPr/>
          <a:lstStyle/>
          <a:p>
            <a:pPr/>
            <a:r>
              <a:t>Turn the query we wrote earlier into a CQ:</a:t>
            </a:r>
          </a:p>
          <a:p>
            <a:pPr>
              <a:spcBef>
                <a:spcPts val="2700"/>
              </a:spcBef>
              <a:defRPr sz="3000">
                <a:solidFill>
                  <a:schemeClr val="accent6"/>
                </a:solidFill>
                <a:latin typeface="Courier New"/>
                <a:ea typeface="Courier New"/>
                <a:cs typeface="Courier New"/>
                <a:sym typeface="Courier New"/>
              </a:defRPr>
            </a:pPr>
            <a:r>
              <a:t>SELECT</a:t>
            </a:r>
          </a:p>
          <a:p>
            <a:pPr lvl="1" algn="l">
              <a:spcBef>
                <a:spcPts val="2700"/>
              </a:spcBef>
              <a:buClr>
                <a:srgbClr val="3A424E"/>
              </a:buClr>
              <a:defRPr sz="3000">
                <a:solidFill>
                  <a:schemeClr val="accent6"/>
                </a:solidFill>
                <a:latin typeface="Courier New"/>
                <a:ea typeface="Courier New"/>
                <a:cs typeface="Courier New"/>
                <a:sym typeface="Courier New"/>
              </a:defRPr>
            </a:pPr>
            <a:r>
              <a:t>mean(speed) as speed,</a:t>
            </a:r>
          </a:p>
          <a:p>
            <a:pPr lvl="1" algn="l">
              <a:spcBef>
                <a:spcPts val="2700"/>
              </a:spcBef>
              <a:buClr>
                <a:srgbClr val="3A424E"/>
              </a:buClr>
              <a:defRPr sz="3000">
                <a:solidFill>
                  <a:schemeClr val="accent6"/>
                </a:solidFill>
                <a:latin typeface="Courier New"/>
                <a:ea typeface="Courier New"/>
                <a:cs typeface="Courier New"/>
                <a:sym typeface="Courier New"/>
              </a:defRPr>
            </a:pPr>
            <a:r>
              <a:t>sum(distance) as distance,</a:t>
            </a:r>
          </a:p>
          <a:p>
            <a:pPr lvl="1" algn="l">
              <a:spcBef>
                <a:spcPts val="2700"/>
              </a:spcBef>
              <a:buClr>
                <a:srgbClr val="3A424E"/>
              </a:buClr>
              <a:defRPr sz="3000">
                <a:solidFill>
                  <a:schemeClr val="accent6"/>
                </a:solidFill>
                <a:latin typeface="Courier New"/>
                <a:ea typeface="Courier New"/>
                <a:cs typeface="Courier New"/>
                <a:sym typeface="Courier New"/>
              </a:defRPr>
            </a:pPr>
            <a:r>
              <a:t>mean(heart_rate) as heart_rate,</a:t>
            </a:r>
          </a:p>
          <a:p>
            <a:pPr lvl="1" algn="l">
              <a:spcBef>
                <a:spcPts val="2700"/>
              </a:spcBef>
              <a:buClr>
                <a:srgbClr val="3A424E"/>
              </a:buClr>
              <a:defRPr sz="3000">
                <a:solidFill>
                  <a:schemeClr val="accent6"/>
                </a:solidFill>
                <a:latin typeface="Courier New"/>
                <a:ea typeface="Courier New"/>
                <a:cs typeface="Courier New"/>
                <a:sym typeface="Courier New"/>
              </a:defRPr>
            </a:pPr>
            <a:r>
              <a:t>max(heart_rate) as max_hr</a:t>
            </a:r>
          </a:p>
          <a:p>
            <a:pPr lvl="1" algn="l">
              <a:spcBef>
                <a:spcPts val="2700"/>
              </a:spcBef>
              <a:buClr>
                <a:srgbClr val="3A424E"/>
              </a:buClr>
              <a:defRPr sz="3000">
                <a:solidFill>
                  <a:schemeClr val="accent6"/>
                </a:solidFill>
                <a:latin typeface="Courier New"/>
                <a:ea typeface="Courier New"/>
                <a:cs typeface="Courier New"/>
                <a:sym typeface="Courier New"/>
              </a:defRPr>
            </a:pPr>
            <a:r>
              <a:t>FROM run_stats WHERE time &gt; now() - 1h</a:t>
            </a:r>
          </a:p>
          <a:p>
            <a:pPr lvl="1" algn="l">
              <a:spcBef>
                <a:spcPts val="2700"/>
              </a:spcBef>
              <a:buClr>
                <a:srgbClr val="3A424E"/>
              </a:buClr>
              <a:defRPr sz="3000">
                <a:solidFill>
                  <a:schemeClr val="accent6"/>
                </a:solidFill>
                <a:latin typeface="Courier New"/>
                <a:ea typeface="Courier New"/>
                <a:cs typeface="Courier New"/>
                <a:sym typeface="Courier New"/>
              </a:defRPr>
            </a:pPr>
            <a:r>
              <a:t>GROUP BY time(60s), run_id, user_id</a:t>
            </a:r>
          </a:p>
        </p:txBody>
      </p:sp>
      <p:sp>
        <p:nvSpPr>
          <p:cNvPr id="272" name="Shape 272"/>
          <p:cNvSpPr/>
          <p:nvPr>
            <p:ph type="title"/>
          </p:nvPr>
        </p:nvSpPr>
        <p:spPr>
          <a:xfrm>
            <a:off x="572120" y="304800"/>
            <a:ext cx="12732395" cy="1065908"/>
          </a:xfrm>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body" idx="13"/>
          </p:nvPr>
        </p:nvSpPr>
        <p:spPr>
          <a:prstGeom prst="roundRect">
            <a:avLst>
              <a:gd name="adj" fmla="val 1975"/>
            </a:avLst>
          </a:prstGeom>
        </p:spPr>
        <p:txBody>
          <a:bodyPr/>
          <a:lstStyle/>
          <a:p>
            <a:pPr algn="just">
              <a:defRPr sz="3000">
                <a:solidFill>
                  <a:srgbClr val="7A60F6"/>
                </a:solidFill>
                <a:latin typeface="Courier New"/>
                <a:ea typeface="Courier New"/>
                <a:cs typeface="Courier New"/>
                <a:sym typeface="Courier New"/>
              </a:defRPr>
            </a:pPr>
            <a:r>
              <a:t>CREATE CONTINUOUS QUERY reduce_reso ON runner BEGIN</a:t>
            </a:r>
          </a:p>
          <a:p>
            <a:pPr algn="just">
              <a:defRPr sz="3000">
                <a:solidFill>
                  <a:srgbClr val="7A60F6"/>
                </a:solidFill>
                <a:latin typeface="Courier New"/>
                <a:ea typeface="Courier New"/>
                <a:cs typeface="Courier New"/>
                <a:sym typeface="Courier New"/>
              </a:defRPr>
            </a:pPr>
            <a:r>
              <a:t>  SELECT</a:t>
            </a:r>
          </a:p>
          <a:p>
            <a:pPr algn="just">
              <a:defRPr sz="3000">
                <a:solidFill>
                  <a:srgbClr val="7A60F6"/>
                </a:solidFill>
                <a:latin typeface="Courier New"/>
                <a:ea typeface="Courier New"/>
                <a:cs typeface="Courier New"/>
                <a:sym typeface="Courier New"/>
              </a:defRPr>
            </a:pPr>
            <a:r>
              <a:t>  mean(speed) as speed,</a:t>
            </a:r>
          </a:p>
          <a:p>
            <a:pPr algn="just">
              <a:defRPr sz="3000">
                <a:solidFill>
                  <a:srgbClr val="7A60F6"/>
                </a:solidFill>
                <a:latin typeface="Courier New"/>
                <a:ea typeface="Courier New"/>
                <a:cs typeface="Courier New"/>
                <a:sym typeface="Courier New"/>
              </a:defRPr>
            </a:pPr>
            <a:r>
              <a:t>  sum(distance) as distance,</a:t>
            </a:r>
          </a:p>
          <a:p>
            <a:pPr algn="just">
              <a:defRPr sz="3000">
                <a:solidFill>
                  <a:srgbClr val="7A60F6"/>
                </a:solidFill>
                <a:latin typeface="Courier New"/>
                <a:ea typeface="Courier New"/>
                <a:cs typeface="Courier New"/>
                <a:sym typeface="Courier New"/>
              </a:defRPr>
            </a:pPr>
            <a:r>
              <a:t>  mean(heart_rate) as heart_rate,</a:t>
            </a:r>
          </a:p>
          <a:p>
            <a:pPr algn="just">
              <a:defRPr sz="3000">
                <a:solidFill>
                  <a:srgbClr val="7A60F6"/>
                </a:solidFill>
                <a:latin typeface="Courier New"/>
                <a:ea typeface="Courier New"/>
                <a:cs typeface="Courier New"/>
                <a:sym typeface="Courier New"/>
              </a:defRPr>
            </a:pPr>
            <a:r>
              <a:t>  max(heart_rate) as max_hr</a:t>
            </a:r>
          </a:p>
          <a:p>
            <a:pPr algn="just">
              <a:defRPr sz="3000">
                <a:solidFill>
                  <a:srgbClr val="7A60F6"/>
                </a:solidFill>
                <a:latin typeface="Courier New"/>
                <a:ea typeface="Courier New"/>
                <a:cs typeface="Courier New"/>
                <a:sym typeface="Courier New"/>
              </a:defRPr>
            </a:pPr>
            <a:r>
              <a:t>  INTO reduced_run_stats</a:t>
            </a:r>
          </a:p>
          <a:p>
            <a:pPr algn="just">
              <a:defRPr sz="3000">
                <a:solidFill>
                  <a:srgbClr val="7A60F6"/>
                </a:solidFill>
                <a:latin typeface="Courier New"/>
                <a:ea typeface="Courier New"/>
                <a:cs typeface="Courier New"/>
                <a:sym typeface="Courier New"/>
              </a:defRPr>
            </a:pPr>
            <a:r>
              <a:t>  FROM run_stats</a:t>
            </a:r>
          </a:p>
          <a:p>
            <a:pPr algn="just">
              <a:defRPr sz="3000">
                <a:solidFill>
                  <a:srgbClr val="7A60F6"/>
                </a:solidFill>
                <a:latin typeface="Courier New"/>
                <a:ea typeface="Courier New"/>
                <a:cs typeface="Courier New"/>
                <a:sym typeface="Courier New"/>
              </a:defRPr>
            </a:pPr>
            <a:r>
              <a:t>  GROUP BY time(60s), run_id, user_id</a:t>
            </a:r>
          </a:p>
          <a:p>
            <a:pPr algn="just">
              <a:defRPr sz="3000">
                <a:solidFill>
                  <a:srgbClr val="7A60F6"/>
                </a:solidFill>
                <a:latin typeface="Courier New"/>
                <a:ea typeface="Courier New"/>
                <a:cs typeface="Courier New"/>
                <a:sym typeface="Courier New"/>
              </a:defRPr>
            </a:pPr>
            <a:r>
              <a:t>END</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3100">
                <a:solidFill>
                  <a:srgbClr val="53585F"/>
                </a:solidFill>
                <a:latin typeface="Helvetica Neue"/>
                <a:ea typeface="Helvetica Neue"/>
                <a:cs typeface="Helvetica Neue"/>
                <a:sym typeface="Helvetica Neue"/>
              </a:defRPr>
            </a:pPr>
            <a:r>
              <a:t>Verify that the CQ was created:</a:t>
            </a:r>
          </a:p>
          <a:p>
            <a:pPr algn="just">
              <a:defRPr sz="2600">
                <a:solidFill>
                  <a:srgbClr val="7A60F6"/>
                </a:solidFill>
                <a:latin typeface="Courier New"/>
                <a:ea typeface="Courier New"/>
                <a:cs typeface="Courier New"/>
                <a:sym typeface="Courier New"/>
              </a:defRPr>
            </a:pPr>
            <a:r>
              <a:t>SHOW CONTINUOUS QUERIES</a:t>
            </a:r>
          </a:p>
        </p:txBody>
      </p:sp>
      <p:sp>
        <p:nvSpPr>
          <p:cNvPr id="275" name="Shape 275"/>
          <p:cNvSpPr/>
          <p:nvPr>
            <p:ph type="body" idx="14"/>
          </p:nvPr>
        </p:nvSpPr>
        <p:spPr>
          <a:prstGeom prst="rect">
            <a:avLst/>
          </a:prstGeom>
        </p:spPr>
        <p:txBody>
          <a:bodyPr/>
          <a:lstStyle/>
          <a:p>
            <a:pPr/>
            <a:r>
              <a:t>Solution</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body" idx="13"/>
          </p:nvPr>
        </p:nvSpPr>
        <p:spPr>
          <a:xfrm>
            <a:off x="527867" y="5082677"/>
            <a:ext cx="11949066" cy="685801"/>
          </a:xfrm>
          <a:prstGeom prst="rect">
            <a:avLst/>
          </a:prstGeom>
        </p:spPr>
        <p:txBody>
          <a:bodyPr/>
          <a:lstStyle/>
          <a:p>
            <a:pPr/>
            <a:r>
              <a:t>What do we do with our old data?</a:t>
            </a:r>
          </a:p>
        </p:txBody>
      </p:sp>
      <p:sp>
        <p:nvSpPr>
          <p:cNvPr id="278" name="Shape 278"/>
          <p:cNvSpPr/>
          <p:nvPr>
            <p:ph type="title"/>
          </p:nvPr>
        </p:nvSpPr>
        <p:spPr>
          <a:xfrm>
            <a:off x="136202" y="3810000"/>
            <a:ext cx="12732395" cy="1065908"/>
          </a:xfrm>
          <a:prstGeom prst="rect">
            <a:avLst/>
          </a:prstGeom>
        </p:spPr>
        <p:txBody>
          <a:bodyPr/>
          <a:lstStyle>
            <a:lvl1pPr defTabSz="473201">
              <a:defRPr sz="4860"/>
            </a:lvl1pPr>
          </a:lstStyle>
          <a:p>
            <a:pPr/>
            <a:r>
              <a:t>NOW THAT WE'VE DOWNSAMPLED OUR DATA...</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body" idx="13"/>
          </p:nvPr>
        </p:nvSpPr>
        <p:spPr>
          <a:xfrm>
            <a:off x="678183" y="3748096"/>
            <a:ext cx="11831988" cy="1647808"/>
          </a:xfrm>
          <a:prstGeom prst="rect">
            <a:avLst/>
          </a:prstGeom>
        </p:spPr>
        <p:txBody>
          <a:bodyPr/>
          <a:lstStyle/>
          <a:p>
            <a:pPr marL="419100" indent="-419100" algn="l">
              <a:spcBef>
                <a:spcPts val="1200"/>
              </a:spcBef>
              <a:buClr>
                <a:srgbClr val="3A424E"/>
              </a:buClr>
              <a:buSzPct val="100000"/>
              <a:buChar char="•"/>
              <a:defRPr sz="3000">
                <a:solidFill>
                  <a:srgbClr val="575E6C"/>
                </a:solidFill>
                <a:latin typeface="Helvetica Neue Light"/>
                <a:ea typeface="Helvetica Neue Light"/>
                <a:cs typeface="Helvetica Neue Light"/>
                <a:sym typeface="Helvetica Neue Light"/>
              </a:defRPr>
            </a:pPr>
            <a:r>
              <a:t>A retention policy describes how long the data should be stored in the database. (</a:t>
            </a:r>
            <a:r>
              <a:rPr>
                <a:latin typeface="Courier New"/>
                <a:ea typeface="Courier New"/>
                <a:cs typeface="Courier New"/>
                <a:sym typeface="Courier New"/>
              </a:rPr>
              <a:t>DURATION</a:t>
            </a:r>
            <a:r>
              <a:t>)</a:t>
            </a:r>
          </a:p>
          <a:p>
            <a:pPr marL="419100" indent="-419100" algn="l">
              <a:spcBef>
                <a:spcPts val="1200"/>
              </a:spcBef>
              <a:buClr>
                <a:srgbClr val="3A424E"/>
              </a:buClr>
              <a:buSzPct val="100000"/>
              <a:buChar char="•"/>
              <a:defRPr sz="3000">
                <a:solidFill>
                  <a:srgbClr val="575E6C"/>
                </a:solidFill>
                <a:latin typeface="Helvetica Neue Light"/>
                <a:ea typeface="Helvetica Neue Light"/>
                <a:cs typeface="Helvetica Neue Light"/>
                <a:sym typeface="Helvetica Neue Light"/>
              </a:defRPr>
            </a:pPr>
            <a:r>
              <a:t>A retention policy belongs to a database.</a:t>
            </a:r>
          </a:p>
        </p:txBody>
      </p:sp>
      <p:sp>
        <p:nvSpPr>
          <p:cNvPr id="281" name="Shape 281"/>
          <p:cNvSpPr/>
          <p:nvPr>
            <p:ph type="title"/>
          </p:nvPr>
        </p:nvSpPr>
        <p:spPr>
          <a:prstGeom prst="rect">
            <a:avLst/>
          </a:prstGeom>
        </p:spPr>
        <p:txBody>
          <a:bodyPr/>
          <a:lstStyle/>
          <a:p>
            <a:pPr/>
            <a:r>
              <a:t>RETENTION POLICIES</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body" idx="13"/>
          </p:nvPr>
        </p:nvSpPr>
        <p:spPr>
          <a:prstGeom prst="roundRect">
            <a:avLst>
              <a:gd name="adj" fmla="val 1975"/>
            </a:avLst>
          </a:prstGeom>
        </p:spPr>
        <p:txBody>
          <a:bodyPr/>
          <a:lstStyle/>
          <a:p>
            <a:pPr algn="just">
              <a:defRPr sz="3000">
                <a:solidFill>
                  <a:srgbClr val="7A60F6"/>
                </a:solidFill>
                <a:latin typeface="Courier New"/>
                <a:ea typeface="Courier New"/>
                <a:cs typeface="Courier New"/>
                <a:sym typeface="Courier New"/>
              </a:defRPr>
            </a:pPr>
            <a:r>
              <a:t>CREATE RETENTION POLICY [name_of_policy]</a:t>
            </a:r>
          </a:p>
          <a:p>
            <a:pPr lvl="1" algn="just">
              <a:defRPr sz="3000">
                <a:solidFill>
                  <a:srgbClr val="7A60F6"/>
                </a:solidFill>
                <a:latin typeface="Courier New"/>
                <a:ea typeface="Courier New"/>
                <a:cs typeface="Courier New"/>
                <a:sym typeface="Courier New"/>
              </a:defRPr>
            </a:pPr>
            <a:r>
              <a:t>ON [name_of_database]</a:t>
            </a:r>
          </a:p>
          <a:p>
            <a:pPr algn="just">
              <a:defRPr sz="3000">
                <a:solidFill>
                  <a:srgbClr val="7A60F6"/>
                </a:solidFill>
                <a:latin typeface="Courier New"/>
                <a:ea typeface="Courier New"/>
                <a:cs typeface="Courier New"/>
                <a:sym typeface="Courier New"/>
              </a:defRPr>
            </a:pPr>
            <a:r>
              <a:t>  DURATION [time_duration]</a:t>
            </a:r>
          </a:p>
          <a:p>
            <a:pPr algn="just">
              <a:defRPr sz="3000">
                <a:solidFill>
                  <a:srgbClr val="7A60F6"/>
                </a:solidFill>
                <a:latin typeface="Courier New"/>
                <a:ea typeface="Courier New"/>
                <a:cs typeface="Courier New"/>
                <a:sym typeface="Courier New"/>
              </a:defRPr>
            </a:pPr>
            <a:r>
              <a:t>  REPLICATION [number] [DEFAULT]</a:t>
            </a:r>
          </a:p>
        </p:txBody>
      </p:sp>
      <p:sp>
        <p:nvSpPr>
          <p:cNvPr id="284" name="Shape 284"/>
          <p:cNvSpPr/>
          <p:nvPr>
            <p:ph type="body" idx="14"/>
          </p:nvPr>
        </p:nvSpPr>
        <p:spPr>
          <a:prstGeom prst="rect">
            <a:avLst/>
          </a:prstGeom>
        </p:spPr>
        <p:txBody>
          <a:bodyPr/>
          <a:lstStyle/>
          <a:p>
            <a:pPr/>
            <a:r>
              <a:t>Creating a Retention Policy</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body" idx="13"/>
          </p:nvPr>
        </p:nvSpPr>
        <p:spPr>
          <a:xfrm>
            <a:off x="291925" y="1612900"/>
            <a:ext cx="11949066" cy="1854201"/>
          </a:xfrm>
          <a:prstGeom prst="rect">
            <a:avLst/>
          </a:prstGeom>
        </p:spPr>
        <p:txBody>
          <a:bodyPr/>
          <a:lstStyle/>
          <a:p>
            <a:pPr/>
            <a:r>
              <a:t>Create a retention policy for 1 hour with a replication of 1 that is the default retention policy for the database.</a:t>
            </a:r>
          </a:p>
        </p:txBody>
      </p:sp>
      <p:sp>
        <p:nvSpPr>
          <p:cNvPr id="287" name="Shape 287"/>
          <p:cNvSpPr/>
          <p:nvPr>
            <p:ph type="title"/>
          </p:nvPr>
        </p:nvSpPr>
        <p:spPr>
          <a:xfrm>
            <a:off x="572120" y="304800"/>
            <a:ext cx="12732395" cy="1065908"/>
          </a:xfrm>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body" idx="13"/>
          </p:nvPr>
        </p:nvSpPr>
        <p:spPr>
          <a:prstGeom prst="roundRect">
            <a:avLst>
              <a:gd name="adj" fmla="val 1975"/>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Measurement names like:</a:t>
            </a:r>
          </a:p>
          <a:p>
            <a:pPr algn="just">
              <a:lnSpc>
                <a:spcPct val="110000"/>
              </a:lnSpc>
              <a:defRPr sz="2600">
                <a:solidFill>
                  <a:srgbClr val="53585F"/>
                </a:solidFill>
                <a:latin typeface="Helvetica Neue"/>
                <a:ea typeface="Helvetica Neue"/>
                <a:cs typeface="Helvetica Neue"/>
                <a:sym typeface="Helvetica Neue"/>
              </a:defRPr>
            </a:pPr>
          </a:p>
          <a:p>
            <a:pPr algn="just">
              <a:defRPr sz="2300">
                <a:solidFill>
                  <a:srgbClr val="7A60F6"/>
                </a:solidFill>
                <a:latin typeface="Courier New"/>
                <a:ea typeface="Courier New"/>
                <a:cs typeface="Courier New"/>
                <a:sym typeface="Courier New"/>
              </a:defRPr>
            </a:pPr>
            <a:r>
              <a:t>cpu.server-5.us-west value=2 1444234982000000000</a:t>
            </a:r>
          </a:p>
          <a:p>
            <a:pPr algn="just">
              <a:defRPr sz="2300">
                <a:solidFill>
                  <a:srgbClr val="7A60F6"/>
                </a:solidFill>
                <a:latin typeface="Courier New"/>
                <a:ea typeface="Courier New"/>
                <a:cs typeface="Courier New"/>
                <a:sym typeface="Courier New"/>
              </a:defRPr>
            </a:pPr>
          </a:p>
          <a:p>
            <a:pPr algn="just">
              <a:defRPr sz="2300">
                <a:solidFill>
                  <a:srgbClr val="7A60F6"/>
                </a:solidFill>
                <a:latin typeface="Courier New"/>
                <a:ea typeface="Courier New"/>
                <a:cs typeface="Courier New"/>
                <a:sym typeface="Courier New"/>
              </a:defRPr>
            </a:pPr>
            <a:r>
              <a:t>cpu.server-6.us-west value=4 1444234982000000000</a:t>
            </a:r>
          </a:p>
          <a:p>
            <a:pPr algn="just">
              <a:defRPr sz="2300">
                <a:solidFill>
                  <a:srgbClr val="7A60F6"/>
                </a:solidFill>
                <a:latin typeface="Courier New"/>
                <a:ea typeface="Courier New"/>
                <a:cs typeface="Courier New"/>
                <a:sym typeface="Courier New"/>
              </a:defRPr>
            </a:pPr>
          </a:p>
          <a:p>
            <a:pPr algn="just">
              <a:defRPr sz="2300">
                <a:solidFill>
                  <a:srgbClr val="7A60F6"/>
                </a:solidFill>
                <a:latin typeface="Courier New"/>
                <a:ea typeface="Courier New"/>
                <a:cs typeface="Courier New"/>
                <a:sym typeface="Courier New"/>
              </a:defRPr>
            </a:pPr>
            <a:r>
              <a:t>mem-free.server-6.us-west value=2500 1444234982000000000</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Encode that information as tags:</a:t>
            </a:r>
          </a:p>
          <a:p>
            <a:pPr algn="just">
              <a:defRPr sz="2600">
                <a:solidFill>
                  <a:srgbClr val="53585F"/>
                </a:solidFill>
                <a:latin typeface="Helvetica Neue"/>
                <a:ea typeface="Helvetica Neue"/>
                <a:cs typeface="Helvetica Neue"/>
                <a:sym typeface="Helvetica Neue"/>
              </a:defRPr>
            </a:pPr>
          </a:p>
          <a:p>
            <a:pPr algn="just">
              <a:defRPr sz="2300">
                <a:solidFill>
                  <a:srgbClr val="7A60F6"/>
                </a:solidFill>
                <a:latin typeface="Helvetica Neue"/>
                <a:ea typeface="Helvetica Neue"/>
                <a:cs typeface="Helvetica Neue"/>
                <a:sym typeface="Helvetica Neue"/>
              </a:defRPr>
            </a:pPr>
            <a:r>
              <a:rPr>
                <a:latin typeface="Courier New"/>
                <a:ea typeface="Courier New"/>
                <a:cs typeface="Courier New"/>
                <a:sym typeface="Courier New"/>
              </a:rPr>
              <a:t>cpu,host=server-5,region=us-west</a:t>
            </a:r>
            <a:r>
              <a:t> </a:t>
            </a:r>
            <a:r>
              <a:rPr>
                <a:latin typeface="Courier New"/>
                <a:ea typeface="Courier New"/>
                <a:cs typeface="Courier New"/>
                <a:sym typeface="Courier New"/>
              </a:rPr>
              <a:t>value=2</a:t>
            </a:r>
            <a:r>
              <a:t> </a:t>
            </a:r>
            <a:r>
              <a:rPr>
                <a:latin typeface="Courier New"/>
                <a:ea typeface="Courier New"/>
                <a:cs typeface="Courier New"/>
                <a:sym typeface="Courier New"/>
              </a:rPr>
              <a:t>1444234982000000000</a:t>
            </a:r>
          </a:p>
          <a:p>
            <a:pPr algn="just">
              <a:defRPr sz="2600">
                <a:solidFill>
                  <a:srgbClr val="7A60F6"/>
                </a:solidFill>
                <a:latin typeface="Helvetica Neue"/>
                <a:ea typeface="Helvetica Neue"/>
                <a:cs typeface="Helvetica Neue"/>
                <a:sym typeface="Helvetica Neue"/>
              </a:defRPr>
            </a:pPr>
          </a:p>
          <a:p>
            <a:pPr algn="just">
              <a:defRPr sz="2300">
                <a:solidFill>
                  <a:srgbClr val="7A60F6"/>
                </a:solidFill>
                <a:latin typeface="Helvetica Neue"/>
                <a:ea typeface="Helvetica Neue"/>
                <a:cs typeface="Helvetica Neue"/>
                <a:sym typeface="Helvetica Neue"/>
              </a:defRPr>
            </a:pPr>
            <a:r>
              <a:rPr>
                <a:latin typeface="Courier New"/>
                <a:ea typeface="Courier New"/>
                <a:cs typeface="Courier New"/>
                <a:sym typeface="Courier New"/>
              </a:rPr>
              <a:t>cpu,host=server-6,region=us-west</a:t>
            </a:r>
            <a:r>
              <a:t> </a:t>
            </a:r>
            <a:r>
              <a:rPr>
                <a:latin typeface="Courier New"/>
                <a:ea typeface="Courier New"/>
                <a:cs typeface="Courier New"/>
                <a:sym typeface="Courier New"/>
              </a:rPr>
              <a:t>value=4</a:t>
            </a:r>
            <a:r>
              <a:t> </a:t>
            </a:r>
            <a:r>
              <a:rPr>
                <a:latin typeface="Courier New"/>
                <a:ea typeface="Courier New"/>
                <a:cs typeface="Courier New"/>
                <a:sym typeface="Courier New"/>
              </a:rPr>
              <a:t>1444234982000000000</a:t>
            </a:r>
          </a:p>
          <a:p>
            <a:pPr algn="just">
              <a:defRPr sz="2600">
                <a:solidFill>
                  <a:srgbClr val="7A60F6"/>
                </a:solidFill>
                <a:latin typeface="Helvetica Neue"/>
                <a:ea typeface="Helvetica Neue"/>
                <a:cs typeface="Helvetica Neue"/>
                <a:sym typeface="Helvetica Neue"/>
              </a:defRPr>
            </a:pPr>
          </a:p>
          <a:p>
            <a:pPr algn="just">
              <a:defRPr sz="2600">
                <a:solidFill>
                  <a:srgbClr val="7A60F6"/>
                </a:solidFill>
                <a:latin typeface="Helvetica Neue"/>
                <a:ea typeface="Helvetica Neue"/>
                <a:cs typeface="Helvetica Neue"/>
                <a:sym typeface="Helvetica Neue"/>
              </a:defRPr>
            </a:pPr>
            <a:r>
              <a:rPr sz="2300">
                <a:latin typeface="Courier New"/>
                <a:ea typeface="Courier New"/>
                <a:cs typeface="Courier New"/>
                <a:sym typeface="Courier New"/>
              </a:rPr>
              <a:t>mem-free,host=server-6,region=us-west value=2500</a:t>
            </a:r>
            <a:r>
              <a:rPr>
                <a:latin typeface="Courier New"/>
                <a:ea typeface="Courier New"/>
                <a:cs typeface="Courier New"/>
                <a:sym typeface="Courier New"/>
              </a:rPr>
              <a:t> </a:t>
            </a:r>
            <a:r>
              <a:rPr sz="2300">
                <a:latin typeface="Courier New"/>
                <a:ea typeface="Courier New"/>
                <a:cs typeface="Courier New"/>
                <a:sym typeface="Courier New"/>
              </a:rPr>
              <a:t>1444234982000000</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p>
        </p:txBody>
      </p:sp>
      <p:sp>
        <p:nvSpPr>
          <p:cNvPr id="156" name="Shape 156"/>
          <p:cNvSpPr/>
          <p:nvPr>
            <p:ph type="body" idx="14"/>
          </p:nvPr>
        </p:nvSpPr>
        <p:spPr>
          <a:xfrm>
            <a:off x="136202" y="228600"/>
            <a:ext cx="12732395" cy="1065908"/>
          </a:xfrm>
          <a:prstGeom prst="rect">
            <a:avLst/>
          </a:prstGeom>
        </p:spPr>
        <p:txBody>
          <a:bodyPr/>
          <a:lstStyle>
            <a:lvl1pPr defTabSz="420624">
              <a:defRPr sz="4320"/>
            </a:lvl1pPr>
          </a:lstStyle>
          <a:p>
            <a:pPr/>
            <a:r>
              <a:t>DON'T ENCODE DATA INTO THE MEASUREMENT NAME</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body" idx="13"/>
          </p:nvPr>
        </p:nvSpPr>
        <p:spPr>
          <a:xfrm>
            <a:off x="291925" y="1612900"/>
            <a:ext cx="11949066" cy="5016501"/>
          </a:xfrm>
          <a:prstGeom prst="rect">
            <a:avLst/>
          </a:prstGeom>
        </p:spPr>
        <p:txBody>
          <a:bodyPr/>
          <a:lstStyle/>
          <a:p>
            <a:pPr/>
            <a:r>
              <a:t>Create a retention policy for 1 hour with a replication of 1 that is the default retention policy for the database.</a:t>
            </a:r>
          </a:p>
          <a:p>
            <a:pPr>
              <a:spcBef>
                <a:spcPts val="2900"/>
              </a:spcBef>
              <a:defRPr sz="3000">
                <a:solidFill>
                  <a:schemeClr val="accent6"/>
                </a:solidFill>
                <a:latin typeface="Courier New"/>
                <a:ea typeface="Courier New"/>
                <a:cs typeface="Courier New"/>
                <a:sym typeface="Courier New"/>
              </a:defRPr>
            </a:pPr>
            <a:r>
              <a:t>CREATE RETENTION POLICY one_hour ON runner DURATION 1h REPLICATION 1 DEFAULT</a:t>
            </a:r>
          </a:p>
          <a:p>
            <a:pPr/>
            <a:r>
              <a:t>Verify that the retention policy was created with:</a:t>
            </a:r>
          </a:p>
          <a:p>
            <a:pPr>
              <a:spcBef>
                <a:spcPts val="3000"/>
              </a:spcBef>
              <a:defRPr sz="3000">
                <a:solidFill>
                  <a:schemeClr val="accent6"/>
                </a:solidFill>
                <a:latin typeface="Courier New"/>
                <a:ea typeface="Courier New"/>
                <a:cs typeface="Courier New"/>
                <a:sym typeface="Courier New"/>
              </a:defRPr>
            </a:pPr>
            <a:r>
              <a:t>SHOW RETENTION POLICIES ON runner</a:t>
            </a:r>
          </a:p>
        </p:txBody>
      </p:sp>
      <p:sp>
        <p:nvSpPr>
          <p:cNvPr id="290" name="Shape 290"/>
          <p:cNvSpPr/>
          <p:nvPr>
            <p:ph type="title"/>
          </p:nvPr>
        </p:nvSpPr>
        <p:spPr>
          <a:xfrm>
            <a:off x="572120" y="304800"/>
            <a:ext cx="12732395" cy="1065908"/>
          </a:xfrm>
          <a:prstGeom prst="rect">
            <a:avLst/>
          </a:prstGeom>
        </p:spPr>
        <p:txBody>
          <a:bodyPr/>
          <a:lstStyle/>
          <a:p>
            <a:pPr/>
            <a:r>
              <a:t>Solution</a:t>
            </a: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title"/>
          </p:nvPr>
        </p:nvSpPr>
        <p:spPr>
          <a:prstGeom prst="rect">
            <a:avLst/>
          </a:prstGeom>
        </p:spPr>
        <p:txBody>
          <a:bodyPr/>
          <a:lstStyle/>
          <a:p>
            <a:pPr/>
            <a:r>
              <a:t>A Full Picture</a:t>
            </a:r>
          </a:p>
        </p:txBody>
      </p:sp>
      <p:pic>
        <p:nvPicPr>
          <p:cNvPr id="293" name="pasted-image.png"/>
          <p:cNvPicPr>
            <a:picLocks noChangeAspect="1"/>
          </p:cNvPicPr>
          <p:nvPr/>
        </p:nvPicPr>
        <p:blipFill>
          <a:blip r:embed="rId2">
            <a:extLst/>
          </a:blip>
          <a:stretch>
            <a:fillRect/>
          </a:stretch>
        </p:blipFill>
        <p:spPr>
          <a:xfrm>
            <a:off x="1048694" y="1574800"/>
            <a:ext cx="7436901" cy="7793587"/>
          </a:xfrm>
          <a:prstGeom prst="rect">
            <a:avLst/>
          </a:prstGeom>
          <a:ln w="12700">
            <a:miter lim="400000"/>
          </a:ln>
        </p:spPr>
      </p:pic>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ph type="body" idx="13"/>
          </p:nvPr>
        </p:nvSpPr>
        <p:spPr>
          <a:prstGeom prst="roundRect">
            <a:avLst>
              <a:gd name="adj" fmla="val 1975"/>
            </a:avLst>
          </a:prstGeom>
        </p:spPr>
        <p:txBody>
          <a:bodyPr/>
          <a:lstStyle/>
          <a:p>
            <a:pPr algn="just">
              <a:defRPr sz="3000">
                <a:solidFill>
                  <a:srgbClr val="53585F"/>
                </a:solidFill>
                <a:latin typeface="Helvetica Neue"/>
                <a:ea typeface="Helvetica Neue"/>
                <a:cs typeface="Helvetica Neue"/>
                <a:sym typeface="Helvetica Neue"/>
              </a:defRPr>
            </a:pPr>
            <a:r>
              <a:t>Measurements in InfluxDB are fully qualified by their database and retention policy.</a:t>
            </a:r>
          </a:p>
          <a:p>
            <a:pPr algn="just">
              <a:defRPr sz="3000">
                <a:solidFill>
                  <a:srgbClr val="7A60F6"/>
                </a:solidFill>
                <a:latin typeface="Courier New"/>
                <a:ea typeface="Courier New"/>
                <a:cs typeface="Courier New"/>
                <a:sym typeface="Courier New"/>
              </a:defRPr>
            </a:pPr>
          </a:p>
          <a:p>
            <a:pPr algn="just">
              <a:defRPr sz="3000">
                <a:solidFill>
                  <a:srgbClr val="7A60F6"/>
                </a:solidFill>
                <a:latin typeface="Courier New"/>
                <a:ea typeface="Courier New"/>
                <a:cs typeface="Courier New"/>
                <a:sym typeface="Courier New"/>
              </a:defRPr>
            </a:pPr>
          </a:p>
          <a:p>
            <a:pPr algn="just">
              <a:defRPr sz="3000">
                <a:solidFill>
                  <a:srgbClr val="7A60F6"/>
                </a:solidFill>
                <a:latin typeface="Courier New"/>
                <a:ea typeface="Courier New"/>
                <a:cs typeface="Courier New"/>
                <a:sym typeface="Courier New"/>
              </a:defRPr>
            </a:pPr>
            <a:r>
              <a:t>   "database"."retention_policy"."measurement"</a:t>
            </a:r>
          </a:p>
        </p:txBody>
      </p:sp>
      <p:sp>
        <p:nvSpPr>
          <p:cNvPr id="296" name="Shape 296"/>
          <p:cNvSpPr/>
          <p:nvPr>
            <p:ph type="body" idx="14"/>
          </p:nvPr>
        </p:nvSpPr>
        <p:spPr>
          <a:prstGeom prst="rect">
            <a:avLst/>
          </a:prstGeom>
        </p:spPr>
        <p:txBody>
          <a:bodyPr/>
          <a:lstStyle/>
          <a:p>
            <a:pPr/>
            <a:r>
              <a:t>A fully qualified measurement</a:t>
            </a: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body" idx="13"/>
          </p:nvPr>
        </p:nvSpPr>
        <p:spPr>
          <a:prstGeom prst="roundRect">
            <a:avLst>
              <a:gd name="adj" fmla="val 1975"/>
            </a:avLst>
          </a:prstGeom>
        </p:spPr>
        <p:txBody>
          <a:bodyPr/>
          <a:lstStyle/>
          <a:p>
            <a:pPr algn="just">
              <a:defRPr sz="3000">
                <a:solidFill>
                  <a:srgbClr val="53585F"/>
                </a:solidFill>
              </a:defRPr>
            </a:pPr>
            <a:r>
              <a:t>Modify the continuous query below so that the data from </a:t>
            </a:r>
            <a:r>
              <a:rPr>
                <a:latin typeface="Courier New"/>
                <a:ea typeface="Courier New"/>
                <a:cs typeface="Courier New"/>
                <a:sym typeface="Courier New"/>
              </a:rPr>
              <a:t>run_stats</a:t>
            </a:r>
            <a:r>
              <a:t> gets downsampled into a measurement in the </a:t>
            </a:r>
            <a:r>
              <a:rPr>
                <a:latin typeface="Courier New"/>
                <a:ea typeface="Courier New"/>
                <a:cs typeface="Courier New"/>
                <a:sym typeface="Courier New"/>
              </a:rPr>
              <a:t>"default"</a:t>
            </a:r>
            <a:r>
              <a:t> retention policy.</a:t>
            </a:r>
          </a:p>
          <a:p>
            <a:pPr algn="just">
              <a:lnSpc>
                <a:spcPct val="110000"/>
              </a:lnSpc>
              <a:defRPr sz="2600">
                <a:solidFill>
                  <a:srgbClr val="7A60F6"/>
                </a:solidFill>
                <a:latin typeface="Helvetica Neue"/>
                <a:ea typeface="Helvetica Neue"/>
                <a:cs typeface="Helvetica Neue"/>
                <a:sym typeface="Helvetica Neue"/>
              </a:defRPr>
            </a:pPr>
          </a:p>
          <a:p>
            <a:pPr algn="just">
              <a:defRPr sz="3000">
                <a:solidFill>
                  <a:srgbClr val="7A60F6"/>
                </a:solidFill>
                <a:latin typeface="Courier New"/>
                <a:ea typeface="Courier New"/>
                <a:cs typeface="Courier New"/>
                <a:sym typeface="Courier New"/>
              </a:defRPr>
            </a:pPr>
            <a:r>
              <a:t>CREATE CONTINUOUS QUERY reduce_reso ON runner BEGIN</a:t>
            </a:r>
          </a:p>
          <a:p>
            <a:pPr algn="just">
              <a:defRPr sz="3000">
                <a:solidFill>
                  <a:srgbClr val="7A60F6"/>
                </a:solidFill>
                <a:latin typeface="Courier New"/>
                <a:ea typeface="Courier New"/>
                <a:cs typeface="Courier New"/>
                <a:sym typeface="Courier New"/>
              </a:defRPr>
            </a:pPr>
            <a:r>
              <a:t>  SELECT</a:t>
            </a:r>
          </a:p>
          <a:p>
            <a:pPr algn="just">
              <a:defRPr sz="3000">
                <a:solidFill>
                  <a:srgbClr val="7A60F6"/>
                </a:solidFill>
                <a:latin typeface="Courier New"/>
                <a:ea typeface="Courier New"/>
                <a:cs typeface="Courier New"/>
                <a:sym typeface="Courier New"/>
              </a:defRPr>
            </a:pPr>
            <a:r>
              <a:t>  mean(speed) as speed,</a:t>
            </a:r>
          </a:p>
          <a:p>
            <a:pPr algn="just">
              <a:defRPr sz="3000">
                <a:solidFill>
                  <a:srgbClr val="7A60F6"/>
                </a:solidFill>
                <a:latin typeface="Courier New"/>
                <a:ea typeface="Courier New"/>
                <a:cs typeface="Courier New"/>
                <a:sym typeface="Courier New"/>
              </a:defRPr>
            </a:pPr>
            <a:r>
              <a:t>  sum(distance) as distance,</a:t>
            </a:r>
          </a:p>
          <a:p>
            <a:pPr algn="just">
              <a:defRPr sz="3000">
                <a:solidFill>
                  <a:srgbClr val="7A60F6"/>
                </a:solidFill>
                <a:latin typeface="Courier New"/>
                <a:ea typeface="Courier New"/>
                <a:cs typeface="Courier New"/>
                <a:sym typeface="Courier New"/>
              </a:defRPr>
            </a:pPr>
            <a:r>
              <a:t>  mean(heart_rate) as heart_rate,</a:t>
            </a:r>
          </a:p>
          <a:p>
            <a:pPr algn="just">
              <a:defRPr sz="3000">
                <a:solidFill>
                  <a:srgbClr val="7A60F6"/>
                </a:solidFill>
                <a:latin typeface="Courier New"/>
                <a:ea typeface="Courier New"/>
                <a:cs typeface="Courier New"/>
                <a:sym typeface="Courier New"/>
              </a:defRPr>
            </a:pPr>
            <a:r>
              <a:t>  max(heart_rate) as max_hr</a:t>
            </a:r>
          </a:p>
          <a:p>
            <a:pPr algn="just">
              <a:defRPr sz="3000">
                <a:solidFill>
                  <a:srgbClr val="7A60F6"/>
                </a:solidFill>
                <a:latin typeface="Courier New"/>
                <a:ea typeface="Courier New"/>
                <a:cs typeface="Courier New"/>
                <a:sym typeface="Courier New"/>
              </a:defRPr>
            </a:pPr>
            <a:r>
              <a:t>  INTO reduced_run_stats</a:t>
            </a:r>
          </a:p>
          <a:p>
            <a:pPr algn="just">
              <a:defRPr sz="3000">
                <a:solidFill>
                  <a:srgbClr val="7A60F6"/>
                </a:solidFill>
                <a:latin typeface="Courier New"/>
                <a:ea typeface="Courier New"/>
                <a:cs typeface="Courier New"/>
                <a:sym typeface="Courier New"/>
              </a:defRPr>
            </a:pPr>
            <a:r>
              <a:t>  FROM run_stats</a:t>
            </a:r>
          </a:p>
          <a:p>
            <a:pPr algn="just">
              <a:defRPr sz="3000">
                <a:solidFill>
                  <a:srgbClr val="7A60F6"/>
                </a:solidFill>
                <a:latin typeface="Courier New"/>
                <a:ea typeface="Courier New"/>
                <a:cs typeface="Courier New"/>
                <a:sym typeface="Courier New"/>
              </a:defRPr>
            </a:pPr>
            <a:r>
              <a:t>  GROUP BY time(60s), run_id, user_id</a:t>
            </a:r>
          </a:p>
          <a:p>
            <a:pPr algn="just">
              <a:lnSpc>
                <a:spcPct val="110000"/>
              </a:lnSpc>
              <a:defRPr sz="2600">
                <a:solidFill>
                  <a:srgbClr val="7A60F6"/>
                </a:solidFill>
                <a:latin typeface="Helvetica Neue"/>
                <a:ea typeface="Helvetica Neue"/>
                <a:cs typeface="Helvetica Neue"/>
                <a:sym typeface="Helvetica Neue"/>
              </a:defRPr>
            </a:pPr>
            <a:r>
              <a:t>END</a:t>
            </a:r>
          </a:p>
        </p:txBody>
      </p:sp>
      <p:sp>
        <p:nvSpPr>
          <p:cNvPr id="299" name="Shape 299"/>
          <p:cNvSpPr/>
          <p:nvPr>
            <p:ph type="body" idx="14"/>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body" idx="13"/>
          </p:nvPr>
        </p:nvSpPr>
        <p:spPr>
          <a:prstGeom prst="roundRect">
            <a:avLst>
              <a:gd name="adj" fmla="val 1975"/>
            </a:avLst>
          </a:prstGeom>
        </p:spPr>
        <p:txBody>
          <a:bodyPr/>
          <a:lstStyle/>
          <a:p>
            <a:pPr algn="just">
              <a:defRPr sz="3000">
                <a:solidFill>
                  <a:srgbClr val="7A60F6"/>
                </a:solidFill>
                <a:latin typeface="Courier New"/>
                <a:ea typeface="Courier New"/>
                <a:cs typeface="Courier New"/>
                <a:sym typeface="Courier New"/>
              </a:defRPr>
            </a:pPr>
            <a:r>
              <a:t>CREATE CONTINUOUS QUERY reduce_reso ON runner BEGIN</a:t>
            </a:r>
          </a:p>
          <a:p>
            <a:pPr algn="just">
              <a:defRPr sz="3000">
                <a:solidFill>
                  <a:srgbClr val="7A60F6"/>
                </a:solidFill>
                <a:latin typeface="Courier New"/>
                <a:ea typeface="Courier New"/>
                <a:cs typeface="Courier New"/>
                <a:sym typeface="Courier New"/>
              </a:defRPr>
            </a:pPr>
            <a:r>
              <a:t>  SELECT</a:t>
            </a:r>
          </a:p>
          <a:p>
            <a:pPr algn="just">
              <a:defRPr sz="3000">
                <a:solidFill>
                  <a:srgbClr val="7A60F6"/>
                </a:solidFill>
                <a:latin typeface="Courier New"/>
                <a:ea typeface="Courier New"/>
                <a:cs typeface="Courier New"/>
                <a:sym typeface="Courier New"/>
              </a:defRPr>
            </a:pPr>
            <a:r>
              <a:t>  mean(speed) as speed,</a:t>
            </a:r>
          </a:p>
          <a:p>
            <a:pPr algn="just">
              <a:defRPr sz="3000">
                <a:solidFill>
                  <a:srgbClr val="7A60F6"/>
                </a:solidFill>
                <a:latin typeface="Courier New"/>
                <a:ea typeface="Courier New"/>
                <a:cs typeface="Courier New"/>
                <a:sym typeface="Courier New"/>
              </a:defRPr>
            </a:pPr>
            <a:r>
              <a:t>  sum(distance) as distance,</a:t>
            </a:r>
          </a:p>
          <a:p>
            <a:pPr algn="just">
              <a:defRPr sz="3000">
                <a:solidFill>
                  <a:srgbClr val="7A60F6"/>
                </a:solidFill>
                <a:latin typeface="Courier New"/>
                <a:ea typeface="Courier New"/>
                <a:cs typeface="Courier New"/>
                <a:sym typeface="Courier New"/>
              </a:defRPr>
            </a:pPr>
            <a:r>
              <a:t>  mean(heart_rate) as heart_rate,</a:t>
            </a:r>
          </a:p>
          <a:p>
            <a:pPr algn="just">
              <a:defRPr sz="3000">
                <a:solidFill>
                  <a:srgbClr val="7A60F6"/>
                </a:solidFill>
                <a:latin typeface="Courier New"/>
                <a:ea typeface="Courier New"/>
                <a:cs typeface="Courier New"/>
                <a:sym typeface="Courier New"/>
              </a:defRPr>
            </a:pPr>
            <a:r>
              <a:t>  max(heart_rate) as max_hr</a:t>
            </a:r>
          </a:p>
          <a:p>
            <a:pPr algn="just">
              <a:defRPr sz="3000">
                <a:solidFill>
                  <a:srgbClr val="7A60F6"/>
                </a:solidFill>
                <a:latin typeface="Courier New"/>
                <a:ea typeface="Courier New"/>
                <a:cs typeface="Courier New"/>
                <a:sym typeface="Courier New"/>
              </a:defRPr>
            </a:pPr>
            <a:r>
              <a:t>  INTO "runner"."default"."reduced_run_stats"</a:t>
            </a:r>
          </a:p>
          <a:p>
            <a:pPr algn="just">
              <a:defRPr sz="3000">
                <a:solidFill>
                  <a:srgbClr val="7A60F6"/>
                </a:solidFill>
                <a:latin typeface="Courier New"/>
                <a:ea typeface="Courier New"/>
                <a:cs typeface="Courier New"/>
                <a:sym typeface="Courier New"/>
              </a:defRPr>
            </a:pPr>
            <a:r>
              <a:t>  FROM "runner"."one_hour"."run_stats"</a:t>
            </a:r>
          </a:p>
          <a:p>
            <a:pPr algn="just">
              <a:defRPr sz="3000">
                <a:solidFill>
                  <a:srgbClr val="7A60F6"/>
                </a:solidFill>
                <a:latin typeface="Courier New"/>
                <a:ea typeface="Courier New"/>
                <a:cs typeface="Courier New"/>
                <a:sym typeface="Courier New"/>
              </a:defRPr>
            </a:pPr>
            <a:r>
              <a:t>  GROUP BY time(60s), run_id, user_id</a:t>
            </a:r>
          </a:p>
          <a:p>
            <a:pPr algn="just">
              <a:defRPr sz="3000">
                <a:solidFill>
                  <a:srgbClr val="7A60F6"/>
                </a:solidFill>
                <a:latin typeface="Courier New"/>
                <a:ea typeface="Courier New"/>
                <a:cs typeface="Courier New"/>
                <a:sym typeface="Courier New"/>
              </a:defRPr>
            </a:pPr>
            <a:r>
              <a:t>END</a:t>
            </a:r>
          </a:p>
        </p:txBody>
      </p:sp>
      <p:sp>
        <p:nvSpPr>
          <p:cNvPr id="302" name="Shape 302"/>
          <p:cNvSpPr/>
          <p:nvPr>
            <p:ph type="body" idx="14"/>
          </p:nvPr>
        </p:nvSpPr>
        <p:spPr>
          <a:prstGeom prst="rect">
            <a:avLst/>
          </a:prstGeom>
        </p:spPr>
        <p:txBody>
          <a:bodyPr/>
          <a:lstStyle/>
          <a:p>
            <a:pPr/>
            <a:r>
              <a:t>Solution</a:t>
            </a: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title"/>
          </p:nvPr>
        </p:nvSpPr>
        <p:spPr>
          <a:prstGeom prst="rect">
            <a:avLst/>
          </a:prstGeom>
        </p:spPr>
        <p:txBody>
          <a:bodyPr/>
          <a:lstStyle/>
          <a:p>
            <a:pPr/>
            <a:r>
              <a:t>A Complete Picture</a:t>
            </a:r>
          </a:p>
        </p:txBody>
      </p:sp>
      <p:pic>
        <p:nvPicPr>
          <p:cNvPr id="305" name="pasted-image.png"/>
          <p:cNvPicPr>
            <a:picLocks noChangeAspect="1"/>
          </p:cNvPicPr>
          <p:nvPr/>
        </p:nvPicPr>
        <p:blipFill>
          <a:blip r:embed="rId2">
            <a:extLst/>
          </a:blip>
          <a:stretch>
            <a:fillRect/>
          </a:stretch>
        </p:blipFill>
        <p:spPr>
          <a:xfrm>
            <a:off x="1048694" y="1574800"/>
            <a:ext cx="7436901" cy="7793587"/>
          </a:xfrm>
          <a:prstGeom prst="rect">
            <a:avLst/>
          </a:prstGeom>
          <a:ln w="12700">
            <a:miter lim="400000"/>
          </a:ln>
        </p:spPr>
      </p:pic>
      <p:sp>
        <p:nvSpPr>
          <p:cNvPr id="306" name="Shape 306"/>
          <p:cNvSpPr/>
          <p:nvPr/>
        </p:nvSpPr>
        <p:spPr>
          <a:xfrm>
            <a:off x="8458200" y="1809924"/>
            <a:ext cx="492782" cy="837165"/>
          </a:xfrm>
          <a:custGeom>
            <a:avLst/>
            <a:gdLst/>
            <a:ahLst/>
            <a:cxnLst>
              <a:cxn ang="0">
                <a:pos x="wd2" y="hd2"/>
              </a:cxn>
              <a:cxn ang="5400000">
                <a:pos x="wd2" y="hd2"/>
              </a:cxn>
              <a:cxn ang="10800000">
                <a:pos x="wd2" y="hd2"/>
              </a:cxn>
              <a:cxn ang="16200000">
                <a:pos x="wd2" y="hd2"/>
              </a:cxn>
            </a:cxnLst>
            <a:rect l="0" t="0" r="r" b="b"/>
            <a:pathLst>
              <a:path w="20213" h="19859" fill="norm" stroke="1" extrusionOk="0">
                <a:moveTo>
                  <a:pt x="521" y="147"/>
                </a:moveTo>
                <a:cubicBezTo>
                  <a:pt x="9920" y="-802"/>
                  <a:pt x="18796" y="2962"/>
                  <a:pt x="20056" y="8432"/>
                </a:cubicBezTo>
                <a:cubicBezTo>
                  <a:pt x="21600" y="15132"/>
                  <a:pt x="11541" y="20798"/>
                  <a:pt x="0" y="19729"/>
                </a:cubicBezTo>
              </a:path>
            </a:pathLst>
          </a:custGeom>
          <a:ln w="25400">
            <a:solidFill>
              <a:srgbClr val="189B1A"/>
            </a:solidFill>
            <a:miter lim="400000"/>
            <a:headEnd type="triangle"/>
          </a:ln>
        </p:spPr>
        <p:txBody>
          <a:bodyPr lIns="50800" tIns="50800" rIns="50800" bIns="50800" anchor="ctr"/>
          <a:lstStyle/>
          <a:p>
            <a:pPr algn="just">
              <a:lnSpc>
                <a:spcPct val="110000"/>
              </a:lnSpc>
              <a:defRPr sz="2600">
                <a:solidFill>
                  <a:srgbClr val="7A60F6"/>
                </a:solidFill>
                <a:latin typeface="Helvetica Neue"/>
                <a:ea typeface="Helvetica Neue"/>
                <a:cs typeface="Helvetica Neue"/>
                <a:sym typeface="Helvetica Neue"/>
              </a:defRPr>
            </a:pPr>
          </a:p>
        </p:txBody>
      </p:sp>
      <p:sp>
        <p:nvSpPr>
          <p:cNvPr id="307" name="Shape 307"/>
          <p:cNvSpPr/>
          <p:nvPr/>
        </p:nvSpPr>
        <p:spPr>
          <a:xfrm>
            <a:off x="8460696" y="3295824"/>
            <a:ext cx="492783" cy="3440665"/>
          </a:xfrm>
          <a:custGeom>
            <a:avLst/>
            <a:gdLst/>
            <a:ahLst/>
            <a:cxnLst>
              <a:cxn ang="0">
                <a:pos x="wd2" y="hd2"/>
              </a:cxn>
              <a:cxn ang="5400000">
                <a:pos x="wd2" y="hd2"/>
              </a:cxn>
              <a:cxn ang="10800000">
                <a:pos x="wd2" y="hd2"/>
              </a:cxn>
              <a:cxn ang="16200000">
                <a:pos x="wd2" y="hd2"/>
              </a:cxn>
            </a:cxnLst>
            <a:rect l="0" t="0" r="r" b="b"/>
            <a:pathLst>
              <a:path w="20213" h="19859" fill="norm" stroke="1" extrusionOk="0">
                <a:moveTo>
                  <a:pt x="521" y="147"/>
                </a:moveTo>
                <a:cubicBezTo>
                  <a:pt x="9920" y="-802"/>
                  <a:pt x="18796" y="2962"/>
                  <a:pt x="20056" y="8432"/>
                </a:cubicBezTo>
                <a:cubicBezTo>
                  <a:pt x="21600" y="15132"/>
                  <a:pt x="11541" y="20798"/>
                  <a:pt x="0" y="19729"/>
                </a:cubicBezTo>
              </a:path>
            </a:pathLst>
          </a:custGeom>
          <a:ln w="25400">
            <a:solidFill>
              <a:srgbClr val="189B1A"/>
            </a:solidFill>
            <a:miter lim="400000"/>
            <a:tailEnd type="triangle"/>
          </a:ln>
        </p:spPr>
        <p:txBody>
          <a:bodyPr lIns="50800" tIns="50800" rIns="50800" bIns="50800" anchor="ctr"/>
          <a:lstStyle/>
          <a:p>
            <a:pPr algn="just">
              <a:lnSpc>
                <a:spcPct val="110000"/>
              </a:lnSpc>
              <a:defRPr sz="2600">
                <a:solidFill>
                  <a:srgbClr val="7A60F6"/>
                </a:solidFill>
                <a:latin typeface="Helvetica Neue"/>
                <a:ea typeface="Helvetica Neue"/>
                <a:cs typeface="Helvetica Neue"/>
                <a:sym typeface="Helvetica Neue"/>
              </a:defRPr>
            </a:pPr>
          </a:p>
        </p:txBody>
      </p:sp>
      <p:sp>
        <p:nvSpPr>
          <p:cNvPr id="308" name="Shape 308"/>
          <p:cNvSpPr/>
          <p:nvPr/>
        </p:nvSpPr>
        <p:spPr>
          <a:xfrm>
            <a:off x="9072118" y="1928506"/>
            <a:ext cx="719900" cy="597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300">
                <a:latin typeface="Helvetica Neue Light"/>
                <a:ea typeface="Helvetica Neue Light"/>
                <a:cs typeface="Helvetica Neue Light"/>
                <a:sym typeface="Helvetica Neue Light"/>
              </a:defRPr>
            </a:lvl1pPr>
          </a:lstStyle>
          <a:p>
            <a:pPr/>
            <a:r>
              <a:t>CQ</a:t>
            </a:r>
          </a:p>
        </p:txBody>
      </p:sp>
      <p:sp>
        <p:nvSpPr>
          <p:cNvPr id="309" name="Shape 309"/>
          <p:cNvSpPr/>
          <p:nvPr/>
        </p:nvSpPr>
        <p:spPr>
          <a:xfrm>
            <a:off x="9072118" y="4726044"/>
            <a:ext cx="719900" cy="597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300">
                <a:latin typeface="Helvetica Neue Light"/>
                <a:ea typeface="Helvetica Neue Light"/>
                <a:cs typeface="Helvetica Neue Light"/>
                <a:sym typeface="Helvetica Neue Light"/>
              </a:defRPr>
            </a:lvl1pPr>
          </a:lstStyle>
          <a:p>
            <a:pPr/>
            <a:r>
              <a:t>CQ</a:t>
            </a:r>
          </a:p>
        </p:txBody>
      </p:sp>
      <p:sp>
        <p:nvSpPr>
          <p:cNvPr id="310" name="Shape 310"/>
          <p:cNvSpPr/>
          <p:nvPr/>
        </p:nvSpPr>
        <p:spPr>
          <a:xfrm>
            <a:off x="8458200" y="7464058"/>
            <a:ext cx="492782" cy="1561065"/>
          </a:xfrm>
          <a:custGeom>
            <a:avLst/>
            <a:gdLst/>
            <a:ahLst/>
            <a:cxnLst>
              <a:cxn ang="0">
                <a:pos x="wd2" y="hd2"/>
              </a:cxn>
              <a:cxn ang="5400000">
                <a:pos x="wd2" y="hd2"/>
              </a:cxn>
              <a:cxn ang="10800000">
                <a:pos x="wd2" y="hd2"/>
              </a:cxn>
              <a:cxn ang="16200000">
                <a:pos x="wd2" y="hd2"/>
              </a:cxn>
            </a:cxnLst>
            <a:rect l="0" t="0" r="r" b="b"/>
            <a:pathLst>
              <a:path w="20213" h="19859" fill="norm" stroke="1" extrusionOk="0">
                <a:moveTo>
                  <a:pt x="521" y="147"/>
                </a:moveTo>
                <a:cubicBezTo>
                  <a:pt x="9920" y="-802"/>
                  <a:pt x="18796" y="2962"/>
                  <a:pt x="20056" y="8432"/>
                </a:cubicBezTo>
                <a:cubicBezTo>
                  <a:pt x="21600" y="15132"/>
                  <a:pt x="11541" y="20798"/>
                  <a:pt x="0" y="19729"/>
                </a:cubicBezTo>
              </a:path>
            </a:pathLst>
          </a:custGeom>
          <a:ln w="25400">
            <a:solidFill>
              <a:srgbClr val="189B1A"/>
            </a:solidFill>
            <a:miter lim="400000"/>
            <a:headEnd type="triangle"/>
          </a:ln>
        </p:spPr>
        <p:txBody>
          <a:bodyPr lIns="50800" tIns="50800" rIns="50800" bIns="50800" anchor="ctr"/>
          <a:lstStyle/>
          <a:p>
            <a:pPr algn="just">
              <a:lnSpc>
                <a:spcPct val="110000"/>
              </a:lnSpc>
              <a:defRPr sz="2600">
                <a:solidFill>
                  <a:srgbClr val="7A60F6"/>
                </a:solidFill>
                <a:latin typeface="Helvetica Neue"/>
                <a:ea typeface="Helvetica Neue"/>
                <a:cs typeface="Helvetica Neue"/>
                <a:sym typeface="Helvetica Neue"/>
              </a:defRPr>
            </a:pPr>
          </a:p>
        </p:txBody>
      </p:sp>
      <p:sp>
        <p:nvSpPr>
          <p:cNvPr id="311" name="Shape 311"/>
          <p:cNvSpPr/>
          <p:nvPr/>
        </p:nvSpPr>
        <p:spPr>
          <a:xfrm>
            <a:off x="9072118" y="8015344"/>
            <a:ext cx="719900" cy="597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300">
                <a:latin typeface="Helvetica Neue Light"/>
                <a:ea typeface="Helvetica Neue Light"/>
                <a:cs typeface="Helvetica Neue Light"/>
                <a:sym typeface="Helvetica Neue Light"/>
              </a:defRPr>
            </a:lvl1pPr>
          </a:lstStyle>
          <a:p>
            <a:pPr/>
            <a:r>
              <a:t>CQ</a:t>
            </a: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title"/>
          </p:nvPr>
        </p:nvSpPr>
        <p:spPr>
          <a:prstGeom prst="rect">
            <a:avLst/>
          </a:prstGeom>
        </p:spPr>
        <p:txBody>
          <a:bodyPr/>
          <a:lstStyle/>
          <a:p>
            <a:pPr/>
            <a:r>
              <a:t>Load testing your system</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ph type="title"/>
          </p:nvPr>
        </p:nvSpPr>
        <p:spPr>
          <a:prstGeom prst="rect">
            <a:avLst/>
          </a:prstGeom>
        </p:spPr>
        <p:txBody>
          <a:bodyPr/>
          <a:lstStyle/>
          <a:p>
            <a:pPr/>
            <a:r>
              <a:t>influx_stress -v2</a:t>
            </a:r>
          </a:p>
        </p:txBody>
      </p:sp>
      <p:sp>
        <p:nvSpPr>
          <p:cNvPr id="316" name="Shape 316"/>
          <p:cNvSpPr/>
          <p:nvPr/>
        </p:nvSpPr>
        <p:spPr>
          <a:xfrm>
            <a:off x="458043" y="2098177"/>
            <a:ext cx="12088714" cy="643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315828" indent="-315828">
              <a:spcBef>
                <a:spcPts val="1300"/>
              </a:spcBef>
              <a:buSzPct val="75000"/>
              <a:buChar char="•"/>
              <a:defRPr sz="2700">
                <a:solidFill>
                  <a:srgbClr val="373D49"/>
                </a:solidFill>
                <a:latin typeface="Helvetica Light"/>
                <a:ea typeface="Helvetica Light"/>
                <a:cs typeface="Helvetica Light"/>
                <a:sym typeface="Helvetica Light"/>
              </a:defRPr>
            </a:pPr>
            <a:r>
              <a:t>A utility that generates synthetic load on InfuxDB and comes bundled with every installation (written by Michael and Jack)</a:t>
            </a:r>
          </a:p>
          <a:p>
            <a:pPr marL="315828" indent="-315828">
              <a:spcBef>
                <a:spcPts val="1300"/>
              </a:spcBef>
              <a:buSzPct val="75000"/>
              <a:buChar char="•"/>
              <a:defRPr sz="2700">
                <a:solidFill>
                  <a:srgbClr val="373D49"/>
                </a:solidFill>
                <a:latin typeface="Helvetica Light"/>
                <a:ea typeface="Helvetica Light"/>
                <a:cs typeface="Helvetica Light"/>
                <a:sym typeface="Helvetica Light"/>
              </a:defRPr>
            </a:pPr>
            <a:r>
              <a:t>Requires a working InfluxDB installation at localhost.</a:t>
            </a:r>
          </a:p>
          <a:p>
            <a:pPr marL="315828" indent="-315828">
              <a:spcBef>
                <a:spcPts val="1300"/>
              </a:spcBef>
              <a:buSzPct val="75000"/>
              <a:buChar char="•"/>
              <a:defRPr sz="2700">
                <a:solidFill>
                  <a:srgbClr val="373D49"/>
                </a:solidFill>
                <a:latin typeface="Helvetica Light"/>
                <a:ea typeface="Helvetica Light"/>
                <a:cs typeface="Helvetica Light"/>
                <a:sym typeface="Helvetica Light"/>
              </a:defRPr>
            </a:pPr>
            <a:r>
              <a:t>This instance will be used for recording metrics as well as providing a target for the stress test.</a:t>
            </a:r>
          </a:p>
          <a:p>
            <a:pPr marL="315828" indent="-315828">
              <a:spcBef>
                <a:spcPts val="1300"/>
              </a:spcBef>
              <a:buSzPct val="75000"/>
              <a:buChar char="•"/>
              <a:defRPr sz="2700">
                <a:solidFill>
                  <a:srgbClr val="373D49"/>
                </a:solidFill>
                <a:latin typeface="Helvetica Light"/>
                <a:ea typeface="Helvetica Light"/>
                <a:cs typeface="Helvetica Light"/>
                <a:sym typeface="Helvetica Light"/>
              </a:defRPr>
            </a:pPr>
            <a:r>
              <a:t>Many configuration options to increase load or present different load profiles</a:t>
            </a:r>
          </a:p>
          <a:p>
            <a:pPr marL="315828" indent="-315828">
              <a:spcBef>
                <a:spcPts val="1300"/>
              </a:spcBef>
              <a:buSzPct val="75000"/>
              <a:buChar char="•"/>
              <a:defRPr sz="2700">
                <a:solidFill>
                  <a:srgbClr val="373D49"/>
                </a:solidFill>
                <a:latin typeface="Helvetica Light"/>
                <a:ea typeface="Helvetica Light"/>
                <a:cs typeface="Helvetica Light"/>
                <a:sym typeface="Helvetica Light"/>
              </a:defRPr>
            </a:pPr>
            <a:r>
              <a:t>Extensible syntax useful for testing different schemas from a write as well as a query perspective</a:t>
            </a:r>
          </a:p>
          <a:p>
            <a:pPr marL="315828" indent="-315828">
              <a:spcBef>
                <a:spcPts val="1300"/>
              </a:spcBef>
              <a:buSzPct val="75000"/>
              <a:buChar char="•"/>
              <a:defRPr sz="2700">
                <a:solidFill>
                  <a:srgbClr val="373D49"/>
                </a:solidFill>
                <a:latin typeface="Helvetica Light"/>
                <a:ea typeface="Helvetica Light"/>
                <a:cs typeface="Helvetica Light"/>
                <a:sym typeface="Helvetica Light"/>
              </a:defRPr>
            </a:pPr>
            <a:r>
              <a:t>Useful for setting up CQ &amp; RP environments</a:t>
            </a:r>
          </a:p>
          <a:p>
            <a:pPr>
              <a:spcBef>
                <a:spcPts val="4200"/>
              </a:spcBef>
              <a:defRPr sz="2700">
                <a:solidFill>
                  <a:srgbClr val="373D49"/>
                </a:solidFill>
                <a:latin typeface="Helvetica Light"/>
                <a:ea typeface="Helvetica Light"/>
                <a:cs typeface="Helvetica Light"/>
                <a:sym typeface="Helvetica Light"/>
              </a:defRPr>
            </a:pPr>
            <a:r>
              <a:t>To run:</a:t>
            </a:r>
          </a:p>
          <a:p>
            <a:pPr>
              <a:spcBef>
                <a:spcPts val="4200"/>
              </a:spcBef>
              <a:defRPr sz="2700">
                <a:solidFill>
                  <a:schemeClr val="accent6"/>
                </a:solidFill>
                <a:latin typeface="Courier New"/>
                <a:ea typeface="Courier New"/>
                <a:cs typeface="Courier New"/>
                <a:sym typeface="Courier New"/>
              </a:defRPr>
            </a:pPr>
            <a:r>
              <a:t>influx_stress -v2 -config file.iql</a:t>
            </a: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p:nvPr>
            <p:ph type="title"/>
          </p:nvPr>
        </p:nvSpPr>
        <p:spPr>
          <a:prstGeom prst="rect">
            <a:avLst/>
          </a:prstGeom>
        </p:spPr>
        <p:txBody>
          <a:bodyPr/>
          <a:lstStyle/>
          <a:p>
            <a:pPr/>
            <a:r>
              <a:t>Sample Config</a:t>
            </a:r>
          </a:p>
        </p:txBody>
      </p:sp>
      <p:sp>
        <p:nvSpPr>
          <p:cNvPr id="319" name="Shape 319"/>
          <p:cNvSpPr/>
          <p:nvPr/>
        </p:nvSpPr>
        <p:spPr>
          <a:xfrm>
            <a:off x="691902" y="1552078"/>
            <a:ext cx="11951196" cy="558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2400">
                <a:latin typeface="Helvetica"/>
                <a:ea typeface="Helvetica"/>
                <a:cs typeface="Helvetica"/>
                <a:sym typeface="Helvetica"/>
              </a:defRPr>
            </a:pPr>
            <a:r>
              <a:t>$ cat file.iql</a:t>
            </a:r>
          </a:p>
          <a:p>
            <a:pPr>
              <a:defRPr sz="2400">
                <a:latin typeface="Helvetica"/>
                <a:ea typeface="Helvetica"/>
                <a:cs typeface="Helvetica"/>
                <a:sym typeface="Helvetica"/>
              </a:defRPr>
            </a:pPr>
          </a:p>
          <a:p>
            <a:pPr>
              <a:defRPr sz="1500">
                <a:solidFill>
                  <a:schemeClr val="accent6"/>
                </a:solidFill>
                <a:latin typeface="Courier New"/>
                <a:ea typeface="Courier New"/>
                <a:cs typeface="Courier New"/>
                <a:sym typeface="Courier New"/>
              </a:defRPr>
            </a:pPr>
            <a:r>
              <a:t>CREATE DATABASE IF NOT EXISTS thing</a:t>
            </a:r>
          </a:p>
          <a:p>
            <a:pPr>
              <a:defRPr sz="1500">
                <a:solidFill>
                  <a:schemeClr val="accent6"/>
                </a:solidFill>
                <a:latin typeface="Courier New"/>
                <a:ea typeface="Courier New"/>
                <a:cs typeface="Courier New"/>
                <a:sym typeface="Courier New"/>
              </a:defRPr>
            </a:pPr>
          </a:p>
          <a:p>
            <a:pPr>
              <a:defRPr sz="1500">
                <a:solidFill>
                  <a:schemeClr val="accent6"/>
                </a:solidFill>
                <a:latin typeface="Courier New"/>
                <a:ea typeface="Courier New"/>
                <a:cs typeface="Courier New"/>
                <a:sym typeface="Courier New"/>
              </a:defRPr>
            </a:pPr>
            <a:r>
              <a:t>CREATE RETENTION POLICY ON thing DURATION 1h</a:t>
            </a:r>
          </a:p>
          <a:p>
            <a:pPr>
              <a:defRPr sz="1500">
                <a:solidFill>
                  <a:schemeClr val="accent6"/>
                </a:solidFill>
                <a:latin typeface="Courier New"/>
                <a:ea typeface="Courier New"/>
                <a:cs typeface="Courier New"/>
                <a:sym typeface="Courier New"/>
              </a:defRPr>
            </a:pPr>
          </a:p>
          <a:p>
            <a:pPr>
              <a:defRPr sz="1500">
                <a:solidFill>
                  <a:schemeClr val="accent6"/>
                </a:solidFill>
                <a:latin typeface="Courier New"/>
                <a:ea typeface="Courier New"/>
                <a:cs typeface="Courier New"/>
                <a:sym typeface="Courier New"/>
              </a:defRPr>
            </a:pPr>
            <a:r>
              <a:t>SET Database [thing]</a:t>
            </a:r>
          </a:p>
          <a:p>
            <a:pPr>
              <a:defRPr sz="1500">
                <a:solidFill>
                  <a:schemeClr val="accent6"/>
                </a:solidFill>
                <a:latin typeface="Courier New"/>
                <a:ea typeface="Courier New"/>
                <a:cs typeface="Courier New"/>
                <a:sym typeface="Courier New"/>
              </a:defRPr>
            </a:pPr>
          </a:p>
          <a:p>
            <a:pPr>
              <a:defRPr sz="1500">
                <a:solidFill>
                  <a:schemeClr val="accent6"/>
                </a:solidFill>
                <a:latin typeface="Courier New"/>
                <a:ea typeface="Courier New"/>
                <a:cs typeface="Courier New"/>
                <a:sym typeface="Courier New"/>
              </a:defRPr>
            </a:pPr>
            <a:r>
              <a:t>SET Precision [s]</a:t>
            </a:r>
          </a:p>
          <a:p>
            <a:pPr>
              <a:defRPr sz="1500">
                <a:solidFill>
                  <a:schemeClr val="accent6"/>
                </a:solidFill>
                <a:latin typeface="Courier New"/>
                <a:ea typeface="Courier New"/>
                <a:cs typeface="Courier New"/>
                <a:sym typeface="Courier New"/>
              </a:defRPr>
            </a:pPr>
          </a:p>
          <a:p>
            <a:pPr>
              <a:defRPr sz="1500">
                <a:solidFill>
                  <a:schemeClr val="accent6"/>
                </a:solidFill>
                <a:latin typeface="Courier New"/>
                <a:ea typeface="Courier New"/>
                <a:cs typeface="Courier New"/>
                <a:sym typeface="Courier New"/>
              </a:defRPr>
            </a:pPr>
            <a:r>
              <a:t>GO INSERT devices</a:t>
            </a:r>
          </a:p>
          <a:p>
            <a:pPr>
              <a:defRPr sz="1500">
                <a:solidFill>
                  <a:schemeClr val="accent6"/>
                </a:solidFill>
                <a:latin typeface="Courier New"/>
                <a:ea typeface="Courier New"/>
                <a:cs typeface="Courier New"/>
                <a:sym typeface="Courier New"/>
              </a:defRPr>
            </a:pPr>
            <a:r>
              <a:t>devices,</a:t>
            </a:r>
          </a:p>
          <a:p>
            <a:pPr>
              <a:defRPr sz="1500">
                <a:solidFill>
                  <a:schemeClr val="accent6"/>
                </a:solidFill>
                <a:latin typeface="Courier New"/>
                <a:ea typeface="Courier New"/>
                <a:cs typeface="Courier New"/>
                <a:sym typeface="Courier New"/>
              </a:defRPr>
            </a:pPr>
            <a:r>
              <a:t>city=[str rand(8) 100],country=[str rand(8) 25],device_id=[str rand(10) 100]</a:t>
            </a:r>
          </a:p>
          <a:p>
            <a:pPr>
              <a:defRPr sz="1500">
                <a:solidFill>
                  <a:schemeClr val="accent6"/>
                </a:solidFill>
                <a:latin typeface="Courier New"/>
                <a:ea typeface="Courier New"/>
                <a:cs typeface="Courier New"/>
                <a:sym typeface="Courier New"/>
              </a:defRPr>
            </a:pPr>
            <a:r>
              <a:t>lat=[float rand(90) 0],lng=[float rand(120) 0],temp=[float rand(40) 0]</a:t>
            </a:r>
          </a:p>
          <a:p>
            <a:pPr>
              <a:defRPr sz="1500">
                <a:solidFill>
                  <a:schemeClr val="accent6"/>
                </a:solidFill>
                <a:latin typeface="Courier New"/>
                <a:ea typeface="Courier New"/>
                <a:cs typeface="Courier New"/>
                <a:sym typeface="Courier New"/>
              </a:defRPr>
            </a:pPr>
            <a:r>
              <a:t>100000 10s</a:t>
            </a:r>
          </a:p>
          <a:p>
            <a:pPr>
              <a:defRPr sz="1500">
                <a:solidFill>
                  <a:schemeClr val="accent6"/>
                </a:solidFill>
                <a:latin typeface="Courier New"/>
                <a:ea typeface="Courier New"/>
                <a:cs typeface="Courier New"/>
                <a:sym typeface="Courier New"/>
              </a:defRPr>
            </a:pPr>
          </a:p>
          <a:p>
            <a:pPr>
              <a:defRPr sz="1500">
                <a:solidFill>
                  <a:schemeClr val="accent6"/>
                </a:solidFill>
                <a:latin typeface="Courier New"/>
                <a:ea typeface="Courier New"/>
                <a:cs typeface="Courier New"/>
                <a:sym typeface="Courier New"/>
              </a:defRPr>
            </a:pPr>
            <a:r>
              <a:t>GO QUERY devices</a:t>
            </a:r>
          </a:p>
          <a:p>
            <a:pPr>
              <a:defRPr sz="1500">
                <a:solidFill>
                  <a:schemeClr val="accent6"/>
                </a:solidFill>
                <a:latin typeface="Courier New"/>
                <a:ea typeface="Courier New"/>
                <a:cs typeface="Courier New"/>
                <a:sym typeface="Courier New"/>
              </a:defRPr>
            </a:pPr>
            <a:r>
              <a:t>SELECT count(%f) FROM %m WHERE %t</a:t>
            </a:r>
          </a:p>
          <a:p>
            <a:pPr>
              <a:defRPr sz="1500">
                <a:solidFill>
                  <a:schemeClr val="accent6"/>
                </a:solidFill>
                <a:latin typeface="Courier New"/>
                <a:ea typeface="Courier New"/>
                <a:cs typeface="Courier New"/>
                <a:sym typeface="Courier New"/>
              </a:defRPr>
            </a:pPr>
            <a:r>
              <a:t>DO 100</a:t>
            </a:r>
          </a:p>
          <a:p>
            <a:pPr>
              <a:defRPr sz="1500">
                <a:solidFill>
                  <a:schemeClr val="accent6"/>
                </a:solidFill>
                <a:latin typeface="Courier New"/>
                <a:ea typeface="Courier New"/>
                <a:cs typeface="Courier New"/>
                <a:sym typeface="Courier New"/>
              </a:defRPr>
            </a:pPr>
          </a:p>
          <a:p>
            <a:pPr>
              <a:defRPr sz="1500">
                <a:solidFill>
                  <a:schemeClr val="accent6"/>
                </a:solidFill>
                <a:latin typeface="Courier New"/>
                <a:ea typeface="Courier New"/>
                <a:cs typeface="Courier New"/>
                <a:sym typeface="Courier New"/>
              </a:defRPr>
            </a:pPr>
            <a:r>
              <a:t>WAIT</a:t>
            </a:r>
          </a:p>
          <a:p>
            <a:pPr>
              <a:defRPr sz="1500">
                <a:solidFill>
                  <a:schemeClr val="accent6"/>
                </a:solidFill>
                <a:latin typeface="Courier New"/>
                <a:ea typeface="Courier New"/>
                <a:cs typeface="Courier New"/>
                <a:sym typeface="Courier New"/>
              </a:defRPr>
            </a:pPr>
          </a:p>
          <a:p>
            <a:pPr>
              <a:defRPr sz="1500">
                <a:solidFill>
                  <a:schemeClr val="accent6"/>
                </a:solidFill>
                <a:latin typeface="Courier New"/>
                <a:ea typeface="Courier New"/>
                <a:cs typeface="Courier New"/>
                <a:sym typeface="Courier New"/>
              </a:defRPr>
            </a:pPr>
            <a:r>
              <a:t>DROP DATABASE thing</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body" idx="13"/>
          </p:nvPr>
        </p:nvSpPr>
        <p:spPr>
          <a:xfrm>
            <a:off x="661739" y="1239216"/>
            <a:ext cx="10910690" cy="7242424"/>
          </a:xfrm>
          <a:prstGeom prst="roundRect">
            <a:avLst>
              <a:gd name="adj" fmla="val 1665"/>
            </a:avLst>
          </a:prstGeom>
        </p:spPr>
        <p:txBody>
          <a:bodyPr/>
          <a:lstStyle/>
          <a:p>
            <a:pPr algn="just">
              <a:lnSpc>
                <a:spcPct val="110000"/>
              </a:lnSpc>
              <a:defRPr sz="2000">
                <a:solidFill>
                  <a:srgbClr val="53585F"/>
                </a:solidFill>
                <a:latin typeface="Helvetica Neue Light"/>
                <a:ea typeface="Helvetica Neue Light"/>
                <a:cs typeface="Helvetica Neue Light"/>
                <a:sym typeface="Helvetica Neue Light"/>
              </a:defRPr>
            </a:pPr>
            <a:r>
              <a:t>Write something that sits between your plugin and InfluxDB to sanitize the data OR use one of our write plugins:</a:t>
            </a:r>
          </a:p>
          <a:p>
            <a:pPr algn="just">
              <a:lnSpc>
                <a:spcPct val="110000"/>
              </a:lnSpc>
              <a:defRPr sz="2000">
                <a:solidFill>
                  <a:srgbClr val="53585F"/>
                </a:solidFill>
                <a:latin typeface="Helvetica Neue"/>
                <a:ea typeface="Helvetica Neue"/>
                <a:cs typeface="Helvetica Neue"/>
                <a:sym typeface="Helvetica Neue"/>
              </a:defRPr>
            </a:pPr>
          </a:p>
          <a:p>
            <a:pPr algn="just">
              <a:lnSpc>
                <a:spcPct val="110000"/>
              </a:lnSpc>
              <a:defRPr sz="2000">
                <a:solidFill>
                  <a:srgbClr val="53585F"/>
                </a:solidFill>
                <a:latin typeface="Helvetica Neue"/>
                <a:ea typeface="Helvetica Neue"/>
                <a:cs typeface="Helvetica Neue"/>
                <a:sym typeface="Helvetica Neue"/>
              </a:defRPr>
            </a:pPr>
            <a:r>
              <a:t>Example - Graphite Plugin:</a:t>
            </a:r>
          </a:p>
          <a:p>
            <a:pPr algn="just">
              <a:lnSpc>
                <a:spcPct val="110000"/>
              </a:lnSpc>
              <a:defRPr sz="2000">
                <a:solidFill>
                  <a:srgbClr val="53585F"/>
                </a:solidFill>
                <a:latin typeface="Helvetica Neue"/>
                <a:ea typeface="Helvetica Neue"/>
                <a:cs typeface="Helvetica Neue"/>
                <a:sym typeface="Helvetica Neue"/>
              </a:defRPr>
            </a:pPr>
          </a:p>
          <a:p>
            <a:pPr algn="just">
              <a:lnSpc>
                <a:spcPct val="110000"/>
              </a:lnSpc>
              <a:defRPr sz="2000">
                <a:solidFill>
                  <a:srgbClr val="53585F"/>
                </a:solidFill>
                <a:latin typeface="Helvetica Neue"/>
                <a:ea typeface="Helvetica Neue"/>
                <a:cs typeface="Helvetica Neue"/>
                <a:sym typeface="Helvetica Neue"/>
              </a:defRPr>
            </a:pPr>
            <a:r>
              <a:t>Takes input like…</a:t>
            </a:r>
          </a:p>
          <a:p>
            <a:pPr algn="just">
              <a:lnSpc>
                <a:spcPct val="110000"/>
              </a:lnSpc>
              <a:defRPr sz="2000">
                <a:solidFill>
                  <a:srgbClr val="7A60F6"/>
                </a:solidFill>
                <a:latin typeface="Helvetica Neue"/>
                <a:ea typeface="Helvetica Neue"/>
                <a:cs typeface="Helvetica Neue"/>
                <a:sym typeface="Helvetica Neue"/>
              </a:defRPr>
            </a:pPr>
          </a:p>
          <a:p>
            <a:pPr algn="just">
              <a:lnSpc>
                <a:spcPct val="110000"/>
              </a:lnSpc>
              <a:defRPr sz="2000">
                <a:solidFill>
                  <a:srgbClr val="7A60F6"/>
                </a:solidFill>
                <a:latin typeface="Courier New"/>
                <a:ea typeface="Courier New"/>
                <a:cs typeface="Courier New"/>
                <a:sym typeface="Courier New"/>
              </a:defRPr>
            </a:pPr>
            <a:r>
              <a:t>sensu.metric.net.server0.eth0.rx_packets 461295119435 1444234982</a:t>
            </a:r>
          </a:p>
          <a:p>
            <a:pPr algn="just">
              <a:lnSpc>
                <a:spcPct val="110000"/>
              </a:lnSpc>
              <a:defRPr sz="2000">
                <a:solidFill>
                  <a:srgbClr val="7A60F6"/>
                </a:solidFill>
                <a:latin typeface="Courier New"/>
                <a:ea typeface="Courier New"/>
                <a:cs typeface="Courier New"/>
                <a:sym typeface="Courier New"/>
              </a:defRPr>
            </a:pPr>
            <a:r>
              <a:t>sensu.metric.net.server0.eth0.tx_bytes 1093086493388480 1444234982</a:t>
            </a:r>
          </a:p>
          <a:p>
            <a:pPr algn="just">
              <a:lnSpc>
                <a:spcPct val="110000"/>
              </a:lnSpc>
              <a:defRPr sz="2000">
                <a:solidFill>
                  <a:srgbClr val="7A60F6"/>
                </a:solidFill>
                <a:latin typeface="Courier New"/>
                <a:ea typeface="Courier New"/>
                <a:cs typeface="Courier New"/>
                <a:sym typeface="Courier New"/>
              </a:defRPr>
            </a:pPr>
            <a:r>
              <a:t>sensu.metric.net.server0.eth0.rx_bytes 1015633926034834 1444234982</a:t>
            </a:r>
          </a:p>
          <a:p>
            <a:pPr algn="just">
              <a:lnSpc>
                <a:spcPct val="110000"/>
              </a:lnSpc>
              <a:defRPr sz="2000">
                <a:solidFill>
                  <a:srgbClr val="7A60F6"/>
                </a:solidFill>
                <a:latin typeface="Helvetica Neue"/>
                <a:ea typeface="Helvetica Neue"/>
                <a:cs typeface="Helvetica Neue"/>
                <a:sym typeface="Helvetica Neue"/>
              </a:defRPr>
            </a:pPr>
          </a:p>
          <a:p>
            <a:pPr algn="just">
              <a:lnSpc>
                <a:spcPct val="110000"/>
              </a:lnSpc>
              <a:defRPr sz="2000">
                <a:solidFill>
                  <a:srgbClr val="53585F"/>
                </a:solidFill>
                <a:latin typeface="Helvetica Neue"/>
                <a:ea typeface="Helvetica Neue"/>
                <a:cs typeface="Helvetica Neue"/>
                <a:sym typeface="Helvetica Neue"/>
              </a:defRPr>
            </a:pPr>
            <a:r>
              <a:t>…and parses it with the following template…</a:t>
            </a:r>
          </a:p>
          <a:p>
            <a:pPr algn="just">
              <a:lnSpc>
                <a:spcPct val="110000"/>
              </a:lnSpc>
              <a:defRPr sz="2000">
                <a:solidFill>
                  <a:srgbClr val="7A60F6"/>
                </a:solidFill>
                <a:latin typeface="Helvetica Neue"/>
                <a:ea typeface="Helvetica Neue"/>
                <a:cs typeface="Helvetica Neue"/>
                <a:sym typeface="Helvetica Neue"/>
              </a:defRPr>
            </a:pPr>
          </a:p>
          <a:p>
            <a:pPr algn="just">
              <a:lnSpc>
                <a:spcPct val="110000"/>
              </a:lnSpc>
              <a:defRPr sz="2000">
                <a:solidFill>
                  <a:srgbClr val="7A60F6"/>
                </a:solidFill>
                <a:latin typeface="Courier New"/>
                <a:ea typeface="Courier New"/>
                <a:cs typeface="Courier New"/>
                <a:sym typeface="Courier New"/>
              </a:defRPr>
            </a:pPr>
            <a:r>
              <a:t>[“sensu.metric.* ..measurement.host.interface.field”]</a:t>
            </a:r>
          </a:p>
          <a:p>
            <a:pPr algn="just">
              <a:lnSpc>
                <a:spcPct val="110000"/>
              </a:lnSpc>
              <a:defRPr sz="2000">
                <a:solidFill>
                  <a:srgbClr val="7A60F6"/>
                </a:solidFill>
                <a:latin typeface="Helvetica Neue"/>
                <a:ea typeface="Helvetica Neue"/>
                <a:cs typeface="Helvetica Neue"/>
                <a:sym typeface="Helvetica Neue"/>
              </a:defRPr>
            </a:pPr>
          </a:p>
          <a:p>
            <a:pPr algn="just">
              <a:lnSpc>
                <a:spcPct val="110000"/>
              </a:lnSpc>
              <a:defRPr sz="2000">
                <a:solidFill>
                  <a:srgbClr val="53585F"/>
                </a:solidFill>
                <a:latin typeface="Helvetica Neue"/>
                <a:ea typeface="Helvetica Neue"/>
                <a:cs typeface="Helvetica Neue"/>
                <a:sym typeface="Helvetica Neue"/>
              </a:defRPr>
            </a:pPr>
            <a:r>
              <a:t>…resulting in the following points in line protocol hitting the database:</a:t>
            </a:r>
          </a:p>
          <a:p>
            <a:pPr algn="just">
              <a:lnSpc>
                <a:spcPct val="110000"/>
              </a:lnSpc>
              <a:defRPr sz="2000">
                <a:solidFill>
                  <a:srgbClr val="7A60F6"/>
                </a:solidFill>
                <a:latin typeface="Helvetica Neue"/>
                <a:ea typeface="Helvetica Neue"/>
                <a:cs typeface="Helvetica Neue"/>
                <a:sym typeface="Helvetica Neue"/>
              </a:defRPr>
            </a:pPr>
          </a:p>
          <a:p>
            <a:pPr algn="just">
              <a:lnSpc>
                <a:spcPct val="110000"/>
              </a:lnSpc>
              <a:defRPr sz="1900">
                <a:solidFill>
                  <a:srgbClr val="7A60F6"/>
                </a:solidFill>
                <a:latin typeface="Courier New"/>
                <a:ea typeface="Courier New"/>
                <a:cs typeface="Courier New"/>
                <a:sym typeface="Courier New"/>
              </a:defRPr>
            </a:pPr>
            <a:r>
              <a:t>net,host=server0,interface=eth0 rx_packets=461295119435 1444234982</a:t>
            </a:r>
          </a:p>
          <a:p>
            <a:pPr algn="just">
              <a:lnSpc>
                <a:spcPct val="110000"/>
              </a:lnSpc>
              <a:defRPr sz="1900">
                <a:solidFill>
                  <a:srgbClr val="7A60F6"/>
                </a:solidFill>
                <a:latin typeface="Courier New"/>
                <a:ea typeface="Courier New"/>
                <a:cs typeface="Courier New"/>
                <a:sym typeface="Courier New"/>
              </a:defRPr>
            </a:pPr>
            <a:r>
              <a:t>net,host=server0,interface=eth0 tx_bytes=1093086493388480 1444234982</a:t>
            </a:r>
          </a:p>
          <a:p>
            <a:pPr algn="just">
              <a:lnSpc>
                <a:spcPct val="110000"/>
              </a:lnSpc>
              <a:defRPr sz="1900">
                <a:solidFill>
                  <a:srgbClr val="7A60F6"/>
                </a:solidFill>
                <a:latin typeface="Courier New"/>
                <a:ea typeface="Courier New"/>
                <a:cs typeface="Courier New"/>
                <a:sym typeface="Courier New"/>
              </a:defRPr>
            </a:pPr>
            <a:r>
              <a:t>net,host=server0,interface=eth0 rx_bytes=1015633926034834 1444234982</a:t>
            </a:r>
          </a:p>
        </p:txBody>
      </p:sp>
      <p:sp>
        <p:nvSpPr>
          <p:cNvPr id="159" name="Shape 159"/>
          <p:cNvSpPr/>
          <p:nvPr>
            <p:ph type="body" idx="14"/>
          </p:nvPr>
        </p:nvSpPr>
        <p:spPr>
          <a:xfrm>
            <a:off x="483220" y="-12700"/>
            <a:ext cx="12732395" cy="1065908"/>
          </a:xfrm>
          <a:prstGeom prst="rect">
            <a:avLst/>
          </a:prstGeom>
        </p:spPr>
        <p:txBody>
          <a:bodyPr/>
          <a:lstStyle>
            <a:lvl1pPr algn="just">
              <a:lnSpc>
                <a:spcPct val="110000"/>
              </a:lnSpc>
              <a:defRPr sz="3600">
                <a:solidFill>
                  <a:srgbClr val="53585F"/>
                </a:solidFill>
              </a:defRPr>
            </a:lvl1pPr>
          </a:lstStyle>
          <a:p>
            <a:pPr/>
            <a:r>
              <a:t>What if my plugin sends data like that to InfluxDB?</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body" idx="13"/>
          </p:nvPr>
        </p:nvSpPr>
        <p:spPr>
          <a:prstGeom prst="roundRect">
            <a:avLst>
              <a:gd name="adj" fmla="val 1975"/>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BAD</a:t>
            </a:r>
          </a:p>
          <a:p>
            <a:pPr algn="just">
              <a:defRPr sz="2600">
                <a:solidFill>
                  <a:srgbClr val="7A60F6"/>
                </a:solidFill>
                <a:latin typeface="Helvetica Neue"/>
                <a:ea typeface="Helvetica Neue"/>
                <a:cs typeface="Helvetica Neue"/>
                <a:sym typeface="Helvetica Neue"/>
              </a:defRPr>
            </a:pPr>
          </a:p>
          <a:p>
            <a:pPr algn="just">
              <a:defRPr sz="2300">
                <a:solidFill>
                  <a:srgbClr val="7A60F6"/>
                </a:solidFill>
                <a:latin typeface="Courier New"/>
                <a:ea typeface="Courier New"/>
                <a:cs typeface="Courier New"/>
                <a:sym typeface="Courier New"/>
              </a:defRPr>
            </a:pPr>
            <a:r>
              <a:t>cpu,server=localhost.us-west value=2 1444234982000000000</a:t>
            </a:r>
          </a:p>
          <a:p>
            <a:pPr algn="just">
              <a:defRPr sz="2300">
                <a:solidFill>
                  <a:srgbClr val="7A60F6"/>
                </a:solidFill>
                <a:latin typeface="Courier New"/>
                <a:ea typeface="Courier New"/>
                <a:cs typeface="Courier New"/>
                <a:sym typeface="Courier New"/>
              </a:defRPr>
            </a:pPr>
          </a:p>
          <a:p>
            <a:pPr algn="just">
              <a:defRPr sz="2300">
                <a:solidFill>
                  <a:srgbClr val="7A60F6"/>
                </a:solidFill>
                <a:latin typeface="Courier New"/>
                <a:ea typeface="Courier New"/>
                <a:cs typeface="Courier New"/>
                <a:sym typeface="Courier New"/>
              </a:defRPr>
            </a:pPr>
            <a:r>
              <a:t>cpu,server=localhost.us-east value=3 1444234982000000000</a:t>
            </a:r>
          </a:p>
          <a:p>
            <a:pPr algn="just">
              <a:defRPr sz="2300">
                <a:solidFill>
                  <a:srgbClr val="7A60F6"/>
                </a:solidFill>
                <a:latin typeface="Courier New"/>
                <a:ea typeface="Courier New"/>
                <a:cs typeface="Courier New"/>
                <a:sym typeface="Courier New"/>
              </a:defRPr>
            </a:pPr>
          </a:p>
          <a:p>
            <a:pPr algn="just">
              <a:lnSpc>
                <a:spcPct val="110000"/>
              </a:lnSpc>
              <a:defRPr sz="2300">
                <a:solidFill>
                  <a:srgbClr val="7A60F6"/>
                </a:solidFill>
                <a:latin typeface="Courier New"/>
                <a:ea typeface="Courier New"/>
                <a:cs typeface="Courier New"/>
                <a:sym typeface="Courier New"/>
              </a:defRPr>
            </a:pPr>
          </a:p>
          <a:p>
            <a:pPr algn="just">
              <a:lnSpc>
                <a:spcPct val="110000"/>
              </a:lnSpc>
              <a:defRPr sz="2600">
                <a:solidFill>
                  <a:srgbClr val="53585F"/>
                </a:solidFill>
                <a:latin typeface="Helvetica Neue"/>
                <a:ea typeface="Helvetica Neue"/>
                <a:cs typeface="Helvetica Neue"/>
                <a:sym typeface="Helvetica Neue"/>
              </a:defRPr>
            </a:pPr>
            <a:r>
              <a:t>GOOD</a:t>
            </a:r>
          </a:p>
          <a:p>
            <a:pPr algn="just">
              <a:lnSpc>
                <a:spcPct val="110000"/>
              </a:lnSpc>
              <a:defRPr sz="2100">
                <a:solidFill>
                  <a:srgbClr val="53585F"/>
                </a:solidFill>
                <a:latin typeface="Helvetica Neue Light"/>
                <a:ea typeface="Helvetica Neue Light"/>
                <a:cs typeface="Helvetica Neue Light"/>
                <a:sym typeface="Helvetica Neue Light"/>
              </a:defRPr>
            </a:pPr>
            <a:r>
              <a:t>Separate out into different tags:</a:t>
            </a:r>
          </a:p>
          <a:p>
            <a:pPr algn="just">
              <a:defRPr sz="2600">
                <a:solidFill>
                  <a:srgbClr val="7A60F6"/>
                </a:solidFill>
                <a:latin typeface="Helvetica Neue"/>
                <a:ea typeface="Helvetica Neue"/>
                <a:cs typeface="Helvetica Neue"/>
                <a:sym typeface="Helvetica Neue"/>
              </a:defRPr>
            </a:pPr>
          </a:p>
          <a:p>
            <a:pPr algn="just">
              <a:defRPr sz="2300">
                <a:solidFill>
                  <a:srgbClr val="7A60F6"/>
                </a:solidFill>
                <a:latin typeface="Courier New"/>
                <a:ea typeface="Courier New"/>
                <a:cs typeface="Courier New"/>
                <a:sym typeface="Courier New"/>
              </a:defRPr>
            </a:pPr>
            <a:r>
              <a:t>cpu,host=localhost,region=us-west value=2 1444234982000000000</a:t>
            </a:r>
          </a:p>
          <a:p>
            <a:pPr algn="just">
              <a:defRPr sz="2300">
                <a:solidFill>
                  <a:srgbClr val="7A60F6"/>
                </a:solidFill>
                <a:latin typeface="Courier New"/>
                <a:ea typeface="Courier New"/>
                <a:cs typeface="Courier New"/>
                <a:sym typeface="Courier New"/>
              </a:defRPr>
            </a:pPr>
          </a:p>
          <a:p>
            <a:pPr algn="just">
              <a:defRPr sz="2300">
                <a:solidFill>
                  <a:srgbClr val="7A60F6"/>
                </a:solidFill>
                <a:latin typeface="Courier New"/>
                <a:ea typeface="Courier New"/>
                <a:cs typeface="Courier New"/>
                <a:sym typeface="Courier New"/>
              </a:defRPr>
            </a:pPr>
            <a:r>
              <a:t>cpu,host=localhost,region=us-east value=3 1444234982000000000</a:t>
            </a:r>
          </a:p>
        </p:txBody>
      </p:sp>
      <p:sp>
        <p:nvSpPr>
          <p:cNvPr id="162" name="Shape 162"/>
          <p:cNvSpPr/>
          <p:nvPr>
            <p:ph type="body" idx="14"/>
          </p:nvPr>
        </p:nvSpPr>
        <p:spPr>
          <a:xfrm>
            <a:off x="521320" y="279400"/>
            <a:ext cx="12732395" cy="1065908"/>
          </a:xfrm>
          <a:prstGeom prst="rect">
            <a:avLst/>
          </a:prstGeom>
        </p:spPr>
        <p:txBody>
          <a:bodyPr/>
          <a:lstStyle/>
          <a:p>
            <a:pPr/>
            <a:r>
              <a:t>DON’T OVERLOAD TAGS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body" idx="13"/>
          </p:nvPr>
        </p:nvSpPr>
        <p:spPr>
          <a:xfrm>
            <a:off x="331539" y="1445938"/>
            <a:ext cx="12341722" cy="6562280"/>
          </a:xfrm>
          <a:prstGeom prst="roundRect">
            <a:avLst>
              <a:gd name="adj" fmla="val 1975"/>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BAD</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1900">
                <a:solidFill>
                  <a:srgbClr val="7A60F6"/>
                </a:solidFill>
                <a:latin typeface="Courier New"/>
                <a:ea typeface="Courier New"/>
                <a:cs typeface="Courier New"/>
                <a:sym typeface="Courier New"/>
              </a:defRPr>
            </a:pPr>
            <a:r>
              <a:t>response_time,session_id=33254331,request_id=3424347 value=340 14442349820000</a:t>
            </a:r>
          </a:p>
          <a:p>
            <a:pPr algn="just">
              <a:lnSpc>
                <a:spcPct val="110000"/>
              </a:lnSpc>
              <a:defRPr sz="1900">
                <a:solidFill>
                  <a:srgbClr val="7A60F6"/>
                </a:solidFill>
                <a:latin typeface="Courier New"/>
                <a:ea typeface="Courier New"/>
                <a:cs typeface="Courier New"/>
                <a:sym typeface="Courier New"/>
              </a:defRPr>
            </a:pPr>
          </a:p>
          <a:p>
            <a:pPr algn="just">
              <a:lnSpc>
                <a:spcPct val="110000"/>
              </a:lnSpc>
              <a:defRPr sz="2600">
                <a:solidFill>
                  <a:srgbClr val="53585F"/>
                </a:solidFill>
                <a:latin typeface="Helvetica Neue"/>
                <a:ea typeface="Helvetica Neue"/>
                <a:cs typeface="Helvetica Neue"/>
                <a:sym typeface="Helvetica Neue"/>
              </a:defRPr>
            </a:pPr>
            <a:r>
              <a:t>You might need to do something like that, so consider:</a:t>
            </a:r>
          </a:p>
          <a:p>
            <a:pPr algn="just">
              <a:lnSpc>
                <a:spcPct val="110000"/>
              </a:lnSpc>
              <a:defRPr sz="2600">
                <a:solidFill>
                  <a:srgbClr val="7A60F6"/>
                </a:solidFill>
                <a:latin typeface="Helvetica Neue"/>
                <a:ea typeface="Helvetica Neue"/>
                <a:cs typeface="Helvetica Neue"/>
                <a:sym typeface="Helvetica Neue"/>
              </a:defRPr>
            </a:pP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Vertical sharding across instances</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Use prefix tag groupings</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Use a cluster to horizontally shard series</a:t>
            </a:r>
          </a:p>
        </p:txBody>
      </p:sp>
      <p:sp>
        <p:nvSpPr>
          <p:cNvPr id="165" name="Shape 165"/>
          <p:cNvSpPr/>
          <p:nvPr>
            <p:ph type="body" idx="14"/>
          </p:nvPr>
        </p:nvSpPr>
        <p:spPr>
          <a:prstGeom prst="rect">
            <a:avLst/>
          </a:prstGeom>
        </p:spPr>
        <p:txBody>
          <a:bodyPr/>
          <a:lstStyle>
            <a:lvl1pPr defTabSz="338835">
              <a:defRPr sz="3480"/>
            </a:lvl1pPr>
          </a:lstStyle>
          <a:p>
            <a:pPr/>
            <a:r>
              <a:t>DON’T USE TAGS THAT HAVE HIGH VARIABILITY, E.G. UUIDS, HASHES, RANDOM STRINGS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body" idx="13"/>
          </p:nvPr>
        </p:nvSpPr>
        <p:spPr>
          <a:prstGeom prst="roundRect">
            <a:avLst>
              <a:gd name="adj" fmla="val 1975"/>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BAD</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000">
                <a:solidFill>
                  <a:srgbClr val="7A60F6"/>
                </a:solidFill>
                <a:latin typeface="Courier New"/>
                <a:ea typeface="Courier New"/>
                <a:cs typeface="Courier New"/>
                <a:sym typeface="Courier New"/>
              </a:defRPr>
            </a:pPr>
            <a:r>
              <a:t>cpu,week=10,weekday=tues,hour=14,min=34,...,host=api-0 value=2 1444234982000</a:t>
            </a:r>
          </a:p>
          <a:p>
            <a:pPr algn="just">
              <a:lnSpc>
                <a:spcPct val="110000"/>
              </a:lnSpc>
              <a:defRPr sz="2000">
                <a:solidFill>
                  <a:srgbClr val="7A60F6"/>
                </a:solidFill>
                <a:latin typeface="Courier New"/>
                <a:ea typeface="Courier New"/>
                <a:cs typeface="Courier New"/>
                <a:sym typeface="Courier New"/>
              </a:defRPr>
            </a:pPr>
          </a:p>
          <a:p>
            <a:pPr algn="just">
              <a:lnSpc>
                <a:spcPct val="110000"/>
              </a:lnSpc>
              <a:defRPr sz="2000">
                <a:solidFill>
                  <a:srgbClr val="7A60F6"/>
                </a:solidFill>
                <a:latin typeface="Courier New"/>
                <a:ea typeface="Courier New"/>
                <a:cs typeface="Courier New"/>
                <a:sym typeface="Courier New"/>
              </a:defRPr>
            </a:pPr>
          </a:p>
          <a:p>
            <a:pPr algn="just">
              <a:lnSpc>
                <a:spcPct val="110000"/>
              </a:lnSpc>
              <a:defRPr sz="2600">
                <a:solidFill>
                  <a:srgbClr val="53585F"/>
                </a:solidFill>
                <a:latin typeface="Helvetica Neue"/>
                <a:ea typeface="Helvetica Neue"/>
                <a:cs typeface="Helvetica Neue"/>
                <a:sym typeface="Helvetica Neue"/>
              </a:defRPr>
            </a:pPr>
            <a:r>
              <a:t>This increases the memory requirement of InfluxDB.</a:t>
            </a:r>
          </a:p>
        </p:txBody>
      </p:sp>
      <p:sp>
        <p:nvSpPr>
          <p:cNvPr id="168" name="Shape 168"/>
          <p:cNvSpPr/>
          <p:nvPr>
            <p:ph type="body" idx="14"/>
          </p:nvPr>
        </p:nvSpPr>
        <p:spPr>
          <a:xfrm>
            <a:off x="136202" y="304800"/>
            <a:ext cx="12732395" cy="1065908"/>
          </a:xfrm>
          <a:prstGeom prst="rect">
            <a:avLst/>
          </a:prstGeom>
        </p:spPr>
        <p:txBody>
          <a:bodyPr/>
          <a:lstStyle>
            <a:lvl1pPr defTabSz="420624">
              <a:defRPr sz="4320"/>
            </a:lvl1pPr>
          </a:lstStyle>
          <a:p>
            <a:pPr/>
            <a:r>
              <a:t>DON’T HAVE A HUGE NUMBER OF INDEPENDENT TAGS</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