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1pPr>
    <a:lvl2pPr marL="0" marR="0" indent="2286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2pPr>
    <a:lvl3pPr marL="0" marR="0" indent="4572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3pPr>
    <a:lvl4pPr marL="0" marR="0" indent="6858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4pPr>
    <a:lvl5pPr marL="0" marR="0" indent="9144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5pPr>
    <a:lvl6pPr marL="0" marR="0" indent="11430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6pPr>
    <a:lvl7pPr marL="0" marR="0" indent="13716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7pPr>
    <a:lvl8pPr marL="0" marR="0" indent="16002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8pPr>
    <a:lvl9pPr marL="0" marR="0" indent="18288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
          <a:latin typeface="Helvetica Light"/>
          <a:ea typeface="Helvetica Light"/>
          <a:cs typeface="Helvetica Light"/>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
          <a:latin typeface="Helvetica Light"/>
          <a:ea typeface="Helvetica Light"/>
          <a:cs typeface="Helvetica Light"/>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
          <a:latin typeface="Helvetica Light"/>
          <a:ea typeface="Helvetica Light"/>
          <a:cs typeface="Helvetica Light"/>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
          <a:latin typeface="Helvetica Light"/>
          <a:ea typeface="Helvetica Light"/>
          <a:cs typeface="Helvetica Light"/>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p:nvPr>
            <p:ph type="sldImg"/>
          </p:nvPr>
        </p:nvSpPr>
        <p:spPr>
          <a:xfrm>
            <a:off x="1143000" y="685800"/>
            <a:ext cx="4572000" cy="3429000"/>
          </a:xfrm>
          <a:prstGeom prst="rect">
            <a:avLst/>
          </a:prstGeom>
        </p:spPr>
        <p:txBody>
          <a:bodyPr/>
          <a:lstStyle/>
          <a:p>
            <a:pPr/>
          </a:p>
        </p:txBody>
      </p:sp>
      <p:sp>
        <p:nvSpPr>
          <p:cNvPr id="173" name="Shape 17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2" name="Shape 12"/>
          <p:cNvSpPr/>
          <p:nvPr>
            <p:ph type="title"/>
          </p:nvPr>
        </p:nvSpPr>
        <p:spPr>
          <a:prstGeom prst="rect">
            <a:avLst/>
          </a:prstGeom>
        </p:spPr>
        <p:txBody>
          <a:bodyPr/>
          <a:lstStyle/>
          <a:p>
            <a:pPr/>
            <a:r>
              <a:t>Title Text</a:t>
            </a:r>
          </a:p>
        </p:txBody>
      </p:sp>
      <p:sp>
        <p:nvSpPr>
          <p:cNvPr id="13" name="Shape 13"/>
          <p:cNvSpPr/>
          <p:nvPr>
            <p:ph type="body" sz="quarter" idx="13"/>
          </p:nvPr>
        </p:nvSpPr>
        <p:spPr>
          <a:xfrm>
            <a:off x="1126751" y="5085525"/>
            <a:ext cx="7116220" cy="1462149"/>
          </a:xfrm>
          <a:prstGeom prst="rect">
            <a:avLst/>
          </a:prstGeom>
        </p:spPr>
        <p:txBody>
          <a:bodyPr>
            <a:spAutoFit/>
          </a:bodyPr>
          <a:lstStyle/>
          <a:p>
            <a:pPr algn="l">
              <a:defRPr sz="3000">
                <a:solidFill>
                  <a:srgbClr val="575E6C"/>
                </a:solidFill>
                <a:latin typeface="Helvetica Neue Light"/>
                <a:ea typeface="Helvetica Neue Light"/>
                <a:cs typeface="Helvetica Neue Light"/>
                <a:sym typeface="Helvetica Neue Light"/>
              </a:defRPr>
            </a:pPr>
            <a:r>
              <a:t>Ben Adamson</a:t>
            </a:r>
          </a:p>
          <a:p>
            <a:pPr algn="l">
              <a:defRPr sz="3000">
                <a:solidFill>
                  <a:srgbClr val="575E6C"/>
                </a:solidFill>
                <a:latin typeface="Helvetica Neue Light"/>
                <a:ea typeface="Helvetica Neue Light"/>
                <a:cs typeface="Helvetica Neue Light"/>
                <a:sym typeface="Helvetica Neue Light"/>
              </a:defRPr>
            </a:pPr>
            <a:r>
              <a:t>Product Designer @ InfluxData</a:t>
            </a:r>
          </a:p>
          <a:p>
            <a:pPr algn="l">
              <a:defRPr sz="3000">
                <a:solidFill>
                  <a:srgbClr val="575E6C"/>
                </a:solidFill>
                <a:latin typeface="Helvetica Neue Light"/>
                <a:ea typeface="Helvetica Neue Light"/>
                <a:cs typeface="Helvetica Neue Light"/>
                <a:sym typeface="Helvetica Neue Light"/>
              </a:defRPr>
            </a:pPr>
            <a:r>
              <a:t>Feb 6, 2016</a:t>
            </a:r>
          </a:p>
        </p:txBody>
      </p:sp>
      <p:sp>
        <p:nvSpPr>
          <p:cNvPr id="14" name="Shape 14"/>
          <p:cNvSpPr/>
          <p:nvPr>
            <p:ph type="body" sz="quarter" idx="14"/>
          </p:nvPr>
        </p:nvSpPr>
        <p:spPr>
          <a:xfrm>
            <a:off x="1037851" y="8622475"/>
            <a:ext cx="4333234" cy="560450"/>
          </a:xfrm>
          <a:prstGeom prst="rect">
            <a:avLst/>
          </a:prstGeom>
        </p:spPr>
        <p:txBody>
          <a:bodyPr anchor="ctr">
            <a:spAutoFit/>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
        <p:nvSpPr>
          <p:cNvPr id="15" name="Shape 1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6">
    <p:spTree>
      <p:nvGrpSpPr>
        <p:cNvPr id="1" name=""/>
        <p:cNvGrpSpPr/>
        <p:nvPr/>
      </p:nvGrpSpPr>
      <p:grpSpPr>
        <a:xfrm>
          <a:off x="0" y="0"/>
          <a:ext cx="0" cy="0"/>
          <a:chOff x="0" y="0"/>
          <a:chExt cx="0" cy="0"/>
        </a:xfrm>
      </p:grpSpPr>
      <p:sp>
        <p:nvSpPr>
          <p:cNvPr id="100" name="Shape 100"/>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101" name="Shape 101"/>
          <p:cNvSpPr/>
          <p:nvPr/>
        </p:nvSpPr>
        <p:spPr>
          <a:xfrm>
            <a:off x="685758" y="3149599"/>
            <a:ext cx="3781807" cy="345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defRPr>
                <a:solidFill>
                  <a:srgbClr val="FC5E4E"/>
                </a:solidFill>
                <a:latin typeface="KlavikaRegular-ItalicOSF"/>
                <a:ea typeface="KlavikaRegular-ItalicOSF"/>
                <a:cs typeface="KlavikaRegular-ItalicOSF"/>
                <a:sym typeface="KlavikaRegular-ItalicOSF"/>
              </a:defRPr>
            </a:pPr>
            <a:r>
              <a:t>Telegraf</a:t>
            </a:r>
          </a:p>
          <a:p>
            <a:pPr>
              <a:defRPr>
                <a:solidFill>
                  <a:srgbClr val="408FF0"/>
                </a:solidFill>
                <a:latin typeface="KlavikaRegular-ItalicOSF"/>
                <a:ea typeface="KlavikaRegular-ItalicOSF"/>
                <a:cs typeface="KlavikaRegular-ItalicOSF"/>
                <a:sym typeface="KlavikaRegular-ItalicOSF"/>
              </a:defRPr>
            </a:pPr>
            <a:r>
              <a:t>InfluxDB</a:t>
            </a:r>
          </a:p>
          <a:p>
            <a:pPr>
              <a:defRPr>
                <a:solidFill>
                  <a:srgbClr val="46D99F"/>
                </a:solidFill>
                <a:latin typeface="KlavikaRegular-ItalicOSF"/>
                <a:ea typeface="KlavikaRegular-ItalicOSF"/>
                <a:cs typeface="KlavikaRegular-ItalicOSF"/>
                <a:sym typeface="KlavikaRegular-ItalicOSF"/>
              </a:defRPr>
            </a:pPr>
            <a:r>
              <a:t>Chronograf</a:t>
            </a:r>
          </a:p>
          <a:p>
            <a:pPr>
              <a:defRPr>
                <a:solidFill>
                  <a:srgbClr val="C64EFF"/>
                </a:solidFill>
                <a:latin typeface="KlavikaRegular-ItalicOSF"/>
                <a:ea typeface="KlavikaRegular-ItalicOSF"/>
                <a:cs typeface="KlavikaRegular-ItalicOSF"/>
                <a:sym typeface="KlavikaRegular-ItalicOSF"/>
              </a:defRPr>
            </a:pPr>
            <a:r>
              <a:t>Kapacitor</a:t>
            </a:r>
          </a:p>
        </p:txBody>
      </p:sp>
      <p:sp>
        <p:nvSpPr>
          <p:cNvPr id="102" name="Shape 102"/>
          <p:cNvSpPr/>
          <p:nvPr>
            <p:ph type="body" sz="quarter" idx="13"/>
          </p:nvPr>
        </p:nvSpPr>
        <p:spPr>
          <a:xfrm>
            <a:off x="5202657" y="3350710"/>
            <a:ext cx="7052472" cy="2833750"/>
          </a:xfrm>
          <a:prstGeom prst="rect">
            <a:avLst/>
          </a:prstGeom>
        </p:spPr>
        <p:txBody>
          <a:bodyPr anchor="ctr">
            <a:spAutoFit/>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9">
    <p:spTree>
      <p:nvGrpSpPr>
        <p:cNvPr id="1" name=""/>
        <p:cNvGrpSpPr/>
        <p:nvPr/>
      </p:nvGrpSpPr>
      <p:grpSpPr>
        <a:xfrm>
          <a:off x="0" y="0"/>
          <a:ext cx="0" cy="0"/>
          <a:chOff x="0" y="0"/>
          <a:chExt cx="0" cy="0"/>
        </a:xfrm>
      </p:grpSpPr>
      <p:sp>
        <p:nvSpPr>
          <p:cNvPr id="110" name="Shape 110"/>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pic>
        <p:nvPicPr>
          <p:cNvPr id="111" name="pasted-image.png"/>
          <p:cNvPicPr>
            <a:picLocks noChangeAspect="1"/>
          </p:cNvPicPr>
          <p:nvPr/>
        </p:nvPicPr>
        <p:blipFill>
          <a:blip r:embed="rId2">
            <a:extLst/>
          </a:blip>
          <a:stretch>
            <a:fillRect/>
          </a:stretch>
        </p:blipFill>
        <p:spPr>
          <a:xfrm>
            <a:off x="3594012" y="1558827"/>
            <a:ext cx="5816776" cy="5061146"/>
          </a:xfrm>
          <a:prstGeom prst="rect">
            <a:avLst/>
          </a:prstGeom>
          <a:ln w="12700">
            <a:miter lim="400000"/>
          </a:ln>
        </p:spPr>
      </p:pic>
      <p:sp>
        <p:nvSpPr>
          <p:cNvPr id="112" name="Shape 112"/>
          <p:cNvSpPr/>
          <p:nvPr/>
        </p:nvSpPr>
        <p:spPr>
          <a:xfrm>
            <a:off x="1604289" y="6808092"/>
            <a:ext cx="9796222"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spcBef>
                <a:spcPts val="4200"/>
              </a:spcBef>
              <a:defRPr sz="3800">
                <a:solidFill>
                  <a:srgbClr val="373D49"/>
                </a:solidFill>
                <a:latin typeface="Helvetica Light"/>
                <a:ea typeface="Helvetica Light"/>
                <a:cs typeface="Helvetica Light"/>
                <a:sym typeface="Helvetica Light"/>
              </a:defRPr>
            </a:lvl1pPr>
          </a:lstStyle>
          <a:p>
            <a:pPr/>
            <a:r>
              <a:t>This is some text explaining about this image</a:t>
            </a:r>
          </a:p>
        </p:txBody>
      </p:sp>
      <p:sp>
        <p:nvSpPr>
          <p:cNvPr id="113" name="Shape 1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7">
    <p:spTree>
      <p:nvGrpSpPr>
        <p:cNvPr id="1" name=""/>
        <p:cNvGrpSpPr/>
        <p:nvPr/>
      </p:nvGrpSpPr>
      <p:grpSpPr>
        <a:xfrm>
          <a:off x="0" y="0"/>
          <a:ext cx="0" cy="0"/>
          <a:chOff x="0" y="0"/>
          <a:chExt cx="0" cy="0"/>
        </a:xfrm>
      </p:grpSpPr>
      <p:sp>
        <p:nvSpPr>
          <p:cNvPr id="120" name="Shape 120"/>
          <p:cNvSpPr/>
          <p:nvPr>
            <p:ph type="body" sz="half" idx="13"/>
          </p:nvPr>
        </p:nvSpPr>
        <p:spPr>
          <a:xfrm>
            <a:off x="672925" y="2088325"/>
            <a:ext cx="6147646" cy="5576950"/>
          </a:xfrm>
          <a:prstGeom prst="rect">
            <a:avLst/>
          </a:prstGeom>
        </p:spPr>
        <p:txBody>
          <a:bodyPr anchor="ctr">
            <a:spAutoFit/>
          </a:bodyPr>
          <a:lstStyle/>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p:txBody>
      </p:sp>
      <p:sp>
        <p:nvSpPr>
          <p:cNvPr id="121" name="Shape 121"/>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122" name="Shape 1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10">
    <p:spTree>
      <p:nvGrpSpPr>
        <p:cNvPr id="1" name=""/>
        <p:cNvGrpSpPr/>
        <p:nvPr/>
      </p:nvGrpSpPr>
      <p:grpSpPr>
        <a:xfrm>
          <a:off x="0" y="0"/>
          <a:ext cx="0" cy="0"/>
          <a:chOff x="0" y="0"/>
          <a:chExt cx="0" cy="0"/>
        </a:xfrm>
      </p:grpSpPr>
      <p:sp>
        <p:nvSpPr>
          <p:cNvPr id="129" name="Shape 129"/>
          <p:cNvSpPr/>
          <p:nvPr>
            <p:ph type="body" idx="13"/>
          </p:nvPr>
        </p:nvSpPr>
        <p:spPr>
          <a:xfrm>
            <a:off x="291925" y="1612900"/>
            <a:ext cx="11949066" cy="6527801"/>
          </a:xfrm>
          <a:prstGeom prst="rect">
            <a:avLst/>
          </a:prstGeom>
        </p:spPr>
        <p:txBody>
          <a:bodyPr>
            <a:spAutoFit/>
          </a:bodyPr>
          <a:lstStyle>
            <a:lvl1pPr algn="l">
              <a:spcBef>
                <a:spcPts val="4200"/>
              </a:spcBef>
              <a:buClr>
                <a:srgbClr val="3A424E"/>
              </a:buClr>
              <a:defRPr sz="3800">
                <a:solidFill>
                  <a:srgbClr val="373D49"/>
                </a:solidFill>
              </a:defRPr>
            </a:lvl1pPr>
          </a:lstStyle>
          <a:p>
            <a:pPr/>
            <a:r>
              <a:t>Lorem Khaled Ipsum is a major key to success. Eliptical talk. Cloth talk. They never said winning was easy. Some people can’t handle success, I can. Surround yourself with angels, positive energy, beautiful people, beautiful souls, clean heart, angel. You should never complain, complaining is a weak emotion, you got life, we breathing, we blessed. The weather is amazing, walk with me through the pathway of more success. Take this journey with me, Lion! How’s business? Boomin. The ladies always say Khaled you smell good.</a:t>
            </a:r>
          </a:p>
        </p:txBody>
      </p:sp>
      <p:sp>
        <p:nvSpPr>
          <p:cNvPr id="130" name="Shape 130"/>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131" name="Shape 1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4">
    <p:spTree>
      <p:nvGrpSpPr>
        <p:cNvPr id="1" name=""/>
        <p:cNvGrpSpPr/>
        <p:nvPr/>
      </p:nvGrpSpPr>
      <p:grpSpPr>
        <a:xfrm>
          <a:off x="0" y="0"/>
          <a:ext cx="0" cy="0"/>
          <a:chOff x="0" y="0"/>
          <a:chExt cx="0" cy="0"/>
        </a:xfrm>
      </p:grpSpPr>
      <p:sp>
        <p:nvSpPr>
          <p:cNvPr id="138" name="Shape 138"/>
          <p:cNvSpPr/>
          <p:nvPr>
            <p:ph type="body" sz="quarter" idx="13"/>
          </p:nvPr>
        </p:nvSpPr>
        <p:spPr>
          <a:xfrm>
            <a:off x="6888483" y="3459925"/>
            <a:ext cx="5443888" cy="2833750"/>
          </a:xfrm>
          <a:prstGeom prst="rect">
            <a:avLst/>
          </a:prstGeom>
        </p:spPr>
        <p:txBody>
          <a:bodyPr anchor="ctr">
            <a:spAutoFit/>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p:txBody>
      </p:sp>
      <p:sp>
        <p:nvSpPr>
          <p:cNvPr id="139" name="Shape 139"/>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140" name="Shape 1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3">
    <p:bg>
      <p:bgPr>
        <a:solidFill>
          <a:srgbClr val="C13B5D"/>
        </a:solidFill>
      </p:bgPr>
    </p:bg>
    <p:spTree>
      <p:nvGrpSpPr>
        <p:cNvPr id="1" name=""/>
        <p:cNvGrpSpPr/>
        <p:nvPr/>
      </p:nvGrpSpPr>
      <p:grpSpPr>
        <a:xfrm>
          <a:off x="0" y="0"/>
          <a:ext cx="0" cy="0"/>
          <a:chOff x="0" y="0"/>
          <a:chExt cx="0" cy="0"/>
        </a:xfrm>
      </p:grpSpPr>
      <p:sp>
        <p:nvSpPr>
          <p:cNvPr id="147" name="Shape 147"/>
          <p:cNvSpPr/>
          <p:nvPr>
            <p:ph type="title"/>
          </p:nvPr>
        </p:nvSpPr>
        <p:spPr>
          <a:prstGeom prst="rect">
            <a:avLst/>
          </a:prstGeom>
        </p:spPr>
        <p:txBody>
          <a:bodyPr/>
          <a:lstStyle>
            <a:lvl1pPr>
              <a:defRPr>
                <a:solidFill>
                  <a:srgbClr val="FFFFFF"/>
                </a:solidFill>
              </a:defRPr>
            </a:lvl1pPr>
          </a:lstStyle>
          <a:p>
            <a:pPr/>
            <a:r>
              <a:t>Title Text</a:t>
            </a:r>
          </a:p>
        </p:txBody>
      </p:sp>
      <p:pic>
        <p:nvPicPr>
          <p:cNvPr id="148"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149" name="Shape 1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2">
    <p:bg>
      <p:bgPr>
        <a:solidFill>
          <a:srgbClr val="46D99F"/>
        </a:solidFill>
      </p:bgPr>
    </p:bg>
    <p:spTree>
      <p:nvGrpSpPr>
        <p:cNvPr id="1" name=""/>
        <p:cNvGrpSpPr/>
        <p:nvPr/>
      </p:nvGrpSpPr>
      <p:grpSpPr>
        <a:xfrm>
          <a:off x="0" y="0"/>
          <a:ext cx="0" cy="0"/>
          <a:chOff x="0" y="0"/>
          <a:chExt cx="0" cy="0"/>
        </a:xfrm>
      </p:grpSpPr>
      <p:sp>
        <p:nvSpPr>
          <p:cNvPr id="156" name="Shape 156"/>
          <p:cNvSpPr/>
          <p:nvPr>
            <p:ph type="title"/>
          </p:nvPr>
        </p:nvSpPr>
        <p:spPr>
          <a:prstGeom prst="rect">
            <a:avLst/>
          </a:prstGeom>
        </p:spPr>
        <p:txBody>
          <a:bodyPr/>
          <a:lstStyle>
            <a:lvl1pPr>
              <a:defRPr>
                <a:solidFill>
                  <a:srgbClr val="FFFFFF"/>
                </a:solidFill>
              </a:defRPr>
            </a:lvl1pPr>
          </a:lstStyle>
          <a:p>
            <a:pPr/>
            <a:r>
              <a:t>Title Text</a:t>
            </a:r>
          </a:p>
        </p:txBody>
      </p:sp>
      <p:pic>
        <p:nvPicPr>
          <p:cNvPr id="157"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158" name="Shape 1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9">
    <p:spTree>
      <p:nvGrpSpPr>
        <p:cNvPr id="1" name=""/>
        <p:cNvGrpSpPr/>
        <p:nvPr/>
      </p:nvGrpSpPr>
      <p:grpSpPr>
        <a:xfrm>
          <a:off x="0" y="0"/>
          <a:ext cx="0" cy="0"/>
          <a:chOff x="0" y="0"/>
          <a:chExt cx="0" cy="0"/>
        </a:xfrm>
      </p:grpSpPr>
      <p:sp>
        <p:nvSpPr>
          <p:cNvPr id="165" name="Shape 165"/>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166" name="Shape 16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p:bg>
      <p:bgPr>
        <a:solidFill>
          <a:srgbClr val="0CACF9"/>
        </a:solidFill>
      </p:bgPr>
    </p:bg>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lvl1pPr>
              <a:defRPr>
                <a:solidFill>
                  <a:srgbClr val="FFFFFF"/>
                </a:solidFill>
              </a:defRPr>
            </a:lvl1pPr>
          </a:lstStyle>
          <a:p>
            <a:pPr/>
            <a:r>
              <a:t>Title Text</a:t>
            </a:r>
          </a:p>
        </p:txBody>
      </p:sp>
      <p:pic>
        <p:nvPicPr>
          <p:cNvPr id="2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24" name="Shape 24"/>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25" name="Shape 2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1">
    <p:bg>
      <p:bgPr>
        <a:solidFill>
          <a:srgbClr val="7A60F6"/>
        </a:solidFill>
      </p:bgPr>
    </p:bg>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lvl1pPr>
              <a:defRPr>
                <a:solidFill>
                  <a:srgbClr val="FFFFFF"/>
                </a:solidFill>
              </a:defRPr>
            </a:lvl1pPr>
          </a:lstStyle>
          <a:p>
            <a:pPr/>
            <a:r>
              <a:t>Title Text</a:t>
            </a:r>
          </a:p>
        </p:txBody>
      </p:sp>
      <p:pic>
        <p:nvPicPr>
          <p:cNvPr id="3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34" name="Shape 34"/>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35" name="Shape 3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2">
    <p:bg>
      <p:bgPr>
        <a:solidFill>
          <a:srgbClr val="46D99F"/>
        </a:solidFill>
      </p:bgPr>
    </p:bg>
    <p:spTree>
      <p:nvGrpSpPr>
        <p:cNvPr id="1" name=""/>
        <p:cNvGrpSpPr/>
        <p:nvPr/>
      </p:nvGrpSpPr>
      <p:grpSpPr>
        <a:xfrm>
          <a:off x="0" y="0"/>
          <a:ext cx="0" cy="0"/>
          <a:chOff x="0" y="0"/>
          <a:chExt cx="0" cy="0"/>
        </a:xfrm>
      </p:grpSpPr>
      <p:sp>
        <p:nvSpPr>
          <p:cNvPr id="42" name="Shape 42"/>
          <p:cNvSpPr/>
          <p:nvPr>
            <p:ph type="title"/>
          </p:nvPr>
        </p:nvSpPr>
        <p:spPr>
          <a:prstGeom prst="rect">
            <a:avLst/>
          </a:prstGeom>
        </p:spPr>
        <p:txBody>
          <a:bodyPr/>
          <a:lstStyle>
            <a:lvl1pPr>
              <a:defRPr>
                <a:solidFill>
                  <a:srgbClr val="FFFFFF"/>
                </a:solidFill>
              </a:defRPr>
            </a:lvl1pPr>
          </a:lstStyle>
          <a:p>
            <a:pPr/>
            <a:r>
              <a:t>Title Text</a:t>
            </a:r>
          </a:p>
        </p:txBody>
      </p:sp>
      <p:pic>
        <p:nvPicPr>
          <p:cNvPr id="4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44" name="Shape 44"/>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45" name="Shape 4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3">
    <p:bg>
      <p:bgPr>
        <a:solidFill>
          <a:srgbClr val="C13B5D"/>
        </a:solidFill>
      </p:bgPr>
    </p:bg>
    <p:spTree>
      <p:nvGrpSpPr>
        <p:cNvPr id="1" name=""/>
        <p:cNvGrpSpPr/>
        <p:nvPr/>
      </p:nvGrpSpPr>
      <p:grpSpPr>
        <a:xfrm>
          <a:off x="0" y="0"/>
          <a:ext cx="0" cy="0"/>
          <a:chOff x="0" y="0"/>
          <a:chExt cx="0" cy="0"/>
        </a:xfrm>
      </p:grpSpPr>
      <p:sp>
        <p:nvSpPr>
          <p:cNvPr id="52" name="Shape 52"/>
          <p:cNvSpPr/>
          <p:nvPr>
            <p:ph type="title"/>
          </p:nvPr>
        </p:nvSpPr>
        <p:spPr>
          <a:prstGeom prst="rect">
            <a:avLst/>
          </a:prstGeom>
        </p:spPr>
        <p:txBody>
          <a:bodyPr/>
          <a:lstStyle>
            <a:lvl1pPr>
              <a:defRPr>
                <a:solidFill>
                  <a:srgbClr val="FFFFFF"/>
                </a:solidFill>
              </a:defRPr>
            </a:lvl1pPr>
          </a:lstStyle>
          <a:p>
            <a:pPr/>
            <a:r>
              <a:t>Title Text</a:t>
            </a:r>
          </a:p>
        </p:txBody>
      </p:sp>
      <p:pic>
        <p:nvPicPr>
          <p:cNvPr id="5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54" name="Shape 54"/>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55" name="Shape 5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8">
    <p:bg>
      <p:bgPr>
        <a:solidFill>
          <a:srgbClr val="0CACF9"/>
        </a:solidFill>
      </p:bgPr>
    </p:bg>
    <p:spTree>
      <p:nvGrpSpPr>
        <p:cNvPr id="1" name=""/>
        <p:cNvGrpSpPr/>
        <p:nvPr/>
      </p:nvGrpSpPr>
      <p:grpSpPr>
        <a:xfrm>
          <a:off x="0" y="0"/>
          <a:ext cx="0" cy="0"/>
          <a:chOff x="0" y="0"/>
          <a:chExt cx="0" cy="0"/>
        </a:xfrm>
      </p:grpSpPr>
      <p:pic>
        <p:nvPicPr>
          <p:cNvPr id="62"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63" name="Shape 63"/>
          <p:cNvSpPr/>
          <p:nvPr/>
        </p:nvSpPr>
        <p:spPr>
          <a:xfrm>
            <a:off x="1980476" y="4292599"/>
            <a:ext cx="9043848"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lgn="ctr">
              <a:defRPr sz="3800">
                <a:solidFill>
                  <a:srgbClr val="FAFBFC"/>
                </a:solidFill>
                <a:latin typeface="KlavikaMedium-Italic"/>
                <a:ea typeface="KlavikaMedium-Italic"/>
                <a:cs typeface="KlavikaMedium-Italic"/>
                <a:sym typeface="KlavikaMedium-Italic"/>
              </a:defRPr>
            </a:pPr>
            <a:r>
              <a:t>“Energy and persistence conquer all things.”</a:t>
            </a:r>
          </a:p>
          <a:p>
            <a:pPr algn="ctr">
              <a:defRPr sz="3800">
                <a:solidFill>
                  <a:srgbClr val="FAFBFC"/>
                </a:solidFill>
                <a:latin typeface="KlavikaMedium-Italic"/>
                <a:ea typeface="KlavikaMedium-Italic"/>
                <a:cs typeface="KlavikaMedium-Italic"/>
                <a:sym typeface="KlavikaMedium-Italic"/>
              </a:defRPr>
            </a:pPr>
            <a:r>
              <a:t>- Benjamin Franklin</a:t>
            </a:r>
          </a:p>
        </p:txBody>
      </p:sp>
      <p:sp>
        <p:nvSpPr>
          <p:cNvPr id="64" name="Shape 6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4">
    <p:spTree>
      <p:nvGrpSpPr>
        <p:cNvPr id="1" name=""/>
        <p:cNvGrpSpPr/>
        <p:nvPr/>
      </p:nvGrpSpPr>
      <p:grpSpPr>
        <a:xfrm>
          <a:off x="0" y="0"/>
          <a:ext cx="0" cy="0"/>
          <a:chOff x="0" y="0"/>
          <a:chExt cx="0" cy="0"/>
        </a:xfrm>
      </p:grpSpPr>
      <p:sp>
        <p:nvSpPr>
          <p:cNvPr id="71" name="Shape 71"/>
          <p:cNvSpPr/>
          <p:nvPr>
            <p:ph type="body" sz="quarter" idx="13"/>
          </p:nvPr>
        </p:nvSpPr>
        <p:spPr>
          <a:xfrm>
            <a:off x="6888483" y="3459925"/>
            <a:ext cx="5443888" cy="2833750"/>
          </a:xfrm>
          <a:prstGeom prst="rect">
            <a:avLst/>
          </a:prstGeom>
        </p:spPr>
        <p:txBody>
          <a:bodyPr anchor="ctr">
            <a:spAutoFit/>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p:txBody>
      </p:sp>
      <p:sp>
        <p:nvSpPr>
          <p:cNvPr id="72" name="Shape 72"/>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pic>
        <p:nvPicPr>
          <p:cNvPr id="73" name="solarpanels.png"/>
          <p:cNvPicPr>
            <a:picLocks noChangeAspect="1"/>
          </p:cNvPicPr>
          <p:nvPr/>
        </p:nvPicPr>
        <p:blipFill>
          <a:blip r:embed="rId2">
            <a:extLst/>
          </a:blip>
          <a:stretch>
            <a:fillRect/>
          </a:stretch>
        </p:blipFill>
        <p:spPr>
          <a:xfrm>
            <a:off x="356122" y="2799556"/>
            <a:ext cx="5982402" cy="4154446"/>
          </a:xfrm>
          <a:prstGeom prst="rect">
            <a:avLst/>
          </a:prstGeom>
          <a:ln w="12700">
            <a:miter lim="400000"/>
          </a:ln>
        </p:spPr>
      </p:pic>
      <p:sp>
        <p:nvSpPr>
          <p:cNvPr id="74" name="Shape 7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11">
    <p:spTree>
      <p:nvGrpSpPr>
        <p:cNvPr id="1" name=""/>
        <p:cNvGrpSpPr/>
        <p:nvPr/>
      </p:nvGrpSpPr>
      <p:grpSpPr>
        <a:xfrm>
          <a:off x="0" y="0"/>
          <a:ext cx="0" cy="0"/>
          <a:chOff x="0" y="0"/>
          <a:chExt cx="0" cy="0"/>
        </a:xfrm>
      </p:grpSpPr>
      <p:sp>
        <p:nvSpPr>
          <p:cNvPr id="81" name="Shape 81"/>
          <p:cNvSpPr/>
          <p:nvPr>
            <p:ph type="body" sz="half" idx="13"/>
          </p:nvPr>
        </p:nvSpPr>
        <p:spPr>
          <a:xfrm>
            <a:off x="944883" y="6393625"/>
            <a:ext cx="11000582" cy="2376550"/>
          </a:xfrm>
          <a:prstGeom prst="rect">
            <a:avLst/>
          </a:prstGeom>
        </p:spPr>
        <p:txBody>
          <a:bodyPr anchor="ctr">
            <a:spAutoFit/>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p:txBody>
      </p:sp>
      <p:sp>
        <p:nvSpPr>
          <p:cNvPr id="82" name="Shape 82"/>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pic>
        <p:nvPicPr>
          <p:cNvPr id="83" name="solarpanels.png"/>
          <p:cNvPicPr>
            <a:picLocks noChangeAspect="1"/>
          </p:cNvPicPr>
          <p:nvPr/>
        </p:nvPicPr>
        <p:blipFill>
          <a:blip r:embed="rId2">
            <a:extLst/>
          </a:blip>
          <a:srcRect l="0" t="22509" r="0" b="22509"/>
          <a:stretch>
            <a:fillRect/>
          </a:stretch>
        </p:blipFill>
        <p:spPr>
          <a:xfrm>
            <a:off x="1002109" y="1718602"/>
            <a:ext cx="11000390" cy="4200040"/>
          </a:xfrm>
          <a:prstGeom prst="rect">
            <a:avLst/>
          </a:prstGeom>
          <a:ln w="12700">
            <a:miter lim="400000"/>
          </a:ln>
        </p:spPr>
      </p:pic>
      <p:sp>
        <p:nvSpPr>
          <p:cNvPr id="84" name="Shape 8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5">
    <p:bg>
      <p:bgPr>
        <a:solidFill>
          <a:srgbClr val="FAFBFC"/>
        </a:solidFill>
      </p:bgPr>
    </p:bg>
    <p:spTree>
      <p:nvGrpSpPr>
        <p:cNvPr id="1" name=""/>
        <p:cNvGrpSpPr/>
        <p:nvPr/>
      </p:nvGrpSpPr>
      <p:grpSpPr>
        <a:xfrm>
          <a:off x="0" y="0"/>
          <a:ext cx="0" cy="0"/>
          <a:chOff x="0" y="0"/>
          <a:chExt cx="0" cy="0"/>
        </a:xfrm>
      </p:grpSpPr>
      <p:sp>
        <p:nvSpPr>
          <p:cNvPr id="91" name="Shape 91"/>
          <p:cNvSpPr/>
          <p:nvPr>
            <p:ph type="body" idx="13"/>
          </p:nvPr>
        </p:nvSpPr>
        <p:spPr>
          <a:xfrm>
            <a:off x="331539" y="1595660"/>
            <a:ext cx="12341722" cy="6562280"/>
          </a:xfrm>
          <a:prstGeom prst="roundRect">
            <a:avLst>
              <a:gd name="adj" fmla="val 1975"/>
            </a:avLst>
          </a:prstGeom>
          <a:solidFill>
            <a:srgbClr val="FFFFFF"/>
          </a:solidFill>
        </p:spPr>
        <p:txBody>
          <a:bodyPr lIns="317500" tIns="317500" rIns="317500" bIns="317500">
            <a:noAutofit/>
          </a:bodyPr>
          <a:lstStyle/>
          <a:p>
            <a:pPr algn="just">
              <a:lnSpc>
                <a:spcPct val="110000"/>
              </a:lnSpc>
              <a:defRPr sz="2600">
                <a:solidFill>
                  <a:srgbClr val="7A60F6"/>
                </a:solidFill>
                <a:latin typeface="Helvetica Neue"/>
                <a:ea typeface="Helvetica Neue"/>
                <a:cs typeface="Helvetica Neue"/>
                <a:sym typeface="Helvetica Neue"/>
              </a:defRPr>
            </a:pPr>
            <a:r>
              <a:t>name: foodships</a:t>
            </a:r>
          </a:p>
          <a:p>
            <a:pPr algn="just">
              <a:lnSpc>
                <a:spcPct val="110000"/>
              </a:lnSpc>
              <a:defRPr sz="2600">
                <a:solidFill>
                  <a:srgbClr val="7A60F6"/>
                </a:solidFill>
                <a:latin typeface="Helvetica Neue"/>
                <a:ea typeface="Helvetica Neue"/>
                <a:cs typeface="Helvetica Neue"/>
                <a:sym typeface="Helvetica Neue"/>
              </a:defRPr>
            </a:pPr>
            <a:r>
              <a:t>tags: park_id=1, planet=Earth</a:t>
            </a:r>
          </a:p>
          <a:p>
            <a:pPr algn="just">
              <a:lnSpc>
                <a:spcPct val="110000"/>
              </a:lnSpc>
              <a:defRPr sz="2600">
                <a:solidFill>
                  <a:srgbClr val="7A60F6"/>
                </a:solidFill>
                <a:latin typeface="Helvetica Neue"/>
                <a:ea typeface="Helvetica Neue"/>
                <a:cs typeface="Helvetica Neue"/>
                <a:sym typeface="Helvetica Neue"/>
              </a:defRPr>
            </a:pPr>
            <a:r>
              <a:t>time			#_foodships</a:t>
            </a:r>
          </a:p>
          <a:p>
            <a:pPr algn="just">
              <a:lnSpc>
                <a:spcPct val="110000"/>
              </a:lnSpc>
              <a:defRPr sz="2600">
                <a:solidFill>
                  <a:srgbClr val="7A60F6"/>
                </a:solidFill>
                <a:latin typeface="Helvetica Neue"/>
                <a:ea typeface="Helvetica Neue"/>
                <a:cs typeface="Helvetica Neue"/>
                <a:sym typeface="Helvetica Neue"/>
              </a:defRPr>
            </a:pPr>
            <a:r>
              <a:t>----			------------</a:t>
            </a:r>
          </a:p>
          <a:p>
            <a:pPr algn="just">
              <a:lnSpc>
                <a:spcPct val="110000"/>
              </a:lnSpc>
              <a:defRPr sz="2600">
                <a:solidFill>
                  <a:srgbClr val="7A60F6"/>
                </a:solidFill>
                <a:latin typeface="Helvetica Neue"/>
                <a:ea typeface="Helvetica Neue"/>
                <a:cs typeface="Helvetica Neue"/>
                <a:sym typeface="Helvetica Neue"/>
              </a:defRPr>
            </a:pPr>
            <a:r>
              <a:t>2015-04-16T12:00:00Z	0</a:t>
            </a:r>
          </a:p>
          <a:p>
            <a:pPr algn="just">
              <a:lnSpc>
                <a:spcPct val="110000"/>
              </a:lnSpc>
              <a:defRPr sz="2600">
                <a:solidFill>
                  <a:srgbClr val="7A60F6"/>
                </a:solidFill>
                <a:latin typeface="Helvetica Neue"/>
                <a:ea typeface="Helvetica Neue"/>
                <a:cs typeface="Helvetica Neue"/>
                <a:sym typeface="Helvetica Neue"/>
              </a:defRPr>
            </a:pPr>
            <a:r>
              <a:t>2015-04-16T12:00:01Z	3</a:t>
            </a:r>
          </a:p>
          <a:p>
            <a:pPr algn="just">
              <a:lnSpc>
                <a:spcPct val="110000"/>
              </a:lnSpc>
              <a:defRPr sz="2600">
                <a:solidFill>
                  <a:srgbClr val="7A60F6"/>
                </a:solidFill>
                <a:latin typeface="Helvetica Neue"/>
                <a:ea typeface="Helvetica Neue"/>
                <a:cs typeface="Helvetica Neue"/>
                <a:sym typeface="Helvetica Neue"/>
              </a:defRPr>
            </a:pPr>
            <a:r>
              <a:t>2015-04-16T12:00:02Z	15</a:t>
            </a:r>
          </a:p>
          <a:p>
            <a:pPr algn="just">
              <a:lnSpc>
                <a:spcPct val="110000"/>
              </a:lnSpc>
              <a:defRPr sz="2600">
                <a:solidFill>
                  <a:srgbClr val="7A60F6"/>
                </a:solidFill>
                <a:latin typeface="Helvetica Neue"/>
                <a:ea typeface="Helvetica Neue"/>
                <a:cs typeface="Helvetica Neue"/>
                <a:sym typeface="Helvetica Neue"/>
              </a:defRPr>
            </a:pPr>
            <a:r>
              <a:t>2015-04-16T12:00:03Z	15</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7A60F6"/>
                </a:solidFill>
                <a:latin typeface="Helvetica Neue"/>
                <a:ea typeface="Helvetica Neue"/>
                <a:cs typeface="Helvetica Neue"/>
                <a:sym typeface="Helvetica Neue"/>
              </a:defRPr>
            </a:pPr>
            <a:r>
              <a:t>name: foodships</a:t>
            </a:r>
          </a:p>
          <a:p>
            <a:pPr algn="just">
              <a:lnSpc>
                <a:spcPct val="110000"/>
              </a:lnSpc>
              <a:defRPr sz="2600">
                <a:solidFill>
                  <a:srgbClr val="7A60F6"/>
                </a:solidFill>
                <a:latin typeface="Helvetica Neue"/>
                <a:ea typeface="Helvetica Neue"/>
                <a:cs typeface="Helvetica Neue"/>
                <a:sym typeface="Helvetica Neue"/>
              </a:defRPr>
            </a:pPr>
            <a:r>
              <a:t>tags: park_id=1, planet=Earth</a:t>
            </a:r>
          </a:p>
          <a:p>
            <a:pPr algn="just">
              <a:lnSpc>
                <a:spcPct val="110000"/>
              </a:lnSpc>
              <a:defRPr sz="2600">
                <a:solidFill>
                  <a:srgbClr val="7A60F6"/>
                </a:solidFill>
                <a:latin typeface="Helvetica Neue"/>
                <a:ea typeface="Helvetica Neue"/>
                <a:cs typeface="Helvetica Neue"/>
                <a:sym typeface="Helvetica Neue"/>
              </a:defRPr>
            </a:pPr>
            <a:r>
              <a:t>time			#_foodships</a:t>
            </a:r>
          </a:p>
        </p:txBody>
      </p:sp>
      <p:sp>
        <p:nvSpPr>
          <p:cNvPr id="92" name="Shape 92"/>
          <p:cNvSpPr/>
          <p:nvPr>
            <p:ph type="body" sz="quarter" idx="14"/>
          </p:nvPr>
        </p:nvSpPr>
        <p:spPr>
          <a:xfrm>
            <a:off x="521320" y="304800"/>
            <a:ext cx="12732395" cy="1065908"/>
          </a:xfrm>
          <a:prstGeom prst="rect">
            <a:avLst/>
          </a:prstGeom>
        </p:spPr>
        <p:txBody>
          <a:bodyPr anchor="b"/>
          <a:lstStyle>
            <a:lvl1pPr algn="l">
              <a:defRPr sz="6000">
                <a:solidFill>
                  <a:srgbClr val="575E6C"/>
                </a:solidFill>
                <a:latin typeface="KlavikaRegular-Plain"/>
                <a:ea typeface="KlavikaRegular-Plain"/>
                <a:cs typeface="KlavikaRegular-Plain"/>
                <a:sym typeface="KlavikaRegular-Plain"/>
              </a:defRPr>
            </a:lvl1pPr>
          </a:lstStyle>
          <a:p>
            <a:pPr/>
            <a:r>
              <a:t>Title Text</a:t>
            </a:r>
          </a:p>
        </p:txBody>
      </p:sp>
      <p:sp>
        <p:nvSpPr>
          <p:cNvPr id="93" name="Shape 9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94122" y="1638300"/>
            <a:ext cx="10373371"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Title Text</a:t>
            </a:r>
          </a:p>
        </p:txBody>
      </p:sp>
      <p:pic>
        <p:nvPicPr>
          <p:cNvPr id="3" name="pasted-image.pdf"/>
          <p:cNvPicPr>
            <a:picLocks noChangeAspect="1"/>
          </p:cNvPicPr>
          <p:nvPr/>
        </p:nvPicPr>
        <p:blipFill>
          <a:blip r:embed="rId2">
            <a:extLst/>
          </a:blip>
          <a:stretch>
            <a:fillRect/>
          </a:stretch>
        </p:blipFill>
        <p:spPr>
          <a:xfrm>
            <a:off x="9837535" y="8667648"/>
            <a:ext cx="2397530" cy="470105"/>
          </a:xfrm>
          <a:prstGeom prst="rect">
            <a:avLst/>
          </a:prstGeom>
          <a:ln w="12700">
            <a:miter lim="400000"/>
          </a:ln>
        </p:spPr>
      </p:pic>
      <p:sp>
        <p:nvSpPr>
          <p:cNvPr id="4" name="Shape 4"/>
          <p:cNvSpPr/>
          <p:nvPr>
            <p:ph type="body" idx="1"/>
          </p:nvPr>
        </p:nvSpPr>
        <p:spPr>
          <a:xfrm>
            <a:off x="1270000" y="5029200"/>
            <a:ext cx="10464800" cy="1130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lgn="ctr">
              <a:defRPr sz="1800">
                <a:solidFill>
                  <a:srgbClr val="FFFFFF"/>
                </a:solidFill>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1pPr>
      <a:lvl2pPr marL="0" marR="0" indent="2286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2pPr>
      <a:lvl3pPr marL="0" marR="0" indent="4572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3pPr>
      <a:lvl4pPr marL="0" marR="0" indent="6858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4pPr>
      <a:lvl5pPr marL="0" marR="0" indent="9144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5pPr>
      <a:lvl6pPr marL="0" marR="0" indent="11430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6pPr>
      <a:lvl7pPr marL="0" marR="0" indent="13716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7pPr>
      <a:lvl8pPr marL="0" marR="0" indent="16002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8pPr>
      <a:lvl9pPr marL="0" marR="0" indent="18288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9pPr>
    </p:titleStyle>
    <p:bodyStyle>
      <a:lvl1pPr marL="0" marR="0" indent="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1.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2.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3.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4.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5.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6.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7.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8.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9.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20.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7.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8.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ctrTitle"/>
          </p:nvPr>
        </p:nvSpPr>
        <p:spPr>
          <a:prstGeom prst="rect">
            <a:avLst/>
          </a:prstGeom>
        </p:spPr>
        <p:txBody>
          <a:bodyPr/>
          <a:lstStyle/>
          <a:p>
            <a:pPr/>
            <a:r>
              <a:t>Review of Previous Day</a:t>
            </a:r>
          </a:p>
        </p:txBody>
      </p:sp>
      <p:sp>
        <p:nvSpPr>
          <p:cNvPr id="176" name="Shape 176"/>
          <p:cNvSpPr/>
          <p:nvPr>
            <p:ph type="body" idx="14"/>
          </p:nvPr>
        </p:nvSpPr>
        <p:spPr>
          <a:prstGeom prst="rect">
            <a:avLst/>
          </a:prstGeom>
        </p:spPr>
        <p:txBody>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ph type="title"/>
          </p:nvPr>
        </p:nvSpPr>
        <p:spPr>
          <a:prstGeom prst="rect">
            <a:avLst/>
          </a:prstGeom>
        </p:spPr>
        <p:txBody>
          <a:bodyPr/>
          <a:lstStyle/>
          <a:p>
            <a:pPr/>
            <a:r>
              <a:t>The Legend (metadata)</a:t>
            </a:r>
          </a:p>
        </p:txBody>
      </p:sp>
      <p:sp>
        <p:nvSpPr>
          <p:cNvPr id="205" name="Shape 205"/>
          <p:cNvSpPr/>
          <p:nvPr/>
        </p:nvSpPr>
        <p:spPr>
          <a:xfrm>
            <a:off x="2673808" y="7231274"/>
            <a:ext cx="5192739" cy="200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sz="4500"/>
            </a:pPr>
            <a:r>
              <a:t>We call these tags.</a:t>
            </a:r>
          </a:p>
          <a:p>
            <a:pPr>
              <a:defRPr sz="4500"/>
            </a:pPr>
            <a:r>
              <a:t>Tags are indexed.</a:t>
            </a:r>
          </a:p>
        </p:txBody>
      </p:sp>
      <p:pic>
        <p:nvPicPr>
          <p:cNvPr id="206" name="pasted-image.png"/>
          <p:cNvPicPr>
            <a:picLocks noChangeAspect="1"/>
          </p:cNvPicPr>
          <p:nvPr/>
        </p:nvPicPr>
        <p:blipFill>
          <a:blip r:embed="rId2">
            <a:extLst/>
          </a:blip>
          <a:stretch>
            <a:fillRect/>
          </a:stretch>
        </p:blipFill>
        <p:spPr>
          <a:xfrm>
            <a:off x="859928" y="1479075"/>
            <a:ext cx="11284944" cy="5262832"/>
          </a:xfrm>
          <a:prstGeom prst="rect">
            <a:avLst/>
          </a:prstGeom>
          <a:ln w="12700">
            <a:miter lim="400000"/>
          </a:ln>
        </p:spPr>
      </p:pic>
      <p:sp>
        <p:nvSpPr>
          <p:cNvPr id="207" name="Shape 207"/>
          <p:cNvSpPr/>
          <p:nvPr/>
        </p:nvSpPr>
        <p:spPr>
          <a:xfrm>
            <a:off x="8740638" y="2011574"/>
            <a:ext cx="4591324" cy="238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sz="2700">
                <a:solidFill>
                  <a:srgbClr val="000000"/>
                </a:solidFill>
              </a:defRPr>
            </a:pPr>
          </a:p>
          <a:p>
            <a:pPr>
              <a:defRPr sz="2700">
                <a:solidFill>
                  <a:srgbClr val="000000"/>
                </a:solidFill>
              </a:defRPr>
            </a:pPr>
            <a:r>
              <a:t>ticker=A</a:t>
            </a:r>
          </a:p>
          <a:p>
            <a:pPr>
              <a:defRPr sz="2700">
                <a:solidFill>
                  <a:srgbClr val="000000"/>
                </a:solidFill>
              </a:defRPr>
            </a:pPr>
            <a:r>
              <a:t>ticker=AA</a:t>
            </a:r>
          </a:p>
          <a:p>
            <a:pPr>
              <a:defRPr sz="2700">
                <a:solidFill>
                  <a:srgbClr val="000000"/>
                </a:solidFill>
              </a:defRPr>
            </a:pPr>
            <a:r>
              <a:t>ticker=AAPL</a:t>
            </a:r>
          </a:p>
          <a:p>
            <a:pPr>
              <a:defRPr sz="2700">
                <a:solidFill>
                  <a:srgbClr val="000000"/>
                </a:solidFill>
              </a:defRPr>
            </a:pPr>
            <a:r>
              <a:t>market=NASDAQ</a:t>
            </a:r>
          </a:p>
          <a:p>
            <a:pPr>
              <a:defRPr sz="2700">
                <a:solidFill>
                  <a:srgbClr val="000000"/>
                </a:solidFill>
              </a:defRPr>
            </a:pPr>
            <a:r>
              <a:t>market=NYSE</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title"/>
          </p:nvPr>
        </p:nvSpPr>
        <p:spPr>
          <a:prstGeom prst="rect">
            <a:avLst/>
          </a:prstGeom>
        </p:spPr>
        <p:txBody>
          <a:bodyPr/>
          <a:lstStyle/>
          <a:p>
            <a:pPr/>
            <a:r>
              <a:t>Collection of all tags</a:t>
            </a:r>
          </a:p>
        </p:txBody>
      </p:sp>
      <p:sp>
        <p:nvSpPr>
          <p:cNvPr id="210" name="Shape 210"/>
          <p:cNvSpPr/>
          <p:nvPr/>
        </p:nvSpPr>
        <p:spPr>
          <a:xfrm>
            <a:off x="921208" y="7485274"/>
            <a:ext cx="6440613"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sz="4500"/>
            </a:lvl1pPr>
          </a:lstStyle>
          <a:p>
            <a:pPr/>
            <a:r>
              <a:t>We call this the tag set.</a:t>
            </a:r>
          </a:p>
        </p:txBody>
      </p:sp>
      <p:pic>
        <p:nvPicPr>
          <p:cNvPr id="211" name="pasted-image.png"/>
          <p:cNvPicPr>
            <a:picLocks noChangeAspect="1"/>
          </p:cNvPicPr>
          <p:nvPr/>
        </p:nvPicPr>
        <p:blipFill>
          <a:blip r:embed="rId2">
            <a:extLst/>
          </a:blip>
          <a:stretch>
            <a:fillRect/>
          </a:stretch>
        </p:blipFill>
        <p:spPr>
          <a:xfrm>
            <a:off x="859928" y="1479075"/>
            <a:ext cx="11284944" cy="5262832"/>
          </a:xfrm>
          <a:prstGeom prst="rect">
            <a:avLst/>
          </a:prstGeom>
          <a:ln w="12700">
            <a:miter lim="400000"/>
          </a:ln>
        </p:spPr>
      </p:pic>
      <p:sp>
        <p:nvSpPr>
          <p:cNvPr id="212" name="Shape 212"/>
          <p:cNvSpPr/>
          <p:nvPr/>
        </p:nvSpPr>
        <p:spPr>
          <a:xfrm>
            <a:off x="7158744" y="2354474"/>
            <a:ext cx="5322318"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sz="2700">
                <a:solidFill>
                  <a:srgbClr val="000000"/>
                </a:solidFill>
              </a:defRPr>
            </a:pPr>
            <a:r>
              <a:t>ticker=A,market=NASDAQ</a:t>
            </a:r>
          </a:p>
          <a:p>
            <a:pPr>
              <a:defRPr sz="2700">
                <a:solidFill>
                  <a:srgbClr val="000000"/>
                </a:solidFill>
              </a:defRPr>
            </a:pPr>
            <a:r>
              <a:t>ticker=AA,market=NYSE</a:t>
            </a:r>
          </a:p>
          <a:p>
            <a:pPr>
              <a:defRPr sz="2700">
                <a:solidFill>
                  <a:srgbClr val="000000"/>
                </a:solidFill>
              </a:defRPr>
            </a:pPr>
            <a:r>
              <a:t>ticker=AAPL,market=NASDAQ</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ph type="title"/>
          </p:nvPr>
        </p:nvSpPr>
        <p:spPr>
          <a:prstGeom prst="rect">
            <a:avLst/>
          </a:prstGeom>
        </p:spPr>
        <p:txBody>
          <a:bodyPr/>
          <a:lstStyle/>
          <a:p>
            <a:pPr/>
            <a:r>
              <a:t>Y-Axis Values</a:t>
            </a:r>
          </a:p>
        </p:txBody>
      </p:sp>
      <p:sp>
        <p:nvSpPr>
          <p:cNvPr id="215" name="Shape 215"/>
          <p:cNvSpPr/>
          <p:nvPr/>
        </p:nvSpPr>
        <p:spPr>
          <a:xfrm>
            <a:off x="786054" y="7104825"/>
            <a:ext cx="7606569" cy="1828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sz="3000"/>
            </a:pPr>
            <a:r>
              <a:t>We call these fields.</a:t>
            </a:r>
          </a:p>
          <a:p>
            <a:pPr>
              <a:defRPr sz="3000"/>
            </a:pPr>
          </a:p>
          <a:p>
            <a:pPr>
              <a:defRPr sz="3000"/>
            </a:pPr>
            <a:r>
              <a:t>Note that the values that the field stores can be floats, ints, strings, or bools.</a:t>
            </a:r>
          </a:p>
        </p:txBody>
      </p:sp>
      <p:pic>
        <p:nvPicPr>
          <p:cNvPr id="216" name="pasted-image.png"/>
          <p:cNvPicPr>
            <a:picLocks noChangeAspect="1"/>
          </p:cNvPicPr>
          <p:nvPr/>
        </p:nvPicPr>
        <p:blipFill>
          <a:blip r:embed="rId2">
            <a:extLst/>
          </a:blip>
          <a:stretch>
            <a:fillRect/>
          </a:stretch>
        </p:blipFill>
        <p:spPr>
          <a:xfrm>
            <a:off x="848831" y="1396776"/>
            <a:ext cx="11307138" cy="5273184"/>
          </a:xfrm>
          <a:prstGeom prst="rect">
            <a:avLst/>
          </a:prstGeom>
          <a:ln w="12700">
            <a:miter lim="400000"/>
          </a:ln>
        </p:spPr>
      </p:pic>
      <p:sp>
        <p:nvSpPr>
          <p:cNvPr id="217" name="Shape 217"/>
          <p:cNvSpPr/>
          <p:nvPr/>
        </p:nvSpPr>
        <p:spPr>
          <a:xfrm>
            <a:off x="3262554" y="2901125"/>
            <a:ext cx="2100835" cy="1397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defRPr sz="3000">
                <a:solidFill>
                  <a:srgbClr val="000000"/>
                </a:solidFill>
              </a:defRPr>
            </a:pPr>
            <a:r>
              <a:t>price=177.03</a:t>
            </a:r>
          </a:p>
          <a:p>
            <a:pPr>
              <a:defRPr sz="3000">
                <a:solidFill>
                  <a:srgbClr val="000000"/>
                </a:solidFill>
              </a:defRPr>
            </a:pPr>
            <a:r>
              <a:t>price=32.10</a:t>
            </a:r>
          </a:p>
          <a:p>
            <a:pPr>
              <a:defRPr sz="3000">
                <a:solidFill>
                  <a:srgbClr val="000000"/>
                </a:solidFill>
              </a:defRPr>
            </a:pPr>
            <a:r>
              <a:t>price=35.52</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ph type="title"/>
          </p:nvPr>
        </p:nvSpPr>
        <p:spPr>
          <a:prstGeom prst="rect">
            <a:avLst/>
          </a:prstGeom>
        </p:spPr>
        <p:txBody>
          <a:bodyPr/>
          <a:lstStyle/>
          <a:p>
            <a:pPr/>
            <a:r>
              <a:t>The Collection of Fields</a:t>
            </a:r>
          </a:p>
        </p:txBody>
      </p:sp>
      <p:sp>
        <p:nvSpPr>
          <p:cNvPr id="220" name="Shape 220"/>
          <p:cNvSpPr/>
          <p:nvPr/>
        </p:nvSpPr>
        <p:spPr>
          <a:xfrm>
            <a:off x="786054" y="7104825"/>
            <a:ext cx="7606569" cy="1828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sz="3000"/>
            </a:pPr>
            <a:r>
              <a:t>We call the field set.</a:t>
            </a:r>
          </a:p>
          <a:p>
            <a:pPr>
              <a:defRPr sz="3000"/>
            </a:pPr>
          </a:p>
          <a:p>
            <a:pPr>
              <a:defRPr sz="3000"/>
            </a:pPr>
            <a:r>
              <a:t>Note that in this case, there's only one field.</a:t>
            </a:r>
          </a:p>
          <a:p>
            <a:pPr>
              <a:defRPr sz="3000"/>
            </a:pPr>
            <a:r>
              <a:t>(There could be many.)</a:t>
            </a:r>
          </a:p>
        </p:txBody>
      </p:sp>
      <p:pic>
        <p:nvPicPr>
          <p:cNvPr id="221" name="pasted-image.png"/>
          <p:cNvPicPr>
            <a:picLocks noChangeAspect="1"/>
          </p:cNvPicPr>
          <p:nvPr/>
        </p:nvPicPr>
        <p:blipFill>
          <a:blip r:embed="rId2">
            <a:extLst/>
          </a:blip>
          <a:stretch>
            <a:fillRect/>
          </a:stretch>
        </p:blipFill>
        <p:spPr>
          <a:xfrm>
            <a:off x="848831" y="1396776"/>
            <a:ext cx="11307138" cy="5273184"/>
          </a:xfrm>
          <a:prstGeom prst="rect">
            <a:avLst/>
          </a:prstGeom>
          <a:ln w="12700">
            <a:miter lim="400000"/>
          </a:ln>
        </p:spPr>
      </p:pic>
      <p:sp>
        <p:nvSpPr>
          <p:cNvPr id="222" name="Shape 222"/>
          <p:cNvSpPr/>
          <p:nvPr/>
        </p:nvSpPr>
        <p:spPr>
          <a:xfrm>
            <a:off x="3262554" y="2901125"/>
            <a:ext cx="4374643" cy="1397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defRPr sz="3000">
                <a:solidFill>
                  <a:srgbClr val="000000"/>
                </a:solidFill>
              </a:defRPr>
            </a:pPr>
            <a:r>
              <a:t>price=177.03,volume=1200</a:t>
            </a:r>
          </a:p>
          <a:p>
            <a:pPr>
              <a:defRPr sz="3000">
                <a:solidFill>
                  <a:srgbClr val="000000"/>
                </a:solidFill>
              </a:defRPr>
            </a:pPr>
            <a:r>
              <a:t>price=32.10,volume=10000</a:t>
            </a:r>
          </a:p>
          <a:p>
            <a:pPr>
              <a:defRPr sz="3000">
                <a:solidFill>
                  <a:srgbClr val="000000"/>
                </a:solidFill>
              </a:defRPr>
            </a:pPr>
            <a:r>
              <a:t>price=35.52,volume=350</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ph type="title"/>
          </p:nvPr>
        </p:nvSpPr>
        <p:spPr>
          <a:prstGeom prst="rect">
            <a:avLst/>
          </a:prstGeom>
        </p:spPr>
        <p:txBody>
          <a:bodyPr/>
          <a:lstStyle/>
          <a:p>
            <a:pPr/>
            <a:r>
              <a:t>X-Axis Value</a:t>
            </a:r>
          </a:p>
        </p:txBody>
      </p:sp>
      <p:sp>
        <p:nvSpPr>
          <p:cNvPr id="225" name="Shape 225"/>
          <p:cNvSpPr/>
          <p:nvPr/>
        </p:nvSpPr>
        <p:spPr>
          <a:xfrm>
            <a:off x="1001954" y="7092125"/>
            <a:ext cx="6772276" cy="137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defRPr sz="4500"/>
            </a:lvl1pPr>
          </a:lstStyle>
          <a:p>
            <a:pPr/>
            <a:r>
              <a:t>We call this the timestamp.</a:t>
            </a:r>
          </a:p>
        </p:txBody>
      </p:sp>
      <p:pic>
        <p:nvPicPr>
          <p:cNvPr id="226" name="pasted-image.png"/>
          <p:cNvPicPr>
            <a:picLocks noChangeAspect="1"/>
          </p:cNvPicPr>
          <p:nvPr/>
        </p:nvPicPr>
        <p:blipFill>
          <a:blip r:embed="rId2">
            <a:extLst/>
          </a:blip>
          <a:stretch>
            <a:fillRect/>
          </a:stretch>
        </p:blipFill>
        <p:spPr>
          <a:xfrm>
            <a:off x="908042" y="1372537"/>
            <a:ext cx="11294476" cy="5267280"/>
          </a:xfrm>
          <a:prstGeom prst="rect">
            <a:avLst/>
          </a:prstGeom>
          <a:ln w="12700">
            <a:miter lim="400000"/>
          </a:ln>
        </p:spPr>
      </p:pic>
      <p:sp>
        <p:nvSpPr>
          <p:cNvPr id="227" name="Shape 227"/>
          <p:cNvSpPr/>
          <p:nvPr/>
        </p:nvSpPr>
        <p:spPr>
          <a:xfrm>
            <a:off x="7288454" y="6076126"/>
            <a:ext cx="391972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defRPr sz="3000">
                <a:solidFill>
                  <a:srgbClr val="000000"/>
                </a:solidFill>
              </a:defRPr>
            </a:lvl1pPr>
          </a:lstStyle>
          <a:p>
            <a:pPr/>
            <a:r>
              <a:t>1445299200000000000</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Shape 229"/>
          <p:cNvSpPr/>
          <p:nvPr>
            <p:ph type="ctrTitle"/>
          </p:nvPr>
        </p:nvSpPr>
        <p:spPr>
          <a:xfrm>
            <a:off x="166687" y="1078855"/>
            <a:ext cx="13251657" cy="3887490"/>
          </a:xfrm>
          <a:prstGeom prst="rect">
            <a:avLst/>
          </a:prstGeom>
        </p:spPr>
        <p:txBody>
          <a:bodyPr/>
          <a:lstStyle/>
          <a:p>
            <a:pPr/>
            <a:r>
              <a:t>How do we represent points textually?</a:t>
            </a:r>
          </a:p>
        </p:txBody>
      </p:sp>
      <p:sp>
        <p:nvSpPr>
          <p:cNvPr id="230" name="Shape 230"/>
          <p:cNvSpPr/>
          <p:nvPr>
            <p:ph type="body" idx="14"/>
          </p:nvPr>
        </p:nvSpPr>
        <p:spPr>
          <a:prstGeom prst="rect">
            <a:avLst/>
          </a:prstGeom>
        </p:spPr>
        <p:txBody>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ph type="body" idx="13"/>
          </p:nvPr>
        </p:nvSpPr>
        <p:spPr>
          <a:xfrm>
            <a:off x="207887" y="3594100"/>
            <a:ext cx="12589027" cy="1612900"/>
          </a:xfrm>
          <a:prstGeom prst="rect">
            <a:avLst/>
          </a:prstGeom>
        </p:spPr>
        <p:txBody>
          <a:bodyPr/>
          <a:lstStyle/>
          <a:p>
            <a:pPr>
              <a:spcBef>
                <a:spcPts val="100"/>
              </a:spcBef>
              <a:defRPr sz="4000">
                <a:latin typeface="Courier New"/>
                <a:ea typeface="Courier New"/>
                <a:cs typeface="Courier New"/>
                <a:sym typeface="Courier New"/>
              </a:defRPr>
            </a:pPr>
            <a:r>
              <a:t>measurement,tag_set field_set timestamp</a:t>
            </a:r>
          </a:p>
          <a:p>
            <a:pPr>
              <a:spcBef>
                <a:spcPts val="100"/>
              </a:spcBef>
              <a:defRPr sz="4000">
                <a:latin typeface="Courier New"/>
                <a:ea typeface="Courier New"/>
                <a:cs typeface="Courier New"/>
                <a:sym typeface="Courier New"/>
              </a:defRPr>
            </a:pPr>
          </a:p>
          <a:p>
            <a:pPr>
              <a:spcBef>
                <a:spcPts val="100"/>
              </a:spcBef>
              <a:defRPr sz="2400">
                <a:solidFill>
                  <a:schemeClr val="accent6"/>
                </a:solidFill>
                <a:latin typeface="Courier New"/>
                <a:ea typeface="Courier New"/>
                <a:cs typeface="Courier New"/>
                <a:sym typeface="Courier New"/>
              </a:defRPr>
            </a:pPr>
            <a:r>
              <a:t>stock_price,ticker=A,market=NASDAQ   price=177.03   144529920000</a:t>
            </a:r>
          </a:p>
        </p:txBody>
      </p:sp>
      <p:sp>
        <p:nvSpPr>
          <p:cNvPr id="233" name="Shape 233"/>
          <p:cNvSpPr/>
          <p:nvPr>
            <p:ph type="title"/>
          </p:nvPr>
        </p:nvSpPr>
        <p:spPr>
          <a:prstGeom prst="rect">
            <a:avLst/>
          </a:prstGeom>
        </p:spPr>
        <p:txBody>
          <a:bodyPr/>
          <a:lstStyle/>
          <a:p>
            <a:pPr/>
            <a:r>
              <a:t>The Line protocol</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Shape 235"/>
          <p:cNvSpPr/>
          <p:nvPr>
            <p:ph type="title"/>
          </p:nvPr>
        </p:nvSpPr>
        <p:spPr>
          <a:prstGeom prst="rect">
            <a:avLst/>
          </a:prstGeom>
        </p:spPr>
        <p:txBody>
          <a:bodyPr/>
          <a:lstStyle/>
          <a:p>
            <a:pPr/>
            <a:r>
              <a:t>A Series in InfluxDB</a:t>
            </a:r>
          </a:p>
        </p:txBody>
      </p:sp>
      <p:sp>
        <p:nvSpPr>
          <p:cNvPr id="236" name="Shape 236"/>
          <p:cNvSpPr/>
          <p:nvPr/>
        </p:nvSpPr>
        <p:spPr>
          <a:xfrm>
            <a:off x="1001954" y="7164855"/>
            <a:ext cx="8230363" cy="1397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defRPr sz="3000"/>
            </a:pPr>
            <a:r>
              <a:t>measurement + tag_set + timestamp = single point</a:t>
            </a:r>
          </a:p>
          <a:p>
            <a:pPr>
              <a:defRPr sz="3000"/>
            </a:pPr>
          </a:p>
          <a:p>
            <a:pPr>
              <a:defRPr sz="3000"/>
            </a:pPr>
            <a:r>
              <a:t>measurement + tag_set = the series as a whole</a:t>
            </a:r>
          </a:p>
        </p:txBody>
      </p:sp>
      <p:pic>
        <p:nvPicPr>
          <p:cNvPr id="237" name="pasted-image.png"/>
          <p:cNvPicPr>
            <a:picLocks noChangeAspect="1"/>
          </p:cNvPicPr>
          <p:nvPr/>
        </p:nvPicPr>
        <p:blipFill>
          <a:blip r:embed="rId2">
            <a:extLst/>
          </a:blip>
          <a:stretch>
            <a:fillRect/>
          </a:stretch>
        </p:blipFill>
        <p:spPr>
          <a:xfrm>
            <a:off x="873848" y="1604756"/>
            <a:ext cx="11257104" cy="5249851"/>
          </a:xfrm>
          <a:prstGeom prst="rect">
            <a:avLst/>
          </a:prstGeom>
          <a:ln w="12700">
            <a:miter lim="400000"/>
          </a:ln>
        </p:spPr>
      </p:pic>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ph type="title"/>
          </p:nvPr>
        </p:nvSpPr>
        <p:spPr>
          <a:xfrm>
            <a:off x="5156820" y="4000500"/>
            <a:ext cx="12732395" cy="1065908"/>
          </a:xfrm>
          <a:prstGeom prst="rect">
            <a:avLst/>
          </a:prstGeom>
        </p:spPr>
        <p:txBody>
          <a:bodyPr/>
          <a:lstStyle/>
          <a:p>
            <a:pPr/>
            <a:r>
              <a:t>InfluxQL</a:t>
            </a:r>
          </a:p>
        </p:txBody>
      </p:sp>
      <p:pic>
        <p:nvPicPr>
          <p:cNvPr id="240" name="pasted-image.png"/>
          <p:cNvPicPr>
            <a:picLocks noChangeAspect="1"/>
          </p:cNvPicPr>
          <p:nvPr/>
        </p:nvPicPr>
        <p:blipFill>
          <a:blip r:embed="rId2">
            <a:extLst/>
          </a:blip>
          <a:srcRect l="14271" t="0" r="0" b="0"/>
          <a:stretch>
            <a:fillRect/>
          </a:stretch>
        </p:blipFill>
        <p:spPr>
          <a:xfrm>
            <a:off x="476249" y="2898501"/>
            <a:ext cx="4936893" cy="3583221"/>
          </a:xfrm>
          <a:prstGeom prst="rect">
            <a:avLst/>
          </a:prstGeom>
          <a:ln w="12700">
            <a:miter lim="400000"/>
          </a:ln>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ph type="body" idx="13"/>
          </p:nvPr>
        </p:nvSpPr>
        <p:spPr>
          <a:prstGeom prst="roundRect">
            <a:avLst>
              <a:gd name="adj" fmla="val 1975"/>
            </a:avLst>
          </a:prstGeom>
        </p:spPr>
        <p:txBody>
          <a:bodyPr/>
          <a:lstStyle/>
          <a:p>
            <a:pPr algn="just">
              <a:lnSpc>
                <a:spcPct val="110000"/>
              </a:lnSpc>
              <a:defRPr sz="2600">
                <a:solidFill>
                  <a:srgbClr val="53585F"/>
                </a:solidFill>
                <a:latin typeface="Helvetica Neue"/>
                <a:ea typeface="Helvetica Neue"/>
                <a:cs typeface="Helvetica Neue"/>
                <a:sym typeface="Helvetica Neue"/>
              </a:defRPr>
            </a:pPr>
            <a:r>
              <a:t>…tell you about the underlying structure of the data.</a:t>
            </a:r>
          </a:p>
          <a:p>
            <a:pPr algn="just">
              <a:lnSpc>
                <a:spcPct val="110000"/>
              </a:lnSpc>
              <a:spcBef>
                <a:spcPts val="1000"/>
              </a:spcBef>
              <a:defRPr sz="2400">
                <a:solidFill>
                  <a:srgbClr val="7A60F6"/>
                </a:solidFill>
                <a:latin typeface="Courier New"/>
                <a:ea typeface="Courier New"/>
                <a:cs typeface="Courier New"/>
                <a:sym typeface="Courier New"/>
              </a:defRPr>
            </a:pPr>
          </a:p>
          <a:p>
            <a:pPr marL="280736" indent="-280736"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SHOW DATABASES</a:t>
            </a:r>
          </a:p>
          <a:p>
            <a:pPr marL="280736" indent="-280736"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SHOW SERIES</a:t>
            </a:r>
          </a:p>
          <a:p>
            <a:pPr marL="280736" indent="-280736"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SHOW MEASUREMENTS</a:t>
            </a:r>
          </a:p>
          <a:p>
            <a:pPr marL="280736" indent="-280736"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SHOW TAG KEYS</a:t>
            </a:r>
          </a:p>
          <a:p>
            <a:pPr marL="280736" indent="-280736"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SHOW FIELD KEYS</a:t>
            </a:r>
          </a:p>
        </p:txBody>
      </p:sp>
      <p:sp>
        <p:nvSpPr>
          <p:cNvPr id="243" name="Shape 243"/>
          <p:cNvSpPr/>
          <p:nvPr>
            <p:ph type="body" idx="14"/>
          </p:nvPr>
        </p:nvSpPr>
        <p:spPr>
          <a:prstGeom prst="rect">
            <a:avLst/>
          </a:prstGeom>
        </p:spPr>
        <p:txBody>
          <a:bodyPr/>
          <a:lstStyle/>
          <a:p>
            <a:pPr/>
            <a:r>
              <a:t>Meta Queries</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ctrTitle"/>
          </p:nvPr>
        </p:nvSpPr>
        <p:spPr>
          <a:xfrm>
            <a:off x="706487" y="1981200"/>
            <a:ext cx="12531627" cy="3302000"/>
          </a:xfrm>
          <a:prstGeom prst="rect">
            <a:avLst/>
          </a:prstGeom>
        </p:spPr>
        <p:txBody>
          <a:bodyPr/>
          <a:lstStyle/>
          <a:p>
            <a:pPr/>
            <a:r>
              <a:t>What is time series data?</a:t>
            </a:r>
          </a:p>
        </p:txBody>
      </p:sp>
      <p:sp>
        <p:nvSpPr>
          <p:cNvPr id="179" name="Shape 179"/>
          <p:cNvSpPr/>
          <p:nvPr>
            <p:ph type="body" idx="14"/>
          </p:nvPr>
        </p:nvSpPr>
        <p:spPr>
          <a:prstGeom prst="rect">
            <a:avLst/>
          </a:prstGeom>
        </p:spPr>
        <p:txBody>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ph type="body" idx="14"/>
          </p:nvPr>
        </p:nvSpPr>
        <p:spPr>
          <a:xfrm>
            <a:off x="652264" y="190946"/>
            <a:ext cx="2683272" cy="1065908"/>
          </a:xfrm>
          <a:prstGeom prst="rect">
            <a:avLst/>
          </a:prstGeom>
        </p:spPr>
        <p:txBody>
          <a:bodyPr/>
          <a:lstStyle/>
          <a:p>
            <a:pPr/>
            <a:r>
              <a:t>Queries</a:t>
            </a:r>
          </a:p>
        </p:txBody>
      </p:sp>
      <p:sp>
        <p:nvSpPr>
          <p:cNvPr id="246" name="Shape 246"/>
          <p:cNvSpPr/>
          <p:nvPr/>
        </p:nvSpPr>
        <p:spPr>
          <a:xfrm>
            <a:off x="331539" y="1595660"/>
            <a:ext cx="12341722" cy="6562280"/>
          </a:xfrm>
          <a:prstGeom prst="roundRect">
            <a:avLst>
              <a:gd name="adj" fmla="val 1975"/>
            </a:avLst>
          </a:prstGeom>
          <a:solidFill>
            <a:srgbClr val="FFFFFF"/>
          </a:solidFill>
          <a:ln w="12700">
            <a:miter lim="400000"/>
          </a:ln>
          <a:extLst>
            <a:ext uri="{C572A759-6A51-4108-AA02-DFA0A04FC94B}">
              <ma14:wrappingTextBoxFlag xmlns:ma14="http://schemas.microsoft.com/office/mac/drawingml/2011/main" val="1"/>
            </a:ext>
          </a:extLst>
        </p:spPr>
        <p:txBody>
          <a:bodyPr lIns="317500" tIns="317500" rIns="317500" bIns="317500"/>
          <a:lstStyle/>
          <a:p>
            <a:pPr algn="just">
              <a:lnSpc>
                <a:spcPct val="110000"/>
              </a:lnSpc>
              <a:defRPr sz="2600">
                <a:solidFill>
                  <a:srgbClr val="53585F"/>
                </a:solidFill>
                <a:latin typeface="Helvetica Neue"/>
                <a:ea typeface="Helvetica Neue"/>
                <a:cs typeface="Helvetica Neue"/>
                <a:sym typeface="Helvetica Neue"/>
              </a:defRPr>
            </a:pPr>
            <a:r>
              <a:t>…operate on the data</a:t>
            </a:r>
          </a:p>
          <a:p>
            <a:pPr algn="just">
              <a:lnSpc>
                <a:spcPct val="110000"/>
              </a:lnSpc>
              <a:defRPr sz="2600">
                <a:solidFill>
                  <a:srgbClr val="53585F"/>
                </a:solidFill>
                <a:latin typeface="Helvetica Neue"/>
                <a:ea typeface="Helvetica Neue"/>
                <a:cs typeface="Helvetica Neue"/>
                <a:sym typeface="Helvetica Neue"/>
              </a:defRPr>
            </a:pPr>
          </a:p>
          <a:p>
            <a:pPr marL="280736" indent="-280736"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 FROM …</a:t>
            </a:r>
          </a:p>
          <a:p>
            <a:pPr marL="280736" indent="-280736"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MEAN(value) FROM … </a:t>
            </a:r>
          </a:p>
          <a:p>
            <a:pPr marL="280736" indent="-280736"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 GROUP BY time(10m)</a:t>
            </a:r>
          </a:p>
          <a:p>
            <a:pPr marL="280736" indent="-280736" algn="just">
              <a:lnSpc>
                <a:spcPct val="110000"/>
              </a:lnSpc>
              <a:spcBef>
                <a:spcPts val="1000"/>
              </a:spcBef>
              <a:buSzPct val="75000"/>
              <a:buChar char="•"/>
              <a:defRPr sz="2400">
                <a:solidFill>
                  <a:srgbClr val="7A60F6"/>
                </a:solidFill>
                <a:latin typeface="Courier New"/>
                <a:ea typeface="Courier New"/>
                <a:cs typeface="Courier New"/>
                <a:sym typeface="Courier New"/>
              </a:defRPr>
            </a:pPr>
            <a:r>
              <a:t>DELETE FROM …</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Shape 248"/>
          <p:cNvSpPr/>
          <p:nvPr>
            <p:ph type="body" idx="13"/>
          </p:nvPr>
        </p:nvSpPr>
        <p:spPr>
          <a:prstGeom prst="roundRect">
            <a:avLst>
              <a:gd name="adj" fmla="val 1975"/>
            </a:avLst>
          </a:prstGeom>
        </p:spPr>
        <p:txBody>
          <a:bodyPr/>
          <a:lstStyle/>
          <a:p>
            <a:pPr algn="just">
              <a:lnSpc>
                <a:spcPct val="110000"/>
              </a:lnSpc>
              <a:defRPr sz="2600">
                <a:solidFill>
                  <a:srgbClr val="7A60F6"/>
                </a:solidFill>
                <a:latin typeface="Courier New"/>
                <a:ea typeface="Courier New"/>
                <a:cs typeface="Courier New"/>
                <a:sym typeface="Courier New"/>
              </a:defRPr>
            </a:pPr>
            <a:r>
              <a:t>SELECT &lt;field&gt; FROM &lt;measurement&gt;</a:t>
            </a:r>
          </a:p>
          <a:p>
            <a:pPr algn="just">
              <a:lnSpc>
                <a:spcPct val="110000"/>
              </a:lnSpc>
              <a:defRPr sz="2600">
                <a:solidFill>
                  <a:schemeClr val="accent6"/>
                </a:solidFill>
                <a:latin typeface="Helvetica Neue"/>
                <a:ea typeface="Helvetica Neue"/>
                <a:cs typeface="Helvetica Neue"/>
                <a:sym typeface="Helvetica Neue"/>
              </a:defRPr>
            </a:pPr>
          </a:p>
          <a:p>
            <a:pPr marL="304131" indent="-304131" algn="just">
              <a:lnSpc>
                <a:spcPct val="110000"/>
              </a:lnSpc>
              <a:spcBef>
                <a:spcPts val="1000"/>
              </a:spcBef>
              <a:buSzPct val="75000"/>
              <a:buChar char="•"/>
              <a:defRPr sz="2400">
                <a:solidFill>
                  <a:schemeClr val="accent6"/>
                </a:solidFill>
                <a:latin typeface="Courier New"/>
                <a:ea typeface="Courier New"/>
                <a:cs typeface="Courier New"/>
                <a:sym typeface="Courier New"/>
              </a:defRPr>
            </a:pPr>
            <a:r>
              <a:t>SELECT * FROM cpu</a:t>
            </a:r>
          </a:p>
          <a:p>
            <a:pPr marL="304131" indent="-304131" algn="just">
              <a:lnSpc>
                <a:spcPct val="110000"/>
              </a:lnSpc>
              <a:spcBef>
                <a:spcPts val="1000"/>
              </a:spcBef>
              <a:buSzPct val="75000"/>
              <a:buChar char="•"/>
              <a:defRPr sz="2400">
                <a:solidFill>
                  <a:schemeClr val="accent6"/>
                </a:solidFill>
                <a:latin typeface="Courier New"/>
                <a:ea typeface="Courier New"/>
                <a:cs typeface="Courier New"/>
                <a:sym typeface="Courier New"/>
              </a:defRPr>
            </a:pPr>
            <a:r>
              <a:t>SELECT free FROM mem</a:t>
            </a:r>
          </a:p>
          <a:p>
            <a:pPr marL="304131" indent="-304131" algn="just">
              <a:lnSpc>
                <a:spcPct val="110000"/>
              </a:lnSpc>
              <a:spcBef>
                <a:spcPts val="1000"/>
              </a:spcBef>
              <a:buSzPct val="75000"/>
              <a:buChar char="•"/>
              <a:defRPr sz="2400">
                <a:solidFill>
                  <a:schemeClr val="accent6"/>
                </a:solidFill>
                <a:latin typeface="Courier New"/>
                <a:ea typeface="Courier New"/>
                <a:cs typeface="Courier New"/>
                <a:sym typeface="Courier New"/>
              </a:defRPr>
            </a:pPr>
            <a:r>
              <a:t>SELECT x + y FROM vars</a:t>
            </a:r>
          </a:p>
          <a:p>
            <a:pPr marL="304131" indent="-304131" algn="just">
              <a:lnSpc>
                <a:spcPct val="110000"/>
              </a:lnSpc>
              <a:spcBef>
                <a:spcPts val="1000"/>
              </a:spcBef>
              <a:buSzPct val="75000"/>
              <a:buChar char="•"/>
              <a:defRPr sz="2400">
                <a:solidFill>
                  <a:schemeClr val="accent6"/>
                </a:solidFill>
                <a:latin typeface="Courier New"/>
                <a:ea typeface="Courier New"/>
                <a:cs typeface="Courier New"/>
                <a:sym typeface="Courier New"/>
              </a:defRPr>
            </a:pPr>
            <a:r>
              <a:t>SELECT x,y FROM nums</a:t>
            </a:r>
          </a:p>
          <a:p>
            <a:pPr algn="just">
              <a:lnSpc>
                <a:spcPct val="110000"/>
              </a:lnSpc>
              <a:spcBef>
                <a:spcPts val="1000"/>
              </a:spcBef>
              <a:defRPr sz="2400">
                <a:solidFill>
                  <a:srgbClr val="7A60F6"/>
                </a:solidFill>
                <a:latin typeface="Courier New"/>
                <a:ea typeface="Courier New"/>
                <a:cs typeface="Courier New"/>
                <a:sym typeface="Courier New"/>
              </a:defRPr>
            </a:pPr>
          </a:p>
          <a:p>
            <a:pPr algn="just">
              <a:lnSpc>
                <a:spcPct val="110000"/>
              </a:lnSpc>
              <a:spcBef>
                <a:spcPts val="1000"/>
              </a:spcBef>
              <a:defRPr sz="2700">
                <a:solidFill>
                  <a:srgbClr val="53585F"/>
                </a:solidFill>
                <a:latin typeface="Helvetica Neue"/>
                <a:ea typeface="Helvetica Neue"/>
                <a:cs typeface="Helvetica Neue"/>
                <a:sym typeface="Helvetica Neue"/>
              </a:defRPr>
            </a:pPr>
            <a:r>
              <a:t>Try Running:</a:t>
            </a:r>
          </a:p>
          <a:p>
            <a:pPr marL="315828" indent="-315828" algn="just">
              <a:lnSpc>
                <a:spcPct val="110000"/>
              </a:lnSpc>
              <a:spcBef>
                <a:spcPts val="1000"/>
              </a:spcBef>
              <a:buSzPct val="75000"/>
              <a:buChar char="•"/>
              <a:defRPr sz="2400">
                <a:solidFill>
                  <a:schemeClr val="accent6"/>
                </a:solidFill>
                <a:latin typeface="Courier New"/>
                <a:ea typeface="Courier New"/>
                <a:cs typeface="Courier New"/>
                <a:sym typeface="Courier New"/>
              </a:defRPr>
            </a:pPr>
            <a:r>
              <a:t>SELECT * FROM h2o_quality LIMIT 10</a:t>
            </a:r>
          </a:p>
        </p:txBody>
      </p:sp>
      <p:sp>
        <p:nvSpPr>
          <p:cNvPr id="249" name="Shape 249"/>
          <p:cNvSpPr/>
          <p:nvPr>
            <p:ph type="body" idx="14"/>
          </p:nvPr>
        </p:nvSpPr>
        <p:spPr>
          <a:prstGeom prst="rect">
            <a:avLst/>
          </a:prstGeom>
        </p:spPr>
        <p:txBody>
          <a:bodyPr/>
          <a:lstStyle/>
          <a:p>
            <a:pPr/>
            <a:r>
              <a:t>Basic Select Statement</a:t>
            </a:r>
          </a:p>
        </p:txBody>
      </p:sp>
      <p:pic>
        <p:nvPicPr>
          <p:cNvPr id="250" name="pasted-image.png"/>
          <p:cNvPicPr>
            <a:picLocks noChangeAspect="1"/>
          </p:cNvPicPr>
          <p:nvPr/>
        </p:nvPicPr>
        <p:blipFill>
          <a:blip r:embed="rId2">
            <a:extLst/>
          </a:blip>
          <a:stretch>
            <a:fillRect/>
          </a:stretch>
        </p:blipFill>
        <p:spPr>
          <a:xfrm>
            <a:off x="622250" y="6447982"/>
            <a:ext cx="5804067" cy="3279298"/>
          </a:xfrm>
          <a:prstGeom prst="rect">
            <a:avLst/>
          </a:prstGeom>
          <a:ln w="12700">
            <a:miter lim="400000"/>
          </a:ln>
        </p:spPr>
      </p:pic>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252"/>
          <p:cNvSpPr/>
          <p:nvPr>
            <p:ph type="body" idx="13"/>
          </p:nvPr>
        </p:nvSpPr>
        <p:spPr>
          <a:xfrm>
            <a:off x="153739" y="1230038"/>
            <a:ext cx="12341722" cy="6562280"/>
          </a:xfrm>
          <a:prstGeom prst="roundRect">
            <a:avLst>
              <a:gd name="adj" fmla="val 1975"/>
            </a:avLst>
          </a:prstGeom>
        </p:spPr>
        <p:txBody>
          <a:bodyPr/>
          <a:lstStyle/>
          <a:p>
            <a:pPr algn="just">
              <a:lnSpc>
                <a:spcPct val="110000"/>
              </a:lnSpc>
              <a:defRPr sz="2600">
                <a:solidFill>
                  <a:srgbClr val="7A60F6"/>
                </a:solidFill>
                <a:latin typeface="Courier New"/>
                <a:ea typeface="Courier New"/>
                <a:cs typeface="Courier New"/>
                <a:sym typeface="Courier New"/>
              </a:defRPr>
            </a:pPr>
            <a:r>
              <a:t>SELECT &lt;field&gt; FROM &lt;measurement&gt; WHERE &lt;time condition&gt;</a:t>
            </a:r>
          </a:p>
          <a:p>
            <a:pPr algn="just">
              <a:lnSpc>
                <a:spcPct val="110000"/>
              </a:lnSpc>
              <a:defRPr sz="2600">
                <a:solidFill>
                  <a:srgbClr val="7A60F6"/>
                </a:solidFill>
                <a:latin typeface="Helvetica Neue"/>
                <a:ea typeface="Helvetica Neue"/>
                <a:cs typeface="Helvetica Neue"/>
                <a:sym typeface="Helvetica Neue"/>
              </a:defRPr>
            </a:pPr>
          </a:p>
          <a:p>
            <a:pPr marL="304131" indent="-304131"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 FROM cpu WHERE time &gt; now() - 1h</a:t>
            </a:r>
          </a:p>
          <a:p>
            <a:pPr marL="304131" indent="-304131"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 FROM cpu WHERE time &gt; now() - 10s</a:t>
            </a:r>
          </a:p>
          <a:p>
            <a:pPr marL="304131" indent="-304131"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free FROM mem WHERE time &gt; now() - 4d</a:t>
            </a:r>
          </a:p>
          <a:p>
            <a:pPr marL="304131" indent="-304131"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x + y FROM vars WHERE time &gt; now() - 10w</a:t>
            </a:r>
          </a:p>
          <a:p>
            <a:pPr marL="304131" indent="-304131"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x,y FROM nums WHERE time &gt; now() + 15m</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53585F"/>
                </a:solidFill>
                <a:latin typeface="Helvetica Neue"/>
                <a:ea typeface="Helvetica Neue"/>
                <a:cs typeface="Helvetica Neue"/>
                <a:sym typeface="Helvetica Neue"/>
              </a:defRPr>
            </a:pPr>
            <a:r>
              <a:t>Using</a:t>
            </a:r>
            <a:r>
              <a:rPr>
                <a:latin typeface="Courier New"/>
                <a:ea typeface="Courier New"/>
                <a:cs typeface="Courier New"/>
                <a:sym typeface="Courier New"/>
              </a:rPr>
              <a:t> now()</a:t>
            </a:r>
            <a:r>
              <a:t> implies relative time</a:t>
            </a:r>
          </a:p>
          <a:p>
            <a:pPr algn="just">
              <a:lnSpc>
                <a:spcPct val="110000"/>
              </a:lnSpc>
              <a:defRPr sz="2600">
                <a:solidFill>
                  <a:srgbClr val="53585F"/>
                </a:solidFill>
                <a:latin typeface="Helvetica Neue"/>
                <a:ea typeface="Helvetica Neue"/>
                <a:cs typeface="Helvetica Neue"/>
                <a:sym typeface="Helvetica Neue"/>
              </a:defRPr>
            </a:pPr>
          </a:p>
          <a:p>
            <a:pPr algn="just">
              <a:lnSpc>
                <a:spcPct val="110000"/>
              </a:lnSpc>
              <a:spcBef>
                <a:spcPts val="1000"/>
              </a:spcBef>
              <a:defRPr sz="2700">
                <a:solidFill>
                  <a:srgbClr val="53585F"/>
                </a:solidFill>
                <a:latin typeface="Helvetica Neue"/>
                <a:ea typeface="Helvetica Neue"/>
                <a:cs typeface="Helvetica Neue"/>
                <a:sym typeface="Helvetica Neue"/>
              </a:defRPr>
            </a:pPr>
            <a:r>
              <a:t>Try Running:</a:t>
            </a:r>
          </a:p>
          <a:p>
            <a:pPr marL="315828" indent="-315828" algn="just">
              <a:lnSpc>
                <a:spcPct val="110000"/>
              </a:lnSpc>
              <a:spcBef>
                <a:spcPts val="1000"/>
              </a:spcBef>
              <a:buSzPct val="75000"/>
              <a:buChar char="•"/>
              <a:defRPr sz="2400">
                <a:solidFill>
                  <a:schemeClr val="accent6"/>
                </a:solidFill>
                <a:latin typeface="Courier New"/>
                <a:ea typeface="Courier New"/>
                <a:cs typeface="Courier New"/>
                <a:sym typeface="Courier New"/>
              </a:defRPr>
            </a:pPr>
            <a:r>
              <a:t>SELECT * FROM h2o_pH WHERE time &gt; now() - 400d LIMIT 5</a:t>
            </a:r>
          </a:p>
        </p:txBody>
      </p:sp>
      <p:sp>
        <p:nvSpPr>
          <p:cNvPr id="253" name="Shape 253"/>
          <p:cNvSpPr/>
          <p:nvPr>
            <p:ph type="body" idx="14"/>
          </p:nvPr>
        </p:nvSpPr>
        <p:spPr>
          <a:xfrm>
            <a:off x="305420" y="114300"/>
            <a:ext cx="12732395" cy="1065908"/>
          </a:xfrm>
          <a:prstGeom prst="rect">
            <a:avLst/>
          </a:prstGeom>
        </p:spPr>
        <p:txBody>
          <a:bodyPr/>
          <a:lstStyle/>
          <a:p>
            <a:pPr/>
            <a:r>
              <a:t>Select Statement with Relative Time</a:t>
            </a:r>
          </a:p>
        </p:txBody>
      </p:sp>
      <p:pic>
        <p:nvPicPr>
          <p:cNvPr id="254" name="pasted-image.png"/>
          <p:cNvPicPr>
            <a:picLocks noChangeAspect="1"/>
          </p:cNvPicPr>
          <p:nvPr/>
        </p:nvPicPr>
        <p:blipFill>
          <a:blip r:embed="rId2">
            <a:extLst/>
          </a:blip>
          <a:stretch>
            <a:fillRect/>
          </a:stretch>
        </p:blipFill>
        <p:spPr>
          <a:xfrm>
            <a:off x="406400" y="7538628"/>
            <a:ext cx="5970686" cy="2179302"/>
          </a:xfrm>
          <a:prstGeom prst="rect">
            <a:avLst/>
          </a:prstGeom>
          <a:ln w="12700">
            <a:miter lim="400000"/>
          </a:ln>
        </p:spPr>
      </p:pic>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6" name="Shape 256"/>
          <p:cNvSpPr/>
          <p:nvPr>
            <p:ph type="body" idx="13"/>
          </p:nvPr>
        </p:nvSpPr>
        <p:spPr>
          <a:xfrm>
            <a:off x="331539" y="1289248"/>
            <a:ext cx="12341722" cy="7175104"/>
          </a:xfrm>
          <a:prstGeom prst="roundRect">
            <a:avLst>
              <a:gd name="adj" fmla="val 1806"/>
            </a:avLst>
          </a:prstGeom>
        </p:spPr>
        <p:txBody>
          <a:bodyPr/>
          <a:lstStyle/>
          <a:p>
            <a:pPr algn="just">
              <a:lnSpc>
                <a:spcPct val="110000"/>
              </a:lnSpc>
              <a:defRPr sz="2600">
                <a:solidFill>
                  <a:srgbClr val="7A60F6"/>
                </a:solidFill>
                <a:latin typeface="Courier New"/>
                <a:ea typeface="Courier New"/>
                <a:cs typeface="Courier New"/>
                <a:sym typeface="Courier New"/>
              </a:defRPr>
            </a:pPr>
            <a:r>
              <a:t>SELECT &lt;field&gt; FROM &lt;measurement&gt; WHERE &lt;time condition&gt;</a:t>
            </a:r>
          </a:p>
          <a:p>
            <a:pPr algn="just">
              <a:lnSpc>
                <a:spcPct val="110000"/>
              </a:lnSpc>
              <a:defRPr sz="2600">
                <a:solidFill>
                  <a:srgbClr val="7A60F6"/>
                </a:solidFill>
                <a:latin typeface="Helvetica Neue"/>
                <a:ea typeface="Helvetica Neue"/>
                <a:cs typeface="Helvetica Neue"/>
                <a:sym typeface="Helvetica Neue"/>
              </a:defRPr>
            </a:pPr>
          </a:p>
          <a:p>
            <a:pPr marL="280736" indent="-280736" algn="just">
              <a:lnSpc>
                <a:spcPct val="110000"/>
              </a:lnSpc>
              <a:spcBef>
                <a:spcPts val="1000"/>
              </a:spcBef>
              <a:buSzPct val="75000"/>
              <a:buChar char="•"/>
              <a:defRPr sz="2200">
                <a:solidFill>
                  <a:srgbClr val="7A60F6"/>
                </a:solidFill>
                <a:latin typeface="Courier New"/>
                <a:ea typeface="Courier New"/>
                <a:cs typeface="Courier New"/>
                <a:sym typeface="Courier New"/>
              </a:defRPr>
            </a:pPr>
            <a:r>
              <a:t>SELECT * FROM cpu WHERE time &gt; '2015-08-18 23:00:01.232000000'</a:t>
            </a:r>
          </a:p>
          <a:p>
            <a:pPr marL="280736" indent="-280736" algn="just">
              <a:lnSpc>
                <a:spcPct val="110000"/>
              </a:lnSpc>
              <a:spcBef>
                <a:spcPts val="1000"/>
              </a:spcBef>
              <a:buSzPct val="75000"/>
              <a:buChar char="•"/>
              <a:defRPr sz="2200">
                <a:solidFill>
                  <a:srgbClr val="7A60F6"/>
                </a:solidFill>
                <a:latin typeface="Courier New"/>
                <a:ea typeface="Courier New"/>
                <a:cs typeface="Courier New"/>
                <a:sym typeface="Courier New"/>
              </a:defRPr>
            </a:pPr>
            <a:r>
              <a:t>SELECT free FROM mem WHERE time &lt; '2015-09-19'</a:t>
            </a:r>
          </a:p>
          <a:p>
            <a:pPr marL="280736" indent="-280736" algn="just">
              <a:lnSpc>
                <a:spcPct val="110000"/>
              </a:lnSpc>
              <a:spcBef>
                <a:spcPts val="1000"/>
              </a:spcBef>
              <a:buSzPct val="75000"/>
              <a:buChar char="•"/>
              <a:defRPr sz="2200">
                <a:solidFill>
                  <a:srgbClr val="7A60F6"/>
                </a:solidFill>
                <a:latin typeface="Courier New"/>
                <a:ea typeface="Courier New"/>
                <a:cs typeface="Courier New"/>
                <a:sym typeface="Courier New"/>
              </a:defRPr>
            </a:pPr>
            <a:r>
              <a:t>SELECT x + y FROM vars WHERE time &gt; '2015-08-18T23:00:01.232000000Z'</a:t>
            </a:r>
          </a:p>
          <a:p>
            <a:pPr marL="280736" indent="-280736" algn="just">
              <a:lnSpc>
                <a:spcPct val="110000"/>
              </a:lnSpc>
              <a:spcBef>
                <a:spcPts val="1000"/>
              </a:spcBef>
              <a:buSzPct val="75000"/>
              <a:buChar char="•"/>
              <a:defRPr sz="2200">
                <a:solidFill>
                  <a:srgbClr val="7A60F6"/>
                </a:solidFill>
                <a:latin typeface="Courier New"/>
                <a:ea typeface="Courier New"/>
                <a:cs typeface="Courier New"/>
                <a:sym typeface="Courier New"/>
              </a:defRPr>
            </a:pPr>
            <a:r>
              <a:t>SELECT x,y FROM nums WHERE time &gt; 1388534400s</a:t>
            </a:r>
          </a:p>
          <a:p>
            <a:pPr algn="just">
              <a:lnSpc>
                <a:spcPct val="110000"/>
              </a:lnSpc>
              <a:defRPr sz="2600">
                <a:solidFill>
                  <a:srgbClr val="7A60F6"/>
                </a:solidFill>
                <a:latin typeface="Helvetica Neue"/>
                <a:ea typeface="Helvetica Neue"/>
                <a:cs typeface="Helvetica Neue"/>
                <a:sym typeface="Helvetica Neue"/>
              </a:defRPr>
            </a:pPr>
          </a:p>
          <a:p>
            <a:pPr algn="just">
              <a:defRPr sz="2300">
                <a:solidFill>
                  <a:srgbClr val="53585F"/>
                </a:solidFill>
                <a:latin typeface="Helvetica Neue"/>
                <a:ea typeface="Helvetica Neue"/>
                <a:cs typeface="Helvetica Neue"/>
                <a:sym typeface="Helvetica Neue"/>
              </a:defRPr>
            </a:pPr>
            <a:r>
              <a:t>Absolute time can be specified in two ways</a:t>
            </a:r>
          </a:p>
          <a:p>
            <a:pPr marL="304131" indent="-304131" algn="just">
              <a:buSzPct val="75000"/>
              <a:buChar char="•"/>
              <a:defRPr sz="2300">
                <a:solidFill>
                  <a:srgbClr val="53585F"/>
                </a:solidFill>
                <a:latin typeface="Helvetica Neue"/>
                <a:ea typeface="Helvetica Neue"/>
                <a:cs typeface="Helvetica Neue"/>
                <a:sym typeface="Helvetica Neue"/>
              </a:defRPr>
            </a:pPr>
          </a:p>
          <a:p>
            <a:pPr marL="304131" indent="-304131" algn="just">
              <a:buSzPct val="75000"/>
              <a:buChar char="•"/>
              <a:defRPr sz="2300">
                <a:solidFill>
                  <a:srgbClr val="53585F"/>
                </a:solidFill>
                <a:latin typeface="Helvetica Neue"/>
                <a:ea typeface="Helvetica Neue"/>
                <a:cs typeface="Helvetica Neue"/>
                <a:sym typeface="Helvetica Neue"/>
              </a:defRPr>
            </a:pPr>
            <a:r>
              <a:t>Date Time: YYYY-MM-DD HH:MM:SS.nnnnnnnnn (RFC 3339)</a:t>
            </a:r>
          </a:p>
          <a:p>
            <a:pPr marL="304131" indent="-304131" algn="just">
              <a:buSzPct val="75000"/>
              <a:buChar char="•"/>
              <a:defRPr sz="2300">
                <a:solidFill>
                  <a:srgbClr val="53585F"/>
                </a:solidFill>
                <a:latin typeface="Helvetica Neue"/>
                <a:ea typeface="Helvetica Neue"/>
                <a:cs typeface="Helvetica Neue"/>
                <a:sym typeface="Helvetica Neue"/>
              </a:defRPr>
            </a:pPr>
            <a:r>
              <a:t>Epoch: number of nanoseconds since January 1, 1970 </a:t>
            </a:r>
          </a:p>
          <a:p>
            <a:pPr algn="just">
              <a:lnSpc>
                <a:spcPct val="110000"/>
              </a:lnSpc>
              <a:defRPr sz="2600">
                <a:solidFill>
                  <a:srgbClr val="53585F"/>
                </a:solidFill>
                <a:latin typeface="Helvetica Neue"/>
                <a:ea typeface="Helvetica Neue"/>
                <a:cs typeface="Helvetica Neue"/>
                <a:sym typeface="Helvetica Neue"/>
              </a:defRPr>
            </a:pPr>
          </a:p>
          <a:p>
            <a:pPr algn="just">
              <a:lnSpc>
                <a:spcPct val="110000"/>
              </a:lnSpc>
              <a:spcBef>
                <a:spcPts val="1000"/>
              </a:spcBef>
              <a:defRPr sz="2700">
                <a:solidFill>
                  <a:srgbClr val="53585F"/>
                </a:solidFill>
                <a:latin typeface="Helvetica Neue"/>
                <a:ea typeface="Helvetica Neue"/>
                <a:cs typeface="Helvetica Neue"/>
                <a:sym typeface="Helvetica Neue"/>
              </a:defRPr>
            </a:pPr>
            <a:r>
              <a:t>Try Running:</a:t>
            </a:r>
          </a:p>
          <a:p>
            <a:pPr marL="315828" indent="-315828" algn="just">
              <a:lnSpc>
                <a:spcPct val="110000"/>
              </a:lnSpc>
              <a:spcBef>
                <a:spcPts val="1000"/>
              </a:spcBef>
              <a:buSzPct val="75000"/>
              <a:buChar char="•"/>
              <a:defRPr sz="2000">
                <a:solidFill>
                  <a:schemeClr val="accent6"/>
                </a:solidFill>
                <a:latin typeface="Courier New"/>
                <a:ea typeface="Courier New"/>
                <a:cs typeface="Courier New"/>
                <a:sym typeface="Courier New"/>
              </a:defRPr>
            </a:pPr>
            <a:r>
              <a:t>SELECT * FROM h2o_pH WHERE time &gt; '2015-08-18 23:00:01.232000000' LIMIT 10</a:t>
            </a:r>
          </a:p>
        </p:txBody>
      </p:sp>
      <p:sp>
        <p:nvSpPr>
          <p:cNvPr id="257" name="Shape 257"/>
          <p:cNvSpPr/>
          <p:nvPr>
            <p:ph type="body" idx="14"/>
          </p:nvPr>
        </p:nvSpPr>
        <p:spPr>
          <a:prstGeom prst="rect">
            <a:avLst/>
          </a:prstGeom>
        </p:spPr>
        <p:txBody>
          <a:bodyPr/>
          <a:lstStyle/>
          <a:p>
            <a:pPr/>
            <a:r>
              <a:t>Select Statement with Absolute Time</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Shape 259"/>
          <p:cNvSpPr/>
          <p:nvPr>
            <p:ph type="body" idx="13"/>
          </p:nvPr>
        </p:nvSpPr>
        <p:spPr>
          <a:xfrm>
            <a:off x="331539" y="1951260"/>
            <a:ext cx="12341722" cy="6562280"/>
          </a:xfrm>
          <a:prstGeom prst="roundRect">
            <a:avLst>
              <a:gd name="adj" fmla="val 1975"/>
            </a:avLst>
          </a:prstGeom>
        </p:spPr>
        <p:txBody>
          <a:bodyPr/>
          <a:lstStyle/>
          <a:p>
            <a:pPr algn="just">
              <a:lnSpc>
                <a:spcPct val="110000"/>
              </a:lnSpc>
              <a:defRPr sz="2600">
                <a:solidFill>
                  <a:srgbClr val="53585F"/>
                </a:solidFill>
                <a:latin typeface="Helvetica Neue"/>
                <a:ea typeface="Helvetica Neue"/>
                <a:cs typeface="Helvetica Neue"/>
                <a:sym typeface="Helvetica Neue"/>
              </a:defRPr>
            </a:pPr>
            <a:r>
              <a:t>…in InfluxDB fall into 3 major types…</a:t>
            </a:r>
          </a:p>
          <a:p>
            <a:pPr marL="304131" indent="-304131" algn="just">
              <a:lnSpc>
                <a:spcPct val="110000"/>
              </a:lnSpc>
              <a:buSzPct val="75000"/>
              <a:buChar char="•"/>
              <a:defRPr sz="2600">
                <a:solidFill>
                  <a:srgbClr val="53585F"/>
                </a:solidFill>
                <a:latin typeface="Helvetica Neue"/>
                <a:ea typeface="Helvetica Neue"/>
                <a:cs typeface="Helvetica Neue"/>
                <a:sym typeface="Helvetica Neue"/>
              </a:defRPr>
            </a:pPr>
          </a:p>
          <a:p>
            <a:pPr marL="304131" indent="-304131" algn="just">
              <a:lnSpc>
                <a:spcPct val="110000"/>
              </a:lnSpc>
              <a:buSzPct val="75000"/>
              <a:buChar char="•"/>
              <a:defRPr sz="2600">
                <a:solidFill>
                  <a:srgbClr val="53585F"/>
                </a:solidFill>
                <a:latin typeface="Helvetica Neue"/>
                <a:ea typeface="Helvetica Neue"/>
                <a:cs typeface="Helvetica Neue"/>
                <a:sym typeface="Helvetica Neue"/>
              </a:defRPr>
            </a:pPr>
            <a:r>
              <a:t>Aggregators</a:t>
            </a:r>
          </a:p>
          <a:p>
            <a:pPr marL="304131" indent="-304131" algn="just">
              <a:lnSpc>
                <a:spcPct val="110000"/>
              </a:lnSpc>
              <a:buSzPct val="75000"/>
              <a:buChar char="•"/>
              <a:defRPr sz="2600">
                <a:solidFill>
                  <a:srgbClr val="53585F"/>
                </a:solidFill>
                <a:latin typeface="Helvetica Neue"/>
                <a:ea typeface="Helvetica Neue"/>
                <a:cs typeface="Helvetica Neue"/>
                <a:sym typeface="Helvetica Neue"/>
              </a:defRPr>
            </a:pPr>
            <a:r>
              <a:t>Selectors</a:t>
            </a:r>
          </a:p>
          <a:p>
            <a:pPr marL="304131" indent="-304131" algn="just">
              <a:lnSpc>
                <a:spcPct val="110000"/>
              </a:lnSpc>
              <a:buSzPct val="75000"/>
              <a:buChar char="•"/>
              <a:defRPr sz="2600">
                <a:solidFill>
                  <a:srgbClr val="53585F"/>
                </a:solidFill>
                <a:latin typeface="Helvetica Neue"/>
                <a:ea typeface="Helvetica Neue"/>
                <a:cs typeface="Helvetica Neue"/>
                <a:sym typeface="Helvetica Neue"/>
              </a:defRPr>
            </a:pPr>
            <a:r>
              <a:t>Transformers</a:t>
            </a:r>
          </a:p>
        </p:txBody>
      </p:sp>
      <p:sp>
        <p:nvSpPr>
          <p:cNvPr id="260" name="Shape 260"/>
          <p:cNvSpPr/>
          <p:nvPr>
            <p:ph type="body" idx="14"/>
          </p:nvPr>
        </p:nvSpPr>
        <p:spPr>
          <a:prstGeom prst="rect">
            <a:avLst/>
          </a:prstGeom>
        </p:spPr>
        <p:txBody>
          <a:bodyPr/>
          <a:lstStyle/>
          <a:p>
            <a:pPr/>
            <a:r>
              <a:t>Functions</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Shape 262"/>
          <p:cNvSpPr/>
          <p:nvPr>
            <p:ph type="body" idx="13"/>
          </p:nvPr>
        </p:nvSpPr>
        <p:spPr>
          <a:xfrm>
            <a:off x="331539" y="1494060"/>
            <a:ext cx="12341722" cy="6562280"/>
          </a:xfrm>
          <a:prstGeom prst="roundRect">
            <a:avLst>
              <a:gd name="adj" fmla="val 1975"/>
            </a:avLst>
          </a:prstGeom>
        </p:spPr>
        <p:txBody>
          <a:bodyPr/>
          <a:lstStyle/>
          <a:p>
            <a:pPr algn="just">
              <a:lnSpc>
                <a:spcPct val="110000"/>
              </a:lnSpc>
              <a:defRPr sz="2000">
                <a:solidFill>
                  <a:srgbClr val="7A60F6"/>
                </a:solidFill>
                <a:latin typeface="Courier New"/>
                <a:ea typeface="Courier New"/>
                <a:cs typeface="Courier New"/>
                <a:sym typeface="Courier New"/>
              </a:defRPr>
            </a:pPr>
            <a:r>
              <a:t>SELECT &lt;aggregator&gt;(&lt;field&gt;) FROM &lt;measurement&gt; [extra stuff]</a:t>
            </a:r>
          </a:p>
          <a:p>
            <a:pPr algn="just">
              <a:lnSpc>
                <a:spcPct val="110000"/>
              </a:lnSpc>
              <a:defRPr sz="2000">
                <a:solidFill>
                  <a:srgbClr val="7A60F6"/>
                </a:solidFill>
                <a:latin typeface="Helvetica Neue"/>
                <a:ea typeface="Helvetica Neue"/>
                <a:cs typeface="Helvetica Neue"/>
                <a:sym typeface="Helvetica Neue"/>
              </a:defRPr>
            </a:pPr>
          </a:p>
          <a:p>
            <a:pPr marL="280736" indent="-280736"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count(value) FROM cpu</a:t>
            </a:r>
          </a:p>
          <a:p>
            <a:pPr marL="280736" indent="-280736"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mean(free) FROM mem WHERE time &gt; now() - 1h</a:t>
            </a:r>
          </a:p>
          <a:p>
            <a:pPr marL="280736" indent="-280736"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sum(x) FROM vars WHERE x &gt; 100</a:t>
            </a:r>
          </a:p>
          <a:p>
            <a:pPr marL="280736" indent="-280736"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median(y) FROM nums WHERE domain = 'Z'</a:t>
            </a:r>
          </a:p>
          <a:p>
            <a:pPr algn="just">
              <a:lnSpc>
                <a:spcPct val="110000"/>
              </a:lnSpc>
              <a:spcBef>
                <a:spcPts val="1000"/>
              </a:spcBef>
              <a:defRPr sz="2400">
                <a:solidFill>
                  <a:srgbClr val="7A60F6"/>
                </a:solidFill>
                <a:latin typeface="Courier New"/>
                <a:ea typeface="Courier New"/>
                <a:cs typeface="Courier New"/>
                <a:sym typeface="Courier New"/>
              </a:defRPr>
            </a:pPr>
          </a:p>
          <a:p>
            <a:pPr algn="just">
              <a:lnSpc>
                <a:spcPct val="110000"/>
              </a:lnSpc>
              <a:spcBef>
                <a:spcPts val="1000"/>
              </a:spcBef>
              <a:defRPr sz="2700">
                <a:solidFill>
                  <a:srgbClr val="53585F"/>
                </a:solidFill>
                <a:latin typeface="Helvetica Neue"/>
                <a:ea typeface="Helvetica Neue"/>
                <a:cs typeface="Helvetica Neue"/>
                <a:sym typeface="Helvetica Neue"/>
              </a:defRPr>
            </a:pPr>
            <a:r>
              <a:t>Try Running:</a:t>
            </a:r>
          </a:p>
          <a:p>
            <a:pPr marL="315828" indent="-315828" algn="just">
              <a:lnSpc>
                <a:spcPct val="110000"/>
              </a:lnSpc>
              <a:spcBef>
                <a:spcPts val="1000"/>
              </a:spcBef>
              <a:buSzPct val="75000"/>
              <a:buChar char="•"/>
              <a:defRPr sz="2000">
                <a:solidFill>
                  <a:schemeClr val="accent6"/>
                </a:solidFill>
                <a:latin typeface="Courier New"/>
                <a:ea typeface="Courier New"/>
                <a:cs typeface="Courier New"/>
                <a:sym typeface="Courier New"/>
              </a:defRPr>
            </a:pPr>
            <a:r>
              <a:t>SELECT count(index) FROM h2o_quality</a:t>
            </a:r>
          </a:p>
          <a:p>
            <a:pPr marL="315828" indent="-315828" algn="just">
              <a:lnSpc>
                <a:spcPct val="110000"/>
              </a:lnSpc>
              <a:spcBef>
                <a:spcPts val="1000"/>
              </a:spcBef>
              <a:buSzPct val="75000"/>
              <a:buChar char="•"/>
              <a:defRPr sz="2000">
                <a:solidFill>
                  <a:schemeClr val="accent6"/>
                </a:solidFill>
                <a:latin typeface="Courier New"/>
                <a:ea typeface="Courier New"/>
                <a:cs typeface="Courier New"/>
                <a:sym typeface="Courier New"/>
              </a:defRPr>
            </a:pPr>
            <a:r>
              <a:t>SELECT count(index) FROM h2o_quality WHERE location = 'coyote_creek'</a:t>
            </a:r>
          </a:p>
        </p:txBody>
      </p:sp>
      <p:sp>
        <p:nvSpPr>
          <p:cNvPr id="263" name="Shape 263"/>
          <p:cNvSpPr/>
          <p:nvPr>
            <p:ph type="body" idx="14"/>
          </p:nvPr>
        </p:nvSpPr>
        <p:spPr>
          <a:xfrm>
            <a:off x="318120" y="304800"/>
            <a:ext cx="12732395" cy="1065908"/>
          </a:xfrm>
          <a:prstGeom prst="rect">
            <a:avLst/>
          </a:prstGeom>
        </p:spPr>
        <p:txBody>
          <a:bodyPr/>
          <a:lstStyle/>
          <a:p>
            <a:pPr/>
            <a:r>
              <a:t>Using an Aggregator</a:t>
            </a:r>
          </a:p>
        </p:txBody>
      </p:sp>
      <p:pic>
        <p:nvPicPr>
          <p:cNvPr id="264" name="pasted-image.png"/>
          <p:cNvPicPr>
            <a:picLocks noChangeAspect="1"/>
          </p:cNvPicPr>
          <p:nvPr/>
        </p:nvPicPr>
        <p:blipFill>
          <a:blip r:embed="rId2">
            <a:extLst/>
          </a:blip>
          <a:stretch>
            <a:fillRect/>
          </a:stretch>
        </p:blipFill>
        <p:spPr>
          <a:xfrm>
            <a:off x="88850" y="6705658"/>
            <a:ext cx="9502312" cy="2019242"/>
          </a:xfrm>
          <a:prstGeom prst="rect">
            <a:avLst/>
          </a:prstGeom>
          <a:ln w="12700">
            <a:miter lim="400000"/>
          </a:ln>
        </p:spPr>
      </p:pic>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Shape 266"/>
          <p:cNvSpPr/>
          <p:nvPr>
            <p:ph type="body" idx="13"/>
          </p:nvPr>
        </p:nvSpPr>
        <p:spPr>
          <a:xfrm>
            <a:off x="331539" y="1443260"/>
            <a:ext cx="12341722" cy="7151835"/>
          </a:xfrm>
          <a:prstGeom prst="roundRect">
            <a:avLst>
              <a:gd name="adj" fmla="val 1812"/>
            </a:avLst>
          </a:prstGeom>
        </p:spPr>
        <p:txBody>
          <a:bodyPr/>
          <a:lstStyle/>
          <a:p>
            <a:pPr algn="l">
              <a:lnSpc>
                <a:spcPct val="110000"/>
              </a:lnSpc>
              <a:defRPr sz="2300">
                <a:solidFill>
                  <a:srgbClr val="7A60F6"/>
                </a:solidFill>
                <a:latin typeface="Courier New"/>
                <a:ea typeface="Courier New"/>
                <a:cs typeface="Courier New"/>
                <a:sym typeface="Courier New"/>
              </a:defRPr>
            </a:pPr>
            <a:r>
              <a:t>[SELECT STATEMENT] WHERE &lt;time condition&gt; GROUP BY time(&lt;period&gt;)</a:t>
            </a:r>
          </a:p>
          <a:p>
            <a:pPr algn="just">
              <a:lnSpc>
                <a:spcPct val="110000"/>
              </a:lnSpc>
              <a:defRPr sz="2600">
                <a:solidFill>
                  <a:srgbClr val="7A60F6"/>
                </a:solidFill>
                <a:latin typeface="Helvetica Neue"/>
                <a:ea typeface="Helvetica Neue"/>
                <a:cs typeface="Helvetica Neue"/>
                <a:sym typeface="Helvetica Neue"/>
              </a:defRPr>
            </a:pPr>
          </a:p>
          <a:p>
            <a:pPr marL="280736" indent="-280736" algn="just">
              <a:lnSpc>
                <a:spcPct val="110000"/>
              </a:lnSpc>
              <a:spcBef>
                <a:spcPts val="1000"/>
              </a:spcBef>
              <a:buSzPct val="75000"/>
              <a:buChar char="•"/>
              <a:defRPr sz="1900">
                <a:solidFill>
                  <a:srgbClr val="7A60F6"/>
                </a:solidFill>
                <a:latin typeface="Courier New"/>
                <a:ea typeface="Courier New"/>
                <a:cs typeface="Courier New"/>
                <a:sym typeface="Courier New"/>
              </a:defRPr>
            </a:pPr>
            <a:r>
              <a:t>SELECT max(busy) FROM cpu WHERE time &gt; now() - 1h GROUP BY time(10m)</a:t>
            </a:r>
          </a:p>
          <a:p>
            <a:pPr marL="280736" indent="-280736" algn="just">
              <a:lnSpc>
                <a:spcPct val="110000"/>
              </a:lnSpc>
              <a:spcBef>
                <a:spcPts val="1000"/>
              </a:spcBef>
              <a:buSzPct val="75000"/>
              <a:buChar char="•"/>
              <a:defRPr sz="1900">
                <a:solidFill>
                  <a:srgbClr val="7A60F6"/>
                </a:solidFill>
                <a:latin typeface="Courier New"/>
                <a:ea typeface="Courier New"/>
                <a:cs typeface="Courier New"/>
                <a:sym typeface="Courier New"/>
              </a:defRPr>
            </a:pPr>
            <a:r>
              <a:t>SELECT mean(free) FROM free WHERE time &gt; now() - 1d GROUP BY time(1h), host</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53585F"/>
                </a:solidFill>
                <a:latin typeface="Helvetica Neue"/>
                <a:ea typeface="Helvetica Neue"/>
                <a:cs typeface="Helvetica Neue"/>
                <a:sym typeface="Helvetica Neue"/>
              </a:defRPr>
            </a:pPr>
            <a:r>
              <a:t>Note that the following queries are not valid:</a:t>
            </a:r>
          </a:p>
          <a:p>
            <a:pPr marL="292434" indent="-292434" algn="just">
              <a:lnSpc>
                <a:spcPct val="110000"/>
              </a:lnSpc>
              <a:spcBef>
                <a:spcPts val="1000"/>
              </a:spcBef>
              <a:buSzPct val="75000"/>
              <a:buChar char="•"/>
              <a:defRPr sz="1900">
                <a:solidFill>
                  <a:srgbClr val="7A60F6"/>
                </a:solidFill>
                <a:latin typeface="Courier New"/>
                <a:ea typeface="Courier New"/>
                <a:cs typeface="Courier New"/>
                <a:sym typeface="Courier New"/>
              </a:defRPr>
            </a:pPr>
            <a:r>
              <a:t>SELECT busy FROM cpu WHERE time &gt; now() - 1h GROUP BY time(10m)</a:t>
            </a:r>
          </a:p>
          <a:p>
            <a:pPr marL="292434" indent="-292434" algn="just">
              <a:lnSpc>
                <a:spcPct val="110000"/>
              </a:lnSpc>
              <a:spcBef>
                <a:spcPts val="1000"/>
              </a:spcBef>
              <a:buSzPct val="75000"/>
              <a:buChar char="•"/>
              <a:defRPr sz="1900">
                <a:solidFill>
                  <a:srgbClr val="7A60F6"/>
                </a:solidFill>
                <a:latin typeface="Courier New"/>
                <a:ea typeface="Courier New"/>
                <a:cs typeface="Courier New"/>
                <a:sym typeface="Courier New"/>
              </a:defRPr>
            </a:pPr>
            <a:r>
              <a:t>SELECT mean(busy) FROM cpu GROUP BY time(10m)</a:t>
            </a:r>
          </a:p>
          <a:p>
            <a:pPr marL="292434" indent="-292434" algn="just">
              <a:lnSpc>
                <a:spcPct val="110000"/>
              </a:lnSpc>
              <a:spcBef>
                <a:spcPts val="1000"/>
              </a:spcBef>
              <a:buSzPct val="75000"/>
              <a:buChar char="•"/>
              <a:defRPr sz="1900">
                <a:solidFill>
                  <a:srgbClr val="7A60F6"/>
                </a:solidFill>
                <a:latin typeface="Courier New"/>
                <a:ea typeface="Courier New"/>
                <a:cs typeface="Courier New"/>
                <a:sym typeface="Courier New"/>
              </a:defRPr>
            </a:pPr>
            <a:r>
              <a:t>SELECT mean(busy) FROM cpu GROUP BY time(10m) WHERE time &gt; now() - 1h</a:t>
            </a:r>
          </a:p>
          <a:p>
            <a:pPr algn="just">
              <a:lnSpc>
                <a:spcPct val="110000"/>
              </a:lnSpc>
              <a:spcBef>
                <a:spcPts val="1000"/>
              </a:spcBef>
              <a:defRPr sz="2700">
                <a:solidFill>
                  <a:srgbClr val="53585F"/>
                </a:solidFill>
                <a:latin typeface="Helvetica Neue"/>
                <a:ea typeface="Helvetica Neue"/>
                <a:cs typeface="Helvetica Neue"/>
                <a:sym typeface="Helvetica Neue"/>
              </a:defRPr>
            </a:pPr>
            <a:r>
              <a:t>Try Running:</a:t>
            </a:r>
          </a:p>
          <a:p>
            <a:pPr marL="315828" indent="-315828" algn="just">
              <a:lnSpc>
                <a:spcPct val="110000"/>
              </a:lnSpc>
              <a:spcBef>
                <a:spcPts val="1000"/>
              </a:spcBef>
              <a:buSzPct val="75000"/>
              <a:buChar char="•"/>
              <a:defRPr sz="1900">
                <a:solidFill>
                  <a:schemeClr val="accent6"/>
                </a:solidFill>
                <a:latin typeface="Courier New"/>
                <a:ea typeface="Courier New"/>
                <a:cs typeface="Courier New"/>
                <a:sym typeface="Courier New"/>
              </a:defRPr>
            </a:pPr>
            <a:r>
              <a:t>SELECT mean(degrees) FROM average_temperature WHERE time &lt; '2015-09-19' AND time &gt; '2015-09-18' GROUP BY time(1h)</a:t>
            </a:r>
          </a:p>
          <a:p>
            <a:pPr marL="315828" indent="-315828" algn="just">
              <a:lnSpc>
                <a:spcPct val="110000"/>
              </a:lnSpc>
              <a:spcBef>
                <a:spcPts val="1000"/>
              </a:spcBef>
              <a:buSzPct val="75000"/>
              <a:buChar char="•"/>
              <a:defRPr sz="1900">
                <a:solidFill>
                  <a:schemeClr val="accent6"/>
                </a:solidFill>
                <a:latin typeface="Courier New"/>
                <a:ea typeface="Courier New"/>
                <a:cs typeface="Courier New"/>
                <a:sym typeface="Courier New"/>
              </a:defRPr>
            </a:pPr>
            <a:r>
              <a:t>SELECT mean(degrees) FROM average_temperature WHERE time &lt; '2015-09-19' AND time &gt; '2015-09-18' GROUP BY time(1h), *</a:t>
            </a:r>
          </a:p>
        </p:txBody>
      </p:sp>
      <p:sp>
        <p:nvSpPr>
          <p:cNvPr id="267" name="Shape 267"/>
          <p:cNvSpPr/>
          <p:nvPr>
            <p:ph type="body" idx="14"/>
          </p:nvPr>
        </p:nvSpPr>
        <p:spPr>
          <a:xfrm>
            <a:off x="318120" y="304800"/>
            <a:ext cx="12732395" cy="1065908"/>
          </a:xfrm>
          <a:prstGeom prst="rect">
            <a:avLst/>
          </a:prstGeom>
        </p:spPr>
        <p:txBody>
          <a:bodyPr/>
          <a:lstStyle/>
          <a:p>
            <a:pPr/>
            <a:r>
              <a:t>Select Statement with GROUP BY time</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Shape 269"/>
          <p:cNvSpPr/>
          <p:nvPr>
            <p:ph type="body" idx="13"/>
          </p:nvPr>
        </p:nvSpPr>
        <p:spPr>
          <a:xfrm>
            <a:off x="331539" y="1443260"/>
            <a:ext cx="12341722" cy="7151835"/>
          </a:xfrm>
          <a:prstGeom prst="roundRect">
            <a:avLst>
              <a:gd name="adj" fmla="val 1812"/>
            </a:avLst>
          </a:prstGeom>
        </p:spPr>
        <p:txBody>
          <a:bodyPr/>
          <a:lstStyle/>
          <a:p>
            <a:pPr algn="just">
              <a:lnSpc>
                <a:spcPct val="110000"/>
              </a:lnSpc>
              <a:defRPr sz="2300">
                <a:solidFill>
                  <a:srgbClr val="7A60F6"/>
                </a:solidFill>
                <a:latin typeface="Courier New"/>
                <a:ea typeface="Courier New"/>
                <a:cs typeface="Courier New"/>
                <a:sym typeface="Courier New"/>
              </a:defRPr>
            </a:pPr>
            <a:r>
              <a:t>[SELECT STATEMENT] WHERE &lt;time condition&gt; GROUP BY time(&lt;period&gt;)</a:t>
            </a:r>
          </a:p>
          <a:p>
            <a:pPr algn="just">
              <a:lnSpc>
                <a:spcPct val="110000"/>
              </a:lnSpc>
              <a:spcBef>
                <a:spcPts val="1000"/>
              </a:spcBef>
              <a:defRPr sz="2700">
                <a:solidFill>
                  <a:srgbClr val="53585F"/>
                </a:solidFill>
                <a:latin typeface="Helvetica Neue"/>
                <a:ea typeface="Helvetica Neue"/>
                <a:cs typeface="Helvetica Neue"/>
                <a:sym typeface="Helvetica Neue"/>
              </a:defRPr>
            </a:pPr>
            <a:r>
              <a:t>Try Running:</a:t>
            </a:r>
          </a:p>
          <a:p>
            <a:pPr marL="315828" indent="-315828" algn="just">
              <a:lnSpc>
                <a:spcPct val="110000"/>
              </a:lnSpc>
              <a:spcBef>
                <a:spcPts val="1000"/>
              </a:spcBef>
              <a:buSzPct val="75000"/>
              <a:buChar char="•"/>
              <a:defRPr sz="1900">
                <a:solidFill>
                  <a:schemeClr val="accent6"/>
                </a:solidFill>
                <a:latin typeface="Courier New"/>
                <a:ea typeface="Courier New"/>
                <a:cs typeface="Courier New"/>
                <a:sym typeface="Courier New"/>
              </a:defRPr>
            </a:pPr>
            <a:r>
              <a:t>SELECT mean(degrees) FROM average_temperature WHERE time &lt; '2015-09-19' AND time &gt; '2015-09-18' GROUP BY time(6h), *</a:t>
            </a:r>
          </a:p>
        </p:txBody>
      </p:sp>
      <p:sp>
        <p:nvSpPr>
          <p:cNvPr id="270" name="Shape 270"/>
          <p:cNvSpPr/>
          <p:nvPr>
            <p:ph type="body" idx="14"/>
          </p:nvPr>
        </p:nvSpPr>
        <p:spPr>
          <a:xfrm>
            <a:off x="318120" y="304800"/>
            <a:ext cx="12732395" cy="1065908"/>
          </a:xfrm>
          <a:prstGeom prst="rect">
            <a:avLst/>
          </a:prstGeom>
        </p:spPr>
        <p:txBody>
          <a:bodyPr/>
          <a:lstStyle/>
          <a:p>
            <a:pPr/>
            <a:r>
              <a:t>Select Statement with GROUP BY time</a:t>
            </a:r>
          </a:p>
        </p:txBody>
      </p:sp>
      <p:pic>
        <p:nvPicPr>
          <p:cNvPr id="271" name="pasted-image.png"/>
          <p:cNvPicPr>
            <a:picLocks noChangeAspect="1"/>
          </p:cNvPicPr>
          <p:nvPr/>
        </p:nvPicPr>
        <p:blipFill>
          <a:blip r:embed="rId2">
            <a:extLst/>
          </a:blip>
          <a:stretch>
            <a:fillRect/>
          </a:stretch>
        </p:blipFill>
        <p:spPr>
          <a:xfrm>
            <a:off x="241300" y="3803650"/>
            <a:ext cx="12454235" cy="4623635"/>
          </a:xfrm>
          <a:prstGeom prst="rect">
            <a:avLst/>
          </a:prstGeom>
          <a:ln w="12700">
            <a:miter lim="400000"/>
          </a:ln>
        </p:spPr>
      </p:pic>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 name="Shape 273"/>
          <p:cNvSpPr/>
          <p:nvPr>
            <p:ph type="body" idx="13"/>
          </p:nvPr>
        </p:nvSpPr>
        <p:spPr>
          <a:prstGeom prst="roundRect">
            <a:avLst>
              <a:gd name="adj" fmla="val 1975"/>
            </a:avLst>
          </a:prstGeom>
        </p:spPr>
        <p:txBody>
          <a:bodyPr/>
          <a:lstStyle/>
          <a:p>
            <a:pPr marL="304131" indent="-304131" algn="just">
              <a:lnSpc>
                <a:spcPct val="110000"/>
              </a:lnSpc>
              <a:spcBef>
                <a:spcPts val="1000"/>
              </a:spcBef>
              <a:buSzPct val="75000"/>
              <a:buChar char="•"/>
              <a:defRPr sz="2800">
                <a:solidFill>
                  <a:srgbClr val="7A60F6"/>
                </a:solidFill>
                <a:latin typeface="Courier New"/>
                <a:ea typeface="Courier New"/>
                <a:cs typeface="Courier New"/>
                <a:sym typeface="Courier New"/>
              </a:defRPr>
            </a:pPr>
            <a:r>
              <a:t>bottom()</a:t>
            </a:r>
          </a:p>
          <a:p>
            <a:pPr marL="304131" indent="-304131" algn="just">
              <a:lnSpc>
                <a:spcPct val="110000"/>
              </a:lnSpc>
              <a:spcBef>
                <a:spcPts val="1000"/>
              </a:spcBef>
              <a:buSzPct val="75000"/>
              <a:buChar char="•"/>
              <a:defRPr sz="2800">
                <a:solidFill>
                  <a:srgbClr val="7A60F6"/>
                </a:solidFill>
                <a:latin typeface="Courier New"/>
                <a:ea typeface="Courier New"/>
                <a:cs typeface="Courier New"/>
                <a:sym typeface="Courier New"/>
              </a:defRPr>
            </a:pPr>
            <a:r>
              <a:t>first()</a:t>
            </a:r>
          </a:p>
          <a:p>
            <a:pPr marL="304131" indent="-304131" algn="just">
              <a:lnSpc>
                <a:spcPct val="110000"/>
              </a:lnSpc>
              <a:spcBef>
                <a:spcPts val="1000"/>
              </a:spcBef>
              <a:buSzPct val="75000"/>
              <a:buChar char="•"/>
              <a:defRPr sz="2800">
                <a:solidFill>
                  <a:srgbClr val="7A60F6"/>
                </a:solidFill>
                <a:latin typeface="Courier New"/>
                <a:ea typeface="Courier New"/>
                <a:cs typeface="Courier New"/>
                <a:sym typeface="Courier New"/>
              </a:defRPr>
            </a:pPr>
            <a:r>
              <a:t>last()</a:t>
            </a:r>
          </a:p>
          <a:p>
            <a:pPr marL="304131" indent="-304131" algn="just">
              <a:lnSpc>
                <a:spcPct val="110000"/>
              </a:lnSpc>
              <a:spcBef>
                <a:spcPts val="1000"/>
              </a:spcBef>
              <a:buSzPct val="75000"/>
              <a:buChar char="•"/>
              <a:defRPr sz="2800">
                <a:solidFill>
                  <a:srgbClr val="7A60F6"/>
                </a:solidFill>
                <a:latin typeface="Courier New"/>
                <a:ea typeface="Courier New"/>
                <a:cs typeface="Courier New"/>
                <a:sym typeface="Courier New"/>
              </a:defRPr>
            </a:pPr>
            <a:r>
              <a:t>max()</a:t>
            </a:r>
          </a:p>
          <a:p>
            <a:pPr marL="304131" indent="-304131" algn="just">
              <a:lnSpc>
                <a:spcPct val="110000"/>
              </a:lnSpc>
              <a:spcBef>
                <a:spcPts val="1000"/>
              </a:spcBef>
              <a:buSzPct val="75000"/>
              <a:buChar char="•"/>
              <a:defRPr sz="2800">
                <a:solidFill>
                  <a:srgbClr val="7A60F6"/>
                </a:solidFill>
                <a:latin typeface="Courier New"/>
                <a:ea typeface="Courier New"/>
                <a:cs typeface="Courier New"/>
                <a:sym typeface="Courier New"/>
              </a:defRPr>
            </a:pPr>
            <a:r>
              <a:t>min()</a:t>
            </a:r>
          </a:p>
          <a:p>
            <a:pPr marL="304131" indent="-304131" algn="just">
              <a:lnSpc>
                <a:spcPct val="110000"/>
              </a:lnSpc>
              <a:spcBef>
                <a:spcPts val="1000"/>
              </a:spcBef>
              <a:buSzPct val="75000"/>
              <a:buChar char="•"/>
              <a:defRPr sz="2800">
                <a:solidFill>
                  <a:srgbClr val="7A60F6"/>
                </a:solidFill>
                <a:latin typeface="Courier New"/>
                <a:ea typeface="Courier New"/>
                <a:cs typeface="Courier New"/>
                <a:sym typeface="Courier New"/>
              </a:defRPr>
            </a:pPr>
            <a:r>
              <a:t>percentile()</a:t>
            </a:r>
          </a:p>
          <a:p>
            <a:pPr marL="304131" indent="-304131" algn="just">
              <a:lnSpc>
                <a:spcPct val="110000"/>
              </a:lnSpc>
              <a:spcBef>
                <a:spcPts val="1000"/>
              </a:spcBef>
              <a:buSzPct val="75000"/>
              <a:buChar char="•"/>
              <a:defRPr sz="2800">
                <a:solidFill>
                  <a:srgbClr val="7A60F6"/>
                </a:solidFill>
                <a:latin typeface="Courier New"/>
                <a:ea typeface="Courier New"/>
                <a:cs typeface="Courier New"/>
                <a:sym typeface="Courier New"/>
              </a:defRPr>
            </a:pPr>
            <a:r>
              <a:t>top()</a:t>
            </a:r>
          </a:p>
        </p:txBody>
      </p:sp>
      <p:sp>
        <p:nvSpPr>
          <p:cNvPr id="274" name="Shape 274"/>
          <p:cNvSpPr/>
          <p:nvPr>
            <p:ph type="body" idx="14"/>
          </p:nvPr>
        </p:nvSpPr>
        <p:spPr>
          <a:prstGeom prst="rect">
            <a:avLst/>
          </a:prstGeom>
        </p:spPr>
        <p:txBody>
          <a:bodyPr/>
          <a:lstStyle/>
          <a:p>
            <a:pPr/>
            <a:r>
              <a:t>Selectors</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Shape 276"/>
          <p:cNvSpPr/>
          <p:nvPr>
            <p:ph type="body" idx="13"/>
          </p:nvPr>
        </p:nvSpPr>
        <p:spPr>
          <a:xfrm>
            <a:off x="331539" y="1494060"/>
            <a:ext cx="12341722" cy="6562280"/>
          </a:xfrm>
          <a:prstGeom prst="roundRect">
            <a:avLst>
              <a:gd name="adj" fmla="val 1975"/>
            </a:avLst>
          </a:prstGeom>
        </p:spPr>
        <p:txBody>
          <a:bodyPr/>
          <a:lstStyle/>
          <a:p>
            <a:pPr algn="just">
              <a:lnSpc>
                <a:spcPct val="110000"/>
              </a:lnSpc>
              <a:defRPr sz="2000">
                <a:solidFill>
                  <a:srgbClr val="7A60F6"/>
                </a:solidFill>
                <a:latin typeface="Courier New"/>
                <a:ea typeface="Courier New"/>
                <a:cs typeface="Courier New"/>
                <a:sym typeface="Courier New"/>
              </a:defRPr>
            </a:pPr>
            <a:r>
              <a:t>SELECT &lt;selector&gt;(&lt;field&gt;)[,&lt;tags&gt;] FROM &lt;measurement&gt; [extra stuff]</a:t>
            </a:r>
          </a:p>
          <a:p>
            <a:pPr marL="233947" indent="-233947" algn="just">
              <a:lnSpc>
                <a:spcPct val="110000"/>
              </a:lnSpc>
              <a:spcBef>
                <a:spcPts val="1000"/>
              </a:spcBef>
              <a:buSzPct val="75000"/>
              <a:buChar char="•"/>
              <a:defRPr sz="2200">
                <a:solidFill>
                  <a:srgbClr val="7A60F6"/>
                </a:solidFill>
                <a:latin typeface="Courier New"/>
                <a:ea typeface="Courier New"/>
                <a:cs typeface="Courier New"/>
                <a:sym typeface="Courier New"/>
              </a:defRPr>
            </a:pPr>
          </a:p>
          <a:p>
            <a:pPr marL="304131" indent="-304131" algn="just">
              <a:lnSpc>
                <a:spcPct val="110000"/>
              </a:lnSpc>
              <a:spcBef>
                <a:spcPts val="1000"/>
              </a:spcBef>
              <a:buSzPct val="75000"/>
              <a:buChar char="•"/>
              <a:defRPr sz="2200">
                <a:solidFill>
                  <a:srgbClr val="7A60F6"/>
                </a:solidFill>
                <a:latin typeface="Courier New"/>
                <a:ea typeface="Courier New"/>
                <a:cs typeface="Courier New"/>
                <a:sym typeface="Courier New"/>
              </a:defRPr>
            </a:pPr>
            <a:r>
              <a:t>SELECT percentile(busy,90) FROM cpu WHERE time &gt; now() - 1h</a:t>
            </a:r>
          </a:p>
          <a:p>
            <a:pPr marL="304131" indent="-304131" algn="just">
              <a:lnSpc>
                <a:spcPct val="110000"/>
              </a:lnSpc>
              <a:spcBef>
                <a:spcPts val="1000"/>
              </a:spcBef>
              <a:buSzPct val="75000"/>
              <a:buChar char="•"/>
              <a:defRPr sz="2200">
                <a:solidFill>
                  <a:srgbClr val="7A60F6"/>
                </a:solidFill>
                <a:latin typeface="Courier New"/>
                <a:ea typeface="Courier New"/>
                <a:cs typeface="Courier New"/>
                <a:sym typeface="Courier New"/>
              </a:defRPr>
            </a:pPr>
            <a:r>
              <a:t>SELECT bottom(water_level,10) FROM factory WHERE location = 'SF'</a:t>
            </a:r>
          </a:p>
          <a:p>
            <a:pPr marL="304131" indent="-304131" algn="just">
              <a:lnSpc>
                <a:spcPct val="110000"/>
              </a:lnSpc>
              <a:spcBef>
                <a:spcPts val="1000"/>
              </a:spcBef>
              <a:buSzPct val="75000"/>
              <a:buChar char="•"/>
              <a:defRPr sz="2200">
                <a:solidFill>
                  <a:srgbClr val="7A60F6"/>
                </a:solidFill>
                <a:latin typeface="Courier New"/>
                <a:ea typeface="Courier New"/>
                <a:cs typeface="Courier New"/>
                <a:sym typeface="Courier New"/>
              </a:defRPr>
            </a:pPr>
            <a:r>
              <a:t>SELECT max(x) FROM vars</a:t>
            </a:r>
          </a:p>
          <a:p>
            <a:pPr marL="304131" indent="-304131" algn="just">
              <a:lnSpc>
                <a:spcPct val="110000"/>
              </a:lnSpc>
              <a:spcBef>
                <a:spcPts val="1000"/>
              </a:spcBef>
              <a:buSzPct val="75000"/>
              <a:buChar char="•"/>
              <a:defRPr sz="2200">
                <a:solidFill>
                  <a:srgbClr val="7A60F6"/>
                </a:solidFill>
                <a:latin typeface="Courier New"/>
                <a:ea typeface="Courier New"/>
                <a:cs typeface="Courier New"/>
                <a:sym typeface="Courier New"/>
              </a:defRPr>
            </a:pPr>
            <a:r>
              <a:t>SELECT last(y) FROM nums WHERE domain = 'Z'</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53585F"/>
                </a:solidFill>
                <a:latin typeface="Helvetica Neue"/>
                <a:ea typeface="Helvetica Neue"/>
                <a:cs typeface="Helvetica Neue"/>
                <a:sym typeface="Helvetica Neue"/>
              </a:defRPr>
            </a:pPr>
            <a:r>
              <a:t>Try Running:</a:t>
            </a:r>
          </a:p>
          <a:p>
            <a:pPr marL="315828" indent="-315828" algn="just">
              <a:lnSpc>
                <a:spcPct val="110000"/>
              </a:lnSpc>
              <a:spcBef>
                <a:spcPts val="1000"/>
              </a:spcBef>
              <a:buSzPct val="75000"/>
              <a:buChar char="•"/>
              <a:defRPr sz="2400">
                <a:solidFill>
                  <a:schemeClr val="accent6"/>
                </a:solidFill>
                <a:latin typeface="Courier New"/>
                <a:ea typeface="Courier New"/>
                <a:cs typeface="Courier New"/>
                <a:sym typeface="Courier New"/>
              </a:defRPr>
            </a:pPr>
            <a:r>
              <a:t>SELECT max(degrees) FROM average_temperature GROUP BY *</a:t>
            </a:r>
          </a:p>
          <a:p>
            <a:pPr marL="315828" indent="-315828" algn="just">
              <a:lnSpc>
                <a:spcPct val="110000"/>
              </a:lnSpc>
              <a:spcBef>
                <a:spcPts val="1000"/>
              </a:spcBef>
              <a:buSzPct val="75000"/>
              <a:buChar char="•"/>
              <a:defRPr sz="2400">
                <a:solidFill>
                  <a:schemeClr val="accent6"/>
                </a:solidFill>
                <a:latin typeface="Courier New"/>
                <a:ea typeface="Courier New"/>
                <a:cs typeface="Courier New"/>
                <a:sym typeface="Courier New"/>
              </a:defRPr>
            </a:pPr>
            <a:r>
              <a:t>SELECT top(degrees, 10) FROM average_temperature GROUP BY *</a:t>
            </a:r>
          </a:p>
        </p:txBody>
      </p:sp>
      <p:sp>
        <p:nvSpPr>
          <p:cNvPr id="277" name="Shape 277"/>
          <p:cNvSpPr/>
          <p:nvPr>
            <p:ph type="body" idx="14"/>
          </p:nvPr>
        </p:nvSpPr>
        <p:spPr>
          <a:xfrm>
            <a:off x="318120" y="304800"/>
            <a:ext cx="12732395" cy="1065908"/>
          </a:xfrm>
          <a:prstGeom prst="rect">
            <a:avLst/>
          </a:prstGeom>
        </p:spPr>
        <p:txBody>
          <a:bodyPr/>
          <a:lstStyle/>
          <a:p>
            <a:pPr/>
            <a:r>
              <a:t>Using a Selector</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body" idx="13"/>
          </p:nvPr>
        </p:nvSpPr>
        <p:spPr>
          <a:xfrm>
            <a:off x="291925" y="1612900"/>
            <a:ext cx="11949066" cy="5257801"/>
          </a:xfrm>
          <a:prstGeom prst="rect">
            <a:avLst/>
          </a:prstGeom>
        </p:spPr>
        <p:txBody>
          <a:bodyPr/>
          <a:lstStyle/>
          <a:p>
            <a:pPr/>
          </a:p>
          <a:p>
            <a:pPr/>
            <a:r>
              <a:t>A time series is a sequence of data points, typically consisting of successive measurements made from the same source over a time interval.</a:t>
            </a:r>
          </a:p>
          <a:p>
            <a:pPr/>
            <a:r>
              <a:t>What this essentially means is that if you were to plot the points on a graph, one of your axes would always be time.</a:t>
            </a:r>
          </a:p>
        </p:txBody>
      </p:sp>
      <p:sp>
        <p:nvSpPr>
          <p:cNvPr id="182" name="Shape 182"/>
          <p:cNvSpPr/>
          <p:nvPr>
            <p:ph type="title"/>
          </p:nvPr>
        </p:nvSpPr>
        <p:spPr>
          <a:prstGeom prst="rect">
            <a:avLst/>
          </a:prstGeom>
        </p:spPr>
        <p:txBody>
          <a:bodyPr/>
          <a:lstStyle/>
          <a:p>
            <a:pPr/>
            <a:r>
              <a:t>Time series data is…</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Shape 279"/>
          <p:cNvSpPr/>
          <p:nvPr>
            <p:ph type="body" idx="13"/>
          </p:nvPr>
        </p:nvSpPr>
        <p:spPr>
          <a:prstGeom prst="roundRect">
            <a:avLst>
              <a:gd name="adj" fmla="val 1975"/>
            </a:avLst>
          </a:prstGeom>
        </p:spPr>
        <p:txBody>
          <a:bodyPr/>
          <a:lstStyle/>
          <a:p>
            <a:pPr marL="304131" indent="-304131" algn="just">
              <a:lnSpc>
                <a:spcPct val="110000"/>
              </a:lnSpc>
              <a:spcBef>
                <a:spcPts val="1000"/>
              </a:spcBef>
              <a:buSzPct val="75000"/>
              <a:buChar char="•"/>
              <a:defRPr sz="2600">
                <a:solidFill>
                  <a:srgbClr val="7A60F6"/>
                </a:solidFill>
                <a:latin typeface="Courier New"/>
                <a:ea typeface="Courier New"/>
                <a:cs typeface="Courier New"/>
                <a:sym typeface="Courier New"/>
              </a:defRPr>
            </a:pPr>
            <a:r>
              <a:t>derivative()</a:t>
            </a:r>
          </a:p>
          <a:p>
            <a:pPr marL="304131" indent="-304131" algn="just">
              <a:lnSpc>
                <a:spcPct val="110000"/>
              </a:lnSpc>
              <a:spcBef>
                <a:spcPts val="1000"/>
              </a:spcBef>
              <a:buSzPct val="75000"/>
              <a:buChar char="•"/>
              <a:defRPr sz="2600">
                <a:solidFill>
                  <a:srgbClr val="7A60F6"/>
                </a:solidFill>
                <a:latin typeface="Courier New"/>
                <a:ea typeface="Courier New"/>
                <a:cs typeface="Courier New"/>
                <a:sym typeface="Courier New"/>
              </a:defRPr>
            </a:pPr>
            <a:r>
              <a:t>difference()</a:t>
            </a:r>
          </a:p>
          <a:p>
            <a:pPr marL="304131" indent="-304131" algn="just">
              <a:lnSpc>
                <a:spcPct val="110000"/>
              </a:lnSpc>
              <a:spcBef>
                <a:spcPts val="1000"/>
              </a:spcBef>
              <a:buSzPct val="75000"/>
              <a:buChar char="•"/>
              <a:defRPr sz="2600">
                <a:solidFill>
                  <a:srgbClr val="7A60F6"/>
                </a:solidFill>
                <a:latin typeface="Courier New"/>
                <a:ea typeface="Courier New"/>
                <a:cs typeface="Courier New"/>
                <a:sym typeface="Courier New"/>
              </a:defRPr>
            </a:pPr>
            <a:r>
              <a:t>elapsed()</a:t>
            </a:r>
          </a:p>
          <a:p>
            <a:pPr marL="304131" indent="-304131" algn="just">
              <a:lnSpc>
                <a:spcPct val="110000"/>
              </a:lnSpc>
              <a:spcBef>
                <a:spcPts val="1000"/>
              </a:spcBef>
              <a:buSzPct val="75000"/>
              <a:buChar char="•"/>
              <a:defRPr sz="2600">
                <a:solidFill>
                  <a:srgbClr val="7A60F6"/>
                </a:solidFill>
                <a:latin typeface="Courier New"/>
                <a:ea typeface="Courier New"/>
                <a:cs typeface="Courier New"/>
                <a:sym typeface="Courier New"/>
              </a:defRPr>
            </a:pPr>
            <a:r>
              <a:t>moving_average()</a:t>
            </a:r>
          </a:p>
          <a:p>
            <a:pPr marL="304131" indent="-304131" algn="just">
              <a:lnSpc>
                <a:spcPct val="110000"/>
              </a:lnSpc>
              <a:spcBef>
                <a:spcPts val="1000"/>
              </a:spcBef>
              <a:buSzPct val="75000"/>
              <a:buChar char="•"/>
              <a:defRPr sz="2600">
                <a:solidFill>
                  <a:srgbClr val="7A60F6"/>
                </a:solidFill>
                <a:latin typeface="Courier New"/>
                <a:ea typeface="Courier New"/>
                <a:cs typeface="Courier New"/>
                <a:sym typeface="Courier New"/>
              </a:defRPr>
            </a:pPr>
            <a:r>
              <a:t>non_negative_derivative()</a:t>
            </a:r>
          </a:p>
        </p:txBody>
      </p:sp>
      <p:sp>
        <p:nvSpPr>
          <p:cNvPr id="280" name="Shape 280"/>
          <p:cNvSpPr/>
          <p:nvPr>
            <p:ph type="body" idx="14"/>
          </p:nvPr>
        </p:nvSpPr>
        <p:spPr>
          <a:prstGeom prst="rect">
            <a:avLst/>
          </a:prstGeom>
        </p:spPr>
        <p:txBody>
          <a:bodyPr/>
          <a:lstStyle/>
          <a:p>
            <a:pPr/>
            <a:r>
              <a:t>Transformers</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Shape 282"/>
          <p:cNvSpPr/>
          <p:nvPr>
            <p:ph type="body" idx="13"/>
          </p:nvPr>
        </p:nvSpPr>
        <p:spPr>
          <a:xfrm>
            <a:off x="331539" y="1494060"/>
            <a:ext cx="12341722" cy="6562280"/>
          </a:xfrm>
          <a:prstGeom prst="roundRect">
            <a:avLst>
              <a:gd name="adj" fmla="val 1975"/>
            </a:avLst>
          </a:prstGeom>
        </p:spPr>
        <p:txBody>
          <a:bodyPr/>
          <a:lstStyle/>
          <a:p>
            <a:pPr algn="just">
              <a:lnSpc>
                <a:spcPct val="110000"/>
              </a:lnSpc>
              <a:defRPr sz="2000">
                <a:solidFill>
                  <a:srgbClr val="7A60F6"/>
                </a:solidFill>
                <a:latin typeface="Courier New"/>
                <a:ea typeface="Courier New"/>
                <a:cs typeface="Courier New"/>
                <a:sym typeface="Courier New"/>
              </a:defRPr>
            </a:pPr>
            <a:r>
              <a:t>SELECT &lt;transformer&gt;(&lt;field&gt;) FROM &lt;measurement&gt; [extra stuff]</a:t>
            </a:r>
          </a:p>
          <a:p>
            <a:pPr algn="just">
              <a:lnSpc>
                <a:spcPct val="110000"/>
              </a:lnSpc>
              <a:defRPr sz="2000">
                <a:solidFill>
                  <a:srgbClr val="7A60F6"/>
                </a:solidFill>
                <a:latin typeface="Helvetica Neue"/>
                <a:ea typeface="Helvetica Neue"/>
                <a:cs typeface="Helvetica Neue"/>
                <a:sym typeface="Helvetica Neue"/>
              </a:defRPr>
            </a:pPr>
          </a:p>
          <a:p>
            <a:pPr marL="304131" indent="-304131" algn="just">
              <a:lnSpc>
                <a:spcPct val="110000"/>
              </a:lnSpc>
              <a:spcBef>
                <a:spcPts val="1000"/>
              </a:spcBef>
              <a:buSzPct val="75000"/>
              <a:buChar char="•"/>
              <a:defRPr sz="2100">
                <a:solidFill>
                  <a:srgbClr val="7A60F6"/>
                </a:solidFill>
                <a:latin typeface="Courier New"/>
                <a:ea typeface="Courier New"/>
                <a:cs typeface="Courier New"/>
                <a:sym typeface="Courier New"/>
              </a:defRPr>
            </a:pPr>
            <a:r>
              <a:t>SELECT derivative(mean(write_ops)) FROM disk WHERE time &gt; now() - 10m GROUP BY time(10s)</a:t>
            </a:r>
          </a:p>
          <a:p>
            <a:pPr marL="304131" indent="-304131" algn="just">
              <a:lnSpc>
                <a:spcPct val="110000"/>
              </a:lnSpc>
              <a:spcBef>
                <a:spcPts val="1000"/>
              </a:spcBef>
              <a:buSzPct val="75000"/>
              <a:buChar char="•"/>
              <a:defRPr sz="2100">
                <a:solidFill>
                  <a:srgbClr val="7A60F6"/>
                </a:solidFill>
                <a:latin typeface="Courier New"/>
                <a:ea typeface="Courier New"/>
                <a:cs typeface="Courier New"/>
                <a:sym typeface="Courier New"/>
              </a:defRPr>
            </a:pPr>
            <a:r>
              <a:t>SELECT non_negative_derivative(x) FROM vars</a:t>
            </a:r>
          </a:p>
          <a:p>
            <a:pPr algn="just">
              <a:lnSpc>
                <a:spcPct val="110000"/>
              </a:lnSpc>
              <a:spcBef>
                <a:spcPts val="1000"/>
              </a:spcBef>
              <a:defRPr sz="2100">
                <a:solidFill>
                  <a:srgbClr val="7A60F6"/>
                </a:solidFill>
                <a:latin typeface="Courier New"/>
                <a:ea typeface="Courier New"/>
                <a:cs typeface="Courier New"/>
                <a:sym typeface="Courier New"/>
              </a:defRPr>
            </a:pPr>
          </a:p>
        </p:txBody>
      </p:sp>
      <p:sp>
        <p:nvSpPr>
          <p:cNvPr id="283" name="Shape 283"/>
          <p:cNvSpPr/>
          <p:nvPr>
            <p:ph type="body" idx="14"/>
          </p:nvPr>
        </p:nvSpPr>
        <p:spPr>
          <a:xfrm>
            <a:off x="318120" y="304800"/>
            <a:ext cx="12732395" cy="1065908"/>
          </a:xfrm>
          <a:prstGeom prst="rect">
            <a:avLst/>
          </a:prstGeom>
        </p:spPr>
        <p:txBody>
          <a:bodyPr/>
          <a:lstStyle/>
          <a:p>
            <a:pPr/>
            <a:r>
              <a:t>Using a Transformer</a:t>
            </a:r>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Shape 285"/>
          <p:cNvSpPr/>
          <p:nvPr>
            <p:ph type="title"/>
          </p:nvPr>
        </p:nvSpPr>
        <p:spPr>
          <a:prstGeom prst="rect">
            <a:avLst/>
          </a:prstGeom>
        </p:spPr>
        <p:txBody>
          <a:bodyPr/>
          <a:lstStyle/>
          <a:p>
            <a:pPr/>
            <a:r>
              <a:t>Schema Design</a:t>
            </a:r>
          </a:p>
        </p:txBody>
      </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Shape 287"/>
          <p:cNvSpPr/>
          <p:nvPr>
            <p:ph type="body" idx="13"/>
          </p:nvPr>
        </p:nvSpPr>
        <p:spPr>
          <a:xfrm>
            <a:off x="527867" y="1361577"/>
            <a:ext cx="11949066" cy="6553201"/>
          </a:xfrm>
          <a:prstGeom prst="rect">
            <a:avLst/>
          </a:prstGeom>
        </p:spPr>
        <p:txBody>
          <a:bodyPr/>
          <a:lstStyle/>
          <a:p>
            <a:pPr>
              <a:defRPr>
                <a:latin typeface="Helvetica"/>
                <a:ea typeface="Helvetica"/>
                <a:cs typeface="Helvetica"/>
                <a:sym typeface="Helvetica"/>
              </a:defRPr>
            </a:pPr>
            <a:r>
              <a:t>ASK</a:t>
            </a:r>
          </a:p>
          <a:p>
            <a:pPr marL="362618" indent="-362618">
              <a:spcBef>
                <a:spcPts val="1800"/>
              </a:spcBef>
              <a:buClrTx/>
              <a:buSzPct val="75000"/>
              <a:buChar char="•"/>
              <a:defRPr sz="2800"/>
            </a:pPr>
            <a:r>
              <a:t>What kind of queries do I want to run?</a:t>
            </a:r>
          </a:p>
          <a:p>
            <a:pPr marL="362618" indent="-362618">
              <a:spcBef>
                <a:spcPts val="1800"/>
              </a:spcBef>
              <a:buClrTx/>
              <a:buSzPct val="75000"/>
              <a:buChar char="•"/>
              <a:defRPr sz="2800"/>
            </a:pPr>
            <a:r>
              <a:t>Do I want to look things up by a particular value?</a:t>
            </a:r>
          </a:p>
          <a:p>
            <a:pPr marL="362618" indent="-362618">
              <a:spcBef>
                <a:spcPts val="1800"/>
              </a:spcBef>
              <a:buClrTx/>
              <a:buSzPct val="75000"/>
              <a:buChar char="•"/>
              <a:defRPr sz="2800"/>
            </a:pPr>
            <a:r>
              <a:t>Do I lose information by storing a value as a string?</a:t>
            </a:r>
          </a:p>
          <a:p>
            <a:pPr lvl="1" algn="l">
              <a:spcBef>
                <a:spcPts val="1800"/>
              </a:spcBef>
              <a:defRPr sz="3800">
                <a:solidFill>
                  <a:srgbClr val="373D49"/>
                </a:solidFill>
                <a:latin typeface="Helvetica"/>
                <a:ea typeface="Helvetica"/>
                <a:cs typeface="Helvetica"/>
                <a:sym typeface="Helvetica"/>
              </a:defRPr>
            </a:pPr>
            <a:r>
              <a:t>GUIDELINES</a:t>
            </a:r>
          </a:p>
          <a:p>
            <a:pPr marL="350921" indent="-350921">
              <a:spcBef>
                <a:spcPts val="1800"/>
              </a:spcBef>
              <a:buClrTx/>
              <a:buSzPct val="75000"/>
              <a:buChar char="•"/>
              <a:defRPr sz="2800"/>
            </a:pPr>
            <a:r>
              <a:t>Anything in a GROUP BY clause must be a tag.</a:t>
            </a:r>
          </a:p>
          <a:p>
            <a:pPr marL="350921" indent="-350921">
              <a:spcBef>
                <a:spcPts val="1800"/>
              </a:spcBef>
              <a:buClrTx/>
              <a:buSzPct val="75000"/>
              <a:buChar char="•"/>
              <a:defRPr sz="2800"/>
            </a:pPr>
            <a:r>
              <a:t>Anything that you want to pass into a function must be a field. </a:t>
            </a:r>
          </a:p>
          <a:p>
            <a:pPr marL="350921" indent="-350921">
              <a:spcBef>
                <a:spcPts val="1800"/>
              </a:spcBef>
              <a:buClrTx/>
              <a:buSzPct val="75000"/>
              <a:buChar char="•"/>
              <a:defRPr sz="2800"/>
            </a:pPr>
            <a:r>
              <a:t>Few measurements with many tags is better than many measurements with few tags.</a:t>
            </a:r>
          </a:p>
          <a:p>
            <a:pPr marL="350921" indent="-350921">
              <a:spcBef>
                <a:spcPts val="1800"/>
              </a:spcBef>
              <a:buClrTx/>
              <a:buSzPct val="75000"/>
              <a:buChar char="•"/>
              <a:defRPr sz="2800"/>
            </a:pPr>
            <a:r>
              <a:t>If you lose information by storing as a string, use a field.</a:t>
            </a:r>
          </a:p>
        </p:txBody>
      </p:sp>
      <p:sp>
        <p:nvSpPr>
          <p:cNvPr id="288" name="Shape 288"/>
          <p:cNvSpPr/>
          <p:nvPr>
            <p:ph type="title"/>
          </p:nvPr>
        </p:nvSpPr>
        <p:spPr>
          <a:xfrm>
            <a:off x="136202" y="203200"/>
            <a:ext cx="12732395" cy="1065908"/>
          </a:xfrm>
          <a:prstGeom prst="rect">
            <a:avLst/>
          </a:prstGeom>
        </p:spPr>
        <p:txBody>
          <a:bodyPr/>
          <a:lstStyle>
            <a:lvl1pPr defTabSz="455675">
              <a:defRPr sz="4680"/>
            </a:lvl1pPr>
          </a:lstStyle>
          <a:p>
            <a:pPr/>
            <a:r>
              <a:t>HERE'S SOME GENERAL THINGS TO KEEP IN MIND</a:t>
            </a:r>
          </a:p>
        </p:txBody>
      </p:sp>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 name="Shape 290"/>
          <p:cNvSpPr/>
          <p:nvPr>
            <p:ph type="body" idx="13"/>
          </p:nvPr>
        </p:nvSpPr>
        <p:spPr>
          <a:xfrm>
            <a:off x="291925" y="1612900"/>
            <a:ext cx="11949066" cy="4707526"/>
          </a:xfrm>
          <a:prstGeom prst="rect">
            <a:avLst/>
          </a:prstGeom>
        </p:spPr>
        <p:txBody>
          <a:bodyPr/>
          <a:lstStyle/>
          <a:p>
            <a:pPr/>
            <a:r>
              <a:t>Continuous queries are queries that will periodically run on data in InfluxDB.</a:t>
            </a:r>
          </a:p>
          <a:p>
            <a:pPr/>
            <a:r>
              <a:t>They're somewhat similar to running queries with </a:t>
            </a:r>
            <a:r>
              <a:rPr>
                <a:latin typeface="Courier New"/>
                <a:ea typeface="Courier New"/>
                <a:cs typeface="Courier New"/>
                <a:sym typeface="Courier New"/>
              </a:rPr>
              <a:t>cron</a:t>
            </a:r>
            <a:r>
              <a:t>.</a:t>
            </a:r>
          </a:p>
          <a:p>
            <a:pPr/>
            <a:r>
              <a:t>They're used to "downsample" data or pre-calculate common queries.</a:t>
            </a:r>
          </a:p>
        </p:txBody>
      </p:sp>
      <p:sp>
        <p:nvSpPr>
          <p:cNvPr id="291" name="Shape 291"/>
          <p:cNvSpPr/>
          <p:nvPr>
            <p:ph type="title"/>
          </p:nvPr>
        </p:nvSpPr>
        <p:spPr>
          <a:prstGeom prst="rect">
            <a:avLst/>
          </a:prstGeom>
        </p:spPr>
        <p:txBody>
          <a:bodyPr/>
          <a:lstStyle/>
          <a:p>
            <a:pPr/>
            <a:r>
              <a:t>Continuous queries</a:t>
            </a:r>
          </a:p>
        </p:txBody>
      </p:sp>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Shape 293"/>
          <p:cNvSpPr/>
          <p:nvPr>
            <p:ph type="body" idx="13"/>
          </p:nvPr>
        </p:nvSpPr>
        <p:spPr>
          <a:prstGeom prst="roundRect">
            <a:avLst>
              <a:gd name="adj" fmla="val 1975"/>
            </a:avLst>
          </a:prstGeom>
        </p:spPr>
        <p:txBody>
          <a:bodyPr/>
          <a:lstStyle/>
          <a:p>
            <a:pPr algn="just">
              <a:defRPr sz="2600">
                <a:solidFill>
                  <a:srgbClr val="7A60F6"/>
                </a:solidFill>
                <a:latin typeface="Courier New"/>
                <a:ea typeface="Courier New"/>
                <a:cs typeface="Courier New"/>
                <a:sym typeface="Courier New"/>
              </a:defRPr>
            </a:pPr>
            <a:r>
              <a:t>CREATE CONTINUOUS QUERY [name_of_continuous_query]</a:t>
            </a:r>
          </a:p>
          <a:p>
            <a:pPr lvl="1" algn="just">
              <a:defRPr sz="2600">
                <a:solidFill>
                  <a:srgbClr val="7A60F6"/>
                </a:solidFill>
                <a:latin typeface="Courier New"/>
                <a:ea typeface="Courier New"/>
                <a:cs typeface="Courier New"/>
                <a:sym typeface="Courier New"/>
              </a:defRPr>
            </a:pPr>
            <a:r>
              <a:t>ON [name_of_db]</a:t>
            </a:r>
          </a:p>
          <a:p>
            <a:pPr lvl="1" algn="just">
              <a:defRPr sz="2300">
                <a:solidFill>
                  <a:srgbClr val="7A60F6"/>
                </a:solidFill>
                <a:latin typeface="Courier New"/>
                <a:ea typeface="Courier New"/>
                <a:cs typeface="Courier New"/>
                <a:sym typeface="Courier New"/>
              </a:defRPr>
            </a:pPr>
            <a:r>
              <a:t>[RESAMPLE [EVERY interval] [FOR interval]]</a:t>
            </a:r>
          </a:p>
          <a:p>
            <a:pPr lvl="1" algn="just">
              <a:defRPr sz="2600">
                <a:solidFill>
                  <a:srgbClr val="7A60F6"/>
                </a:solidFill>
                <a:latin typeface="Courier New"/>
                <a:ea typeface="Courier New"/>
                <a:cs typeface="Courier New"/>
                <a:sym typeface="Courier New"/>
              </a:defRPr>
            </a:pPr>
            <a:r>
              <a:t>BEGIN</a:t>
            </a:r>
          </a:p>
          <a:p>
            <a:pPr algn="just">
              <a:defRPr sz="2600">
                <a:solidFill>
                  <a:srgbClr val="7A60F6"/>
                </a:solidFill>
                <a:latin typeface="Courier New"/>
                <a:ea typeface="Courier New"/>
                <a:cs typeface="Courier New"/>
                <a:sym typeface="Courier New"/>
              </a:defRPr>
            </a:pPr>
            <a:r>
              <a:t>  SELECT [inner_part_of_select]</a:t>
            </a:r>
          </a:p>
          <a:p>
            <a:pPr lvl="3" algn="just">
              <a:defRPr sz="2600">
                <a:solidFill>
                  <a:srgbClr val="7A60F6"/>
                </a:solidFill>
                <a:latin typeface="Courier New"/>
                <a:ea typeface="Courier New"/>
                <a:cs typeface="Courier New"/>
                <a:sym typeface="Courier New"/>
              </a:defRPr>
            </a:pPr>
            <a:r>
              <a:t>INTO [new_measurement]</a:t>
            </a:r>
          </a:p>
          <a:p>
            <a:pPr lvl="3" algn="just">
              <a:defRPr sz="2600">
                <a:solidFill>
                  <a:srgbClr val="7A60F6"/>
                </a:solidFill>
                <a:latin typeface="Courier New"/>
                <a:ea typeface="Courier New"/>
                <a:cs typeface="Courier New"/>
                <a:sym typeface="Courier New"/>
              </a:defRPr>
            </a:pPr>
            <a:r>
              <a:t>FROM [measurement]</a:t>
            </a:r>
          </a:p>
          <a:p>
            <a:pPr lvl="2" algn="just">
              <a:defRPr sz="2600">
                <a:solidFill>
                  <a:srgbClr val="7A60F6"/>
                </a:solidFill>
                <a:latin typeface="Courier New"/>
                <a:ea typeface="Courier New"/>
                <a:cs typeface="Courier New"/>
                <a:sym typeface="Courier New"/>
              </a:defRPr>
            </a:pPr>
            <a:r>
              <a:t> GROUP BY time([frequency]), [tags]</a:t>
            </a:r>
          </a:p>
          <a:p>
            <a:pPr algn="just">
              <a:defRPr sz="2600">
                <a:solidFill>
                  <a:srgbClr val="7A60F6"/>
                </a:solidFill>
                <a:latin typeface="Courier New"/>
                <a:ea typeface="Courier New"/>
                <a:cs typeface="Courier New"/>
                <a:sym typeface="Courier New"/>
              </a:defRPr>
            </a:pPr>
            <a:r>
              <a:t>END</a:t>
            </a:r>
          </a:p>
          <a:p>
            <a:pPr algn="just">
              <a:lnSpc>
                <a:spcPct val="110000"/>
              </a:lnSpc>
              <a:defRPr sz="2600">
                <a:solidFill>
                  <a:srgbClr val="7A60F6"/>
                </a:solidFill>
                <a:latin typeface="Helvetica Neue"/>
                <a:ea typeface="Helvetica Neue"/>
                <a:cs typeface="Helvetica Neue"/>
                <a:sym typeface="Helvetica Neue"/>
              </a:defRPr>
            </a:pPr>
          </a:p>
          <a:p>
            <a:pPr marL="304131" indent="-304131" algn="just">
              <a:buSzPct val="75000"/>
              <a:buChar char="•"/>
              <a:defRPr sz="2600">
                <a:solidFill>
                  <a:srgbClr val="53585F"/>
                </a:solidFill>
                <a:latin typeface="Helvetica Neue"/>
                <a:ea typeface="Helvetica Neue"/>
                <a:cs typeface="Helvetica Neue"/>
                <a:sym typeface="Helvetica Neue"/>
              </a:defRPr>
            </a:pPr>
            <a:r>
              <a:t>The EVERY clause specifies how frequently the CQ will run.</a:t>
            </a:r>
          </a:p>
          <a:p>
            <a:pPr marL="304131" indent="-304131" algn="just">
              <a:buSzPct val="75000"/>
              <a:buChar char="•"/>
              <a:defRPr sz="2600">
                <a:solidFill>
                  <a:srgbClr val="53585F"/>
                </a:solidFill>
                <a:latin typeface="Helvetica Neue"/>
                <a:ea typeface="Helvetica Neue"/>
                <a:cs typeface="Helvetica Neue"/>
                <a:sym typeface="Helvetica Neue"/>
              </a:defRPr>
            </a:pPr>
            <a:r>
              <a:t>The FOR clause specifies how far back the CQ resamples.</a:t>
            </a:r>
          </a:p>
        </p:txBody>
      </p:sp>
      <p:sp>
        <p:nvSpPr>
          <p:cNvPr id="294" name="Shape 294"/>
          <p:cNvSpPr/>
          <p:nvPr>
            <p:ph type="body" idx="14"/>
          </p:nvPr>
        </p:nvSpPr>
        <p:spPr>
          <a:prstGeom prst="rect">
            <a:avLst/>
          </a:prstGeom>
        </p:spPr>
        <p:txBody>
          <a:bodyPr/>
          <a:lstStyle/>
          <a:p>
            <a:pPr/>
            <a:r>
              <a:t>FORMAT OF A CONTINUOUS QUERY</a:t>
            </a:r>
          </a:p>
        </p:txBody>
      </p:sp>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6" name="Shape 296"/>
          <p:cNvSpPr/>
          <p:nvPr>
            <p:ph type="body" idx="13"/>
          </p:nvPr>
        </p:nvSpPr>
        <p:spPr>
          <a:xfrm>
            <a:off x="678183" y="3748096"/>
            <a:ext cx="11831988" cy="1647808"/>
          </a:xfrm>
          <a:prstGeom prst="rect">
            <a:avLst/>
          </a:prstGeom>
        </p:spPr>
        <p:txBody>
          <a:bodyPr/>
          <a:lstStyle/>
          <a:p>
            <a:pPr marL="419100" indent="-419100" algn="l">
              <a:spcBef>
                <a:spcPts val="1200"/>
              </a:spcBef>
              <a:buClr>
                <a:srgbClr val="3A424E"/>
              </a:buClr>
              <a:buSzPct val="100000"/>
              <a:buChar char="•"/>
              <a:defRPr sz="3000">
                <a:solidFill>
                  <a:srgbClr val="575E6C"/>
                </a:solidFill>
                <a:latin typeface="Helvetica Neue Light"/>
                <a:ea typeface="Helvetica Neue Light"/>
                <a:cs typeface="Helvetica Neue Light"/>
                <a:sym typeface="Helvetica Neue Light"/>
              </a:defRPr>
            </a:pPr>
            <a:r>
              <a:t>A retention policy describes how long the data should be stored in the database. (</a:t>
            </a:r>
            <a:r>
              <a:rPr>
                <a:latin typeface="Courier New"/>
                <a:ea typeface="Courier New"/>
                <a:cs typeface="Courier New"/>
                <a:sym typeface="Courier New"/>
              </a:rPr>
              <a:t>DURATION</a:t>
            </a:r>
            <a:r>
              <a:t>)</a:t>
            </a:r>
          </a:p>
          <a:p>
            <a:pPr marL="419100" indent="-419100" algn="l">
              <a:spcBef>
                <a:spcPts val="1200"/>
              </a:spcBef>
              <a:buClr>
                <a:srgbClr val="3A424E"/>
              </a:buClr>
              <a:buSzPct val="100000"/>
              <a:buChar char="•"/>
              <a:defRPr sz="3000">
                <a:solidFill>
                  <a:srgbClr val="575E6C"/>
                </a:solidFill>
                <a:latin typeface="Helvetica Neue Light"/>
                <a:ea typeface="Helvetica Neue Light"/>
                <a:cs typeface="Helvetica Neue Light"/>
                <a:sym typeface="Helvetica Neue Light"/>
              </a:defRPr>
            </a:pPr>
            <a:r>
              <a:t>A retention policy belongs to a database.</a:t>
            </a:r>
          </a:p>
        </p:txBody>
      </p:sp>
      <p:sp>
        <p:nvSpPr>
          <p:cNvPr id="297" name="Shape 297"/>
          <p:cNvSpPr/>
          <p:nvPr>
            <p:ph type="title"/>
          </p:nvPr>
        </p:nvSpPr>
        <p:spPr>
          <a:prstGeom prst="rect">
            <a:avLst/>
          </a:prstGeom>
        </p:spPr>
        <p:txBody>
          <a:bodyPr/>
          <a:lstStyle/>
          <a:p>
            <a:pPr/>
            <a:r>
              <a:t>RETENTION POLICIES</a:t>
            </a:r>
          </a:p>
        </p:txBody>
      </p:sp>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Shape 299"/>
          <p:cNvSpPr/>
          <p:nvPr>
            <p:ph type="title"/>
          </p:nvPr>
        </p:nvSpPr>
        <p:spPr>
          <a:prstGeom prst="rect">
            <a:avLst/>
          </a:prstGeom>
        </p:spPr>
        <p:txBody>
          <a:bodyPr/>
          <a:lstStyle/>
          <a:p>
            <a:pPr/>
            <a:r>
              <a:t>A Complete Picture</a:t>
            </a:r>
          </a:p>
        </p:txBody>
      </p:sp>
      <p:pic>
        <p:nvPicPr>
          <p:cNvPr id="300" name="pasted-image.png"/>
          <p:cNvPicPr>
            <a:picLocks noChangeAspect="1"/>
          </p:cNvPicPr>
          <p:nvPr/>
        </p:nvPicPr>
        <p:blipFill>
          <a:blip r:embed="rId2">
            <a:extLst/>
          </a:blip>
          <a:stretch>
            <a:fillRect/>
          </a:stretch>
        </p:blipFill>
        <p:spPr>
          <a:xfrm>
            <a:off x="1048694" y="1574800"/>
            <a:ext cx="7436901" cy="7793587"/>
          </a:xfrm>
          <a:prstGeom prst="rect">
            <a:avLst/>
          </a:prstGeom>
          <a:ln w="12700">
            <a:miter lim="400000"/>
          </a:ln>
        </p:spPr>
      </p:pic>
      <p:sp>
        <p:nvSpPr>
          <p:cNvPr id="301" name="Shape 301"/>
          <p:cNvSpPr/>
          <p:nvPr/>
        </p:nvSpPr>
        <p:spPr>
          <a:xfrm>
            <a:off x="8458200" y="1809924"/>
            <a:ext cx="492782" cy="837165"/>
          </a:xfrm>
          <a:custGeom>
            <a:avLst/>
            <a:gdLst/>
            <a:ahLst/>
            <a:cxnLst>
              <a:cxn ang="0">
                <a:pos x="wd2" y="hd2"/>
              </a:cxn>
              <a:cxn ang="5400000">
                <a:pos x="wd2" y="hd2"/>
              </a:cxn>
              <a:cxn ang="10800000">
                <a:pos x="wd2" y="hd2"/>
              </a:cxn>
              <a:cxn ang="16200000">
                <a:pos x="wd2" y="hd2"/>
              </a:cxn>
            </a:cxnLst>
            <a:rect l="0" t="0" r="r" b="b"/>
            <a:pathLst>
              <a:path w="20213" h="19859" fill="norm" stroke="1" extrusionOk="0">
                <a:moveTo>
                  <a:pt x="521" y="147"/>
                </a:moveTo>
                <a:cubicBezTo>
                  <a:pt x="9920" y="-802"/>
                  <a:pt x="18796" y="2962"/>
                  <a:pt x="20056" y="8432"/>
                </a:cubicBezTo>
                <a:cubicBezTo>
                  <a:pt x="21600" y="15132"/>
                  <a:pt x="11541" y="20798"/>
                  <a:pt x="0" y="19729"/>
                </a:cubicBezTo>
              </a:path>
            </a:pathLst>
          </a:custGeom>
          <a:ln w="25400">
            <a:solidFill>
              <a:srgbClr val="189B1A"/>
            </a:solidFill>
            <a:miter lim="400000"/>
            <a:headEnd type="triangle"/>
          </a:ln>
        </p:spPr>
        <p:txBody>
          <a:bodyPr lIns="50800" tIns="50800" rIns="50800" bIns="50800" anchor="ctr"/>
          <a:lstStyle/>
          <a:p>
            <a:pPr algn="just">
              <a:lnSpc>
                <a:spcPct val="110000"/>
              </a:lnSpc>
              <a:defRPr sz="2600">
                <a:solidFill>
                  <a:srgbClr val="7A60F6"/>
                </a:solidFill>
                <a:latin typeface="Helvetica Neue"/>
                <a:ea typeface="Helvetica Neue"/>
                <a:cs typeface="Helvetica Neue"/>
                <a:sym typeface="Helvetica Neue"/>
              </a:defRPr>
            </a:pPr>
          </a:p>
        </p:txBody>
      </p:sp>
      <p:sp>
        <p:nvSpPr>
          <p:cNvPr id="302" name="Shape 302"/>
          <p:cNvSpPr/>
          <p:nvPr/>
        </p:nvSpPr>
        <p:spPr>
          <a:xfrm>
            <a:off x="8460696" y="3295824"/>
            <a:ext cx="492783" cy="3440665"/>
          </a:xfrm>
          <a:custGeom>
            <a:avLst/>
            <a:gdLst/>
            <a:ahLst/>
            <a:cxnLst>
              <a:cxn ang="0">
                <a:pos x="wd2" y="hd2"/>
              </a:cxn>
              <a:cxn ang="5400000">
                <a:pos x="wd2" y="hd2"/>
              </a:cxn>
              <a:cxn ang="10800000">
                <a:pos x="wd2" y="hd2"/>
              </a:cxn>
              <a:cxn ang="16200000">
                <a:pos x="wd2" y="hd2"/>
              </a:cxn>
            </a:cxnLst>
            <a:rect l="0" t="0" r="r" b="b"/>
            <a:pathLst>
              <a:path w="20213" h="19859" fill="norm" stroke="1" extrusionOk="0">
                <a:moveTo>
                  <a:pt x="521" y="147"/>
                </a:moveTo>
                <a:cubicBezTo>
                  <a:pt x="9920" y="-802"/>
                  <a:pt x="18796" y="2962"/>
                  <a:pt x="20056" y="8432"/>
                </a:cubicBezTo>
                <a:cubicBezTo>
                  <a:pt x="21600" y="15132"/>
                  <a:pt x="11541" y="20798"/>
                  <a:pt x="0" y="19729"/>
                </a:cubicBezTo>
              </a:path>
            </a:pathLst>
          </a:custGeom>
          <a:ln w="25400">
            <a:solidFill>
              <a:srgbClr val="189B1A"/>
            </a:solidFill>
            <a:miter lim="400000"/>
            <a:tailEnd type="triangle"/>
          </a:ln>
        </p:spPr>
        <p:txBody>
          <a:bodyPr lIns="50800" tIns="50800" rIns="50800" bIns="50800" anchor="ctr"/>
          <a:lstStyle/>
          <a:p>
            <a:pPr algn="just">
              <a:lnSpc>
                <a:spcPct val="110000"/>
              </a:lnSpc>
              <a:defRPr sz="2600">
                <a:solidFill>
                  <a:srgbClr val="7A60F6"/>
                </a:solidFill>
                <a:latin typeface="Helvetica Neue"/>
                <a:ea typeface="Helvetica Neue"/>
                <a:cs typeface="Helvetica Neue"/>
                <a:sym typeface="Helvetica Neue"/>
              </a:defRPr>
            </a:pPr>
          </a:p>
        </p:txBody>
      </p:sp>
      <p:sp>
        <p:nvSpPr>
          <p:cNvPr id="303" name="Shape 303"/>
          <p:cNvSpPr/>
          <p:nvPr/>
        </p:nvSpPr>
        <p:spPr>
          <a:xfrm>
            <a:off x="9072118" y="1928506"/>
            <a:ext cx="719900" cy="5974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defRPr sz="3300">
                <a:latin typeface="Helvetica Neue Light"/>
                <a:ea typeface="Helvetica Neue Light"/>
                <a:cs typeface="Helvetica Neue Light"/>
                <a:sym typeface="Helvetica Neue Light"/>
              </a:defRPr>
            </a:lvl1pPr>
          </a:lstStyle>
          <a:p>
            <a:pPr/>
            <a:r>
              <a:t>CQ</a:t>
            </a:r>
          </a:p>
        </p:txBody>
      </p:sp>
      <p:sp>
        <p:nvSpPr>
          <p:cNvPr id="304" name="Shape 304"/>
          <p:cNvSpPr/>
          <p:nvPr/>
        </p:nvSpPr>
        <p:spPr>
          <a:xfrm>
            <a:off x="9072118" y="4726044"/>
            <a:ext cx="719900" cy="5974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defRPr sz="3300">
                <a:latin typeface="Helvetica Neue Light"/>
                <a:ea typeface="Helvetica Neue Light"/>
                <a:cs typeface="Helvetica Neue Light"/>
                <a:sym typeface="Helvetica Neue Light"/>
              </a:defRPr>
            </a:lvl1pPr>
          </a:lstStyle>
          <a:p>
            <a:pPr/>
            <a:r>
              <a:t>CQ</a:t>
            </a:r>
          </a:p>
        </p:txBody>
      </p:sp>
      <p:sp>
        <p:nvSpPr>
          <p:cNvPr id="305" name="Shape 305"/>
          <p:cNvSpPr/>
          <p:nvPr/>
        </p:nvSpPr>
        <p:spPr>
          <a:xfrm>
            <a:off x="8458200" y="7464058"/>
            <a:ext cx="492782" cy="1561065"/>
          </a:xfrm>
          <a:custGeom>
            <a:avLst/>
            <a:gdLst/>
            <a:ahLst/>
            <a:cxnLst>
              <a:cxn ang="0">
                <a:pos x="wd2" y="hd2"/>
              </a:cxn>
              <a:cxn ang="5400000">
                <a:pos x="wd2" y="hd2"/>
              </a:cxn>
              <a:cxn ang="10800000">
                <a:pos x="wd2" y="hd2"/>
              </a:cxn>
              <a:cxn ang="16200000">
                <a:pos x="wd2" y="hd2"/>
              </a:cxn>
            </a:cxnLst>
            <a:rect l="0" t="0" r="r" b="b"/>
            <a:pathLst>
              <a:path w="20213" h="19859" fill="norm" stroke="1" extrusionOk="0">
                <a:moveTo>
                  <a:pt x="521" y="147"/>
                </a:moveTo>
                <a:cubicBezTo>
                  <a:pt x="9920" y="-802"/>
                  <a:pt x="18796" y="2962"/>
                  <a:pt x="20056" y="8432"/>
                </a:cubicBezTo>
                <a:cubicBezTo>
                  <a:pt x="21600" y="15132"/>
                  <a:pt x="11541" y="20798"/>
                  <a:pt x="0" y="19729"/>
                </a:cubicBezTo>
              </a:path>
            </a:pathLst>
          </a:custGeom>
          <a:ln w="25400">
            <a:solidFill>
              <a:srgbClr val="189B1A"/>
            </a:solidFill>
            <a:miter lim="400000"/>
            <a:headEnd type="triangle"/>
          </a:ln>
        </p:spPr>
        <p:txBody>
          <a:bodyPr lIns="50800" tIns="50800" rIns="50800" bIns="50800" anchor="ctr"/>
          <a:lstStyle/>
          <a:p>
            <a:pPr algn="just">
              <a:lnSpc>
                <a:spcPct val="110000"/>
              </a:lnSpc>
              <a:defRPr sz="2600">
                <a:solidFill>
                  <a:srgbClr val="7A60F6"/>
                </a:solidFill>
                <a:latin typeface="Helvetica Neue"/>
                <a:ea typeface="Helvetica Neue"/>
                <a:cs typeface="Helvetica Neue"/>
                <a:sym typeface="Helvetica Neue"/>
              </a:defRPr>
            </a:pPr>
          </a:p>
        </p:txBody>
      </p:sp>
      <p:sp>
        <p:nvSpPr>
          <p:cNvPr id="306" name="Shape 306"/>
          <p:cNvSpPr/>
          <p:nvPr/>
        </p:nvSpPr>
        <p:spPr>
          <a:xfrm>
            <a:off x="9072118" y="8015344"/>
            <a:ext cx="719900" cy="5974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defRPr sz="3300">
                <a:latin typeface="Helvetica Neue Light"/>
                <a:ea typeface="Helvetica Neue Light"/>
                <a:cs typeface="Helvetica Neue Light"/>
                <a:sym typeface="Helvetica Neue Light"/>
              </a:defRPr>
            </a:lvl1pPr>
          </a:lstStyle>
          <a:p>
            <a:pPr/>
            <a:r>
              <a:t>CQ</a:t>
            </a:r>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8" name="Shape 308"/>
          <p:cNvSpPr/>
          <p:nvPr>
            <p:ph type="body" idx="13"/>
          </p:nvPr>
        </p:nvSpPr>
        <p:spPr>
          <a:prstGeom prst="roundRect">
            <a:avLst>
              <a:gd name="adj" fmla="val 1975"/>
            </a:avLst>
          </a:prstGeom>
        </p:spPr>
        <p:txBody>
          <a:bodyPr/>
          <a:lstStyle/>
          <a:p>
            <a:pPr algn="just">
              <a:defRPr sz="3000">
                <a:solidFill>
                  <a:srgbClr val="7A60F6"/>
                </a:solidFill>
                <a:latin typeface="Courier New"/>
                <a:ea typeface="Courier New"/>
                <a:cs typeface="Courier New"/>
                <a:sym typeface="Courier New"/>
              </a:defRPr>
            </a:pPr>
            <a:r>
              <a:t>CREATE RETENTION POLICY [name_of_policy]</a:t>
            </a:r>
          </a:p>
          <a:p>
            <a:pPr lvl="1" algn="just">
              <a:defRPr sz="3000">
                <a:solidFill>
                  <a:srgbClr val="7A60F6"/>
                </a:solidFill>
                <a:latin typeface="Courier New"/>
                <a:ea typeface="Courier New"/>
                <a:cs typeface="Courier New"/>
                <a:sym typeface="Courier New"/>
              </a:defRPr>
            </a:pPr>
            <a:r>
              <a:t>ON [name_of_database]</a:t>
            </a:r>
          </a:p>
          <a:p>
            <a:pPr algn="just">
              <a:defRPr sz="3000">
                <a:solidFill>
                  <a:srgbClr val="7A60F6"/>
                </a:solidFill>
                <a:latin typeface="Courier New"/>
                <a:ea typeface="Courier New"/>
                <a:cs typeface="Courier New"/>
                <a:sym typeface="Courier New"/>
              </a:defRPr>
            </a:pPr>
            <a:r>
              <a:t>  DURATION [time_duration]</a:t>
            </a:r>
          </a:p>
          <a:p>
            <a:pPr algn="just">
              <a:defRPr sz="3000">
                <a:solidFill>
                  <a:srgbClr val="7A60F6"/>
                </a:solidFill>
                <a:latin typeface="Courier New"/>
                <a:ea typeface="Courier New"/>
                <a:cs typeface="Courier New"/>
                <a:sym typeface="Courier New"/>
              </a:defRPr>
            </a:pPr>
            <a:r>
              <a:t>  REPLICATION [number] [DEFAULT]</a:t>
            </a:r>
          </a:p>
        </p:txBody>
      </p:sp>
      <p:sp>
        <p:nvSpPr>
          <p:cNvPr id="309" name="Shape 309"/>
          <p:cNvSpPr/>
          <p:nvPr>
            <p:ph type="body" idx="14"/>
          </p:nvPr>
        </p:nvSpPr>
        <p:spPr>
          <a:prstGeom prst="rect">
            <a:avLst/>
          </a:prstGeom>
        </p:spPr>
        <p:txBody>
          <a:bodyPr/>
          <a:lstStyle/>
          <a:p>
            <a:pPr/>
            <a:r>
              <a:t>Creating a Retention Policy</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p:nvPr>
        </p:nvSpPr>
        <p:spPr>
          <a:prstGeom prst="rect">
            <a:avLst/>
          </a:prstGeom>
        </p:spPr>
        <p:txBody>
          <a:bodyPr/>
          <a:lstStyle/>
          <a:p>
            <a:pPr/>
            <a:r>
              <a:t>Time series data</a:t>
            </a:r>
          </a:p>
        </p:txBody>
      </p:sp>
      <p:pic>
        <p:nvPicPr>
          <p:cNvPr id="185" name="pasted-image.png"/>
          <p:cNvPicPr>
            <a:picLocks noChangeAspect="1"/>
          </p:cNvPicPr>
          <p:nvPr/>
        </p:nvPicPr>
        <p:blipFill>
          <a:blip r:embed="rId2">
            <a:extLst/>
          </a:blip>
          <a:stretch>
            <a:fillRect/>
          </a:stretch>
        </p:blipFill>
        <p:spPr>
          <a:xfrm>
            <a:off x="602750" y="1766377"/>
            <a:ext cx="11494031" cy="6220846"/>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title"/>
          </p:nvPr>
        </p:nvSpPr>
        <p:spPr>
          <a:prstGeom prst="rect">
            <a:avLst/>
          </a:prstGeom>
        </p:spPr>
        <p:txBody>
          <a:bodyPr/>
          <a:lstStyle/>
          <a:p>
            <a:pPr/>
            <a:r>
              <a:t>Time series data</a:t>
            </a:r>
          </a:p>
        </p:txBody>
      </p:sp>
      <p:pic>
        <p:nvPicPr>
          <p:cNvPr id="188" name="pasted-image.png"/>
          <p:cNvPicPr>
            <a:picLocks noChangeAspect="1"/>
          </p:cNvPicPr>
          <p:nvPr/>
        </p:nvPicPr>
        <p:blipFill>
          <a:blip r:embed="rId2">
            <a:extLst/>
          </a:blip>
          <a:stretch>
            <a:fillRect/>
          </a:stretch>
        </p:blipFill>
        <p:spPr>
          <a:xfrm>
            <a:off x="763040" y="1430916"/>
            <a:ext cx="9553747" cy="7176523"/>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title"/>
          </p:nvPr>
        </p:nvSpPr>
        <p:spPr>
          <a:prstGeom prst="rect">
            <a:avLst/>
          </a:prstGeom>
        </p:spPr>
        <p:txBody>
          <a:bodyPr/>
          <a:lstStyle/>
          <a:p>
            <a:pPr/>
            <a:r>
              <a:t>Regular vs Irregular Timeseries</a:t>
            </a:r>
          </a:p>
        </p:txBody>
      </p:sp>
      <p:pic>
        <p:nvPicPr>
          <p:cNvPr id="191" name="pasted-image.png"/>
          <p:cNvPicPr>
            <a:picLocks noChangeAspect="1"/>
          </p:cNvPicPr>
          <p:nvPr/>
        </p:nvPicPr>
        <p:blipFill>
          <a:blip r:embed="rId2">
            <a:extLst/>
          </a:blip>
          <a:stretch>
            <a:fillRect/>
          </a:stretch>
        </p:blipFill>
        <p:spPr>
          <a:xfrm>
            <a:off x="1936501" y="1637179"/>
            <a:ext cx="8618804" cy="6763997"/>
          </a:xfrm>
          <a:prstGeom prst="rect">
            <a:avLst/>
          </a:prstGeom>
          <a:ln w="12700">
            <a:miter lim="400000"/>
          </a:ln>
        </p:spPr>
      </p:pic>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title"/>
          </p:nvPr>
        </p:nvSpPr>
        <p:spPr>
          <a:prstGeom prst="rect">
            <a:avLst/>
          </a:prstGeom>
        </p:spPr>
        <p:txBody>
          <a:bodyPr/>
          <a:lstStyle/>
          <a:p>
            <a:pPr/>
            <a:r>
              <a:t>The InfluxDB Data Model</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title"/>
          </p:nvPr>
        </p:nvSpPr>
        <p:spPr>
          <a:prstGeom prst="rect">
            <a:avLst/>
          </a:prstGeom>
        </p:spPr>
        <p:txBody>
          <a:bodyPr/>
          <a:lstStyle/>
          <a:p>
            <a:pPr/>
            <a:r>
              <a:t>A typical time series graph</a:t>
            </a:r>
          </a:p>
        </p:txBody>
      </p:sp>
      <p:sp>
        <p:nvSpPr>
          <p:cNvPr id="196" name="Shape 196"/>
          <p:cNvSpPr/>
          <p:nvPr/>
        </p:nvSpPr>
        <p:spPr>
          <a:xfrm>
            <a:off x="1108087" y="6861389"/>
            <a:ext cx="9965437"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r>
              <a:t>What components do we have?</a:t>
            </a:r>
          </a:p>
        </p:txBody>
      </p:sp>
      <p:pic>
        <p:nvPicPr>
          <p:cNvPr id="197" name="pasted-image.png"/>
          <p:cNvPicPr>
            <a:picLocks noChangeAspect="1"/>
          </p:cNvPicPr>
          <p:nvPr/>
        </p:nvPicPr>
        <p:blipFill>
          <a:blip r:embed="rId2">
            <a:extLst/>
          </a:blip>
          <a:stretch>
            <a:fillRect/>
          </a:stretch>
        </p:blipFill>
        <p:spPr>
          <a:xfrm>
            <a:off x="332680" y="1635877"/>
            <a:ext cx="11940671" cy="5118635"/>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title"/>
          </p:nvPr>
        </p:nvSpPr>
        <p:spPr>
          <a:prstGeom prst="rect">
            <a:avLst/>
          </a:prstGeom>
        </p:spPr>
        <p:txBody>
          <a:bodyPr/>
          <a:lstStyle/>
          <a:p>
            <a:pPr/>
            <a:r>
              <a:t>The Label</a:t>
            </a:r>
          </a:p>
        </p:txBody>
      </p:sp>
      <p:sp>
        <p:nvSpPr>
          <p:cNvPr id="200" name="Shape 200"/>
          <p:cNvSpPr/>
          <p:nvPr/>
        </p:nvSpPr>
        <p:spPr>
          <a:xfrm>
            <a:off x="933908" y="7363111"/>
            <a:ext cx="718890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defRPr sz="4500"/>
            </a:lvl1pPr>
          </a:lstStyle>
          <a:p>
            <a:pPr/>
            <a:r>
              <a:t>We call this the measurement</a:t>
            </a:r>
          </a:p>
        </p:txBody>
      </p:sp>
      <p:pic>
        <p:nvPicPr>
          <p:cNvPr id="201" name="pasted-image.png"/>
          <p:cNvPicPr>
            <a:picLocks noChangeAspect="1"/>
          </p:cNvPicPr>
          <p:nvPr/>
        </p:nvPicPr>
        <p:blipFill>
          <a:blip r:embed="rId2">
            <a:extLst/>
          </a:blip>
          <a:stretch>
            <a:fillRect/>
          </a:stretch>
        </p:blipFill>
        <p:spPr>
          <a:xfrm>
            <a:off x="656679" y="1349125"/>
            <a:ext cx="11405485" cy="5319049"/>
          </a:xfrm>
          <a:prstGeom prst="rect">
            <a:avLst/>
          </a:prstGeom>
          <a:ln w="12700">
            <a:miter lim="400000"/>
          </a:ln>
        </p:spPr>
      </p:pic>
      <p:sp>
        <p:nvSpPr>
          <p:cNvPr id="202" name="Shape 202"/>
          <p:cNvSpPr/>
          <p:nvPr/>
        </p:nvSpPr>
        <p:spPr>
          <a:xfrm>
            <a:off x="5709108" y="2397411"/>
            <a:ext cx="186766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defRPr sz="3000">
                <a:solidFill>
                  <a:srgbClr val="000000"/>
                </a:solidFill>
              </a:defRPr>
            </a:lvl1pPr>
          </a:lstStyle>
          <a:p>
            <a:pPr/>
            <a:r>
              <a:t>stock_price</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Black">
  <a:themeElements>
    <a:clrScheme name="Black">
      <a:dk1>
        <a:srgbClr val="575E6C"/>
      </a:dk1>
      <a:lt1>
        <a:srgbClr val="000000"/>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KlavikaMedium-OSF"/>
        <a:ea typeface="KlavikaMedium-OSF"/>
        <a:cs typeface="KlavikaMedium-OSF"/>
      </a:majorFont>
      <a:minorFont>
        <a:latin typeface="KlavikaMedium-OSF"/>
        <a:ea typeface="KlavikaMedium-OSF"/>
        <a:cs typeface="KlavikaMedium-OSF"/>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just" defTabSz="584200" rtl="0" fontAlgn="auto" latinLnBrk="0" hangingPunct="0">
          <a:lnSpc>
            <a:spcPct val="110000"/>
          </a:lnSpc>
          <a:spcBef>
            <a:spcPts val="0"/>
          </a:spcBef>
          <a:spcAft>
            <a:spcPts val="0"/>
          </a:spcAft>
          <a:buClrTx/>
          <a:buSzTx/>
          <a:buFontTx/>
          <a:buNone/>
          <a:tabLst/>
          <a:defRPr b="0" baseline="0" cap="none" i="0" spc="0" strike="noStrike" sz="2600" u="none" kumimoji="0" normalizeH="0">
            <a:ln>
              <a:noFill/>
            </a:ln>
            <a:solidFill>
              <a:srgbClr val="7A60F6"/>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b" upright="0">
        <a:normAutofit fontScale="100000" lnSpcReduction="0"/>
      </a:bodyPr>
      <a:lstStyle>
        <a:def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KlavikaMedium-OSF"/>
        <a:ea typeface="KlavikaMedium-OSF"/>
        <a:cs typeface="KlavikaMedium-OSF"/>
      </a:majorFont>
      <a:minorFont>
        <a:latin typeface="KlavikaMedium-OSF"/>
        <a:ea typeface="KlavikaMedium-OSF"/>
        <a:cs typeface="KlavikaMedium-OSF"/>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just" defTabSz="584200" rtl="0" fontAlgn="auto" latinLnBrk="0" hangingPunct="0">
          <a:lnSpc>
            <a:spcPct val="110000"/>
          </a:lnSpc>
          <a:spcBef>
            <a:spcPts val="0"/>
          </a:spcBef>
          <a:spcAft>
            <a:spcPts val="0"/>
          </a:spcAft>
          <a:buClrTx/>
          <a:buSzTx/>
          <a:buFontTx/>
          <a:buNone/>
          <a:tabLst/>
          <a:defRPr b="0" baseline="0" cap="none" i="0" spc="0" strike="noStrike" sz="2600" u="none" kumimoji="0" normalizeH="0">
            <a:ln>
              <a:noFill/>
            </a:ln>
            <a:solidFill>
              <a:srgbClr val="7A60F6"/>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b" upright="0">
        <a:normAutofit fontScale="100000" lnSpcReduction="0"/>
      </a:bodyPr>
      <a:lstStyle>
        <a:def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