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100" name="Shape 10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01" name="Shape 101"/>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102" name="Shape 102"/>
          <p:cNvSpPr/>
          <p:nvPr>
            <p:ph type="body" sz="quarter" idx="13"/>
          </p:nvPr>
        </p:nvSpPr>
        <p:spPr>
          <a:xfrm>
            <a:off x="5202657" y="3350710"/>
            <a:ext cx="7052472"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10" name="Shape 11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11"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2" name="Shape 112"/>
          <p:cNvSpPr/>
          <p:nvPr/>
        </p:nvSpPr>
        <p:spPr>
          <a:xfrm>
            <a:off x="1604289" y="6808092"/>
            <a:ext cx="979622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This is some text explaining about this image</a:t>
            </a: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20" name="Shape 120"/>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21" name="Shape 121"/>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9" name="Shape 129"/>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30" name="Shape 13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1" name="Shape 1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138" name="Shape 138"/>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139" name="Shape 13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40" name="Shape 1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defRPr>
                <a:solidFill>
                  <a:srgbClr val="FFFFFF"/>
                </a:solidFill>
              </a:defRPr>
            </a:lvl1pPr>
          </a:lstStyle>
          <a:p>
            <a:pPr/>
            <a:r>
              <a:t>Title Text</a:t>
            </a:r>
          </a:p>
        </p:txBody>
      </p:sp>
      <p:pic>
        <p:nvPicPr>
          <p:cNvPr id="148"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9" name="Shape 1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a:defRPr>
                <a:solidFill>
                  <a:srgbClr val="FFFFFF"/>
                </a:solidFill>
              </a:defRPr>
            </a:lvl1pPr>
          </a:lstStyle>
          <a:p>
            <a:pPr/>
            <a:r>
              <a:t>Title Text</a:t>
            </a:r>
          </a:p>
        </p:txBody>
      </p:sp>
      <p:pic>
        <p:nvPicPr>
          <p:cNvPr id="157"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58" name="Shape 1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65" name="Shape 165"/>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66" name="Shape 1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a:defRPr>
                <a:solidFill>
                  <a:srgbClr val="FFFFFF"/>
                </a:solidFill>
              </a:defRPr>
            </a:lvl1pPr>
          </a:lstStyle>
          <a:p>
            <a:pPr/>
            <a:r>
              <a:t>Title Text</a:t>
            </a:r>
          </a:p>
        </p:txBody>
      </p:sp>
      <p:pic>
        <p:nvPicPr>
          <p:cNvPr id="5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4" name="Shape 5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3" name="Shape 63"/>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1" name="Shape 71"/>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2" name="Shape 72"/>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73" name="solarpanels.png"/>
          <p:cNvPicPr>
            <a:picLocks noChangeAspect="1"/>
          </p:cNvPicPr>
          <p:nvPr/>
        </p:nvPicPr>
        <p:blipFill>
          <a:blip r:embed="rId2">
            <a:extLst/>
          </a:blip>
          <a:stretch>
            <a:fillRect/>
          </a:stretch>
        </p:blipFill>
        <p:spPr>
          <a:xfrm>
            <a:off x="356122" y="2799556"/>
            <a:ext cx="5982402" cy="4154446"/>
          </a:xfrm>
          <a:prstGeom prst="rect">
            <a:avLst/>
          </a:prstGeom>
          <a:ln w="12700">
            <a:miter lim="400000"/>
          </a:ln>
        </p:spPr>
      </p:pic>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81" name="Shape 81"/>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2" name="Shape 82"/>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3"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91" name="Shape 91"/>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2" name="Shape 92"/>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s3.amazonaws.com/influx-cloud/influxdb-data_1.0beta2-0.6.3_amd64.deb"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s3.amazonaws.com/influx-cloud/influxdb-meta_1.0beta2-0.6.3_amd64.deb"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ctrTitle"/>
          </p:nvPr>
        </p:nvSpPr>
        <p:spPr>
          <a:xfrm>
            <a:off x="706487" y="1981200"/>
            <a:ext cx="12531627" cy="3302000"/>
          </a:xfrm>
          <a:prstGeom prst="rect">
            <a:avLst/>
          </a:prstGeom>
        </p:spPr>
        <p:txBody>
          <a:bodyPr/>
          <a:lstStyle/>
          <a:p>
            <a:pPr/>
            <a:r>
              <a:t>Enterprise InfluxDB</a:t>
            </a:r>
          </a:p>
        </p:txBody>
      </p:sp>
      <p:sp>
        <p:nvSpPr>
          <p:cNvPr id="176" name="Shape 17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3"/>
          </p:nvPr>
        </p:nvSpPr>
        <p:spPr>
          <a:xfrm>
            <a:off x="331539" y="1712590"/>
            <a:ext cx="12341722" cy="4697215"/>
          </a:xfrm>
          <a:prstGeom prst="roundRect">
            <a:avLst>
              <a:gd name="adj" fmla="val 2759"/>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On each meta node, run start the </a:t>
            </a:r>
            <a:r>
              <a:rPr>
                <a:latin typeface="Courier New"/>
                <a:ea typeface="Courier New"/>
                <a:cs typeface="Courier New"/>
                <a:sym typeface="Courier New"/>
              </a:rPr>
              <a:t>influxdb-meta</a:t>
            </a:r>
            <a:r>
              <a:t> service </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just">
              <a:defRPr sz="2200">
                <a:solidFill>
                  <a:schemeClr val="accent6">
                    <a:hueOff val="-194191"/>
                    <a:satOff val="-4488"/>
                    <a:lumOff val="-21153"/>
                  </a:schemeClr>
                </a:solidFill>
                <a:latin typeface="Courier New"/>
                <a:ea typeface="Courier New"/>
                <a:cs typeface="Courier New"/>
                <a:sym typeface="Courier New"/>
              </a:defRPr>
            </a:pPr>
            <a:r>
              <a:t>$ sudo service influxdb-meta start</a:t>
            </a:r>
          </a:p>
        </p:txBody>
      </p:sp>
      <p:sp>
        <p:nvSpPr>
          <p:cNvPr id="217" name="Shape 217"/>
          <p:cNvSpPr/>
          <p:nvPr>
            <p:ph type="body" idx="14"/>
          </p:nvPr>
        </p:nvSpPr>
        <p:spPr>
          <a:prstGeom prst="rect">
            <a:avLst/>
          </a:prstGeom>
        </p:spPr>
        <p:txBody>
          <a:bodyPr/>
          <a:lstStyle/>
          <a:p>
            <a:pPr/>
            <a:r>
              <a:t>Start the </a:t>
            </a:r>
            <a:r>
              <a:rPr>
                <a:latin typeface="Courier New"/>
                <a:ea typeface="Courier New"/>
                <a:cs typeface="Courier New"/>
                <a:sym typeface="Courier New"/>
              </a:rPr>
              <a:t>influxdb-meta </a:t>
            </a:r>
            <a:r>
              <a:t>service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body" idx="13"/>
          </p:nvPr>
        </p:nvSpPr>
        <p:spPr>
          <a:xfrm>
            <a:off x="614263" y="16490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Use </a:t>
            </a:r>
            <a:r>
              <a:rPr>
                <a:latin typeface="Courier New"/>
                <a:ea typeface="Courier New"/>
                <a:cs typeface="Courier New"/>
                <a:sym typeface="Courier New"/>
              </a:rPr>
              <a:t>influxd-ctl</a:t>
            </a:r>
            <a:r>
              <a:t> to join the meta nodes in your cluster by running the following commands on one of the meta nodes</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join enterprise-beta-meta-01:8091</a:t>
            </a:r>
          </a:p>
          <a:p>
            <a:pPr algn="l" defTabSz="457200">
              <a:defRPr sz="2000">
                <a:solidFill>
                  <a:srgbClr val="454545"/>
                </a:solidFill>
                <a:latin typeface="Courier New"/>
                <a:ea typeface="Courier New"/>
                <a:cs typeface="Courier New"/>
                <a:sym typeface="Courier New"/>
              </a:defRPr>
            </a:pPr>
            <a:r>
              <a:t>Added meta node 1 at enterprise-beta-meta-01:8091</a:t>
            </a:r>
          </a:p>
          <a:p>
            <a:pPr algn="l" defTabSz="457200">
              <a:defRPr sz="2000">
                <a:solidFill>
                  <a:srgbClr val="454545"/>
                </a:solidFill>
                <a:latin typeface="Courier New"/>
                <a:ea typeface="Courier New"/>
                <a:cs typeface="Courier New"/>
                <a:sym typeface="Courier New"/>
              </a:defRPr>
            </a:pPr>
            <a:r>
              <a:t>$ influxd-ctl join enterprise-beta-meta-02:8091</a:t>
            </a:r>
          </a:p>
          <a:p>
            <a:pPr algn="l" defTabSz="457200">
              <a:defRPr sz="2000">
                <a:solidFill>
                  <a:srgbClr val="454545"/>
                </a:solidFill>
                <a:latin typeface="Courier New"/>
                <a:ea typeface="Courier New"/>
                <a:cs typeface="Courier New"/>
                <a:sym typeface="Courier New"/>
              </a:defRPr>
            </a:pPr>
            <a:r>
              <a:t>Added meta node 2 at enterprise-beta-meta-02:8091</a:t>
            </a:r>
          </a:p>
          <a:p>
            <a:pPr algn="l" defTabSz="457200">
              <a:defRPr sz="2000">
                <a:solidFill>
                  <a:srgbClr val="454545"/>
                </a:solidFill>
                <a:latin typeface="Courier New"/>
                <a:ea typeface="Courier New"/>
                <a:cs typeface="Courier New"/>
                <a:sym typeface="Courier New"/>
              </a:defRPr>
            </a:pPr>
            <a:r>
              <a:t>$ influxd-ctl join enterprise-beta-meta-03:8091</a:t>
            </a:r>
          </a:p>
          <a:p>
            <a:pPr algn="l" defTabSz="457200">
              <a:defRPr sz="2000">
                <a:solidFill>
                  <a:srgbClr val="454545"/>
                </a:solidFill>
                <a:latin typeface="Courier New"/>
                <a:ea typeface="Courier New"/>
                <a:cs typeface="Courier New"/>
                <a:sym typeface="Courier New"/>
              </a:defRPr>
            </a:pPr>
            <a:r>
              <a:t>Added meta node 3 at enterprise-beta-meta-03:8091</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Helvetica Neue Light"/>
                <a:ea typeface="Helvetica Neue Light"/>
                <a:cs typeface="Helvetica Neue Light"/>
                <a:sym typeface="Helvetica Neue Light"/>
              </a:defRPr>
            </a:pPr>
            <a:r>
              <a:t>Verify that the nodes were added by running the following command</a:t>
            </a:r>
          </a:p>
          <a:p>
            <a:pPr algn="l" defTabSz="457200">
              <a:defRPr sz="2000">
                <a:solidFill>
                  <a:srgbClr val="454545"/>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show</a:t>
            </a:r>
          </a:p>
          <a:p>
            <a:pPr algn="l" defTabSz="457200">
              <a:defRPr sz="2000">
                <a:solidFill>
                  <a:srgbClr val="454545"/>
                </a:solidFill>
                <a:latin typeface="Courier New"/>
                <a:ea typeface="Courier New"/>
                <a:cs typeface="Courier New"/>
                <a:sym typeface="Courier New"/>
              </a:defRPr>
            </a:pPr>
            <a:r>
              <a:t>Data Nodes</a:t>
            </a:r>
          </a:p>
          <a:p>
            <a:pPr algn="l" defTabSz="457200">
              <a:defRPr sz="2000">
                <a:solidFill>
                  <a:srgbClr val="454545"/>
                </a:solidFill>
                <a:latin typeface="Courier New"/>
                <a:ea typeface="Courier New"/>
                <a:cs typeface="Courier New"/>
                <a:sym typeface="Courier New"/>
              </a:defRPr>
            </a:pPr>
            <a:r>
              <a:t>==========</a:t>
            </a:r>
          </a:p>
          <a:p>
            <a:pPr algn="l" defTabSz="457200">
              <a:defRPr sz="2000">
                <a:solidFill>
                  <a:srgbClr val="454545"/>
                </a:solidFill>
                <a:latin typeface="Courier New"/>
                <a:ea typeface="Courier New"/>
                <a:cs typeface="Courier New"/>
                <a:sym typeface="Courier New"/>
              </a:defRPr>
            </a:pPr>
            <a:r>
              <a:t>ID	TCP Address</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r>
              <a:t>Meta Nodes</a:t>
            </a:r>
          </a:p>
          <a:p>
            <a:pPr algn="l" defTabSz="457200">
              <a:defRPr sz="2000">
                <a:solidFill>
                  <a:srgbClr val="454545"/>
                </a:solidFill>
                <a:latin typeface="Courier New"/>
                <a:ea typeface="Courier New"/>
                <a:cs typeface="Courier New"/>
                <a:sym typeface="Courier New"/>
              </a:defRPr>
            </a:pPr>
            <a:r>
              <a:t>==========</a:t>
            </a:r>
          </a:p>
          <a:p>
            <a:pPr algn="l" defTabSz="457200">
              <a:defRPr sz="2000">
                <a:solidFill>
                  <a:srgbClr val="454545"/>
                </a:solidFill>
                <a:latin typeface="Courier New"/>
                <a:ea typeface="Courier New"/>
                <a:cs typeface="Courier New"/>
                <a:sym typeface="Courier New"/>
              </a:defRPr>
            </a:pPr>
            <a:r>
              <a:t>TCP Address</a:t>
            </a:r>
          </a:p>
          <a:p>
            <a:pPr algn="l" defTabSz="457200">
              <a:defRPr sz="2000">
                <a:solidFill>
                  <a:srgbClr val="454545"/>
                </a:solidFill>
                <a:latin typeface="Courier New"/>
                <a:ea typeface="Courier New"/>
                <a:cs typeface="Courier New"/>
                <a:sym typeface="Courier New"/>
              </a:defRPr>
            </a:pPr>
            <a:r>
              <a:t>enterprise-beta-meta-01:8091</a:t>
            </a:r>
          </a:p>
          <a:p>
            <a:pPr algn="l" defTabSz="457200">
              <a:defRPr sz="2000">
                <a:solidFill>
                  <a:srgbClr val="454545"/>
                </a:solidFill>
                <a:latin typeface="Courier New"/>
                <a:ea typeface="Courier New"/>
                <a:cs typeface="Courier New"/>
                <a:sym typeface="Courier New"/>
              </a:defRPr>
            </a:pPr>
            <a:r>
              <a:t>enterprise-beta-meta-02:8091</a:t>
            </a:r>
          </a:p>
          <a:p>
            <a:pPr algn="l" defTabSz="457200">
              <a:defRPr sz="2000">
                <a:solidFill>
                  <a:srgbClr val="454545"/>
                </a:solidFill>
                <a:latin typeface="Courier New"/>
                <a:ea typeface="Courier New"/>
                <a:cs typeface="Courier New"/>
                <a:sym typeface="Courier New"/>
              </a:defRPr>
            </a:pPr>
            <a:r>
              <a:t>enterprise-beta-meta-03:8091</a:t>
            </a:r>
          </a:p>
        </p:txBody>
      </p:sp>
      <p:sp>
        <p:nvSpPr>
          <p:cNvPr id="220" name="Shape 220"/>
          <p:cNvSpPr/>
          <p:nvPr>
            <p:ph type="body" idx="14"/>
          </p:nvPr>
        </p:nvSpPr>
        <p:spPr>
          <a:xfrm>
            <a:off x="280020" y="317500"/>
            <a:ext cx="12732395" cy="1065908"/>
          </a:xfrm>
          <a:prstGeom prst="rect">
            <a:avLst/>
          </a:prstGeom>
        </p:spPr>
        <p:txBody>
          <a:bodyPr/>
          <a:lstStyle/>
          <a:p>
            <a:pPr/>
            <a:r>
              <a:t>Join the Meta Nodes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body" idx="13"/>
          </p:nvPr>
        </p:nvSpPr>
        <p:spPr>
          <a:xfrm>
            <a:off x="331539" y="1712590"/>
            <a:ext cx="12341722" cy="4697215"/>
          </a:xfrm>
          <a:prstGeom prst="roundRect">
            <a:avLst>
              <a:gd name="adj" fmla="val 2759"/>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To download and install the package run the following commands on each data node</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just">
              <a:defRPr sz="1700">
                <a:solidFill>
                  <a:schemeClr val="accent6">
                    <a:hueOff val="-194191"/>
                    <a:satOff val="-4488"/>
                    <a:lumOff val="-21153"/>
                  </a:schemeClr>
                </a:solidFill>
                <a:latin typeface="Courier New"/>
                <a:ea typeface="Courier New"/>
                <a:cs typeface="Courier New"/>
                <a:sym typeface="Courier New"/>
              </a:defRPr>
            </a:pPr>
            <a:r>
              <a:t>$ wget </a:t>
            </a:r>
            <a:r>
              <a:rPr u="sng">
                <a:hlinkClick r:id="rId2" invalidUrl="" action="" tgtFrame="" tooltip="" history="1" highlightClick="0" endSnd="0"/>
              </a:rPr>
              <a:t>https://s3.amazonaws.com/influx-cloud/influxdb-data_1.0beta2-0.6.3_amd64.deb</a:t>
            </a:r>
          </a:p>
          <a:p>
            <a:pPr algn="just">
              <a:defRPr sz="1700">
                <a:solidFill>
                  <a:schemeClr val="accent6">
                    <a:hueOff val="-194191"/>
                    <a:satOff val="-4488"/>
                    <a:lumOff val="-21153"/>
                  </a:schemeClr>
                </a:solidFill>
                <a:latin typeface="Courier New"/>
                <a:ea typeface="Courier New"/>
                <a:cs typeface="Courier New"/>
                <a:sym typeface="Courier New"/>
              </a:defRPr>
            </a:pPr>
          </a:p>
          <a:p>
            <a:pPr algn="just">
              <a:defRPr sz="1700">
                <a:solidFill>
                  <a:schemeClr val="accent6">
                    <a:hueOff val="-194191"/>
                    <a:satOff val="-4488"/>
                    <a:lumOff val="-21153"/>
                  </a:schemeClr>
                </a:solidFill>
                <a:latin typeface="Courier New"/>
                <a:ea typeface="Courier New"/>
                <a:cs typeface="Courier New"/>
                <a:sym typeface="Courier New"/>
              </a:defRPr>
            </a:pPr>
            <a:r>
              <a:t>$ sudo dpkg -i influxdb-data_1.0beta2-0.6.3_amd64.deb</a:t>
            </a:r>
          </a:p>
        </p:txBody>
      </p:sp>
      <p:sp>
        <p:nvSpPr>
          <p:cNvPr id="223" name="Shape 223"/>
          <p:cNvSpPr/>
          <p:nvPr>
            <p:ph type="body" idx="14"/>
          </p:nvPr>
        </p:nvSpPr>
        <p:spPr>
          <a:xfrm>
            <a:off x="280020" y="304800"/>
            <a:ext cx="12732395" cy="1065908"/>
          </a:xfrm>
          <a:prstGeom prst="rect">
            <a:avLst/>
          </a:prstGeom>
        </p:spPr>
        <p:txBody>
          <a:bodyPr/>
          <a:lstStyle/>
          <a:p>
            <a:pPr defTabSz="554990">
              <a:defRPr sz="5700"/>
            </a:pPr>
            <a:r>
              <a:t>Download the </a:t>
            </a:r>
            <a:r>
              <a:rPr>
                <a:latin typeface="Courier New"/>
                <a:ea typeface="Courier New"/>
                <a:cs typeface="Courier New"/>
                <a:sym typeface="Courier New"/>
              </a:rPr>
              <a:t>influxdb-data</a:t>
            </a:r>
            <a:r>
              <a:t> package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body" idx="13"/>
          </p:nvPr>
        </p:nvSpPr>
        <p:spPr>
          <a:xfrm>
            <a:off x="331539" y="937890"/>
            <a:ext cx="12469119" cy="9114632"/>
          </a:xfrm>
          <a:prstGeom prst="roundRect">
            <a:avLst>
              <a:gd name="adj" fmla="val 143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Modify the </a:t>
            </a:r>
            <a:r>
              <a:rPr>
                <a:latin typeface="Courier New"/>
                <a:ea typeface="Courier New"/>
                <a:cs typeface="Courier New"/>
                <a:sym typeface="Courier New"/>
              </a:rPr>
              <a:t>/etc/influxdb/influxdb.conf</a:t>
            </a:r>
            <a:r>
              <a:t> file appropriately for each data node</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1500">
                <a:solidFill>
                  <a:srgbClr val="454545"/>
                </a:solidFill>
                <a:latin typeface="Courier New"/>
                <a:ea typeface="Courier New"/>
                <a:cs typeface="Courier New"/>
                <a:sym typeface="Courier New"/>
              </a:defRPr>
            </a:pPr>
            <a:r>
              <a:t># Change this option to true to disable reporting.</a:t>
            </a:r>
          </a:p>
          <a:p>
            <a:pPr algn="l" defTabSz="457200">
              <a:defRPr sz="1500">
                <a:solidFill>
                  <a:srgbClr val="454545"/>
                </a:solidFill>
                <a:latin typeface="Courier New"/>
                <a:ea typeface="Courier New"/>
                <a:cs typeface="Courier New"/>
                <a:sym typeface="Courier New"/>
              </a:defRPr>
            </a:pPr>
            <a:r>
              <a:t>reporting-disabled = false</a:t>
            </a:r>
          </a:p>
          <a:p>
            <a:pPr algn="l" defTabSz="457200">
              <a:defRPr b="1" sz="1500">
                <a:solidFill>
                  <a:srgbClr val="454545"/>
                </a:solidFill>
                <a:latin typeface="Courier New"/>
                <a:ea typeface="Courier New"/>
                <a:cs typeface="Courier New"/>
                <a:sym typeface="Courier New"/>
              </a:defRPr>
            </a:pPr>
            <a:r>
              <a:t>hostname="enterprise-beta-data-0x" #✨</a:t>
            </a:r>
          </a:p>
          <a:p>
            <a:pPr algn="l" defTabSz="457200">
              <a:defRPr sz="1500">
                <a:solidFill>
                  <a:srgbClr val="454545"/>
                </a:solidFill>
                <a:latin typeface="Courier New"/>
                <a:ea typeface="Courier New"/>
                <a:cs typeface="Courier New"/>
                <a:sym typeface="Courier New"/>
              </a:defRPr>
            </a:pPr>
            <a:r>
              <a:t>meta-tls-enabled = false</a:t>
            </a:r>
          </a:p>
          <a:p>
            <a:pPr algn="l" defTabSz="457200">
              <a:defRPr sz="1500">
                <a:solidFill>
                  <a:srgbClr val="454545"/>
                </a:solidFill>
                <a:latin typeface="Courier New"/>
                <a:ea typeface="Courier New"/>
                <a:cs typeface="Courier New"/>
                <a:sym typeface="Courier New"/>
              </a:defRPr>
            </a:pPr>
          </a:p>
          <a:p>
            <a:pPr algn="l" defTabSz="457200">
              <a:defRPr sz="1500">
                <a:solidFill>
                  <a:srgbClr val="454545"/>
                </a:solidFill>
                <a:latin typeface="Courier New"/>
                <a:ea typeface="Courier New"/>
                <a:cs typeface="Courier New"/>
                <a:sym typeface="Courier New"/>
              </a:defRPr>
            </a:pPr>
            <a:r>
              <a:t>[enterprise]</a:t>
            </a:r>
          </a:p>
          <a:p>
            <a:pPr algn="l" defTabSz="457200">
              <a:defRPr sz="1500">
                <a:solidFill>
                  <a:srgbClr val="454545"/>
                </a:solidFill>
                <a:latin typeface="Courier New"/>
                <a:ea typeface="Courier New"/>
                <a:cs typeface="Courier New"/>
                <a:sym typeface="Courier New"/>
              </a:defRPr>
            </a:pPr>
          </a:p>
          <a:p>
            <a:pPr algn="l" defTabSz="457200">
              <a:defRPr sz="1500">
                <a:solidFill>
                  <a:srgbClr val="454545"/>
                </a:solidFill>
                <a:latin typeface="Courier New"/>
                <a:ea typeface="Courier New"/>
                <a:cs typeface="Courier New"/>
                <a:sym typeface="Courier New"/>
              </a:defRPr>
            </a:pPr>
            <a:r>
              <a:t>registration-enabled = false</a:t>
            </a:r>
          </a:p>
          <a:p>
            <a:pPr algn="l" defTabSz="457200">
              <a:defRPr sz="1500">
                <a:solidFill>
                  <a:srgbClr val="454545"/>
                </a:solidFill>
                <a:latin typeface="Courier New"/>
                <a:ea typeface="Courier New"/>
                <a:cs typeface="Courier New"/>
                <a:sym typeface="Courier New"/>
              </a:defRPr>
            </a:pPr>
            <a:r>
              <a:t>registration-server-url = ""</a:t>
            </a:r>
          </a:p>
          <a:p>
            <a:pPr algn="l" defTabSz="457200">
              <a:defRPr b="1" sz="1500">
                <a:solidFill>
                  <a:srgbClr val="454545"/>
                </a:solidFill>
                <a:latin typeface="Courier New"/>
                <a:ea typeface="Courier New"/>
                <a:cs typeface="Courier New"/>
                <a:sym typeface="Courier New"/>
              </a:defRPr>
            </a:pPr>
            <a:r>
              <a:t>license-key = "&lt;your_license_key&gt;" #✨</a:t>
            </a:r>
          </a:p>
          <a:p>
            <a:pPr algn="l" defTabSz="457200">
              <a:defRPr sz="1500">
                <a:solidFill>
                  <a:srgbClr val="454545"/>
                </a:solidFill>
                <a:latin typeface="Courier New"/>
                <a:ea typeface="Courier New"/>
                <a:cs typeface="Courier New"/>
                <a:sym typeface="Courier New"/>
              </a:defRPr>
            </a:pPr>
            <a:r>
              <a:t>license-path = ""</a:t>
            </a:r>
          </a:p>
          <a:p>
            <a:pPr algn="l" defTabSz="457200">
              <a:defRPr sz="1500">
                <a:solidFill>
                  <a:srgbClr val="454545"/>
                </a:solidFill>
                <a:latin typeface="Courier New"/>
                <a:ea typeface="Courier New"/>
                <a:cs typeface="Courier New"/>
                <a:sym typeface="Courier New"/>
              </a:defRPr>
            </a:pPr>
          </a:p>
          <a:p>
            <a:pPr algn="l" defTabSz="457200">
              <a:defRPr sz="1500">
                <a:solidFill>
                  <a:srgbClr val="454545"/>
                </a:solidFill>
                <a:latin typeface="Courier New"/>
                <a:ea typeface="Courier New"/>
                <a:cs typeface="Courier New"/>
                <a:sym typeface="Courier New"/>
              </a:defRPr>
            </a:pPr>
            <a:r>
              <a:t>[meta]</a:t>
            </a:r>
          </a:p>
          <a:p>
            <a:pPr algn="l" defTabSz="457200">
              <a:defRPr sz="1500">
                <a:solidFill>
                  <a:srgbClr val="454545"/>
                </a:solidFill>
                <a:latin typeface="Courier New"/>
                <a:ea typeface="Courier New"/>
                <a:cs typeface="Courier New"/>
                <a:sym typeface="Courier New"/>
              </a:defRPr>
            </a:pPr>
            <a:r>
              <a:t>enabled = false</a:t>
            </a:r>
          </a:p>
          <a:p>
            <a:pPr algn="l" defTabSz="457200">
              <a:defRPr sz="1500">
                <a:solidFill>
                  <a:srgbClr val="454545"/>
                </a:solidFill>
                <a:latin typeface="Courier New"/>
                <a:ea typeface="Courier New"/>
                <a:cs typeface="Courier New"/>
                <a:sym typeface="Courier New"/>
              </a:defRPr>
            </a:pPr>
            <a:r>
              <a:t>dir = "/var/lib/influxdb/meta"</a:t>
            </a:r>
          </a:p>
          <a:p>
            <a:pPr algn="l" defTabSz="457200">
              <a:defRPr sz="1500">
                <a:solidFill>
                  <a:srgbClr val="454545"/>
                </a:solidFill>
                <a:latin typeface="Courier New"/>
                <a:ea typeface="Courier New"/>
                <a:cs typeface="Courier New"/>
                <a:sym typeface="Courier New"/>
              </a:defRPr>
            </a:pPr>
          </a:p>
          <a:p>
            <a:pPr algn="l" defTabSz="457200">
              <a:defRPr sz="1500">
                <a:solidFill>
                  <a:srgbClr val="454545"/>
                </a:solidFill>
                <a:latin typeface="Courier New"/>
                <a:ea typeface="Courier New"/>
                <a:cs typeface="Courier New"/>
                <a:sym typeface="Courier New"/>
              </a:defRPr>
            </a:pPr>
            <a:r>
              <a:t>[data]</a:t>
            </a:r>
          </a:p>
          <a:p>
            <a:pPr algn="l" defTabSz="457200">
              <a:defRPr sz="1500">
                <a:solidFill>
                  <a:srgbClr val="454545"/>
                </a:solidFill>
                <a:latin typeface="Courier New"/>
                <a:ea typeface="Courier New"/>
                <a:cs typeface="Courier New"/>
                <a:sym typeface="Courier New"/>
              </a:defRPr>
            </a:pPr>
            <a:r>
              <a:t>enabled = true</a:t>
            </a:r>
          </a:p>
          <a:p>
            <a:pPr algn="l" defTabSz="457200">
              <a:defRPr sz="1500">
                <a:solidFill>
                  <a:srgbClr val="454545"/>
                </a:solidFill>
                <a:latin typeface="Courier New"/>
                <a:ea typeface="Courier New"/>
                <a:cs typeface="Courier New"/>
                <a:sym typeface="Courier New"/>
              </a:defRPr>
            </a:pPr>
            <a:r>
              <a:t>dir = "/var/lib/influxdb/data"</a:t>
            </a:r>
          </a:p>
          <a:p>
            <a:pPr algn="l" defTabSz="457200">
              <a:defRPr sz="1500">
                <a:solidFill>
                  <a:srgbClr val="454545"/>
                </a:solidFill>
                <a:latin typeface="Courier New"/>
                <a:ea typeface="Courier New"/>
                <a:cs typeface="Courier New"/>
                <a:sym typeface="Courier New"/>
              </a:defRPr>
            </a:pPr>
          </a:p>
          <a:p>
            <a:pPr algn="l" defTabSz="457200">
              <a:defRPr sz="1500">
                <a:solidFill>
                  <a:srgbClr val="454545"/>
                </a:solidFill>
                <a:latin typeface="Courier New"/>
                <a:ea typeface="Courier New"/>
                <a:cs typeface="Courier New"/>
                <a:sym typeface="Courier New"/>
              </a:defRPr>
            </a:pPr>
            <a:r>
              <a:t>[...]</a:t>
            </a:r>
          </a:p>
          <a:p>
            <a:pPr algn="l" defTabSz="457200">
              <a:defRPr sz="1500">
                <a:solidFill>
                  <a:srgbClr val="454545"/>
                </a:solidFill>
                <a:latin typeface="Courier New"/>
                <a:ea typeface="Courier New"/>
                <a:cs typeface="Courier New"/>
                <a:sym typeface="Courier New"/>
              </a:defRPr>
            </a:pPr>
          </a:p>
          <a:p>
            <a:pPr algn="l" defTabSz="457200">
              <a:defRPr sz="1500">
                <a:solidFill>
                  <a:srgbClr val="454545"/>
                </a:solidFill>
                <a:latin typeface="Courier New"/>
                <a:ea typeface="Courier New"/>
                <a:cs typeface="Courier New"/>
                <a:sym typeface="Courier New"/>
              </a:defRPr>
            </a:pPr>
            <a:r>
              <a:t>[http]</a:t>
            </a:r>
          </a:p>
          <a:p>
            <a:pPr algn="l" defTabSz="457200">
              <a:defRPr sz="1500">
                <a:solidFill>
                  <a:srgbClr val="454545"/>
                </a:solidFill>
                <a:latin typeface="Courier New"/>
                <a:ea typeface="Courier New"/>
                <a:cs typeface="Courier New"/>
                <a:sym typeface="Courier New"/>
              </a:defRPr>
            </a:pPr>
            <a:r>
              <a:t> enabled = true</a:t>
            </a:r>
          </a:p>
          <a:p>
            <a:pPr algn="l" defTabSz="457200">
              <a:defRPr sz="1500">
                <a:solidFill>
                  <a:srgbClr val="454545"/>
                </a:solidFill>
                <a:latin typeface="Courier New"/>
                <a:ea typeface="Courier New"/>
                <a:cs typeface="Courier New"/>
                <a:sym typeface="Courier New"/>
              </a:defRPr>
            </a:pPr>
            <a:r>
              <a:t> bind-address = ":8086"</a:t>
            </a:r>
          </a:p>
          <a:p>
            <a:pPr algn="l" defTabSz="457200">
              <a:defRPr b="1" sz="1500">
                <a:solidFill>
                  <a:srgbClr val="454545"/>
                </a:solidFill>
                <a:latin typeface="Courier New"/>
                <a:ea typeface="Courier New"/>
                <a:cs typeface="Courier New"/>
                <a:sym typeface="Courier New"/>
              </a:defRPr>
            </a:pPr>
            <a:r>
              <a:t> auth-enabled = true #✨</a:t>
            </a:r>
          </a:p>
          <a:p>
            <a:pPr algn="l" defTabSz="457200">
              <a:defRPr sz="1500">
                <a:solidFill>
                  <a:srgbClr val="454545"/>
                </a:solidFill>
                <a:latin typeface="Courier New"/>
                <a:ea typeface="Courier New"/>
                <a:cs typeface="Courier New"/>
                <a:sym typeface="Courier New"/>
              </a:defRPr>
            </a:pPr>
            <a:r>
              <a:t> log-enabled = true</a:t>
            </a:r>
          </a:p>
          <a:p>
            <a:pPr algn="l" defTabSz="457200">
              <a:defRPr sz="1500">
                <a:solidFill>
                  <a:srgbClr val="454545"/>
                </a:solidFill>
                <a:latin typeface="Courier New"/>
                <a:ea typeface="Courier New"/>
                <a:cs typeface="Courier New"/>
                <a:sym typeface="Courier New"/>
              </a:defRPr>
            </a:pPr>
            <a:r>
              <a:t> write-tracing = false</a:t>
            </a:r>
          </a:p>
          <a:p>
            <a:pPr algn="l" defTabSz="457200">
              <a:defRPr sz="1500">
                <a:solidFill>
                  <a:srgbClr val="454545"/>
                </a:solidFill>
                <a:latin typeface="Courier New"/>
                <a:ea typeface="Courier New"/>
                <a:cs typeface="Courier New"/>
                <a:sym typeface="Courier New"/>
              </a:defRPr>
            </a:pPr>
            <a:r>
              <a:t> pprof-enabled = false</a:t>
            </a:r>
          </a:p>
          <a:p>
            <a:pPr algn="l" defTabSz="457200">
              <a:defRPr sz="1500">
                <a:solidFill>
                  <a:srgbClr val="454545"/>
                </a:solidFill>
                <a:latin typeface="Courier New"/>
                <a:ea typeface="Courier New"/>
                <a:cs typeface="Courier New"/>
                <a:sym typeface="Courier New"/>
              </a:defRPr>
            </a:pPr>
            <a:r>
              <a:t> https-enabled = false</a:t>
            </a:r>
          </a:p>
          <a:p>
            <a:pPr algn="l" defTabSz="457200">
              <a:defRPr sz="1500">
                <a:solidFill>
                  <a:srgbClr val="454545"/>
                </a:solidFill>
                <a:latin typeface="Courier New"/>
                <a:ea typeface="Courier New"/>
                <a:cs typeface="Courier New"/>
                <a:sym typeface="Courier New"/>
              </a:defRPr>
            </a:pPr>
            <a:r>
              <a:t> https-certificate = "/etc/ssl/influxdb.pem"</a:t>
            </a:r>
          </a:p>
          <a:p>
            <a:pPr algn="l" defTabSz="457200">
              <a:defRPr b="1" sz="1500">
                <a:solidFill>
                  <a:srgbClr val="454545"/>
                </a:solidFill>
                <a:latin typeface="Courier New"/>
                <a:ea typeface="Courier New"/>
                <a:cs typeface="Courier New"/>
                <a:sym typeface="Courier New"/>
              </a:defRPr>
            </a:pPr>
            <a:r>
              <a:t> shared-secret = "you down with jwt, yeah you know me" #✨</a:t>
            </a:r>
          </a:p>
          <a:p>
            <a:pPr algn="l" defTabSz="457200">
              <a:defRPr sz="1500">
                <a:solidFill>
                  <a:srgbClr val="454545"/>
                </a:solidFill>
                <a:latin typeface="Courier New"/>
                <a:ea typeface="Courier New"/>
                <a:cs typeface="Courier New"/>
                <a:sym typeface="Courier New"/>
              </a:defRPr>
            </a:pPr>
          </a:p>
          <a:p>
            <a:pPr algn="l" defTabSz="457200">
              <a:defRPr sz="1500">
                <a:solidFill>
                  <a:srgbClr val="454545"/>
                </a:solidFill>
                <a:latin typeface="Courier New"/>
                <a:ea typeface="Courier New"/>
                <a:cs typeface="Courier New"/>
                <a:sym typeface="Courier New"/>
              </a:defRPr>
            </a:pPr>
            <a:r>
              <a:t>[…]</a:t>
            </a:r>
          </a:p>
        </p:txBody>
      </p:sp>
      <p:sp>
        <p:nvSpPr>
          <p:cNvPr id="226" name="Shape 226"/>
          <p:cNvSpPr/>
          <p:nvPr>
            <p:ph type="body" idx="14"/>
          </p:nvPr>
        </p:nvSpPr>
        <p:spPr>
          <a:xfrm>
            <a:off x="521320" y="25400"/>
            <a:ext cx="12732395" cy="1065908"/>
          </a:xfrm>
          <a:prstGeom prst="rect">
            <a:avLst/>
          </a:prstGeom>
        </p:spPr>
        <p:txBody>
          <a:bodyPr/>
          <a:lstStyle/>
          <a:p>
            <a:pPr/>
            <a:r>
              <a:t>Update the Data Configuration file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body" idx="13"/>
          </p:nvPr>
        </p:nvSpPr>
        <p:spPr>
          <a:xfrm>
            <a:off x="331539" y="1712590"/>
            <a:ext cx="12341722" cy="4697215"/>
          </a:xfrm>
          <a:prstGeom prst="roundRect">
            <a:avLst>
              <a:gd name="adj" fmla="val 2759"/>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On each data node, run start the </a:t>
            </a:r>
            <a:r>
              <a:rPr>
                <a:latin typeface="Courier New"/>
                <a:ea typeface="Courier New"/>
                <a:cs typeface="Courier New"/>
                <a:sym typeface="Courier New"/>
              </a:rPr>
              <a:t>influxdb-data</a:t>
            </a:r>
            <a:r>
              <a:t> service </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just">
              <a:defRPr sz="2200">
                <a:solidFill>
                  <a:schemeClr val="accent6">
                    <a:hueOff val="-194191"/>
                    <a:satOff val="-4488"/>
                    <a:lumOff val="-21153"/>
                  </a:schemeClr>
                </a:solidFill>
                <a:latin typeface="Courier New"/>
                <a:ea typeface="Courier New"/>
                <a:cs typeface="Courier New"/>
                <a:sym typeface="Courier New"/>
              </a:defRPr>
            </a:pPr>
            <a:r>
              <a:t>$ sudo service influxdb start</a:t>
            </a:r>
          </a:p>
        </p:txBody>
      </p:sp>
      <p:sp>
        <p:nvSpPr>
          <p:cNvPr id="229" name="Shape 229"/>
          <p:cNvSpPr/>
          <p:nvPr>
            <p:ph type="body" idx="14"/>
          </p:nvPr>
        </p:nvSpPr>
        <p:spPr>
          <a:prstGeom prst="rect">
            <a:avLst/>
          </a:prstGeom>
        </p:spPr>
        <p:txBody>
          <a:bodyPr/>
          <a:lstStyle/>
          <a:p>
            <a:pPr/>
            <a:r>
              <a:t>Start the </a:t>
            </a:r>
            <a:r>
              <a:rPr>
                <a:latin typeface="Courier New"/>
                <a:ea typeface="Courier New"/>
                <a:cs typeface="Courier New"/>
                <a:sym typeface="Courier New"/>
              </a:rPr>
              <a:t>influxdb-data</a:t>
            </a:r>
            <a:r>
              <a:t> service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body" idx="13"/>
          </p:nvPr>
        </p:nvSpPr>
        <p:spPr>
          <a:xfrm>
            <a:off x="614263" y="15982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Use </a:t>
            </a:r>
            <a:r>
              <a:rPr>
                <a:latin typeface="Courier New"/>
                <a:ea typeface="Courier New"/>
                <a:cs typeface="Courier New"/>
                <a:sym typeface="Courier New"/>
              </a:rPr>
              <a:t>influxd-ctl</a:t>
            </a:r>
            <a:r>
              <a:t> to add the data nodes to your cluster by running the following commands on one of the meta nodes</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add-data enterprise-beta-data-01:8088</a:t>
            </a:r>
          </a:p>
          <a:p>
            <a:pPr algn="l" defTabSz="457200">
              <a:defRPr sz="2000">
                <a:solidFill>
                  <a:srgbClr val="454545"/>
                </a:solidFill>
                <a:latin typeface="Courier New"/>
                <a:ea typeface="Courier New"/>
                <a:cs typeface="Courier New"/>
                <a:sym typeface="Courier New"/>
              </a:defRPr>
            </a:pPr>
            <a:r>
              <a:t>Added Data Node 4.</a:t>
            </a:r>
          </a:p>
          <a:p>
            <a:pPr algn="l" defTabSz="457200">
              <a:defRPr sz="2000">
                <a:solidFill>
                  <a:srgbClr val="454545"/>
                </a:solidFill>
                <a:latin typeface="Courier New"/>
                <a:ea typeface="Courier New"/>
                <a:cs typeface="Courier New"/>
                <a:sym typeface="Courier New"/>
              </a:defRPr>
            </a:pPr>
            <a:r>
              <a:t>$ influxd-ctl add-data enterprise-beta-data-02:8088</a:t>
            </a:r>
          </a:p>
          <a:p>
            <a:pPr algn="l" defTabSz="457200">
              <a:defRPr sz="2000">
                <a:solidFill>
                  <a:srgbClr val="454545"/>
                </a:solidFill>
                <a:latin typeface="Courier New"/>
                <a:ea typeface="Courier New"/>
                <a:cs typeface="Courier New"/>
                <a:sym typeface="Courier New"/>
              </a:defRPr>
            </a:pPr>
            <a:r>
              <a:t>Added Data Node 5.</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Helvetica Neue Light"/>
                <a:ea typeface="Helvetica Neue Light"/>
                <a:cs typeface="Helvetica Neue Light"/>
                <a:sym typeface="Helvetica Neue Light"/>
              </a:defRPr>
            </a:pPr>
            <a:r>
              <a:t>Verify that the nodes were added by running the following command</a:t>
            </a:r>
          </a:p>
          <a:p>
            <a:pPr algn="l" defTabSz="457200">
              <a:defRPr sz="2000">
                <a:solidFill>
                  <a:srgbClr val="454545"/>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show</a:t>
            </a:r>
          </a:p>
          <a:p>
            <a:pPr algn="l" defTabSz="457200">
              <a:defRPr sz="2000">
                <a:solidFill>
                  <a:srgbClr val="454545"/>
                </a:solidFill>
                <a:latin typeface="Courier New"/>
                <a:ea typeface="Courier New"/>
                <a:cs typeface="Courier New"/>
                <a:sym typeface="Courier New"/>
              </a:defRPr>
            </a:pPr>
            <a:r>
              <a:t>Data Nodes</a:t>
            </a:r>
          </a:p>
          <a:p>
            <a:pPr algn="l" defTabSz="457200">
              <a:defRPr sz="2000">
                <a:solidFill>
                  <a:srgbClr val="454545"/>
                </a:solidFill>
                <a:latin typeface="Courier New"/>
                <a:ea typeface="Courier New"/>
                <a:cs typeface="Courier New"/>
                <a:sym typeface="Courier New"/>
              </a:defRPr>
            </a:pPr>
            <a:r>
              <a:t>==========</a:t>
            </a:r>
          </a:p>
          <a:p>
            <a:pPr algn="l" defTabSz="457200">
              <a:defRPr sz="2000">
                <a:solidFill>
                  <a:srgbClr val="454545"/>
                </a:solidFill>
                <a:latin typeface="Courier New"/>
                <a:ea typeface="Courier New"/>
                <a:cs typeface="Courier New"/>
                <a:sym typeface="Courier New"/>
              </a:defRPr>
            </a:pPr>
            <a:r>
              <a:t>ID	TCP Address</a:t>
            </a:r>
          </a:p>
          <a:p>
            <a:pPr algn="l" defTabSz="457200">
              <a:defRPr sz="2000">
                <a:solidFill>
                  <a:srgbClr val="454545"/>
                </a:solidFill>
                <a:latin typeface="Courier New"/>
                <a:ea typeface="Courier New"/>
                <a:cs typeface="Courier New"/>
                <a:sym typeface="Courier New"/>
              </a:defRPr>
            </a:pPr>
            <a:r>
              <a:t>4	enterprise-beta-data-01:8088</a:t>
            </a:r>
          </a:p>
          <a:p>
            <a:pPr algn="l" defTabSz="457200">
              <a:defRPr sz="2000">
                <a:solidFill>
                  <a:srgbClr val="454545"/>
                </a:solidFill>
                <a:latin typeface="Courier New"/>
                <a:ea typeface="Courier New"/>
                <a:cs typeface="Courier New"/>
                <a:sym typeface="Courier New"/>
              </a:defRPr>
            </a:pPr>
            <a:r>
              <a:t>5	enterprise-beta-data-02:8088</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r>
              <a:t>Meta Nodes</a:t>
            </a:r>
          </a:p>
          <a:p>
            <a:pPr algn="l" defTabSz="457200">
              <a:defRPr sz="2000">
                <a:solidFill>
                  <a:srgbClr val="454545"/>
                </a:solidFill>
                <a:latin typeface="Courier New"/>
                <a:ea typeface="Courier New"/>
                <a:cs typeface="Courier New"/>
                <a:sym typeface="Courier New"/>
              </a:defRPr>
            </a:pPr>
            <a:r>
              <a:t>==========</a:t>
            </a:r>
          </a:p>
          <a:p>
            <a:pPr algn="l" defTabSz="457200">
              <a:defRPr sz="2000">
                <a:solidFill>
                  <a:srgbClr val="454545"/>
                </a:solidFill>
                <a:latin typeface="Courier New"/>
                <a:ea typeface="Courier New"/>
                <a:cs typeface="Courier New"/>
                <a:sym typeface="Courier New"/>
              </a:defRPr>
            </a:pPr>
            <a:r>
              <a:t>TCP Address</a:t>
            </a:r>
          </a:p>
          <a:p>
            <a:pPr algn="l" defTabSz="457200">
              <a:defRPr sz="2000">
                <a:solidFill>
                  <a:srgbClr val="454545"/>
                </a:solidFill>
                <a:latin typeface="Courier New"/>
                <a:ea typeface="Courier New"/>
                <a:cs typeface="Courier New"/>
                <a:sym typeface="Courier New"/>
              </a:defRPr>
            </a:pPr>
            <a:r>
              <a:t>enterprise-beta-meta-01:8091</a:t>
            </a:r>
          </a:p>
          <a:p>
            <a:pPr algn="l" defTabSz="457200">
              <a:defRPr sz="2000">
                <a:solidFill>
                  <a:srgbClr val="454545"/>
                </a:solidFill>
                <a:latin typeface="Courier New"/>
                <a:ea typeface="Courier New"/>
                <a:cs typeface="Courier New"/>
                <a:sym typeface="Courier New"/>
              </a:defRPr>
            </a:pPr>
            <a:r>
              <a:t>enterprise-beta-meta-02:8091</a:t>
            </a:r>
          </a:p>
          <a:p>
            <a:pPr algn="l" defTabSz="457200">
              <a:defRPr sz="2000">
                <a:solidFill>
                  <a:srgbClr val="454545"/>
                </a:solidFill>
                <a:latin typeface="Courier New"/>
                <a:ea typeface="Courier New"/>
                <a:cs typeface="Courier New"/>
                <a:sym typeface="Courier New"/>
              </a:defRPr>
            </a:pPr>
            <a:r>
              <a:t>enterprise-beta-meta-03:8091</a:t>
            </a:r>
          </a:p>
        </p:txBody>
      </p:sp>
      <p:sp>
        <p:nvSpPr>
          <p:cNvPr id="232" name="Shape 232"/>
          <p:cNvSpPr/>
          <p:nvPr>
            <p:ph type="body" idx="14"/>
          </p:nvPr>
        </p:nvSpPr>
        <p:spPr>
          <a:xfrm>
            <a:off x="559420" y="304800"/>
            <a:ext cx="12732395" cy="1065908"/>
          </a:xfrm>
          <a:prstGeom prst="rect">
            <a:avLst/>
          </a:prstGeom>
        </p:spPr>
        <p:txBody>
          <a:bodyPr/>
          <a:lstStyle/>
          <a:p>
            <a:pPr/>
            <a:r>
              <a:t>Add Each Data Node</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body" idx="13"/>
          </p:nvPr>
        </p:nvSpPr>
        <p:spPr>
          <a:xfrm>
            <a:off x="614263" y="15982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Use </a:t>
            </a:r>
            <a:r>
              <a:rPr>
                <a:latin typeface="Courier New"/>
                <a:ea typeface="Courier New"/>
                <a:cs typeface="Courier New"/>
                <a:sym typeface="Courier New"/>
              </a:rPr>
              <a:t>influxd-ctl</a:t>
            </a:r>
            <a:r>
              <a:t> to remove a data nodes to your cluster by running the following command on one of the meta nodes</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remove-data enterprise-beta-data-01:8088</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Helvetica Neue Light"/>
                <a:ea typeface="Helvetica Neue Light"/>
                <a:cs typeface="Helvetica Neue Light"/>
                <a:sym typeface="Helvetica Neue Light"/>
              </a:defRPr>
            </a:pPr>
            <a:r>
              <a:t>Verify that the node was removed by running the following command</a:t>
            </a:r>
          </a:p>
          <a:p>
            <a:pPr algn="l" defTabSz="457200">
              <a:defRPr sz="2000">
                <a:solidFill>
                  <a:srgbClr val="454545"/>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show</a:t>
            </a:r>
          </a:p>
          <a:p>
            <a:pPr algn="l" defTabSz="457200">
              <a:defRPr sz="2000">
                <a:solidFill>
                  <a:srgbClr val="454545"/>
                </a:solidFill>
                <a:latin typeface="Courier New"/>
                <a:ea typeface="Courier New"/>
                <a:cs typeface="Courier New"/>
                <a:sym typeface="Courier New"/>
              </a:defRPr>
            </a:pPr>
            <a:r>
              <a:t>Data Nodes</a:t>
            </a:r>
          </a:p>
          <a:p>
            <a:pPr algn="l" defTabSz="457200">
              <a:defRPr sz="2000">
                <a:solidFill>
                  <a:srgbClr val="454545"/>
                </a:solidFill>
                <a:latin typeface="Courier New"/>
                <a:ea typeface="Courier New"/>
                <a:cs typeface="Courier New"/>
                <a:sym typeface="Courier New"/>
              </a:defRPr>
            </a:pPr>
            <a:r>
              <a:t>==========</a:t>
            </a:r>
          </a:p>
          <a:p>
            <a:pPr algn="l" defTabSz="457200">
              <a:defRPr sz="2000">
                <a:solidFill>
                  <a:srgbClr val="454545"/>
                </a:solidFill>
                <a:latin typeface="Courier New"/>
                <a:ea typeface="Courier New"/>
                <a:cs typeface="Courier New"/>
                <a:sym typeface="Courier New"/>
              </a:defRPr>
            </a:pPr>
            <a:r>
              <a:t>ID	TCP Address</a:t>
            </a:r>
          </a:p>
          <a:p>
            <a:pPr algn="l" defTabSz="457200">
              <a:defRPr sz="2000">
                <a:solidFill>
                  <a:srgbClr val="454545"/>
                </a:solidFill>
                <a:latin typeface="Courier New"/>
                <a:ea typeface="Courier New"/>
                <a:cs typeface="Courier New"/>
                <a:sym typeface="Courier New"/>
              </a:defRPr>
            </a:pPr>
            <a:r>
              <a:t>5	enterprise-beta-data-02:8088</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r>
              <a:t>Meta Nodes</a:t>
            </a:r>
          </a:p>
          <a:p>
            <a:pPr algn="l" defTabSz="457200">
              <a:defRPr sz="2000">
                <a:solidFill>
                  <a:srgbClr val="454545"/>
                </a:solidFill>
                <a:latin typeface="Courier New"/>
                <a:ea typeface="Courier New"/>
                <a:cs typeface="Courier New"/>
                <a:sym typeface="Courier New"/>
              </a:defRPr>
            </a:pPr>
            <a:r>
              <a:t>==========</a:t>
            </a:r>
          </a:p>
          <a:p>
            <a:pPr algn="l" defTabSz="457200">
              <a:defRPr sz="2000">
                <a:solidFill>
                  <a:srgbClr val="454545"/>
                </a:solidFill>
                <a:latin typeface="Courier New"/>
                <a:ea typeface="Courier New"/>
                <a:cs typeface="Courier New"/>
                <a:sym typeface="Courier New"/>
              </a:defRPr>
            </a:pPr>
            <a:r>
              <a:t>TCP Address</a:t>
            </a:r>
          </a:p>
          <a:p>
            <a:pPr algn="l" defTabSz="457200">
              <a:defRPr sz="2000">
                <a:solidFill>
                  <a:srgbClr val="454545"/>
                </a:solidFill>
                <a:latin typeface="Courier New"/>
                <a:ea typeface="Courier New"/>
                <a:cs typeface="Courier New"/>
                <a:sym typeface="Courier New"/>
              </a:defRPr>
            </a:pPr>
            <a:r>
              <a:t>enterprise-beta-meta-01:8091</a:t>
            </a:r>
          </a:p>
          <a:p>
            <a:pPr algn="l" defTabSz="457200">
              <a:defRPr sz="2000">
                <a:solidFill>
                  <a:srgbClr val="454545"/>
                </a:solidFill>
                <a:latin typeface="Courier New"/>
                <a:ea typeface="Courier New"/>
                <a:cs typeface="Courier New"/>
                <a:sym typeface="Courier New"/>
              </a:defRPr>
            </a:pPr>
            <a:r>
              <a:t>enterprise-beta-meta-02:8091</a:t>
            </a:r>
          </a:p>
          <a:p>
            <a:pPr algn="l" defTabSz="457200">
              <a:defRPr sz="2000">
                <a:solidFill>
                  <a:srgbClr val="454545"/>
                </a:solidFill>
                <a:latin typeface="Courier New"/>
                <a:ea typeface="Courier New"/>
                <a:cs typeface="Courier New"/>
                <a:sym typeface="Courier New"/>
              </a:defRPr>
            </a:pPr>
            <a:r>
              <a:t>enterprise-beta-meta-03:8091</a:t>
            </a:r>
          </a:p>
        </p:txBody>
      </p:sp>
      <p:sp>
        <p:nvSpPr>
          <p:cNvPr id="235" name="Shape 235"/>
          <p:cNvSpPr/>
          <p:nvPr>
            <p:ph type="body" idx="14"/>
          </p:nvPr>
        </p:nvSpPr>
        <p:spPr>
          <a:xfrm>
            <a:off x="559420" y="304800"/>
            <a:ext cx="12732395" cy="1065908"/>
          </a:xfrm>
          <a:prstGeom prst="rect">
            <a:avLst/>
          </a:prstGeom>
        </p:spPr>
        <p:txBody>
          <a:bodyPr/>
          <a:lstStyle/>
          <a:p>
            <a:pPr/>
            <a:r>
              <a:t>*Removing a Data Node</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body" idx="14"/>
          </p:nvPr>
        </p:nvSpPr>
        <p:spPr>
          <a:xfrm>
            <a:off x="1765920" y="3975100"/>
            <a:ext cx="12732395" cy="1065908"/>
          </a:xfrm>
          <a:prstGeom prst="rect">
            <a:avLst/>
          </a:prstGeom>
        </p:spPr>
        <p:txBody>
          <a:bodyPr/>
          <a:lstStyle/>
          <a:p>
            <a:pPr/>
            <a:r>
              <a:t>Working with a Cluster</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body" idx="13"/>
          </p:nvPr>
        </p:nvSpPr>
        <p:spPr>
          <a:xfrm>
            <a:off x="614263" y="16490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Use </a:t>
            </a:r>
            <a:r>
              <a:rPr>
                <a:latin typeface="Courier New"/>
                <a:ea typeface="Courier New"/>
                <a:cs typeface="Courier New"/>
                <a:sym typeface="Courier New"/>
              </a:rPr>
              <a:t>influx</a:t>
            </a:r>
            <a:r>
              <a:t> command on one of your data nodes to create a database and a write data to it.</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a:t>
            </a:r>
          </a:p>
          <a:p>
            <a:pPr algn="l" defTabSz="457200">
              <a:defRPr sz="2000">
                <a:solidFill>
                  <a:srgbClr val="454545"/>
                </a:solidFill>
                <a:latin typeface="Courier New"/>
                <a:ea typeface="Courier New"/>
                <a:cs typeface="Courier New"/>
                <a:sym typeface="Courier New"/>
              </a:defRPr>
            </a:pPr>
            <a:r>
              <a:t>&gt; CREATE DATABASE mydb WITH REPLICATION 1 NAME autogen</a:t>
            </a:r>
          </a:p>
          <a:p>
            <a:pPr algn="l" defTabSz="457200">
              <a:defRPr sz="2000">
                <a:solidFill>
                  <a:srgbClr val="454545"/>
                </a:solidFill>
                <a:latin typeface="Courier New"/>
                <a:ea typeface="Courier New"/>
                <a:cs typeface="Courier New"/>
                <a:sym typeface="Courier New"/>
              </a:defRPr>
            </a:pPr>
            <a:r>
              <a:t>&gt; USE mydb</a:t>
            </a:r>
          </a:p>
          <a:p>
            <a:pPr algn="l" defTabSz="457200">
              <a:defRPr sz="2000">
                <a:solidFill>
                  <a:srgbClr val="454545"/>
                </a:solidFill>
                <a:latin typeface="Courier New"/>
                <a:ea typeface="Courier New"/>
                <a:cs typeface="Courier New"/>
                <a:sym typeface="Courier New"/>
              </a:defRPr>
            </a:pPr>
            <a:r>
              <a:t>&gt; INSERT cpu,host=server-1 busy=100</a:t>
            </a:r>
          </a:p>
        </p:txBody>
      </p:sp>
      <p:sp>
        <p:nvSpPr>
          <p:cNvPr id="240" name="Shape 240"/>
          <p:cNvSpPr/>
          <p:nvPr>
            <p:ph type="body" idx="14"/>
          </p:nvPr>
        </p:nvSpPr>
        <p:spPr>
          <a:xfrm>
            <a:off x="280020" y="317500"/>
            <a:ext cx="12732395" cy="1065908"/>
          </a:xfrm>
          <a:prstGeom prst="rect">
            <a:avLst/>
          </a:prstGeom>
        </p:spPr>
        <p:txBody>
          <a:bodyPr/>
          <a:lstStyle/>
          <a:p>
            <a:pPr/>
            <a:r>
              <a:t>Creating a Database with RF 1</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body" idx="13"/>
          </p:nvPr>
        </p:nvSpPr>
        <p:spPr>
          <a:xfrm>
            <a:off x="614263" y="16490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Use </a:t>
            </a:r>
            <a:r>
              <a:rPr>
                <a:latin typeface="Courier New"/>
                <a:ea typeface="Courier New"/>
                <a:cs typeface="Courier New"/>
                <a:sym typeface="Courier New"/>
              </a:rPr>
              <a:t>influxd-ctl</a:t>
            </a:r>
            <a:r>
              <a:t> command on one of your meta nodes to show the shards on the node.</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show-shards</a:t>
            </a:r>
          </a:p>
          <a:p>
            <a:pPr algn="l" defTabSz="457200">
              <a:defRPr sz="1100">
                <a:solidFill>
                  <a:srgbClr val="454545"/>
                </a:solidFill>
                <a:latin typeface="Courier New"/>
                <a:ea typeface="Courier New"/>
                <a:cs typeface="Courier New"/>
                <a:sym typeface="Courier New"/>
              </a:defRPr>
            </a:pPr>
            <a:r>
              <a:t>Shards</a:t>
            </a:r>
          </a:p>
          <a:p>
            <a:pPr algn="l" defTabSz="457200">
              <a:defRPr sz="1100">
                <a:solidFill>
                  <a:srgbClr val="454545"/>
                </a:solidFill>
                <a:latin typeface="Courier New"/>
                <a:ea typeface="Courier New"/>
                <a:cs typeface="Courier New"/>
                <a:sym typeface="Courier New"/>
              </a:defRPr>
            </a:pPr>
            <a:r>
              <a:t>==========</a:t>
            </a:r>
          </a:p>
          <a:p>
            <a:pPr algn="l" defTabSz="457200">
              <a:defRPr sz="1100">
                <a:solidFill>
                  <a:srgbClr val="454545"/>
                </a:solidFill>
                <a:latin typeface="Courier New"/>
                <a:ea typeface="Courier New"/>
                <a:cs typeface="Courier New"/>
                <a:sym typeface="Courier New"/>
              </a:defRPr>
            </a:pPr>
            <a:r>
              <a:t>ID  Database   Retention Policy  Shard Group  Start                 End                              Expires               Owners</a:t>
            </a:r>
          </a:p>
          <a:p>
            <a:pPr algn="l" defTabSz="457200">
              <a:defRPr sz="1100">
                <a:solidFill>
                  <a:srgbClr val="454545"/>
                </a:solidFill>
                <a:latin typeface="Courier New"/>
                <a:ea typeface="Courier New"/>
                <a:cs typeface="Courier New"/>
                <a:sym typeface="Courier New"/>
              </a:defRPr>
            </a:pPr>
            <a:r>
              <a:t>14  _internal  default           12           2016-07-04T00:00:00Z  2016-07-06T18:03:02.831004664Z*  2016-07-11T00:00:00Z  [4 5]</a:t>
            </a:r>
          </a:p>
          <a:p>
            <a:pPr algn="l" defTabSz="457200">
              <a:defRPr sz="1100">
                <a:solidFill>
                  <a:srgbClr val="454545"/>
                </a:solidFill>
                <a:latin typeface="Courier New"/>
                <a:ea typeface="Courier New"/>
                <a:cs typeface="Courier New"/>
                <a:sym typeface="Courier New"/>
              </a:defRPr>
            </a:pPr>
            <a:r>
              <a:t>15  _internal  default           13           2016-07-04T00:00:00Z  2016-07-11T00:00:00Z             2016-07-11T00:00:00Z  [5 4]</a:t>
            </a:r>
          </a:p>
          <a:p>
            <a:pPr algn="l" defTabSz="457200">
              <a:defRPr sz="1100">
                <a:solidFill>
                  <a:srgbClr val="454545"/>
                </a:solidFill>
                <a:latin typeface="Courier New"/>
                <a:ea typeface="Courier New"/>
                <a:cs typeface="Courier New"/>
                <a:sym typeface="Courier New"/>
              </a:defRPr>
            </a:pPr>
            <a:r>
              <a:t>16  mydb       autogen           14           2016-07-04T00:00:00Z  2016-07-11T00:00:00Z             2016-07-11T00:00:00Z  [4]</a:t>
            </a:r>
          </a:p>
          <a:p>
            <a:pPr algn="l" defTabSz="457200">
              <a:defRPr sz="1100">
                <a:solidFill>
                  <a:srgbClr val="454545"/>
                </a:solidFill>
                <a:latin typeface="Courier New"/>
                <a:ea typeface="Courier New"/>
                <a:cs typeface="Courier New"/>
                <a:sym typeface="Courier New"/>
              </a:defRPr>
            </a:pPr>
            <a:r>
              <a:t>17  mydb       autogen           14           2016-07-04T00:00:00Z  2016-07-11T00:00:00Z             2016-07-11T00:00:00Z  [5]</a:t>
            </a:r>
          </a:p>
        </p:txBody>
      </p:sp>
      <p:sp>
        <p:nvSpPr>
          <p:cNvPr id="243" name="Shape 243"/>
          <p:cNvSpPr/>
          <p:nvPr>
            <p:ph type="body" idx="14"/>
          </p:nvPr>
        </p:nvSpPr>
        <p:spPr>
          <a:xfrm>
            <a:off x="280020" y="317500"/>
            <a:ext cx="12732395" cy="1065908"/>
          </a:xfrm>
          <a:prstGeom prst="rect">
            <a:avLst/>
          </a:prstGeom>
        </p:spPr>
        <p:txBody>
          <a:bodyPr/>
          <a:lstStyle/>
          <a:p>
            <a:pPr/>
            <a:r>
              <a:t>Show the Shards on a Node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3"/>
          </p:nvPr>
        </p:nvSpPr>
        <p:spPr>
          <a:xfrm>
            <a:off x="241125" y="2024825"/>
            <a:ext cx="11267483" cy="4205350"/>
          </a:xfrm>
          <a:prstGeom prst="rect">
            <a:avLst/>
          </a:prstGeom>
        </p:spPr>
        <p:txBody>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Describe the InfluxDB Clustering model</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2"/>
              <a:defRPr sz="3000">
                <a:solidFill>
                  <a:srgbClr val="575E6C"/>
                </a:solidFill>
                <a:latin typeface="Helvetica Neue Light"/>
                <a:ea typeface="Helvetica Neue Light"/>
                <a:cs typeface="Helvetica Neue Light"/>
                <a:sym typeface="Helvetica Neue Light"/>
              </a:defRPr>
            </a:pPr>
            <a:r>
              <a:t> Create and Configure an InfluxDB cluster</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3"/>
              <a:defRPr sz="3000">
                <a:solidFill>
                  <a:srgbClr val="575E6C"/>
                </a:solidFill>
                <a:latin typeface="Helvetica Neue Light"/>
                <a:ea typeface="Helvetica Neue Light"/>
                <a:cs typeface="Helvetica Neue Light"/>
                <a:sym typeface="Helvetica Neue Light"/>
              </a:defRPr>
            </a:pPr>
            <a:r>
              <a:t> Perform standard cluster operations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4"/>
              <a:defRPr sz="3000">
                <a:solidFill>
                  <a:srgbClr val="575E6C"/>
                </a:solidFill>
                <a:latin typeface="Helvetica Neue Light"/>
                <a:ea typeface="Helvetica Neue Light"/>
                <a:cs typeface="Helvetica Neue Light"/>
                <a:sym typeface="Helvetica Neue Light"/>
              </a:defRPr>
            </a:pPr>
            <a:r>
              <a:t> Install, Configure, and Use the Enterprise InfluxDB UI</a:t>
            </a:r>
          </a:p>
          <a:p>
            <a:pPr algn="l">
              <a:defRPr sz="3000">
                <a:solidFill>
                  <a:srgbClr val="575E6C"/>
                </a:solidFill>
                <a:latin typeface="Helvetica Neue Light"/>
                <a:ea typeface="Helvetica Neue Light"/>
                <a:cs typeface="Helvetica Neue Light"/>
                <a:sym typeface="Helvetica Neue Light"/>
              </a:defRPr>
            </a:pPr>
          </a:p>
          <a:p>
            <a:pPr algn="l">
              <a:defRPr sz="3000">
                <a:solidFill>
                  <a:srgbClr val="575E6C"/>
                </a:solidFill>
                <a:latin typeface="Helvetica Neue Light"/>
                <a:ea typeface="Helvetica Neue Light"/>
                <a:cs typeface="Helvetica Neue Light"/>
                <a:sym typeface="Helvetica Neue Light"/>
              </a:defRPr>
            </a:pPr>
            <a:r>
              <a:t>7. Work with the Enterprise UI Data Explorer</a:t>
            </a:r>
          </a:p>
        </p:txBody>
      </p:sp>
      <p:sp>
        <p:nvSpPr>
          <p:cNvPr id="179" name="Shape 179"/>
          <p:cNvSpPr/>
          <p:nvPr>
            <p:ph type="title"/>
          </p:nvPr>
        </p:nvSpPr>
        <p:spPr>
          <a:xfrm>
            <a:off x="330820" y="304800"/>
            <a:ext cx="12732395" cy="1065908"/>
          </a:xfrm>
          <a:prstGeom prst="rect">
            <a:avLst/>
          </a:prstGeom>
        </p:spPr>
        <p:txBody>
          <a:bodyPr/>
          <a:lstStyle>
            <a:lvl1pPr>
              <a:defRPr sz="420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body" idx="13"/>
          </p:nvPr>
        </p:nvSpPr>
        <p:spPr>
          <a:xfrm>
            <a:off x="614263" y="16490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Manually moving shards in a cluster is a two step process. First, you must truncate the current shards so they become cold, then copy the shard from one node to another.</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To move a shard run the following commands on a meta node in your cluster.</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show-shards</a:t>
            </a:r>
          </a:p>
          <a:p>
            <a:pPr algn="l" defTabSz="457200">
              <a:defRPr sz="1100">
                <a:solidFill>
                  <a:srgbClr val="454545"/>
                </a:solidFill>
                <a:latin typeface="Courier New"/>
                <a:ea typeface="Courier New"/>
                <a:cs typeface="Courier New"/>
                <a:sym typeface="Courier New"/>
              </a:defRPr>
            </a:pPr>
            <a:r>
              <a:t>Shards</a:t>
            </a:r>
          </a:p>
          <a:p>
            <a:pPr algn="l" defTabSz="457200">
              <a:defRPr sz="1100">
                <a:solidFill>
                  <a:srgbClr val="454545"/>
                </a:solidFill>
                <a:latin typeface="Courier New"/>
                <a:ea typeface="Courier New"/>
                <a:cs typeface="Courier New"/>
                <a:sym typeface="Courier New"/>
              </a:defRPr>
            </a:pPr>
            <a:r>
              <a:t>==========</a:t>
            </a:r>
          </a:p>
          <a:p>
            <a:pPr algn="l" defTabSz="457200">
              <a:defRPr sz="1100">
                <a:solidFill>
                  <a:srgbClr val="454545"/>
                </a:solidFill>
                <a:latin typeface="Courier New"/>
                <a:ea typeface="Courier New"/>
                <a:cs typeface="Courier New"/>
                <a:sym typeface="Courier New"/>
              </a:defRPr>
            </a:pPr>
            <a:r>
              <a:t>ID  Database   Retention Policy  Shard Group  Start                 End                              Expires               Owners</a:t>
            </a:r>
          </a:p>
          <a:p>
            <a:pPr algn="l" defTabSz="457200">
              <a:defRPr sz="1100">
                <a:solidFill>
                  <a:srgbClr val="454545"/>
                </a:solidFill>
                <a:latin typeface="Courier New"/>
                <a:ea typeface="Courier New"/>
                <a:cs typeface="Courier New"/>
                <a:sym typeface="Courier New"/>
              </a:defRPr>
            </a:pPr>
            <a:r>
              <a:t>14  _internal  default           12           2016-07-04T00:00:00Z  2016-07-06T18:03:02.831004664Z*  2016-07-11T00:00:00Z  [4 5]</a:t>
            </a:r>
          </a:p>
          <a:p>
            <a:pPr algn="l" defTabSz="457200">
              <a:defRPr sz="1100">
                <a:solidFill>
                  <a:srgbClr val="454545"/>
                </a:solidFill>
                <a:latin typeface="Courier New"/>
                <a:ea typeface="Courier New"/>
                <a:cs typeface="Courier New"/>
                <a:sym typeface="Courier New"/>
              </a:defRPr>
            </a:pPr>
            <a:r>
              <a:t>15  _internal  default           13           2016-07-04T00:00:00Z  2016-07-11T00:00:00Z             2016-07-11T00:00:00Z  [5 4]</a:t>
            </a:r>
          </a:p>
          <a:p>
            <a:pPr algn="l" defTabSz="457200">
              <a:defRPr sz="1100">
                <a:solidFill>
                  <a:srgbClr val="454545"/>
                </a:solidFill>
                <a:latin typeface="Courier New"/>
                <a:ea typeface="Courier New"/>
                <a:cs typeface="Courier New"/>
                <a:sym typeface="Courier New"/>
              </a:defRPr>
            </a:pPr>
            <a:r>
              <a:t>16  mydb       autogen           14           2016-07-04T00:00:00Z  2016-07-11T00:00:00Z             2016-07-11T00:00:00Z  [4]</a:t>
            </a:r>
          </a:p>
          <a:p>
            <a:pPr algn="l" defTabSz="457200">
              <a:defRPr sz="1100">
                <a:solidFill>
                  <a:srgbClr val="454545"/>
                </a:solidFill>
                <a:latin typeface="Courier New"/>
                <a:ea typeface="Courier New"/>
                <a:cs typeface="Courier New"/>
                <a:sym typeface="Courier New"/>
              </a:defRPr>
            </a:pPr>
            <a:r>
              <a:t>17  mydb       autogen           14           2016-07-04T00:00:00Z  2016-07-11T00:00:00Z             2016-07-11T00:00:00Z  [5]</a:t>
            </a:r>
          </a:p>
          <a:p>
            <a:pPr algn="l" defTabSz="457200">
              <a:defRPr sz="11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r>
              <a:t>$ influxd-ctl truncate-shards -delay 1s</a:t>
            </a:r>
          </a:p>
          <a:p>
            <a:pPr algn="l" defTabSz="457200">
              <a:defRPr sz="2000">
                <a:solidFill>
                  <a:srgbClr val="454545"/>
                </a:solidFill>
                <a:latin typeface="Courier New"/>
                <a:ea typeface="Courier New"/>
                <a:cs typeface="Courier New"/>
                <a:sym typeface="Courier New"/>
              </a:defRPr>
            </a:pPr>
            <a:r>
              <a:t>$ influxd-ctl show-shards</a:t>
            </a:r>
          </a:p>
          <a:p>
            <a:pPr algn="l" defTabSz="457200">
              <a:defRPr sz="1100">
                <a:solidFill>
                  <a:srgbClr val="454545"/>
                </a:solidFill>
                <a:latin typeface="Courier New"/>
                <a:ea typeface="Courier New"/>
                <a:cs typeface="Courier New"/>
                <a:sym typeface="Courier New"/>
              </a:defRPr>
            </a:pPr>
            <a:r>
              <a:t>Shards</a:t>
            </a:r>
          </a:p>
          <a:p>
            <a:pPr algn="l" defTabSz="457200">
              <a:defRPr sz="1100">
                <a:solidFill>
                  <a:srgbClr val="454545"/>
                </a:solidFill>
                <a:latin typeface="Courier New"/>
                <a:ea typeface="Courier New"/>
                <a:cs typeface="Courier New"/>
                <a:sym typeface="Courier New"/>
              </a:defRPr>
            </a:pPr>
            <a:r>
              <a:t>==========</a:t>
            </a:r>
          </a:p>
          <a:p>
            <a:pPr algn="l" defTabSz="457200">
              <a:defRPr sz="1100">
                <a:solidFill>
                  <a:srgbClr val="454545"/>
                </a:solidFill>
                <a:latin typeface="Courier New"/>
                <a:ea typeface="Courier New"/>
                <a:cs typeface="Courier New"/>
                <a:sym typeface="Courier New"/>
              </a:defRPr>
            </a:pPr>
            <a:r>
              <a:t>ID  Database   Retention Policy  Shard Group  Start                 End                              Expires               Owners</a:t>
            </a:r>
          </a:p>
          <a:p>
            <a:pPr algn="l" defTabSz="457200">
              <a:defRPr sz="1100">
                <a:solidFill>
                  <a:srgbClr val="454545"/>
                </a:solidFill>
                <a:latin typeface="Courier New"/>
                <a:ea typeface="Courier New"/>
                <a:cs typeface="Courier New"/>
                <a:sym typeface="Courier New"/>
              </a:defRPr>
            </a:pPr>
            <a:r>
              <a:t>14  _internal  default           12           2016-07-04T00:00:00Z  2016-07-06T18:03:02.831004664Z*  2016-07-11T00:00:00Z  [4 5]</a:t>
            </a:r>
          </a:p>
          <a:p>
            <a:pPr algn="l" defTabSz="457200">
              <a:defRPr sz="1100">
                <a:solidFill>
                  <a:srgbClr val="454545"/>
                </a:solidFill>
                <a:latin typeface="Courier New"/>
                <a:ea typeface="Courier New"/>
                <a:cs typeface="Courier New"/>
                <a:sym typeface="Courier New"/>
              </a:defRPr>
            </a:pPr>
            <a:r>
              <a:t>15  _internal  default           13           2016-07-04T00:00:00Z  2016-07-06T20:41:12.439811852Z*  2016-07-11T00:00:00Z  [5 4]</a:t>
            </a:r>
          </a:p>
          <a:p>
            <a:pPr algn="l" defTabSz="457200">
              <a:defRPr b="1" sz="1100">
                <a:solidFill>
                  <a:srgbClr val="454545"/>
                </a:solidFill>
                <a:latin typeface="Courier New"/>
                <a:ea typeface="Courier New"/>
                <a:cs typeface="Courier New"/>
                <a:sym typeface="Courier New"/>
              </a:defRPr>
            </a:pPr>
            <a:r>
              <a:t>20  _internal  default           16           2016-07-04T00:00:00Z  2016-07-11T00:00:00Z             2016-07-11T00:00:00Z  [5 4]</a:t>
            </a:r>
          </a:p>
          <a:p>
            <a:pPr algn="l" defTabSz="457200">
              <a:defRPr sz="1100">
                <a:solidFill>
                  <a:srgbClr val="454545"/>
                </a:solidFill>
                <a:latin typeface="Courier New"/>
                <a:ea typeface="Courier New"/>
                <a:cs typeface="Courier New"/>
                <a:sym typeface="Courier New"/>
              </a:defRPr>
            </a:pPr>
            <a:r>
              <a:t>16  mydb       autogen           14           2016-07-04T00:00:00Z  2016-07-06T20:41:12.439811852Z*  2016-07-11T00:00:00Z  [4]</a:t>
            </a:r>
          </a:p>
          <a:p>
            <a:pPr algn="l" defTabSz="457200">
              <a:defRPr sz="1100">
                <a:solidFill>
                  <a:srgbClr val="454545"/>
                </a:solidFill>
                <a:latin typeface="Courier New"/>
                <a:ea typeface="Courier New"/>
                <a:cs typeface="Courier New"/>
                <a:sym typeface="Courier New"/>
              </a:defRPr>
            </a:pPr>
            <a:r>
              <a:t>17  mydb       autogen           14           2016-07-04T00:00:00Z  2016-07-06T20:41:12.439811852Z*  2016-07-11T00:00:00Z  [5]</a:t>
            </a:r>
          </a:p>
          <a:p>
            <a:pPr algn="l" defTabSz="457200">
              <a:defRPr b="1" sz="1100">
                <a:solidFill>
                  <a:srgbClr val="454545"/>
                </a:solidFill>
                <a:latin typeface="Courier New"/>
                <a:ea typeface="Courier New"/>
                <a:cs typeface="Courier New"/>
                <a:sym typeface="Courier New"/>
              </a:defRPr>
            </a:pPr>
            <a:r>
              <a:t>18  mydb       autogen           15           2016-07-04T00:00:00Z  2016-07-11T00:00:00Z             2016-07-11T00:00:00Z  [4]</a:t>
            </a:r>
          </a:p>
          <a:p>
            <a:pPr algn="l" defTabSz="457200">
              <a:defRPr b="1" sz="1100">
                <a:solidFill>
                  <a:srgbClr val="454545"/>
                </a:solidFill>
                <a:latin typeface="Courier New"/>
                <a:ea typeface="Courier New"/>
                <a:cs typeface="Courier New"/>
                <a:sym typeface="Courier New"/>
              </a:defRPr>
            </a:pPr>
            <a:r>
              <a:t>19  mydb       autogen           15           2016-07-04T00:00:00Z  2016-07-11T00:00:00Z             2016-07-11T00:00:00Z  [5]</a:t>
            </a:r>
          </a:p>
        </p:txBody>
      </p:sp>
      <p:sp>
        <p:nvSpPr>
          <p:cNvPr id="246" name="Shape 246"/>
          <p:cNvSpPr/>
          <p:nvPr>
            <p:ph type="body" idx="14"/>
          </p:nvPr>
        </p:nvSpPr>
        <p:spPr>
          <a:xfrm>
            <a:off x="280020" y="317500"/>
            <a:ext cx="12732395" cy="1065908"/>
          </a:xfrm>
          <a:prstGeom prst="rect">
            <a:avLst/>
          </a:prstGeom>
        </p:spPr>
        <p:txBody>
          <a:bodyPr/>
          <a:lstStyle/>
          <a:p>
            <a:pPr/>
            <a:r>
              <a:t>Manually Copying Shards in a Cluster (1)</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body" idx="13"/>
          </p:nvPr>
        </p:nvSpPr>
        <p:spPr>
          <a:xfrm>
            <a:off x="614263" y="16490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To move a shard run the following commands on a meta node in your cluster.</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1700">
                <a:solidFill>
                  <a:srgbClr val="454545"/>
                </a:solidFill>
                <a:latin typeface="Courier New"/>
                <a:ea typeface="Courier New"/>
                <a:cs typeface="Courier New"/>
                <a:sym typeface="Courier New"/>
              </a:defRPr>
            </a:pPr>
            <a:r>
              <a:t>$ influxd-ctl copy-shard enterprise-beta-data-01:8088 enterprise-beta-data-02:8088 16</a:t>
            </a:r>
          </a:p>
          <a:p>
            <a:pPr algn="l" defTabSz="457200">
              <a:defRPr sz="1700">
                <a:solidFill>
                  <a:srgbClr val="454545"/>
                </a:solidFill>
                <a:latin typeface="Courier New"/>
                <a:ea typeface="Courier New"/>
                <a:cs typeface="Courier New"/>
                <a:sym typeface="Courier New"/>
              </a:defRPr>
            </a:pPr>
            <a:r>
              <a:t>Copied shard 16 from enterprise-beta-data-01:8088 to enterprise-beta-data-02:8088</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r>
              <a:t>$ influxd-ctl show-shards</a:t>
            </a:r>
          </a:p>
          <a:p>
            <a:pPr algn="l" defTabSz="457200">
              <a:defRPr sz="1100">
                <a:solidFill>
                  <a:srgbClr val="454545"/>
                </a:solidFill>
                <a:latin typeface="Courier New"/>
                <a:ea typeface="Courier New"/>
                <a:cs typeface="Courier New"/>
                <a:sym typeface="Courier New"/>
              </a:defRPr>
            </a:pPr>
            <a:r>
              <a:t>Shards</a:t>
            </a:r>
          </a:p>
          <a:p>
            <a:pPr algn="l" defTabSz="457200">
              <a:defRPr sz="1100">
                <a:solidFill>
                  <a:srgbClr val="454545"/>
                </a:solidFill>
                <a:latin typeface="Courier New"/>
                <a:ea typeface="Courier New"/>
                <a:cs typeface="Courier New"/>
                <a:sym typeface="Courier New"/>
              </a:defRPr>
            </a:pPr>
            <a:r>
              <a:t>==========</a:t>
            </a:r>
          </a:p>
          <a:p>
            <a:pPr algn="l" defTabSz="457200">
              <a:defRPr sz="1100">
                <a:solidFill>
                  <a:srgbClr val="454545"/>
                </a:solidFill>
                <a:latin typeface="Courier New"/>
                <a:ea typeface="Courier New"/>
                <a:cs typeface="Courier New"/>
                <a:sym typeface="Courier New"/>
              </a:defRPr>
            </a:pPr>
            <a:r>
              <a:t>ID  Database   Retention Policy  Shard Group  Start                 End                              Expires               Owners</a:t>
            </a:r>
          </a:p>
          <a:p>
            <a:pPr algn="l" defTabSz="457200">
              <a:defRPr sz="1100">
                <a:solidFill>
                  <a:srgbClr val="454545"/>
                </a:solidFill>
                <a:latin typeface="Courier New"/>
                <a:ea typeface="Courier New"/>
                <a:cs typeface="Courier New"/>
                <a:sym typeface="Courier New"/>
              </a:defRPr>
            </a:pPr>
            <a:r>
              <a:t>14  _internal  default           12           2016-07-04T00:00:00Z  2016-07-06T18:03:02.831004664Z*  2016-07-11T00:00:00Z  [4 5]</a:t>
            </a:r>
          </a:p>
          <a:p>
            <a:pPr algn="l" defTabSz="457200">
              <a:defRPr sz="1100">
                <a:solidFill>
                  <a:srgbClr val="454545"/>
                </a:solidFill>
                <a:latin typeface="Courier New"/>
                <a:ea typeface="Courier New"/>
                <a:cs typeface="Courier New"/>
                <a:sym typeface="Courier New"/>
              </a:defRPr>
            </a:pPr>
            <a:r>
              <a:t>15  _internal  default           13           2016-07-04T00:00:00Z  2016-07-06T20:41:12.439811852Z*  2016-07-11T00:00:00Z  [5 4]</a:t>
            </a:r>
          </a:p>
          <a:p>
            <a:pPr algn="l" defTabSz="457200">
              <a:defRPr sz="1100">
                <a:solidFill>
                  <a:srgbClr val="454545"/>
                </a:solidFill>
                <a:latin typeface="Courier New"/>
                <a:ea typeface="Courier New"/>
                <a:cs typeface="Courier New"/>
                <a:sym typeface="Courier New"/>
              </a:defRPr>
            </a:pPr>
            <a:r>
              <a:t>20  _internal  default           16           2016-07-04T00:00:00Z  2016-07-11T00:00:00Z             2016-07-11T00:00:00Z  [5 4]</a:t>
            </a:r>
          </a:p>
          <a:p>
            <a:pPr algn="l" defTabSz="457200">
              <a:defRPr b="1" sz="1100">
                <a:solidFill>
                  <a:srgbClr val="454545"/>
                </a:solidFill>
                <a:latin typeface="Courier New"/>
                <a:ea typeface="Courier New"/>
                <a:cs typeface="Courier New"/>
                <a:sym typeface="Courier New"/>
              </a:defRPr>
            </a:pPr>
            <a:r>
              <a:t>16  mydb       autogen           14           2016-07-04T00:00:00Z  2016-07-06T20:41:12.439811852Z*  2016-07-11T00:00:00Z  [4 5]</a:t>
            </a:r>
            <a:endParaRPr b="0"/>
          </a:p>
          <a:p>
            <a:pPr algn="l" defTabSz="457200">
              <a:defRPr sz="1100">
                <a:solidFill>
                  <a:srgbClr val="454545"/>
                </a:solidFill>
                <a:latin typeface="Courier New"/>
                <a:ea typeface="Courier New"/>
                <a:cs typeface="Courier New"/>
                <a:sym typeface="Courier New"/>
              </a:defRPr>
            </a:pPr>
            <a:r>
              <a:t>17  mydb       autogen           14           2016-07-04T00:00:00Z  2016-07-06T20:41:12.439811852Z*  2016-07-11T00:00:00Z  [5]</a:t>
            </a:r>
          </a:p>
          <a:p>
            <a:pPr algn="l" defTabSz="457200">
              <a:defRPr sz="1100">
                <a:solidFill>
                  <a:srgbClr val="454545"/>
                </a:solidFill>
                <a:latin typeface="Courier New"/>
                <a:ea typeface="Courier New"/>
                <a:cs typeface="Courier New"/>
                <a:sym typeface="Courier New"/>
              </a:defRPr>
            </a:pPr>
            <a:r>
              <a:t>18  mydb       autogen           15           2016-07-04T00:00:00Z  2016-07-11T00:00:00Z             2016-07-11T00:00:00Z  [4]</a:t>
            </a:r>
          </a:p>
          <a:p>
            <a:pPr algn="l" defTabSz="457200">
              <a:defRPr sz="1100">
                <a:solidFill>
                  <a:srgbClr val="454545"/>
                </a:solidFill>
                <a:latin typeface="Courier New"/>
                <a:ea typeface="Courier New"/>
                <a:cs typeface="Courier New"/>
                <a:sym typeface="Courier New"/>
              </a:defRPr>
            </a:pPr>
            <a:r>
              <a:t>19  mydb       autogen           15           2016-07-04T00:00:00Z  2016-07-11T00:00:00Z             2016-07-11T00:00:00Z  [5]</a:t>
            </a:r>
          </a:p>
        </p:txBody>
      </p:sp>
      <p:sp>
        <p:nvSpPr>
          <p:cNvPr id="249" name="Shape 249"/>
          <p:cNvSpPr/>
          <p:nvPr>
            <p:ph type="body" idx="14"/>
          </p:nvPr>
        </p:nvSpPr>
        <p:spPr>
          <a:xfrm>
            <a:off x="280020" y="317500"/>
            <a:ext cx="12732395" cy="1065908"/>
          </a:xfrm>
          <a:prstGeom prst="rect">
            <a:avLst/>
          </a:prstGeom>
        </p:spPr>
        <p:txBody>
          <a:bodyPr/>
          <a:lstStyle/>
          <a:p>
            <a:pPr/>
            <a:r>
              <a:t>Manually Copying Shards in a Cluster (2)</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body" idx="13"/>
          </p:nvPr>
        </p:nvSpPr>
        <p:spPr>
          <a:xfrm>
            <a:off x="614263" y="1649090"/>
            <a:ext cx="11776274" cy="7872661"/>
          </a:xfrm>
          <a:prstGeom prst="roundRect">
            <a:avLst>
              <a:gd name="adj" fmla="val 164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To remove a shard run the following commands on a meta node in your cluster.</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 influxd-ctl remove-shard enterprise-beta-data-01:8088 16</a:t>
            </a:r>
          </a:p>
          <a:p>
            <a:pPr algn="l" defTabSz="457200">
              <a:defRPr sz="2000">
                <a:solidFill>
                  <a:srgbClr val="454545"/>
                </a:solidFill>
                <a:latin typeface="Courier New"/>
                <a:ea typeface="Courier New"/>
                <a:cs typeface="Courier New"/>
                <a:sym typeface="Courier New"/>
              </a:defRPr>
            </a:pPr>
            <a:r>
              <a:t>Removed shard 16 from enterprise-beta-data-01:8088</a:t>
            </a:r>
          </a:p>
          <a:p>
            <a:pPr algn="l" defTabSz="457200">
              <a:defRPr sz="1200">
                <a:solidFill>
                  <a:srgbClr val="454545"/>
                </a:solidFill>
                <a:latin typeface="Helvetica"/>
                <a:ea typeface="Helvetica"/>
                <a:cs typeface="Helvetica"/>
                <a:sym typeface="Helvetica"/>
              </a:defRPr>
            </a:pPr>
          </a:p>
          <a:p>
            <a:pPr algn="l" defTabSz="457200">
              <a:defRPr sz="2000">
                <a:solidFill>
                  <a:srgbClr val="454545"/>
                </a:solidFill>
                <a:latin typeface="Courier New"/>
                <a:ea typeface="Courier New"/>
                <a:cs typeface="Courier New"/>
                <a:sym typeface="Courier New"/>
              </a:defRPr>
            </a:pPr>
            <a:r>
              <a:t>$ influxd-ctl show-shards</a:t>
            </a:r>
          </a:p>
          <a:p>
            <a:pPr algn="l" defTabSz="457200">
              <a:defRPr sz="1100">
                <a:solidFill>
                  <a:srgbClr val="454545"/>
                </a:solidFill>
                <a:latin typeface="Courier New"/>
                <a:ea typeface="Courier New"/>
                <a:cs typeface="Courier New"/>
                <a:sym typeface="Courier New"/>
              </a:defRPr>
            </a:pPr>
            <a:r>
              <a:t>Shards</a:t>
            </a:r>
          </a:p>
          <a:p>
            <a:pPr algn="l" defTabSz="457200">
              <a:defRPr sz="1100">
                <a:solidFill>
                  <a:srgbClr val="454545"/>
                </a:solidFill>
                <a:latin typeface="Courier New"/>
                <a:ea typeface="Courier New"/>
                <a:cs typeface="Courier New"/>
                <a:sym typeface="Courier New"/>
              </a:defRPr>
            </a:pPr>
            <a:r>
              <a:t>==========</a:t>
            </a:r>
          </a:p>
          <a:p>
            <a:pPr algn="l" defTabSz="457200">
              <a:defRPr sz="1100">
                <a:solidFill>
                  <a:srgbClr val="454545"/>
                </a:solidFill>
                <a:latin typeface="Courier New"/>
                <a:ea typeface="Courier New"/>
                <a:cs typeface="Courier New"/>
                <a:sym typeface="Courier New"/>
              </a:defRPr>
            </a:pPr>
            <a:r>
              <a:t>ID  Database   Retention Policy  Shard Group  Start                 End                              Expires               Owners</a:t>
            </a:r>
          </a:p>
          <a:p>
            <a:pPr algn="l" defTabSz="457200">
              <a:defRPr sz="1100">
                <a:solidFill>
                  <a:srgbClr val="454545"/>
                </a:solidFill>
                <a:latin typeface="Courier New"/>
                <a:ea typeface="Courier New"/>
                <a:cs typeface="Courier New"/>
                <a:sym typeface="Courier New"/>
              </a:defRPr>
            </a:pPr>
            <a:r>
              <a:t>14  _internal  default           12           2016-07-04T00:00:00Z  2016-07-06T18:03:02.831004664Z*  2016-07-11T00:00:00Z  [4 5]</a:t>
            </a:r>
          </a:p>
          <a:p>
            <a:pPr algn="l" defTabSz="457200">
              <a:defRPr sz="1100">
                <a:solidFill>
                  <a:srgbClr val="454545"/>
                </a:solidFill>
                <a:latin typeface="Courier New"/>
                <a:ea typeface="Courier New"/>
                <a:cs typeface="Courier New"/>
                <a:sym typeface="Courier New"/>
              </a:defRPr>
            </a:pPr>
            <a:r>
              <a:t>15  _internal  default           13           2016-07-04T00:00:00Z  2016-07-06T20:41:12.439811852Z*  2016-07-11T00:00:00Z  [5 4]</a:t>
            </a:r>
          </a:p>
          <a:p>
            <a:pPr algn="l" defTabSz="457200">
              <a:defRPr sz="1100">
                <a:solidFill>
                  <a:srgbClr val="454545"/>
                </a:solidFill>
                <a:latin typeface="Courier New"/>
                <a:ea typeface="Courier New"/>
                <a:cs typeface="Courier New"/>
                <a:sym typeface="Courier New"/>
              </a:defRPr>
            </a:pPr>
            <a:r>
              <a:t>20  _internal  default           16           2016-07-04T00:00:00Z  2016-07-11T00:00:00Z             2016-07-11T00:00:00Z  [5 4]</a:t>
            </a:r>
          </a:p>
          <a:p>
            <a:pPr algn="l" defTabSz="457200">
              <a:defRPr b="1" sz="1100">
                <a:solidFill>
                  <a:srgbClr val="454545"/>
                </a:solidFill>
                <a:latin typeface="Courier New"/>
                <a:ea typeface="Courier New"/>
                <a:cs typeface="Courier New"/>
                <a:sym typeface="Courier New"/>
              </a:defRPr>
            </a:pPr>
            <a:r>
              <a:t>16  mydb       autogen           14           2016-07-04T00:00:00Z  2016-07-06T20:41:12.439811852Z*  2016-07-11T00:00:00Z  [5]</a:t>
            </a:r>
            <a:endParaRPr b="0"/>
          </a:p>
          <a:p>
            <a:pPr algn="l" defTabSz="457200">
              <a:defRPr sz="1100">
                <a:solidFill>
                  <a:srgbClr val="454545"/>
                </a:solidFill>
                <a:latin typeface="Courier New"/>
                <a:ea typeface="Courier New"/>
                <a:cs typeface="Courier New"/>
                <a:sym typeface="Courier New"/>
              </a:defRPr>
            </a:pPr>
            <a:r>
              <a:t>17  mydb       autogen           14           2016-07-04T00:00:00Z  2016-07-06T20:41:12.439811852Z*  2016-07-11T00:00:00Z  [5]</a:t>
            </a:r>
          </a:p>
          <a:p>
            <a:pPr algn="l" defTabSz="457200">
              <a:defRPr sz="1100">
                <a:solidFill>
                  <a:srgbClr val="454545"/>
                </a:solidFill>
                <a:latin typeface="Courier New"/>
                <a:ea typeface="Courier New"/>
                <a:cs typeface="Courier New"/>
                <a:sym typeface="Courier New"/>
              </a:defRPr>
            </a:pPr>
            <a:r>
              <a:t>18  mydb       autogen           15           2016-07-04T00:00:00Z  2016-07-11T00:00:00Z             2016-07-11T00:00:00Z  [4]</a:t>
            </a:r>
          </a:p>
          <a:p>
            <a:pPr algn="l" defTabSz="457200">
              <a:defRPr sz="1100">
                <a:solidFill>
                  <a:srgbClr val="454545"/>
                </a:solidFill>
                <a:latin typeface="Courier New"/>
                <a:ea typeface="Courier New"/>
                <a:cs typeface="Courier New"/>
                <a:sym typeface="Courier New"/>
              </a:defRPr>
            </a:pPr>
            <a:r>
              <a:t>19  mydb       autogen           15           2016-07-04T00:00:00Z  2016-07-11T00:00:00Z             2016-07-11T00:00:00Z  [5]</a:t>
            </a:r>
          </a:p>
        </p:txBody>
      </p:sp>
      <p:sp>
        <p:nvSpPr>
          <p:cNvPr id="252" name="Shape 252"/>
          <p:cNvSpPr/>
          <p:nvPr>
            <p:ph type="body" idx="14"/>
          </p:nvPr>
        </p:nvSpPr>
        <p:spPr>
          <a:xfrm>
            <a:off x="280020" y="317500"/>
            <a:ext cx="12732395" cy="1065908"/>
          </a:xfrm>
          <a:prstGeom prst="rect">
            <a:avLst/>
          </a:prstGeom>
        </p:spPr>
        <p:txBody>
          <a:bodyPr/>
          <a:lstStyle/>
          <a:p>
            <a:pPr/>
            <a:r>
              <a:t>Manually Removing Shards in a Cluster</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body" idx="13"/>
          </p:nvPr>
        </p:nvSpPr>
        <p:spPr>
          <a:xfrm>
            <a:off x="614263" y="1649090"/>
            <a:ext cx="11776274" cy="7872661"/>
          </a:xfrm>
          <a:prstGeom prst="roundRect">
            <a:avLst>
              <a:gd name="adj" fmla="val 1646"/>
            </a:avLst>
          </a:prstGeom>
        </p:spPr>
        <p:txBody>
          <a:bodyPr/>
          <a:lstStyle/>
          <a:p>
            <a:pPr marL="257342" indent="-257342" algn="just">
              <a:spcBef>
                <a:spcPts val="1100"/>
              </a:spcBef>
              <a:buSzPct val="75000"/>
              <a:buChar char="•"/>
              <a:defRPr sz="3400">
                <a:solidFill>
                  <a:schemeClr val="accent6">
                    <a:hueOff val="-194191"/>
                    <a:satOff val="-4488"/>
                    <a:lumOff val="-21153"/>
                  </a:schemeClr>
                </a:solidFill>
                <a:latin typeface="Helvetica Neue Light"/>
                <a:ea typeface="Helvetica Neue Light"/>
                <a:cs typeface="Helvetica Neue Light"/>
                <a:sym typeface="Helvetica Neue Light"/>
              </a:defRPr>
            </a:pPr>
            <a:r>
              <a:t>Put a load balancer in front of each of your data nodes so that queries are spread across each node in the cluster.</a:t>
            </a:r>
          </a:p>
          <a:p>
            <a:pPr marL="257342" indent="-257342" algn="just">
              <a:spcBef>
                <a:spcPts val="1100"/>
              </a:spcBef>
              <a:buSzPct val="75000"/>
              <a:buChar char="•"/>
              <a:defRPr sz="3400">
                <a:solidFill>
                  <a:schemeClr val="accent6">
                    <a:hueOff val="-194191"/>
                    <a:satOff val="-4488"/>
                    <a:lumOff val="-21153"/>
                  </a:schemeClr>
                </a:solidFill>
                <a:latin typeface="Helvetica Neue Light"/>
                <a:ea typeface="Helvetica Neue Light"/>
                <a:cs typeface="Helvetica Neue Light"/>
                <a:sym typeface="Helvetica Neue Light"/>
              </a:defRPr>
            </a:pPr>
            <a:r>
              <a:t>Higher replication factors result in lower query latency, but higher write latency.</a:t>
            </a:r>
          </a:p>
          <a:p>
            <a:pPr marL="257342" indent="-257342" algn="just">
              <a:spcBef>
                <a:spcPts val="1100"/>
              </a:spcBef>
              <a:buSzPct val="75000"/>
              <a:buChar char="•"/>
              <a:defRPr sz="3400">
                <a:solidFill>
                  <a:schemeClr val="accent6">
                    <a:hueOff val="-194191"/>
                    <a:satOff val="-4488"/>
                    <a:lumOff val="-21153"/>
                  </a:schemeClr>
                </a:solidFill>
                <a:latin typeface="Helvetica Neue Light"/>
                <a:ea typeface="Helvetica Neue Light"/>
                <a:cs typeface="Helvetica Neue Light"/>
                <a:sym typeface="Helvetica Neue Light"/>
              </a:defRPr>
            </a:pPr>
            <a:r>
              <a:t>Data nodes should have at least four cores and 16G of RAM.</a:t>
            </a:r>
          </a:p>
          <a:p>
            <a:pPr marL="257342" indent="-257342" algn="just">
              <a:spcBef>
                <a:spcPts val="1100"/>
              </a:spcBef>
              <a:buSzPct val="75000"/>
              <a:buChar char="•"/>
              <a:defRPr sz="3400">
                <a:solidFill>
                  <a:schemeClr val="accent6">
                    <a:hueOff val="-194191"/>
                    <a:satOff val="-4488"/>
                    <a:lumOff val="-21153"/>
                  </a:schemeClr>
                </a:solidFill>
                <a:latin typeface="Helvetica Neue Light"/>
                <a:ea typeface="Helvetica Neue Light"/>
                <a:cs typeface="Helvetica Neue Light"/>
                <a:sym typeface="Helvetica Neue Light"/>
              </a:defRPr>
            </a:pPr>
            <a:r>
              <a:t>Meta nodes don't need too many resources, one core 2G of RAM is more than sufficient.</a:t>
            </a:r>
          </a:p>
        </p:txBody>
      </p:sp>
      <p:sp>
        <p:nvSpPr>
          <p:cNvPr id="255" name="Shape 255"/>
          <p:cNvSpPr/>
          <p:nvPr>
            <p:ph type="body" idx="14"/>
          </p:nvPr>
        </p:nvSpPr>
        <p:spPr>
          <a:xfrm>
            <a:off x="280020" y="317500"/>
            <a:ext cx="12732395" cy="1065908"/>
          </a:xfrm>
          <a:prstGeom prst="rect">
            <a:avLst/>
          </a:prstGeom>
        </p:spPr>
        <p:txBody>
          <a:bodyPr/>
          <a:lstStyle/>
          <a:p>
            <a:pPr/>
            <a:r>
              <a:t>General Cluster Advice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ctrTitle"/>
          </p:nvPr>
        </p:nvSpPr>
        <p:spPr>
          <a:xfrm>
            <a:off x="3748087" y="1345555"/>
            <a:ext cx="13251657" cy="3887490"/>
          </a:xfrm>
          <a:prstGeom prst="rect">
            <a:avLst/>
          </a:prstGeom>
        </p:spPr>
        <p:txBody>
          <a:bodyPr/>
          <a:lstStyle>
            <a:lvl1pPr>
              <a:defRPr sz="7300">
                <a:latin typeface="KlavikaMedium-TF"/>
                <a:ea typeface="KlavikaMedium-TF"/>
                <a:cs typeface="KlavikaMedium-TF"/>
                <a:sym typeface="KlavikaMedium-TF"/>
              </a:defRPr>
            </a:lvl1pPr>
          </a:lstStyle>
          <a:p>
            <a:pPr/>
            <a:r>
              <a:t>Questions?</a:t>
            </a:r>
          </a:p>
        </p:txBody>
      </p:sp>
      <p:sp>
        <p:nvSpPr>
          <p:cNvPr id="258" name="Shape 258"/>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body" idx="14"/>
          </p:nvPr>
        </p:nvSpPr>
        <p:spPr>
          <a:xfrm>
            <a:off x="1384920" y="3949700"/>
            <a:ext cx="12732395" cy="1065908"/>
          </a:xfrm>
          <a:prstGeom prst="rect">
            <a:avLst/>
          </a:prstGeom>
        </p:spPr>
        <p:txBody>
          <a:bodyPr/>
          <a:lstStyle/>
          <a:p>
            <a:pPr/>
            <a:r>
              <a:t>Configuring the Enterprise UI</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idx="13"/>
          </p:nvPr>
        </p:nvSpPr>
        <p:spPr>
          <a:xfrm>
            <a:off x="331539" y="1712590"/>
            <a:ext cx="12341722" cy="6328420"/>
          </a:xfrm>
          <a:prstGeom prst="roundRect">
            <a:avLst>
              <a:gd name="adj" fmla="val 2048"/>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To download and install the package run the following commands</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First Install PostrgeSQL</a:t>
            </a:r>
          </a:p>
          <a:p>
            <a:pPr algn="just">
              <a:defRPr sz="1600">
                <a:solidFill>
                  <a:schemeClr val="accent6">
                    <a:hueOff val="-194191"/>
                    <a:satOff val="-4488"/>
                    <a:lumOff val="-21153"/>
                  </a:schemeClr>
                </a:solidFill>
                <a:latin typeface="Courier New"/>
                <a:ea typeface="Courier New"/>
                <a:cs typeface="Courier New"/>
                <a:sym typeface="Courier New"/>
              </a:defRPr>
            </a:pPr>
          </a:p>
          <a:p>
            <a:pPr algn="just">
              <a:defRPr sz="1600">
                <a:solidFill>
                  <a:schemeClr val="accent6">
                    <a:hueOff val="-194191"/>
                    <a:satOff val="-4488"/>
                    <a:lumOff val="-21153"/>
                  </a:schemeClr>
                </a:solidFill>
                <a:latin typeface="Courier New"/>
                <a:ea typeface="Courier New"/>
                <a:cs typeface="Courier New"/>
                <a:sym typeface="Courier New"/>
              </a:defRPr>
            </a:pPr>
            <a:r>
              <a:t>$ sudo apt-get update</a:t>
            </a:r>
          </a:p>
          <a:p>
            <a:pPr algn="just">
              <a:defRPr sz="1600">
                <a:solidFill>
                  <a:schemeClr val="accent6">
                    <a:hueOff val="-194191"/>
                    <a:satOff val="-4488"/>
                    <a:lumOff val="-21153"/>
                  </a:schemeClr>
                </a:solidFill>
                <a:latin typeface="Courier New"/>
                <a:ea typeface="Courier New"/>
                <a:cs typeface="Courier New"/>
                <a:sym typeface="Courier New"/>
              </a:defRPr>
            </a:pPr>
            <a:r>
              <a:t>$ sudo apt-get -y install postgresql postgresql-contrib</a:t>
            </a:r>
          </a:p>
          <a:p>
            <a:pPr algn="just">
              <a:defRPr sz="1600">
                <a:solidFill>
                  <a:schemeClr val="accent6">
                    <a:hueOff val="-194191"/>
                    <a:satOff val="-4488"/>
                    <a:lumOff val="-21153"/>
                  </a:schemeClr>
                </a:solidFill>
                <a:latin typeface="Courier New"/>
                <a:ea typeface="Courier New"/>
                <a:cs typeface="Courier New"/>
                <a:sym typeface="Courier New"/>
              </a:defRPr>
            </a:pPr>
            <a:r>
              <a:t>$ sudo service postgresql start</a:t>
            </a:r>
          </a:p>
          <a:p>
            <a:pPr algn="l" defTabSz="457200">
              <a:defRPr sz="1600">
                <a:solidFill>
                  <a:schemeClr val="accent6">
                    <a:hueOff val="-194191"/>
                    <a:satOff val="-4488"/>
                    <a:lumOff val="-21153"/>
                  </a:schemeClr>
                </a:solidFill>
                <a:latin typeface="Courier New"/>
                <a:ea typeface="Courier New"/>
                <a:cs typeface="Courier New"/>
                <a:sym typeface="Courier New"/>
              </a:defRPr>
            </a:pPr>
            <a:r>
              <a:t>$ sudo -u postgres psql</a:t>
            </a:r>
          </a:p>
          <a:p>
            <a:pPr algn="l" defTabSz="457200">
              <a:defRPr sz="1600">
                <a:solidFill>
                  <a:schemeClr val="accent6">
                    <a:hueOff val="-194191"/>
                    <a:satOff val="-4488"/>
                    <a:lumOff val="-21153"/>
                  </a:schemeClr>
                </a:solidFill>
                <a:latin typeface="Courier New"/>
                <a:ea typeface="Courier New"/>
                <a:cs typeface="Courier New"/>
                <a:sym typeface="Courier New"/>
              </a:defRPr>
            </a:pPr>
            <a:r>
              <a:t>-&gt; psql (9.3.12)</a:t>
            </a:r>
          </a:p>
          <a:p>
            <a:pPr algn="l" defTabSz="457200">
              <a:defRPr sz="1600">
                <a:solidFill>
                  <a:schemeClr val="accent6">
                    <a:hueOff val="-194191"/>
                    <a:satOff val="-4488"/>
                    <a:lumOff val="-21153"/>
                  </a:schemeClr>
                </a:solidFill>
                <a:latin typeface="Courier New"/>
                <a:ea typeface="Courier New"/>
                <a:cs typeface="Courier New"/>
                <a:sym typeface="Courier New"/>
              </a:defRPr>
            </a:pPr>
            <a:r>
              <a:t>-&gt; Type "help" for help.</a:t>
            </a:r>
          </a:p>
          <a:p>
            <a:pPr algn="l" defTabSz="457200">
              <a:defRPr sz="1600">
                <a:solidFill>
                  <a:schemeClr val="accent6">
                    <a:hueOff val="-194191"/>
                    <a:satOff val="-4488"/>
                    <a:lumOff val="-21153"/>
                  </a:schemeClr>
                </a:solidFill>
                <a:latin typeface="Courier New"/>
                <a:ea typeface="Courier New"/>
                <a:cs typeface="Courier New"/>
                <a:sym typeface="Courier New"/>
              </a:defRPr>
            </a:pPr>
            <a:r>
              <a:t># ALTER USER postgres PASSWORD '&lt;password&gt;';</a:t>
            </a:r>
          </a:p>
          <a:p>
            <a:pPr algn="l" defTabSz="457200">
              <a:defRPr sz="1600">
                <a:solidFill>
                  <a:schemeClr val="accent6">
                    <a:hueOff val="-194191"/>
                    <a:satOff val="-4488"/>
                    <a:lumOff val="-21153"/>
                  </a:schemeClr>
                </a:solidFill>
                <a:latin typeface="Courier New"/>
                <a:ea typeface="Courier New"/>
                <a:cs typeface="Courier New"/>
                <a:sym typeface="Courier New"/>
              </a:defRPr>
            </a:pPr>
            <a:r>
              <a:t>-&gt; ALTER ROLE</a:t>
            </a:r>
          </a:p>
          <a:p>
            <a:pPr algn="l" defTabSz="457200">
              <a:defRPr sz="1600">
                <a:solidFill>
                  <a:schemeClr val="accent6">
                    <a:hueOff val="-194191"/>
                    <a:satOff val="-4488"/>
                    <a:lumOff val="-21153"/>
                  </a:schemeClr>
                </a:solidFill>
                <a:latin typeface="Courier New"/>
                <a:ea typeface="Courier New"/>
                <a:cs typeface="Courier New"/>
                <a:sym typeface="Courier New"/>
              </a:defRPr>
            </a:pPr>
            <a:r>
              <a:t>postgres=# \q</a:t>
            </a:r>
          </a:p>
          <a:p>
            <a:pPr algn="just">
              <a:defRPr sz="1600">
                <a:solidFill>
                  <a:schemeClr val="accent6">
                    <a:hueOff val="-194191"/>
                    <a:satOff val="-4488"/>
                    <a:lumOff val="-21153"/>
                  </a:schemeClr>
                </a:solidFill>
                <a:latin typeface="Courier New"/>
                <a:ea typeface="Courier New"/>
                <a:cs typeface="Courier New"/>
                <a:sym typeface="Courier New"/>
              </a:defRPr>
            </a:pP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Then Install the EnterpriseUI</a:t>
            </a:r>
          </a:p>
          <a:p>
            <a:pPr algn="just">
              <a:defRPr sz="1600">
                <a:solidFill>
                  <a:schemeClr val="accent6">
                    <a:hueOff val="-194191"/>
                    <a:satOff val="-4488"/>
                    <a:lumOff val="-21153"/>
                  </a:schemeClr>
                </a:solidFill>
                <a:latin typeface="Courier New"/>
                <a:ea typeface="Courier New"/>
                <a:cs typeface="Courier New"/>
                <a:sym typeface="Courier New"/>
              </a:defRPr>
            </a:pPr>
            <a:r>
              <a:t>$ wget https://s3.amazonaws.com/influx-enterprise/releases/influx-enterprise_0.6.15_amd64.deb</a:t>
            </a:r>
          </a:p>
          <a:p>
            <a:pPr algn="just">
              <a:defRPr sz="1600">
                <a:solidFill>
                  <a:schemeClr val="accent6">
                    <a:hueOff val="-194191"/>
                    <a:satOff val="-4488"/>
                    <a:lumOff val="-21153"/>
                  </a:schemeClr>
                </a:solidFill>
                <a:latin typeface="Courier New"/>
                <a:ea typeface="Courier New"/>
                <a:cs typeface="Courier New"/>
                <a:sym typeface="Courier New"/>
              </a:defRPr>
            </a:pPr>
            <a:r>
              <a:t>$ sudo dpkg -i influx-enterprise_0.6.15_amd64.deb</a:t>
            </a:r>
          </a:p>
        </p:txBody>
      </p:sp>
      <p:sp>
        <p:nvSpPr>
          <p:cNvPr id="263" name="Shape 263"/>
          <p:cNvSpPr/>
          <p:nvPr>
            <p:ph type="body" idx="14"/>
          </p:nvPr>
        </p:nvSpPr>
        <p:spPr>
          <a:xfrm>
            <a:off x="267320" y="304800"/>
            <a:ext cx="12732395" cy="1065908"/>
          </a:xfrm>
          <a:prstGeom prst="rect">
            <a:avLst/>
          </a:prstGeom>
        </p:spPr>
        <p:txBody>
          <a:bodyPr/>
          <a:lstStyle/>
          <a:p>
            <a:pPr defTabSz="490727">
              <a:defRPr sz="5040"/>
            </a:pPr>
            <a:r>
              <a:t>Download the </a:t>
            </a:r>
            <a:r>
              <a:rPr>
                <a:latin typeface="Courier New"/>
                <a:ea typeface="Courier New"/>
                <a:cs typeface="Courier New"/>
                <a:sym typeface="Courier New"/>
              </a:rPr>
              <a:t>influx-enterprise</a:t>
            </a:r>
            <a:r>
              <a:t> package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body" idx="13"/>
          </p:nvPr>
        </p:nvSpPr>
        <p:spPr>
          <a:xfrm>
            <a:off x="331539" y="937890"/>
            <a:ext cx="12469119" cy="9114632"/>
          </a:xfrm>
          <a:prstGeom prst="roundRect">
            <a:avLst>
              <a:gd name="adj" fmla="val 1436"/>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Modify the </a:t>
            </a:r>
            <a:r>
              <a:rPr>
                <a:latin typeface="Courier New"/>
                <a:ea typeface="Courier New"/>
                <a:cs typeface="Courier New"/>
                <a:sym typeface="Courier New"/>
              </a:rPr>
              <a:t>/etc/influx-enterprise/influx-enterprise.conf</a:t>
            </a:r>
            <a:r>
              <a:t> file appropriately.</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b="1" sz="1600">
                <a:solidFill>
                  <a:schemeClr val="accent6">
                    <a:hueOff val="-194191"/>
                    <a:satOff val="-4488"/>
                    <a:lumOff val="-21153"/>
                  </a:schemeClr>
                </a:solidFill>
                <a:latin typeface="Courier New"/>
                <a:ea typeface="Courier New"/>
                <a:cs typeface="Courier New"/>
                <a:sym typeface="Courier New"/>
              </a:defRPr>
            </a:pPr>
            <a:r>
              <a:t>url = "http://&lt;your_server's_IP_address&gt;:3000" #✨</a:t>
            </a:r>
          </a:p>
          <a:p>
            <a:pPr algn="l" defTabSz="457200">
              <a:defRPr sz="1600">
                <a:solidFill>
                  <a:schemeClr val="accent6">
                    <a:hueOff val="-194191"/>
                    <a:satOff val="-4488"/>
                    <a:lumOff val="-21153"/>
                  </a:schemeClr>
                </a:solidFill>
                <a:latin typeface="Courier New"/>
                <a:ea typeface="Courier New"/>
                <a:cs typeface="Courier New"/>
                <a:sym typeface="Courier New"/>
              </a:defRPr>
            </a:pPr>
            <a:r>
              <a:t>hostname = "localhost"</a:t>
            </a:r>
          </a:p>
          <a:p>
            <a:pPr algn="l" defTabSz="457200">
              <a:defRPr sz="1600">
                <a:solidFill>
                  <a:schemeClr val="accent6">
                    <a:hueOff val="-194191"/>
                    <a:satOff val="-4488"/>
                    <a:lumOff val="-21153"/>
                  </a:schemeClr>
                </a:solidFill>
                <a:latin typeface="Courier New"/>
                <a:ea typeface="Courier New"/>
                <a:cs typeface="Courier New"/>
                <a:sym typeface="Courier New"/>
              </a:defRPr>
            </a:pPr>
            <a:r>
              <a:t>port = "3000"</a:t>
            </a:r>
          </a:p>
          <a:p>
            <a:pPr algn="l" defTabSz="457200">
              <a:defRPr b="1" sz="1600">
                <a:solidFill>
                  <a:schemeClr val="accent6">
                    <a:hueOff val="-194191"/>
                    <a:satOff val="-4488"/>
                    <a:lumOff val="-21153"/>
                  </a:schemeClr>
                </a:solidFill>
                <a:latin typeface="Courier New"/>
                <a:ea typeface="Courier New"/>
                <a:cs typeface="Courier New"/>
                <a:sym typeface="Courier New"/>
              </a:defRPr>
            </a:pPr>
            <a:r>
              <a:t>license-key = "&lt;your_license_key&gt;" #✨</a:t>
            </a:r>
          </a:p>
          <a:p>
            <a:pPr algn="l" defTabSz="457200">
              <a:defRPr sz="1600">
                <a:solidFill>
                  <a:schemeClr val="accent6">
                    <a:hueOff val="-194191"/>
                    <a:satOff val="-4488"/>
                    <a:lumOff val="-21153"/>
                  </a:schemeClr>
                </a:solidFill>
                <a:latin typeface="Courier New"/>
                <a:ea typeface="Courier New"/>
                <a:cs typeface="Courier New"/>
                <a:sym typeface="Courier New"/>
              </a:defRPr>
            </a:pPr>
            <a:r>
              <a:t>license-file = "/path/to/license"</a:t>
            </a:r>
          </a:p>
          <a:p>
            <a:pPr algn="l" defTabSz="457200">
              <a:defRPr sz="1600">
                <a:solidFill>
                  <a:schemeClr val="accent6">
                    <a:hueOff val="-194191"/>
                    <a:satOff val="-4488"/>
                    <a:lumOff val="-21153"/>
                  </a:schemeClr>
                </a:solidFill>
                <a:latin typeface="Courier New"/>
                <a:ea typeface="Courier New"/>
                <a:cs typeface="Courier New"/>
                <a:sym typeface="Courier New"/>
              </a:defRPr>
            </a:pPr>
          </a:p>
          <a:p>
            <a:pPr algn="l" defTabSz="457200">
              <a:defRPr sz="1600">
                <a:solidFill>
                  <a:schemeClr val="accent6">
                    <a:hueOff val="-194191"/>
                    <a:satOff val="-4488"/>
                    <a:lumOff val="-21153"/>
                  </a:schemeClr>
                </a:solidFill>
                <a:latin typeface="Courier New"/>
                <a:ea typeface="Courier New"/>
                <a:cs typeface="Courier New"/>
                <a:sym typeface="Courier New"/>
              </a:defRPr>
            </a:pPr>
            <a:r>
              <a:t>[influxdb]</a:t>
            </a:r>
          </a:p>
          <a:p>
            <a:pPr algn="l" defTabSz="457200">
              <a:defRPr b="1" sz="1600">
                <a:solidFill>
                  <a:schemeClr val="accent6">
                    <a:hueOff val="-194191"/>
                    <a:satOff val="-4488"/>
                    <a:lumOff val="-21153"/>
                  </a:schemeClr>
                </a:solidFill>
                <a:latin typeface="Courier New"/>
                <a:ea typeface="Courier New"/>
                <a:cs typeface="Courier New"/>
                <a:sym typeface="Courier New"/>
              </a:defRPr>
            </a:pPr>
            <a:r>
              <a:t>shared-secret = "you down with jwt, yeah you know me" #✨</a:t>
            </a:r>
          </a:p>
          <a:p>
            <a:pPr algn="l" defTabSz="457200">
              <a:defRPr sz="1600">
                <a:solidFill>
                  <a:schemeClr val="accent6">
                    <a:hueOff val="-194191"/>
                    <a:satOff val="-4488"/>
                    <a:lumOff val="-21153"/>
                  </a:schemeClr>
                </a:solidFill>
                <a:latin typeface="Courier New"/>
                <a:ea typeface="Courier New"/>
                <a:cs typeface="Courier New"/>
                <a:sym typeface="Courier New"/>
              </a:defRPr>
            </a:pPr>
          </a:p>
          <a:p>
            <a:pPr algn="l" defTabSz="457200">
              <a:defRPr sz="1600">
                <a:solidFill>
                  <a:schemeClr val="accent6">
                    <a:hueOff val="-194191"/>
                    <a:satOff val="-4488"/>
                    <a:lumOff val="-21153"/>
                  </a:schemeClr>
                </a:solidFill>
                <a:latin typeface="Courier New"/>
                <a:ea typeface="Courier New"/>
                <a:cs typeface="Courier New"/>
                <a:sym typeface="Courier New"/>
              </a:defRPr>
            </a:pPr>
            <a:r>
              <a:t># have to add manually</a:t>
            </a:r>
          </a:p>
          <a:p>
            <a:pPr algn="l" defTabSz="457200">
              <a:defRPr b="1" sz="1600">
                <a:solidFill>
                  <a:schemeClr val="accent6">
                    <a:hueOff val="-194191"/>
                    <a:satOff val="-4488"/>
                    <a:lumOff val="-21153"/>
                  </a:schemeClr>
                </a:solidFill>
                <a:latin typeface="Courier New"/>
                <a:ea typeface="Courier New"/>
                <a:cs typeface="Courier New"/>
                <a:sym typeface="Courier New"/>
              </a:defRPr>
            </a:pPr>
            <a:r>
              <a:t>[[meta]]</a:t>
            </a:r>
          </a:p>
          <a:p>
            <a:pPr algn="l" defTabSz="457200">
              <a:defRPr b="1" sz="1600">
                <a:solidFill>
                  <a:schemeClr val="accent6">
                    <a:hueOff val="-194191"/>
                    <a:satOff val="-4488"/>
                    <a:lumOff val="-21153"/>
                  </a:schemeClr>
                </a:solidFill>
                <a:latin typeface="Courier New"/>
                <a:ea typeface="Courier New"/>
                <a:cs typeface="Courier New"/>
                <a:sym typeface="Courier New"/>
              </a:defRPr>
            </a:pPr>
            <a:r>
              <a:t>urls = ["&lt;meta_server_IP_address_1&gt;:8091","&lt;meta_server_IP_address_2&gt;:8091","&lt;meta_server_IP_address_3&gt;:8091"] #✨</a:t>
            </a:r>
          </a:p>
          <a:p>
            <a:pPr algn="l" defTabSz="457200">
              <a:defRPr sz="1600">
                <a:solidFill>
                  <a:schemeClr val="accent6">
                    <a:hueOff val="-194191"/>
                    <a:satOff val="-4488"/>
                    <a:lumOff val="-21153"/>
                  </a:schemeClr>
                </a:solidFill>
                <a:latin typeface="Courier New"/>
                <a:ea typeface="Courier New"/>
                <a:cs typeface="Courier New"/>
                <a:sym typeface="Courier New"/>
              </a:defRPr>
            </a:pPr>
          </a:p>
          <a:p>
            <a:pPr algn="l" defTabSz="457200">
              <a:defRPr sz="1600">
                <a:solidFill>
                  <a:schemeClr val="accent6">
                    <a:hueOff val="-194191"/>
                    <a:satOff val="-4488"/>
                    <a:lumOff val="-21153"/>
                  </a:schemeClr>
                </a:solidFill>
                <a:latin typeface="Courier New"/>
                <a:ea typeface="Courier New"/>
                <a:cs typeface="Courier New"/>
                <a:sym typeface="Courier New"/>
              </a:defRPr>
            </a:pPr>
            <a:r>
              <a:t>[smtp]</a:t>
            </a:r>
          </a:p>
          <a:p>
            <a:pPr algn="l" defTabSz="457200">
              <a:defRPr sz="1600">
                <a:solidFill>
                  <a:schemeClr val="accent6">
                    <a:hueOff val="-194191"/>
                    <a:satOff val="-4488"/>
                    <a:lumOff val="-21153"/>
                  </a:schemeClr>
                </a:solidFill>
                <a:latin typeface="Courier New"/>
                <a:ea typeface="Courier New"/>
                <a:cs typeface="Courier New"/>
                <a:sym typeface="Courier New"/>
              </a:defRPr>
            </a:pPr>
            <a:r>
              <a:t>host = "localhost"</a:t>
            </a:r>
          </a:p>
          <a:p>
            <a:pPr algn="l" defTabSz="457200">
              <a:defRPr sz="1600">
                <a:solidFill>
                  <a:schemeClr val="accent6">
                    <a:hueOff val="-194191"/>
                    <a:satOff val="-4488"/>
                    <a:lumOff val="-21153"/>
                  </a:schemeClr>
                </a:solidFill>
                <a:latin typeface="Courier New"/>
                <a:ea typeface="Courier New"/>
                <a:cs typeface="Courier New"/>
                <a:sym typeface="Courier New"/>
              </a:defRPr>
            </a:pPr>
            <a:r>
              <a:t>port = "25"</a:t>
            </a:r>
          </a:p>
          <a:p>
            <a:pPr algn="l" defTabSz="457200">
              <a:defRPr sz="1600">
                <a:solidFill>
                  <a:schemeClr val="accent6">
                    <a:hueOff val="-194191"/>
                    <a:satOff val="-4488"/>
                    <a:lumOff val="-21153"/>
                  </a:schemeClr>
                </a:solidFill>
                <a:latin typeface="Courier New"/>
                <a:ea typeface="Courier New"/>
                <a:cs typeface="Courier New"/>
                <a:sym typeface="Courier New"/>
              </a:defRPr>
            </a:pPr>
            <a:r>
              <a:t>username = ""</a:t>
            </a:r>
          </a:p>
          <a:p>
            <a:pPr algn="l" defTabSz="457200">
              <a:defRPr sz="1600">
                <a:solidFill>
                  <a:schemeClr val="accent6">
                    <a:hueOff val="-194191"/>
                    <a:satOff val="-4488"/>
                    <a:lumOff val="-21153"/>
                  </a:schemeClr>
                </a:solidFill>
                <a:latin typeface="Courier New"/>
                <a:ea typeface="Courier New"/>
                <a:cs typeface="Courier New"/>
                <a:sym typeface="Courier New"/>
              </a:defRPr>
            </a:pPr>
            <a:r>
              <a:t>password = ""</a:t>
            </a:r>
          </a:p>
          <a:p>
            <a:pPr algn="l" defTabSz="457200">
              <a:defRPr sz="1600">
                <a:solidFill>
                  <a:schemeClr val="accent6">
                    <a:hueOff val="-194191"/>
                    <a:satOff val="-4488"/>
                    <a:lumOff val="-21153"/>
                  </a:schemeClr>
                </a:solidFill>
                <a:latin typeface="Courier New"/>
                <a:ea typeface="Courier New"/>
                <a:cs typeface="Courier New"/>
                <a:sym typeface="Courier New"/>
              </a:defRPr>
            </a:pPr>
            <a:r>
              <a:t>from_email = "donotreply@example.com"</a:t>
            </a:r>
          </a:p>
          <a:p>
            <a:pPr algn="l" defTabSz="457200">
              <a:defRPr sz="1600">
                <a:solidFill>
                  <a:schemeClr val="accent6">
                    <a:hueOff val="-194191"/>
                    <a:satOff val="-4488"/>
                    <a:lumOff val="-21153"/>
                  </a:schemeClr>
                </a:solidFill>
                <a:latin typeface="Courier New"/>
                <a:ea typeface="Courier New"/>
                <a:cs typeface="Courier New"/>
                <a:sym typeface="Courier New"/>
              </a:defRPr>
            </a:pPr>
          </a:p>
          <a:p>
            <a:pPr algn="l" defTabSz="457200">
              <a:defRPr sz="1600">
                <a:solidFill>
                  <a:schemeClr val="accent6">
                    <a:hueOff val="-194191"/>
                    <a:satOff val="-4488"/>
                    <a:lumOff val="-21153"/>
                  </a:schemeClr>
                </a:solidFill>
                <a:latin typeface="Courier New"/>
                <a:ea typeface="Courier New"/>
                <a:cs typeface="Courier New"/>
                <a:sym typeface="Courier New"/>
              </a:defRPr>
            </a:pPr>
            <a:r>
              <a:t>[database]</a:t>
            </a:r>
          </a:p>
          <a:p>
            <a:pPr algn="l" defTabSz="457200">
              <a:defRPr b="1" sz="1600">
                <a:solidFill>
                  <a:schemeClr val="accent6">
                    <a:hueOff val="-194191"/>
                    <a:satOff val="-4488"/>
                    <a:lumOff val="-21153"/>
                  </a:schemeClr>
                </a:solidFill>
                <a:latin typeface="Courier New"/>
                <a:ea typeface="Courier New"/>
                <a:cs typeface="Courier New"/>
                <a:sym typeface="Courier New"/>
              </a:defRPr>
            </a:pPr>
            <a:r>
              <a:t>url = "postgres://postgres:&lt;your_password&gt;@localhost:5432/enterprise" #✨</a:t>
            </a:r>
          </a:p>
        </p:txBody>
      </p:sp>
      <p:sp>
        <p:nvSpPr>
          <p:cNvPr id="266" name="Shape 266"/>
          <p:cNvSpPr/>
          <p:nvPr>
            <p:ph type="body" idx="14"/>
          </p:nvPr>
        </p:nvSpPr>
        <p:spPr>
          <a:xfrm>
            <a:off x="199901" y="25400"/>
            <a:ext cx="12732395" cy="1065908"/>
          </a:xfrm>
          <a:prstGeom prst="rect">
            <a:avLst/>
          </a:prstGeom>
        </p:spPr>
        <p:txBody>
          <a:bodyPr/>
          <a:lstStyle/>
          <a:p>
            <a:pPr/>
            <a:r>
              <a:t>Update the Enterprise Configuration file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body" idx="13"/>
          </p:nvPr>
        </p:nvSpPr>
        <p:spPr>
          <a:xfrm>
            <a:off x="331539" y="1712590"/>
            <a:ext cx="12341722" cy="6328420"/>
          </a:xfrm>
          <a:prstGeom prst="roundRect">
            <a:avLst>
              <a:gd name="adj" fmla="val 2048"/>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To get the EnterpriseUI working properly you'll need to migrate your PostgresSQL database.</a:t>
            </a:r>
          </a:p>
          <a:p>
            <a:pPr algn="just">
              <a:defRPr sz="1600">
                <a:solidFill>
                  <a:schemeClr val="accent6">
                    <a:hueOff val="-194191"/>
                    <a:satOff val="-4488"/>
                    <a:lumOff val="-21153"/>
                  </a:schemeClr>
                </a:solidFill>
                <a:latin typeface="Courier New"/>
                <a:ea typeface="Courier New"/>
                <a:cs typeface="Courier New"/>
                <a:sym typeface="Courier New"/>
              </a:defRPr>
            </a:pPr>
          </a:p>
          <a:p>
            <a:pPr algn="l" defTabSz="457200">
              <a:defRPr sz="1800">
                <a:solidFill>
                  <a:schemeClr val="accent6">
                    <a:hueOff val="-194191"/>
                    <a:satOff val="-4488"/>
                    <a:lumOff val="-21153"/>
                  </a:schemeClr>
                </a:solidFill>
                <a:latin typeface="Courier New"/>
                <a:ea typeface="Courier New"/>
                <a:cs typeface="Courier New"/>
                <a:sym typeface="Courier New"/>
              </a:defRPr>
            </a:pPr>
            <a:r>
              <a:t>$ influx-enterprise migrate --config /etc/influx-enterprise/influx-enterprise.conf</a:t>
            </a:r>
          </a:p>
          <a:p>
            <a:pPr algn="l" defTabSz="457200">
              <a:defRPr sz="1800">
                <a:solidFill>
                  <a:schemeClr val="accent6">
                    <a:hueOff val="-194191"/>
                    <a:satOff val="-4488"/>
                    <a:lumOff val="-21153"/>
                  </a:schemeClr>
                </a:solidFill>
                <a:latin typeface="Courier New"/>
                <a:ea typeface="Courier New"/>
                <a:cs typeface="Courier New"/>
                <a:sym typeface="Courier New"/>
              </a:defRPr>
            </a:pPr>
            <a:r>
              <a:t>[POP] Create enterprise (postgres://postgres:password@localhost:5432/enterprise)</a:t>
            </a:r>
          </a:p>
          <a:p>
            <a:pPr algn="l" defTabSz="457200">
              <a:defRPr sz="1800">
                <a:solidFill>
                  <a:schemeClr val="accent6">
                    <a:hueOff val="-194191"/>
                    <a:satOff val="-4488"/>
                    <a:lumOff val="-21153"/>
                  </a:schemeClr>
                </a:solidFill>
                <a:latin typeface="Courier New"/>
                <a:ea typeface="Courier New"/>
                <a:cs typeface="Courier New"/>
                <a:sym typeface="Courier New"/>
              </a:defRPr>
            </a:pPr>
            <a:r>
              <a:t>Password:</a:t>
            </a:r>
          </a:p>
          <a:p>
            <a:pPr algn="l" defTabSz="457200">
              <a:defRPr sz="1800">
                <a:solidFill>
                  <a:schemeClr val="accent6">
                    <a:hueOff val="-194191"/>
                    <a:satOff val="-4488"/>
                    <a:lumOff val="-21153"/>
                  </a:schemeClr>
                </a:solidFill>
                <a:latin typeface="Courier New"/>
                <a:ea typeface="Courier New"/>
                <a:cs typeface="Courier New"/>
                <a:sym typeface="Courier New"/>
              </a:defRPr>
            </a:pPr>
            <a:r>
              <a:t>CREATE DATABASE enterprise;</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0001_create_users.up.sql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0002_create_products.up.sql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0003_create_authentications.up.sql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0004_create_clusters_view.up.sql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0005_add_password.up.sql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0006_add_invite_nonce.up.sql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0007_drop_token_from_products.up.sql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0008_rename_product_id_to_node_id.up.sql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0009_create_explorers.up.sql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0010_add_name_to_explorers.up.sql</a:t>
            </a:r>
          </a:p>
          <a:p>
            <a:pPr algn="l" defTabSz="457200">
              <a:defRPr sz="1800">
                <a:solidFill>
                  <a:schemeClr val="accent6">
                    <a:hueOff val="-194191"/>
                    <a:satOff val="-4488"/>
                    <a:lumOff val="-21153"/>
                  </a:schemeClr>
                </a:solidFill>
                <a:latin typeface="Courier New"/>
                <a:ea typeface="Courier New"/>
                <a:cs typeface="Courier New"/>
                <a:sym typeface="Courier New"/>
              </a:defRPr>
            </a:pPr>
            <a:r>
              <a:t>&gt; 0011_add_name_to_products.up.sql</a:t>
            </a:r>
          </a:p>
          <a:p>
            <a:pPr algn="l" defTabSz="457200">
              <a:defRPr sz="1800">
                <a:solidFill>
                  <a:schemeClr val="accent6">
                    <a:hueOff val="-194191"/>
                    <a:satOff val="-4488"/>
                    <a:lumOff val="-21153"/>
                  </a:schemeClr>
                </a:solidFill>
                <a:latin typeface="Courier New"/>
                <a:ea typeface="Courier New"/>
                <a:cs typeface="Courier New"/>
                <a:sym typeface="Courier New"/>
              </a:defRPr>
            </a:pPr>
          </a:p>
          <a:p>
            <a:pPr algn="l" defTabSz="457200">
              <a:defRPr sz="1800">
                <a:solidFill>
                  <a:schemeClr val="accent6">
                    <a:hueOff val="-194191"/>
                    <a:satOff val="-4488"/>
                    <a:lumOff val="-21153"/>
                  </a:schemeClr>
                </a:solidFill>
                <a:latin typeface="Courier New"/>
                <a:ea typeface="Courier New"/>
                <a:cs typeface="Courier New"/>
                <a:sym typeface="Courier New"/>
              </a:defRPr>
            </a:pPr>
            <a:r>
              <a:t>0.1947 seconds</a:t>
            </a:r>
          </a:p>
        </p:txBody>
      </p:sp>
      <p:sp>
        <p:nvSpPr>
          <p:cNvPr id="269" name="Shape 269"/>
          <p:cNvSpPr/>
          <p:nvPr>
            <p:ph type="body" idx="14"/>
          </p:nvPr>
        </p:nvSpPr>
        <p:spPr>
          <a:xfrm>
            <a:off x="267320" y="304800"/>
            <a:ext cx="12732395" cy="1065908"/>
          </a:xfrm>
          <a:prstGeom prst="rect">
            <a:avLst/>
          </a:prstGeom>
        </p:spPr>
        <p:txBody>
          <a:bodyPr/>
          <a:lstStyle/>
          <a:p>
            <a:pPr defTabSz="525779">
              <a:defRPr sz="5400"/>
            </a:pPr>
            <a:r>
              <a:t>Run the </a:t>
            </a:r>
            <a:r>
              <a:rPr>
                <a:latin typeface="Courier New"/>
                <a:ea typeface="Courier New"/>
                <a:cs typeface="Courier New"/>
                <a:sym typeface="Courier New"/>
              </a:rPr>
              <a:t>influx-enterprise</a:t>
            </a:r>
            <a:r>
              <a:t> migrations</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body" idx="13"/>
          </p:nvPr>
        </p:nvSpPr>
        <p:spPr>
          <a:xfrm>
            <a:off x="331539" y="1712590"/>
            <a:ext cx="12341722" cy="6328420"/>
          </a:xfrm>
          <a:prstGeom prst="roundRect">
            <a:avLst>
              <a:gd name="adj" fmla="val 2048"/>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Start the service by running the following</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chemeClr val="accent6">
                    <a:hueOff val="-194191"/>
                    <a:satOff val="-4488"/>
                    <a:lumOff val="-21153"/>
                  </a:schemeClr>
                </a:solidFill>
                <a:latin typeface="Courier New"/>
                <a:ea typeface="Courier New"/>
                <a:cs typeface="Courier New"/>
                <a:sym typeface="Courier New"/>
              </a:defRPr>
            </a:pPr>
            <a:r>
              <a:t>$ service influx-enterprise start</a:t>
            </a:r>
          </a:p>
          <a:p>
            <a:pPr algn="l" defTabSz="457200">
              <a:defRPr sz="2000">
                <a:solidFill>
                  <a:schemeClr val="accent6">
                    <a:hueOff val="-194191"/>
                    <a:satOff val="-4488"/>
                    <a:lumOff val="-21153"/>
                  </a:schemeClr>
                </a:solidFill>
                <a:latin typeface="Courier New"/>
                <a:ea typeface="Courier New"/>
                <a:cs typeface="Courier New"/>
                <a:sym typeface="Courier New"/>
              </a:defRPr>
            </a:pP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Then open up the application in your local web browser (the application runs on port 3000 by default). </a:t>
            </a:r>
          </a:p>
        </p:txBody>
      </p:sp>
      <p:sp>
        <p:nvSpPr>
          <p:cNvPr id="272" name="Shape 272"/>
          <p:cNvSpPr/>
          <p:nvPr>
            <p:ph type="body" idx="14"/>
          </p:nvPr>
        </p:nvSpPr>
        <p:spPr>
          <a:xfrm>
            <a:off x="267320" y="304800"/>
            <a:ext cx="12732395" cy="1065908"/>
          </a:xfrm>
          <a:prstGeom prst="rect">
            <a:avLst/>
          </a:prstGeom>
        </p:spPr>
        <p:txBody>
          <a:bodyPr/>
          <a:lstStyle/>
          <a:p>
            <a:pPr defTabSz="560831">
              <a:defRPr sz="5760"/>
            </a:pPr>
            <a:r>
              <a:t>Start the </a:t>
            </a:r>
            <a:r>
              <a:rPr>
                <a:latin typeface="Courier New"/>
                <a:ea typeface="Courier New"/>
                <a:cs typeface="Courier New"/>
                <a:sym typeface="Courier New"/>
              </a:rPr>
              <a:t>influx-enterprise</a:t>
            </a:r>
            <a:r>
              <a:t> service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InfluxDB Clustering Model</a:t>
            </a:r>
          </a:p>
        </p:txBody>
      </p:sp>
      <p:pic>
        <p:nvPicPr>
          <p:cNvPr id="182" name="6node.png"/>
          <p:cNvPicPr>
            <a:picLocks noChangeAspect="1"/>
          </p:cNvPicPr>
          <p:nvPr/>
        </p:nvPicPr>
        <p:blipFill>
          <a:blip r:embed="rId2">
            <a:extLst/>
          </a:blip>
          <a:stretch>
            <a:fillRect/>
          </a:stretch>
        </p:blipFill>
        <p:spPr>
          <a:xfrm>
            <a:off x="2304454" y="1671261"/>
            <a:ext cx="7689368" cy="6690478"/>
          </a:xfrm>
          <a:prstGeom prst="rect">
            <a:avLst/>
          </a:prstGeom>
          <a:ln w="12700">
            <a:miter lim="400000"/>
          </a:ln>
        </p:spPr>
      </p:pic>
      <p:sp>
        <p:nvSpPr>
          <p:cNvPr id="183" name="Shape 183"/>
          <p:cNvSpPr/>
          <p:nvPr/>
        </p:nvSpPr>
        <p:spPr>
          <a:xfrm>
            <a:off x="2258567" y="8037451"/>
            <a:ext cx="883540"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Data</a:t>
            </a:r>
          </a:p>
        </p:txBody>
      </p:sp>
      <p:sp>
        <p:nvSpPr>
          <p:cNvPr id="184" name="Shape 184"/>
          <p:cNvSpPr/>
          <p:nvPr/>
        </p:nvSpPr>
        <p:spPr>
          <a:xfrm>
            <a:off x="9230867" y="8037451"/>
            <a:ext cx="883540"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Data</a:t>
            </a:r>
          </a:p>
        </p:txBody>
      </p:sp>
      <p:sp>
        <p:nvSpPr>
          <p:cNvPr id="185" name="Shape 185"/>
          <p:cNvSpPr/>
          <p:nvPr/>
        </p:nvSpPr>
        <p:spPr>
          <a:xfrm>
            <a:off x="5707368" y="1484251"/>
            <a:ext cx="883540"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Data</a:t>
            </a:r>
          </a:p>
        </p:txBody>
      </p:sp>
      <p:sp>
        <p:nvSpPr>
          <p:cNvPr id="186" name="Shape 186"/>
          <p:cNvSpPr/>
          <p:nvPr/>
        </p:nvSpPr>
        <p:spPr>
          <a:xfrm>
            <a:off x="6496039" y="4387025"/>
            <a:ext cx="935356"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Meta</a:t>
            </a:r>
          </a:p>
        </p:txBody>
      </p:sp>
      <p:sp>
        <p:nvSpPr>
          <p:cNvPr id="187" name="Shape 187"/>
          <p:cNvSpPr/>
          <p:nvPr/>
        </p:nvSpPr>
        <p:spPr>
          <a:xfrm>
            <a:off x="4806939" y="4387025"/>
            <a:ext cx="935356"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Meta</a:t>
            </a:r>
          </a:p>
        </p:txBody>
      </p:sp>
      <p:sp>
        <p:nvSpPr>
          <p:cNvPr id="188" name="Shape 188"/>
          <p:cNvSpPr/>
          <p:nvPr/>
        </p:nvSpPr>
        <p:spPr>
          <a:xfrm>
            <a:off x="5784839" y="7015925"/>
            <a:ext cx="935356"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Meta</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ctrTitle"/>
          </p:nvPr>
        </p:nvSpPr>
        <p:spPr>
          <a:xfrm>
            <a:off x="3748087" y="1345555"/>
            <a:ext cx="13251657" cy="3887490"/>
          </a:xfrm>
          <a:prstGeom prst="rect">
            <a:avLst/>
          </a:prstGeom>
        </p:spPr>
        <p:txBody>
          <a:bodyPr/>
          <a:lstStyle>
            <a:lvl1pPr>
              <a:defRPr sz="7300">
                <a:latin typeface="KlavikaMedium-TF"/>
                <a:ea typeface="KlavikaMedium-TF"/>
                <a:cs typeface="KlavikaMedium-TF"/>
                <a:sym typeface="KlavikaMedium-TF"/>
              </a:defRPr>
            </a:lvl1pPr>
          </a:lstStyle>
          <a:p>
            <a:pPr/>
            <a:r>
              <a:t>Questions?</a:t>
            </a:r>
          </a:p>
        </p:txBody>
      </p:sp>
      <p:sp>
        <p:nvSpPr>
          <p:cNvPr id="275" name="Shape 275"/>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288602" y="-12700"/>
            <a:ext cx="12732395" cy="1065908"/>
          </a:xfrm>
          <a:prstGeom prst="rect">
            <a:avLst/>
          </a:prstGeom>
        </p:spPr>
        <p:txBody>
          <a:bodyPr/>
          <a:lstStyle/>
          <a:p>
            <a:pPr/>
            <a:r>
              <a:t>Meta nodes</a:t>
            </a:r>
          </a:p>
        </p:txBody>
      </p:sp>
      <p:sp>
        <p:nvSpPr>
          <p:cNvPr id="191" name="Shape 191"/>
          <p:cNvSpPr/>
          <p:nvPr/>
        </p:nvSpPr>
        <p:spPr>
          <a:xfrm>
            <a:off x="2998342" y="7542151"/>
            <a:ext cx="935356"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Meta</a:t>
            </a:r>
          </a:p>
        </p:txBody>
      </p:sp>
      <p:sp>
        <p:nvSpPr>
          <p:cNvPr id="192" name="Shape 192"/>
          <p:cNvSpPr/>
          <p:nvPr/>
        </p:nvSpPr>
        <p:spPr>
          <a:xfrm>
            <a:off x="6517950" y="2634383"/>
            <a:ext cx="6253464" cy="41560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50921" indent="-350921">
              <a:buSzPct val="75000"/>
              <a:buChar char="•"/>
              <a:defRPr sz="2600">
                <a:latin typeface="Helvetica Neue Light"/>
                <a:ea typeface="Helvetica Neue Light"/>
                <a:cs typeface="Helvetica Neue Light"/>
                <a:sym typeface="Helvetica Neue Light"/>
              </a:defRPr>
            </a:pPr>
            <a:r>
              <a:t>Keep state consistent across the cluster</a:t>
            </a:r>
          </a:p>
          <a:p>
            <a:pPr lvl="1" marL="795421" indent="-350921">
              <a:buSzPct val="75000"/>
              <a:buChar char="•"/>
              <a:defRPr sz="2600">
                <a:latin typeface="Helvetica Neue Light"/>
                <a:ea typeface="Helvetica Neue Light"/>
                <a:cs typeface="Helvetica Neue Light"/>
                <a:sym typeface="Helvetica Neue Light"/>
              </a:defRPr>
            </a:pPr>
            <a:r>
              <a:t>users</a:t>
            </a:r>
          </a:p>
          <a:p>
            <a:pPr lvl="1" marL="795421" indent="-350921">
              <a:buSzPct val="75000"/>
              <a:buChar char="•"/>
              <a:defRPr sz="2600">
                <a:latin typeface="Helvetica Neue Light"/>
                <a:ea typeface="Helvetica Neue Light"/>
                <a:cs typeface="Helvetica Neue Light"/>
                <a:sym typeface="Helvetica Neue Light"/>
              </a:defRPr>
            </a:pPr>
            <a:r>
              <a:t>databases</a:t>
            </a:r>
          </a:p>
          <a:p>
            <a:pPr lvl="1" marL="795421" indent="-350921">
              <a:buSzPct val="75000"/>
              <a:buChar char="•"/>
              <a:defRPr sz="2600">
                <a:latin typeface="Helvetica Neue Light"/>
                <a:ea typeface="Helvetica Neue Light"/>
                <a:cs typeface="Helvetica Neue Light"/>
                <a:sym typeface="Helvetica Neue Light"/>
              </a:defRPr>
            </a:pPr>
            <a:r>
              <a:t>continuous queries</a:t>
            </a:r>
          </a:p>
          <a:p>
            <a:pPr lvl="1" marL="795421" indent="-350921">
              <a:buSzPct val="75000"/>
              <a:buChar char="•"/>
              <a:defRPr sz="2600">
                <a:latin typeface="Helvetica Neue Light"/>
                <a:ea typeface="Helvetica Neue Light"/>
                <a:cs typeface="Helvetica Neue Light"/>
                <a:sym typeface="Helvetica Neue Light"/>
              </a:defRPr>
            </a:pPr>
            <a:r>
              <a:t>retention policies</a:t>
            </a:r>
          </a:p>
          <a:p>
            <a:pPr lvl="1" marL="795421" indent="-350921">
              <a:buSzPct val="75000"/>
              <a:buChar char="•"/>
              <a:defRPr sz="2600">
                <a:latin typeface="Helvetica Neue Light"/>
                <a:ea typeface="Helvetica Neue Light"/>
                <a:cs typeface="Helvetica Neue Light"/>
                <a:sym typeface="Helvetica Neue Light"/>
              </a:defRPr>
            </a:pPr>
            <a:r>
              <a:t>shard locations</a:t>
            </a:r>
          </a:p>
          <a:p>
            <a:pPr lvl="1" marL="795421" indent="-350921">
              <a:buSzPct val="75000"/>
              <a:buChar char="•"/>
              <a:defRPr sz="2600">
                <a:latin typeface="Helvetica Neue Light"/>
                <a:ea typeface="Helvetica Neue Light"/>
                <a:cs typeface="Helvetica Neue Light"/>
                <a:sym typeface="Helvetica Neue Light"/>
              </a:defRPr>
            </a:pPr>
            <a:r>
              <a:t>servers</a:t>
            </a:r>
          </a:p>
          <a:p>
            <a:pPr marL="350921" indent="-350921">
              <a:buSzPct val="75000"/>
              <a:buChar char="•"/>
              <a:defRPr sz="2600">
                <a:latin typeface="Helvetica Neue Light"/>
                <a:ea typeface="Helvetica Neue Light"/>
                <a:cs typeface="Helvetica Neue Light"/>
                <a:sym typeface="Helvetica Neue Light"/>
              </a:defRPr>
            </a:pPr>
            <a:r>
              <a:t>3 meta nodes for High Availability</a:t>
            </a:r>
          </a:p>
          <a:p>
            <a:pPr marL="350921" indent="-350921">
              <a:buSzPct val="75000"/>
              <a:buChar char="•"/>
              <a:defRPr sz="2600">
                <a:latin typeface="Helvetica Neue Light"/>
                <a:ea typeface="Helvetica Neue Light"/>
                <a:cs typeface="Helvetica Neue Light"/>
                <a:sym typeface="Helvetica Neue Light"/>
              </a:defRPr>
            </a:pPr>
            <a:r>
              <a:t>Typically Meta nodes do not need a large amount of resources</a:t>
            </a:r>
          </a:p>
        </p:txBody>
      </p:sp>
      <p:pic>
        <p:nvPicPr>
          <p:cNvPr id="193" name="meta_cluster.png"/>
          <p:cNvPicPr>
            <a:picLocks noChangeAspect="1"/>
          </p:cNvPicPr>
          <p:nvPr/>
        </p:nvPicPr>
        <p:blipFill>
          <a:blip r:embed="rId2">
            <a:extLst/>
          </a:blip>
          <a:stretch>
            <a:fillRect/>
          </a:stretch>
        </p:blipFill>
        <p:spPr>
          <a:xfrm>
            <a:off x="994519" y="2736254"/>
            <a:ext cx="4891187" cy="4891188"/>
          </a:xfrm>
          <a:prstGeom prst="rect">
            <a:avLst/>
          </a:prstGeom>
          <a:ln w="12700">
            <a:miter lim="400000"/>
          </a:ln>
        </p:spPr>
      </p:pic>
      <p:sp>
        <p:nvSpPr>
          <p:cNvPr id="194" name="Shape 194"/>
          <p:cNvSpPr/>
          <p:nvPr/>
        </p:nvSpPr>
        <p:spPr>
          <a:xfrm>
            <a:off x="4585842" y="2487551"/>
            <a:ext cx="935356"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Meta</a:t>
            </a:r>
          </a:p>
        </p:txBody>
      </p:sp>
      <p:sp>
        <p:nvSpPr>
          <p:cNvPr id="195" name="Shape 195"/>
          <p:cNvSpPr/>
          <p:nvPr/>
        </p:nvSpPr>
        <p:spPr>
          <a:xfrm>
            <a:off x="1156842" y="2487551"/>
            <a:ext cx="935356"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Meta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xfrm>
            <a:off x="288602" y="-12700"/>
            <a:ext cx="12732395" cy="1065908"/>
          </a:xfrm>
          <a:prstGeom prst="rect">
            <a:avLst/>
          </a:prstGeom>
        </p:spPr>
        <p:txBody>
          <a:bodyPr/>
          <a:lstStyle/>
          <a:p>
            <a:pPr/>
            <a:r>
              <a:t>Data nodes</a:t>
            </a:r>
          </a:p>
        </p:txBody>
      </p:sp>
      <p:sp>
        <p:nvSpPr>
          <p:cNvPr id="198" name="Shape 198"/>
          <p:cNvSpPr/>
          <p:nvPr/>
        </p:nvSpPr>
        <p:spPr>
          <a:xfrm>
            <a:off x="226567" y="8037451"/>
            <a:ext cx="883540"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Data</a:t>
            </a:r>
          </a:p>
        </p:txBody>
      </p:sp>
      <p:sp>
        <p:nvSpPr>
          <p:cNvPr id="199" name="Shape 199"/>
          <p:cNvSpPr/>
          <p:nvPr/>
        </p:nvSpPr>
        <p:spPr>
          <a:xfrm>
            <a:off x="7198867" y="8037451"/>
            <a:ext cx="883540"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Data</a:t>
            </a:r>
          </a:p>
        </p:txBody>
      </p:sp>
      <p:sp>
        <p:nvSpPr>
          <p:cNvPr id="200" name="Shape 200"/>
          <p:cNvSpPr/>
          <p:nvPr/>
        </p:nvSpPr>
        <p:spPr>
          <a:xfrm>
            <a:off x="3675368" y="1484251"/>
            <a:ext cx="883540"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latin typeface="Helvetica Neue Light"/>
                <a:ea typeface="Helvetica Neue Light"/>
                <a:cs typeface="Helvetica Neue Light"/>
                <a:sym typeface="Helvetica Neue Light"/>
              </a:defRPr>
            </a:lvl1pPr>
          </a:lstStyle>
          <a:p>
            <a:pPr/>
            <a:r>
              <a:t>Data</a:t>
            </a:r>
          </a:p>
        </p:txBody>
      </p:sp>
      <p:pic>
        <p:nvPicPr>
          <p:cNvPr id="201" name="data_cluster.png"/>
          <p:cNvPicPr>
            <a:picLocks noChangeAspect="1"/>
          </p:cNvPicPr>
          <p:nvPr/>
        </p:nvPicPr>
        <p:blipFill>
          <a:blip r:embed="rId2">
            <a:extLst/>
          </a:blip>
          <a:stretch>
            <a:fillRect/>
          </a:stretch>
        </p:blipFill>
        <p:spPr>
          <a:xfrm>
            <a:off x="427788" y="1816721"/>
            <a:ext cx="7378701" cy="6404914"/>
          </a:xfrm>
          <a:prstGeom prst="rect">
            <a:avLst/>
          </a:prstGeom>
          <a:ln w="12700">
            <a:miter lim="400000"/>
          </a:ln>
        </p:spPr>
      </p:pic>
      <p:sp>
        <p:nvSpPr>
          <p:cNvPr id="202" name="Shape 202"/>
          <p:cNvSpPr/>
          <p:nvPr/>
        </p:nvSpPr>
        <p:spPr>
          <a:xfrm>
            <a:off x="7454724" y="2088283"/>
            <a:ext cx="5303990" cy="21240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50921" indent="-350921">
              <a:buSzPct val="75000"/>
              <a:buChar char="•"/>
              <a:defRPr sz="2600">
                <a:latin typeface="Helvetica Neue Light"/>
                <a:ea typeface="Helvetica Neue Light"/>
                <a:cs typeface="Helvetica Neue Light"/>
                <a:sym typeface="Helvetica Neue Light"/>
              </a:defRPr>
            </a:pPr>
            <a:r>
              <a:t> Store actual time series data</a:t>
            </a:r>
          </a:p>
          <a:p>
            <a:pPr marL="350921" indent="-350921">
              <a:buSzPct val="75000"/>
              <a:buChar char="•"/>
              <a:defRPr sz="2600">
                <a:latin typeface="Helvetica Neue Light"/>
                <a:ea typeface="Helvetica Neue Light"/>
                <a:cs typeface="Helvetica Neue Light"/>
                <a:sym typeface="Helvetica Neue Light"/>
              </a:defRPr>
            </a:pPr>
            <a:r>
              <a:t> Do not participate in consensus</a:t>
            </a:r>
          </a:p>
          <a:p>
            <a:pPr marL="350921" indent="-350921">
              <a:buSzPct val="75000"/>
              <a:buChar char="•"/>
              <a:defRPr sz="2600">
                <a:latin typeface="Helvetica Neue Light"/>
                <a:ea typeface="Helvetica Neue Light"/>
                <a:cs typeface="Helvetica Neue Light"/>
                <a:sym typeface="Helvetica Neue Light"/>
              </a:defRPr>
            </a:pPr>
            <a:r>
              <a:t> 2 Data Nodes for High Availability</a:t>
            </a:r>
          </a:p>
          <a:p>
            <a:pPr marL="350921" indent="-350921">
              <a:buSzPct val="75000"/>
              <a:buChar char="•"/>
              <a:defRPr sz="2600">
                <a:latin typeface="Helvetica Neue Light"/>
                <a:ea typeface="Helvetica Neue Light"/>
                <a:cs typeface="Helvetica Neue Light"/>
                <a:sym typeface="Helvetica Neue Light"/>
              </a:defRPr>
            </a:pPr>
            <a:r>
              <a:t>Typically Data nodes need a large number of resources.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xfrm>
            <a:off x="288602" y="-12700"/>
            <a:ext cx="12732395" cy="1065908"/>
          </a:xfrm>
          <a:prstGeom prst="rect">
            <a:avLst/>
          </a:prstGeom>
        </p:spPr>
        <p:txBody>
          <a:bodyPr/>
          <a:lstStyle>
            <a:lvl1pPr defTabSz="560831">
              <a:defRPr sz="5760"/>
            </a:lvl1pPr>
          </a:lstStyle>
          <a:p>
            <a:pPr/>
            <a:r>
              <a:t>Steps for setting up a 2 Data Node Cluster</a:t>
            </a:r>
          </a:p>
        </p:txBody>
      </p:sp>
      <p:sp>
        <p:nvSpPr>
          <p:cNvPr id="205" name="Shape 205"/>
          <p:cNvSpPr/>
          <p:nvPr/>
        </p:nvSpPr>
        <p:spPr>
          <a:xfrm>
            <a:off x="812624" y="1762721"/>
            <a:ext cx="7082139" cy="45277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Start 5 Machines</a:t>
            </a:r>
          </a:p>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[Not Necessary] Modify </a:t>
            </a:r>
            <a:r>
              <a:rPr>
                <a:latin typeface="Courier New"/>
                <a:ea typeface="Courier New"/>
                <a:cs typeface="Courier New"/>
                <a:sym typeface="Courier New"/>
              </a:rPr>
              <a:t>/etc/hosts </a:t>
            </a:r>
          </a:p>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Configure Meta Nodes</a:t>
            </a:r>
          </a:p>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Start Meta Nodes</a:t>
            </a:r>
          </a:p>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Join Meta Nodes</a:t>
            </a:r>
          </a:p>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Configure Data Nodes</a:t>
            </a:r>
          </a:p>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Start Data Nodes</a:t>
            </a:r>
          </a:p>
          <a:p>
            <a:pPr marL="228600" indent="-228600">
              <a:spcBef>
                <a:spcPts val="1300"/>
              </a:spcBef>
              <a:buSzPct val="100000"/>
              <a:buAutoNum type="arabicPeriod" startAt="1"/>
              <a:defRPr sz="2600">
                <a:latin typeface="Helvetica Neue Light"/>
                <a:ea typeface="Helvetica Neue Light"/>
                <a:cs typeface="Helvetica Neue Light"/>
                <a:sym typeface="Helvetica Neue Light"/>
              </a:defRPr>
            </a:pPr>
            <a:r>
              <a:t> Add Data Nodes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body" idx="13"/>
          </p:nvPr>
        </p:nvSpPr>
        <p:spPr>
          <a:xfrm>
            <a:off x="331539" y="1712590"/>
            <a:ext cx="12341722" cy="4697215"/>
          </a:xfrm>
          <a:prstGeom prst="roundRect">
            <a:avLst>
              <a:gd name="adj" fmla="val 2759"/>
            </a:avLst>
          </a:prstGeom>
        </p:spPr>
        <p:txBody>
          <a:bodyPr/>
          <a:lstStyle/>
          <a:p>
            <a:pPr algn="just">
              <a:defRPr sz="2200">
                <a:solidFill>
                  <a:schemeClr val="accent6">
                    <a:hueOff val="-194191"/>
                    <a:satOff val="-4488"/>
                    <a:lumOff val="-21153"/>
                  </a:schemeClr>
                </a:solidFill>
                <a:latin typeface="Courier New"/>
                <a:ea typeface="Courier New"/>
                <a:cs typeface="Courier New"/>
                <a:sym typeface="Courier New"/>
              </a:defRPr>
            </a:pPr>
            <a:r>
              <a:rPr>
                <a:latin typeface="Helvetica Neue Light"/>
                <a:ea typeface="Helvetica Neue Light"/>
                <a:cs typeface="Helvetica Neue Light"/>
                <a:sym typeface="Helvetica Neue Light"/>
              </a:rPr>
              <a:t>For each machine, add the following to the end of your</a:t>
            </a:r>
            <a:r>
              <a:t> /etc/hosts</a:t>
            </a:r>
          </a:p>
          <a:p>
            <a:pPr algn="just">
              <a:defRPr sz="2200">
                <a:solidFill>
                  <a:srgbClr val="7A60F6"/>
                </a:solidFill>
                <a:latin typeface="Courier New"/>
                <a:ea typeface="Courier New"/>
                <a:cs typeface="Courier New"/>
                <a:sym typeface="Courier New"/>
              </a:defRPr>
            </a:pPr>
          </a:p>
          <a:p>
            <a:pPr algn="just">
              <a:defRPr sz="2200">
                <a:solidFill>
                  <a:srgbClr val="7A60F6"/>
                </a:solidFill>
                <a:latin typeface="Courier New"/>
                <a:ea typeface="Courier New"/>
                <a:cs typeface="Courier New"/>
                <a:sym typeface="Courier New"/>
              </a:defRPr>
            </a:pPr>
            <a:r>
              <a:t> …</a:t>
            </a:r>
          </a:p>
          <a:p>
            <a:pPr algn="l" defTabSz="457200">
              <a:defRPr sz="2100">
                <a:solidFill>
                  <a:schemeClr val="accent6"/>
                </a:solidFill>
                <a:latin typeface="Courier New"/>
                <a:ea typeface="Courier New"/>
                <a:cs typeface="Courier New"/>
                <a:sym typeface="Courier New"/>
              </a:defRPr>
            </a:pPr>
            <a:r>
              <a:t>&lt;META_1_IP&gt; enterprise-beta-meta-01</a:t>
            </a:r>
          </a:p>
          <a:p>
            <a:pPr algn="l" defTabSz="457200">
              <a:defRPr sz="2100">
                <a:solidFill>
                  <a:schemeClr val="accent6"/>
                </a:solidFill>
                <a:latin typeface="Courier New"/>
                <a:ea typeface="Courier New"/>
                <a:cs typeface="Courier New"/>
                <a:sym typeface="Courier New"/>
              </a:defRPr>
            </a:pPr>
          </a:p>
          <a:p>
            <a:pPr algn="l" defTabSz="457200">
              <a:defRPr sz="2100">
                <a:solidFill>
                  <a:schemeClr val="accent6"/>
                </a:solidFill>
                <a:latin typeface="Courier New"/>
                <a:ea typeface="Courier New"/>
                <a:cs typeface="Courier New"/>
                <a:sym typeface="Courier New"/>
              </a:defRPr>
            </a:pPr>
            <a:r>
              <a:t>&lt;META_2_IP&gt; enterprise-beta-meta-02</a:t>
            </a:r>
          </a:p>
          <a:p>
            <a:pPr algn="l" defTabSz="457200">
              <a:defRPr sz="2100">
                <a:solidFill>
                  <a:schemeClr val="accent6"/>
                </a:solidFill>
                <a:latin typeface="Courier New"/>
                <a:ea typeface="Courier New"/>
                <a:cs typeface="Courier New"/>
                <a:sym typeface="Courier New"/>
              </a:defRPr>
            </a:pPr>
          </a:p>
          <a:p>
            <a:pPr algn="l" defTabSz="457200">
              <a:defRPr sz="2100">
                <a:solidFill>
                  <a:schemeClr val="accent6"/>
                </a:solidFill>
                <a:latin typeface="Courier New"/>
                <a:ea typeface="Courier New"/>
                <a:cs typeface="Courier New"/>
                <a:sym typeface="Courier New"/>
              </a:defRPr>
            </a:pPr>
            <a:r>
              <a:t>&lt;META_3_IP&gt; enterprise-beta-meta-03</a:t>
            </a:r>
          </a:p>
          <a:p>
            <a:pPr algn="l" defTabSz="457200">
              <a:defRPr sz="2100">
                <a:solidFill>
                  <a:schemeClr val="accent6"/>
                </a:solidFill>
                <a:latin typeface="Courier New"/>
                <a:ea typeface="Courier New"/>
                <a:cs typeface="Courier New"/>
                <a:sym typeface="Courier New"/>
              </a:defRPr>
            </a:pPr>
          </a:p>
          <a:p>
            <a:pPr algn="l" defTabSz="457200">
              <a:defRPr sz="2100">
                <a:solidFill>
                  <a:schemeClr val="accent6"/>
                </a:solidFill>
                <a:latin typeface="Courier New"/>
                <a:ea typeface="Courier New"/>
                <a:cs typeface="Courier New"/>
                <a:sym typeface="Courier New"/>
              </a:defRPr>
            </a:pPr>
            <a:r>
              <a:t>&lt;DATA_2_IP&gt; enterprise-beta-data-01</a:t>
            </a:r>
          </a:p>
          <a:p>
            <a:pPr algn="l" defTabSz="457200">
              <a:defRPr sz="2100">
                <a:solidFill>
                  <a:schemeClr val="accent6"/>
                </a:solidFill>
                <a:latin typeface="Courier New"/>
                <a:ea typeface="Courier New"/>
                <a:cs typeface="Courier New"/>
                <a:sym typeface="Courier New"/>
              </a:defRPr>
            </a:pPr>
          </a:p>
          <a:p>
            <a:pPr algn="l" defTabSz="457200">
              <a:defRPr sz="2100">
                <a:solidFill>
                  <a:schemeClr val="accent6"/>
                </a:solidFill>
                <a:latin typeface="Courier New"/>
                <a:ea typeface="Courier New"/>
                <a:cs typeface="Courier New"/>
                <a:sym typeface="Courier New"/>
              </a:defRPr>
            </a:pPr>
            <a:r>
              <a:t>&lt;DATA_3_IP&gt; enterprise-beta-data-02</a:t>
            </a:r>
          </a:p>
        </p:txBody>
      </p:sp>
      <p:sp>
        <p:nvSpPr>
          <p:cNvPr id="208" name="Shape 208"/>
          <p:cNvSpPr/>
          <p:nvPr>
            <p:ph type="body" idx="14"/>
          </p:nvPr>
        </p:nvSpPr>
        <p:spPr>
          <a:prstGeom prst="rect">
            <a:avLst/>
          </a:prstGeom>
        </p:spPr>
        <p:txBody>
          <a:bodyPr/>
          <a:lstStyle/>
          <a:p>
            <a:pPr/>
            <a:r>
              <a:t>Modify /etc/hosts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body" idx="13"/>
          </p:nvPr>
        </p:nvSpPr>
        <p:spPr>
          <a:xfrm>
            <a:off x="331539" y="1712590"/>
            <a:ext cx="12341722" cy="4697215"/>
          </a:xfrm>
          <a:prstGeom prst="roundRect">
            <a:avLst>
              <a:gd name="adj" fmla="val 2759"/>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To download and install the package run the following commands on each meta node</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just">
              <a:defRPr sz="1700">
                <a:solidFill>
                  <a:schemeClr val="accent6">
                    <a:hueOff val="-194191"/>
                    <a:satOff val="-4488"/>
                    <a:lumOff val="-21153"/>
                  </a:schemeClr>
                </a:solidFill>
                <a:latin typeface="Courier New"/>
                <a:ea typeface="Courier New"/>
                <a:cs typeface="Courier New"/>
                <a:sym typeface="Courier New"/>
              </a:defRPr>
            </a:pPr>
            <a:r>
              <a:t>$ wget </a:t>
            </a:r>
            <a:r>
              <a:rPr u="sng">
                <a:hlinkClick r:id="rId2" invalidUrl="" action="" tgtFrame="" tooltip="" history="1" highlightClick="0" endSnd="0"/>
              </a:rPr>
              <a:t>https://s3.amazonaws.com/influx-cloud/influxdb-meta_1.0beta2-0.6.3_amd64.deb</a:t>
            </a:r>
          </a:p>
          <a:p>
            <a:pPr algn="just">
              <a:defRPr sz="1700">
                <a:solidFill>
                  <a:schemeClr val="accent6">
                    <a:hueOff val="-194191"/>
                    <a:satOff val="-4488"/>
                    <a:lumOff val="-21153"/>
                  </a:schemeClr>
                </a:solidFill>
                <a:latin typeface="Courier New"/>
                <a:ea typeface="Courier New"/>
                <a:cs typeface="Courier New"/>
                <a:sym typeface="Courier New"/>
              </a:defRPr>
            </a:pPr>
          </a:p>
          <a:p>
            <a:pPr algn="just">
              <a:defRPr sz="1700">
                <a:solidFill>
                  <a:schemeClr val="accent6">
                    <a:hueOff val="-194191"/>
                    <a:satOff val="-4488"/>
                    <a:lumOff val="-21153"/>
                  </a:schemeClr>
                </a:solidFill>
                <a:latin typeface="Courier New"/>
                <a:ea typeface="Courier New"/>
                <a:cs typeface="Courier New"/>
                <a:sym typeface="Courier New"/>
              </a:defRPr>
            </a:pPr>
            <a:r>
              <a:t>$ sudo dpkg -i influxdb-meta_1.0beta2-0.6.3_amd64.deb</a:t>
            </a:r>
          </a:p>
        </p:txBody>
      </p:sp>
      <p:sp>
        <p:nvSpPr>
          <p:cNvPr id="211" name="Shape 211"/>
          <p:cNvSpPr/>
          <p:nvPr>
            <p:ph type="body" idx="14"/>
          </p:nvPr>
        </p:nvSpPr>
        <p:spPr>
          <a:xfrm>
            <a:off x="254620" y="304800"/>
            <a:ext cx="12732395" cy="1065908"/>
          </a:xfrm>
          <a:prstGeom prst="rect">
            <a:avLst/>
          </a:prstGeom>
        </p:spPr>
        <p:txBody>
          <a:bodyPr/>
          <a:lstStyle/>
          <a:p>
            <a:pPr defTabSz="554990">
              <a:defRPr sz="5700"/>
            </a:pPr>
            <a:r>
              <a:t>Download the </a:t>
            </a:r>
            <a:r>
              <a:rPr>
                <a:latin typeface="Courier New"/>
                <a:ea typeface="Courier New"/>
                <a:cs typeface="Courier New"/>
                <a:sym typeface="Courier New"/>
              </a:rPr>
              <a:t>influxdb-meta</a:t>
            </a:r>
            <a:r>
              <a:t> package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body" idx="13"/>
          </p:nvPr>
        </p:nvSpPr>
        <p:spPr>
          <a:xfrm>
            <a:off x="331539" y="1712590"/>
            <a:ext cx="12469119" cy="6926263"/>
          </a:xfrm>
          <a:prstGeom prst="roundRect">
            <a:avLst>
              <a:gd name="adj" fmla="val 1890"/>
            </a:avLst>
          </a:prstGeom>
        </p:spPr>
        <p:txBody>
          <a:bodyPr/>
          <a:lstStyle/>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r>
              <a:t>Modify the </a:t>
            </a:r>
            <a:r>
              <a:rPr>
                <a:latin typeface="Courier New"/>
                <a:ea typeface="Courier New"/>
                <a:cs typeface="Courier New"/>
                <a:sym typeface="Courier New"/>
              </a:rPr>
              <a:t>/etc/influxdb/influxdb-meta.conf</a:t>
            </a:r>
            <a:r>
              <a:t> file appropriately for each meta node</a:t>
            </a:r>
          </a:p>
          <a:p>
            <a:pPr algn="just">
              <a:defRPr sz="2200">
                <a:solidFill>
                  <a:schemeClr val="accent6">
                    <a:hueOff val="-194191"/>
                    <a:satOff val="-4488"/>
                    <a:lumOff val="-21153"/>
                  </a:schemeClr>
                </a:solidFill>
                <a:latin typeface="Helvetica Neue Light"/>
                <a:ea typeface="Helvetica Neue Light"/>
                <a:cs typeface="Helvetica Neue Light"/>
                <a:sym typeface="Helvetica Neue Light"/>
              </a:defRPr>
            </a:pPr>
          </a:p>
          <a:p>
            <a:pPr algn="l" defTabSz="457200">
              <a:defRPr sz="2000">
                <a:solidFill>
                  <a:srgbClr val="454545"/>
                </a:solidFill>
                <a:latin typeface="Courier New"/>
                <a:ea typeface="Courier New"/>
                <a:cs typeface="Courier New"/>
                <a:sym typeface="Courier New"/>
              </a:defRPr>
            </a:pPr>
            <a:r>
              <a:t>reporting-disabled = false</a:t>
            </a:r>
          </a:p>
          <a:p>
            <a:pPr algn="l" defTabSz="457200">
              <a:defRPr sz="2000">
                <a:solidFill>
                  <a:srgbClr val="454545"/>
                </a:solidFill>
                <a:latin typeface="Courier New"/>
                <a:ea typeface="Courier New"/>
                <a:cs typeface="Courier New"/>
                <a:sym typeface="Courier New"/>
              </a:defRPr>
            </a:pPr>
            <a:r>
              <a:t>bind-address = ""</a:t>
            </a:r>
          </a:p>
          <a:p>
            <a:pPr algn="l" defTabSz="457200">
              <a:defRPr b="1" sz="2000">
                <a:solidFill>
                  <a:srgbClr val="454545"/>
                </a:solidFill>
                <a:latin typeface="Courier New"/>
                <a:ea typeface="Courier New"/>
                <a:cs typeface="Courier New"/>
                <a:sym typeface="Courier New"/>
              </a:defRPr>
            </a:pPr>
            <a:r>
              <a:t>hostname = "&lt;enterprise-beta-meta-0x&gt;" #✨ </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r>
              <a:t>[enterprise]</a:t>
            </a:r>
          </a:p>
          <a:p>
            <a:pPr algn="l" defTabSz="457200">
              <a:defRPr sz="2000">
                <a:solidFill>
                  <a:srgbClr val="454545"/>
                </a:solidFill>
                <a:latin typeface="Courier New"/>
                <a:ea typeface="Courier New"/>
                <a:cs typeface="Courier New"/>
                <a:sym typeface="Courier New"/>
              </a:defRPr>
            </a:pPr>
            <a:r>
              <a:t> registration-enabled = false</a:t>
            </a:r>
          </a:p>
          <a:p>
            <a:pPr algn="l" defTabSz="457200">
              <a:defRPr sz="2000">
                <a:solidFill>
                  <a:srgbClr val="454545"/>
                </a:solidFill>
                <a:latin typeface="Courier New"/>
                <a:ea typeface="Courier New"/>
                <a:cs typeface="Courier New"/>
                <a:sym typeface="Courier New"/>
              </a:defRPr>
            </a:pPr>
            <a:r>
              <a:t> registration-server-url = ""</a:t>
            </a:r>
          </a:p>
          <a:p>
            <a:pPr algn="l" defTabSz="457200">
              <a:defRPr b="1" sz="2000">
                <a:solidFill>
                  <a:srgbClr val="454545"/>
                </a:solidFill>
                <a:latin typeface="Courier New"/>
                <a:ea typeface="Courier New"/>
                <a:cs typeface="Courier New"/>
                <a:sym typeface="Courier New"/>
              </a:defRPr>
            </a:pPr>
            <a:r>
              <a:t> license-key = "&lt;your_license_key&gt;" #✨</a:t>
            </a:r>
          </a:p>
          <a:p>
            <a:pPr algn="l" defTabSz="457200">
              <a:defRPr sz="2000">
                <a:solidFill>
                  <a:srgbClr val="454545"/>
                </a:solidFill>
                <a:latin typeface="Courier New"/>
                <a:ea typeface="Courier New"/>
                <a:cs typeface="Courier New"/>
                <a:sym typeface="Courier New"/>
              </a:defRPr>
            </a:pPr>
            <a:r>
              <a:t> license-path = ""</a:t>
            </a:r>
          </a:p>
          <a:p>
            <a:pPr algn="l" defTabSz="457200">
              <a:defRPr sz="2000">
                <a:solidFill>
                  <a:srgbClr val="454545"/>
                </a:solidFill>
                <a:latin typeface="Courier New"/>
                <a:ea typeface="Courier New"/>
                <a:cs typeface="Courier New"/>
                <a:sym typeface="Courier New"/>
              </a:defRPr>
            </a:pPr>
          </a:p>
          <a:p>
            <a:pPr algn="l" defTabSz="457200">
              <a:defRPr sz="2000">
                <a:solidFill>
                  <a:srgbClr val="454545"/>
                </a:solidFill>
                <a:latin typeface="Courier New"/>
                <a:ea typeface="Courier New"/>
                <a:cs typeface="Courier New"/>
                <a:sym typeface="Courier New"/>
              </a:defRPr>
            </a:pPr>
            <a:r>
              <a:t>[meta]</a:t>
            </a:r>
          </a:p>
          <a:p>
            <a:pPr algn="l" defTabSz="457200">
              <a:defRPr sz="2000">
                <a:solidFill>
                  <a:srgbClr val="454545"/>
                </a:solidFill>
                <a:latin typeface="Courier New"/>
                <a:ea typeface="Courier New"/>
                <a:cs typeface="Courier New"/>
                <a:sym typeface="Courier New"/>
              </a:defRPr>
            </a:pPr>
            <a:r>
              <a:t> dir = "/var/lib/influxdb/meta"</a:t>
            </a:r>
          </a:p>
          <a:p>
            <a:pPr algn="l" defTabSz="457200">
              <a:defRPr sz="2000">
                <a:solidFill>
                  <a:srgbClr val="454545"/>
                </a:solidFill>
                <a:latin typeface="Courier New"/>
                <a:ea typeface="Courier New"/>
                <a:cs typeface="Courier New"/>
                <a:sym typeface="Courier New"/>
              </a:defRPr>
            </a:pPr>
            <a:r>
              <a:t> bind-address = ":8089"</a:t>
            </a:r>
          </a:p>
          <a:p>
            <a:pPr algn="l" defTabSz="457200">
              <a:defRPr sz="2000">
                <a:solidFill>
                  <a:srgbClr val="454545"/>
                </a:solidFill>
                <a:latin typeface="Courier New"/>
                <a:ea typeface="Courier New"/>
                <a:cs typeface="Courier New"/>
                <a:sym typeface="Courier New"/>
              </a:defRPr>
            </a:pPr>
            <a:r>
              <a:t> [...]</a:t>
            </a:r>
          </a:p>
          <a:p>
            <a:pPr algn="l" defTabSz="457200">
              <a:defRPr sz="2000">
                <a:solidFill>
                  <a:srgbClr val="454545"/>
                </a:solidFill>
                <a:latin typeface="Courier New"/>
                <a:ea typeface="Courier New"/>
                <a:cs typeface="Courier New"/>
                <a:sym typeface="Courier New"/>
              </a:defRPr>
            </a:pPr>
            <a:r>
              <a:t> pprof-enabled = false</a:t>
            </a:r>
          </a:p>
          <a:p>
            <a:pPr algn="l" defTabSz="457200">
              <a:defRPr sz="2000">
                <a:solidFill>
                  <a:srgbClr val="454545"/>
                </a:solidFill>
                <a:latin typeface="Courier New"/>
                <a:ea typeface="Courier New"/>
                <a:cs typeface="Courier New"/>
                <a:sym typeface="Courier New"/>
              </a:defRPr>
            </a:pPr>
            <a:r>
              <a:t> lease-duration = "1m0s"</a:t>
            </a:r>
          </a:p>
        </p:txBody>
      </p:sp>
      <p:sp>
        <p:nvSpPr>
          <p:cNvPr id="214" name="Shape 214"/>
          <p:cNvSpPr/>
          <p:nvPr>
            <p:ph type="body" idx="14"/>
          </p:nvPr>
        </p:nvSpPr>
        <p:spPr>
          <a:prstGeom prst="rect">
            <a:avLst/>
          </a:prstGeom>
        </p:spPr>
        <p:txBody>
          <a:bodyPr/>
          <a:lstStyle/>
          <a:p>
            <a:pPr/>
            <a:r>
              <a:t>Update the Meta Configuration file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