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ph type="sldImg"/>
          </p:nvPr>
        </p:nvSpPr>
        <p:spPr>
          <a:xfrm>
            <a:off x="1143000" y="685800"/>
            <a:ext cx="4572000" cy="3429000"/>
          </a:xfrm>
          <a:prstGeom prst="rect">
            <a:avLst/>
          </a:prstGeom>
        </p:spPr>
        <p:txBody>
          <a:bodyPr/>
          <a:lstStyle/>
          <a:p>
            <a:pPr/>
          </a:p>
        </p:txBody>
      </p:sp>
      <p:sp>
        <p:nvSpPr>
          <p:cNvPr id="163" name="Shape 1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8" name="Shape 9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99" name="Shape 99"/>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100" name="Shape 100"/>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1" name="Shape 1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8" name="Shape 10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09"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0" name="Shape 110"/>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8" name="Shape 118"/>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19" name="Shape 11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7" name="Shape 127"/>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8" name="Shape 128"/>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136" name="Shape 136"/>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137" name="Shape 13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8" name="Shape 1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a:defRPr>
                <a:solidFill>
                  <a:srgbClr val="FFFFFF"/>
                </a:solidFill>
              </a:defRPr>
            </a:lvl1pPr>
          </a:lstStyle>
          <a:p>
            <a:pPr/>
            <a:r>
              <a:t>Title Text</a:t>
            </a:r>
          </a:p>
        </p:txBody>
      </p:sp>
      <p:pic>
        <p:nvPicPr>
          <p:cNvPr id="146"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7" name="Shape 1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a:solidFill>
                  <a:srgbClr val="FFFFFF"/>
                </a:solidFill>
              </a:defRPr>
            </a:lvl1pPr>
          </a:lstStyle>
          <a:p>
            <a:pPr/>
            <a:r>
              <a:t>Title Text</a:t>
            </a:r>
          </a:p>
        </p:txBody>
      </p:sp>
      <p:pic>
        <p:nvPicPr>
          <p:cNvPr id="155"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56" name="Shape 1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lvl1pPr>
              <a:defRPr>
                <a:solidFill>
                  <a:srgbClr val="FFFFFF"/>
                </a:solidFill>
              </a:defRPr>
            </a:lvl1pPr>
          </a:lstStyle>
          <a:p>
            <a:pPr/>
            <a:r>
              <a:t>Title Text</a:t>
            </a:r>
          </a:p>
        </p:txBody>
      </p:sp>
      <p:pic>
        <p:nvPicPr>
          <p:cNvPr id="3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0" name="Shape 40"/>
          <p:cNvSpPr/>
          <p:nvPr>
            <p:ph type="title"/>
          </p:nvPr>
        </p:nvSpPr>
        <p:spPr>
          <a:prstGeom prst="rect">
            <a:avLst/>
          </a:prstGeom>
        </p:spPr>
        <p:txBody>
          <a:bodyPr/>
          <a:lstStyle>
            <a:lvl1pPr>
              <a:defRPr>
                <a:solidFill>
                  <a:srgbClr val="FFFFFF"/>
                </a:solidFill>
              </a:defRPr>
            </a:lvl1pPr>
          </a:lstStyle>
          <a:p>
            <a:pPr/>
            <a:r>
              <a:t>Title Text</a:t>
            </a:r>
          </a:p>
        </p:txBody>
      </p:sp>
      <p:pic>
        <p:nvPicPr>
          <p:cNvPr id="4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2" name="Shape 42"/>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3" name="Shape 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a:defRPr>
                <a:solidFill>
                  <a:srgbClr val="FFFFFF"/>
                </a:solidFill>
              </a:defRPr>
            </a:lvl1pPr>
          </a:lstStyle>
          <a:p>
            <a:pPr/>
            <a:r>
              <a:t>Title Text</a:t>
            </a:r>
          </a:p>
        </p:txBody>
      </p:sp>
      <p:pic>
        <p:nvPicPr>
          <p:cNvPr id="51"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2" name="Shape 52"/>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0"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1" name="Shape 61"/>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69" name="Shape 69"/>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0" name="Shape 7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71" name="solarpanels.png"/>
          <p:cNvPicPr>
            <a:picLocks noChangeAspect="1"/>
          </p:cNvPicPr>
          <p:nvPr/>
        </p:nvPicPr>
        <p:blipFill>
          <a:blip r:embed="rId2">
            <a:extLst/>
          </a:blip>
          <a:stretch>
            <a:fillRect/>
          </a:stretch>
        </p:blipFill>
        <p:spPr>
          <a:xfrm>
            <a:off x="356122" y="2799556"/>
            <a:ext cx="5982402" cy="4154446"/>
          </a:xfrm>
          <a:prstGeom prst="rect">
            <a:avLst/>
          </a:prstGeom>
          <a:ln w="12700">
            <a:miter lim="400000"/>
          </a:ln>
        </p:spPr>
      </p:pic>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79" name="Shape 79"/>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0" name="Shape 8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1"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89" name="Shape 89"/>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0" name="Shape 90"/>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ctrTitle"/>
          </p:nvPr>
        </p:nvSpPr>
        <p:spPr>
          <a:prstGeom prst="rect">
            <a:avLst/>
          </a:prstGeom>
        </p:spPr>
        <p:txBody>
          <a:bodyPr/>
          <a:lstStyle/>
          <a:p>
            <a:pPr/>
            <a:r>
              <a:t>Introduction to Telegraf</a:t>
            </a:r>
          </a:p>
        </p:txBody>
      </p:sp>
      <p:sp>
        <p:nvSpPr>
          <p:cNvPr id="166" name="Shape 16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343520" y="330200"/>
            <a:ext cx="12732395" cy="1065908"/>
          </a:xfrm>
          <a:prstGeom prst="rect">
            <a:avLst/>
          </a:prstGeom>
        </p:spPr>
        <p:txBody>
          <a:bodyPr/>
          <a:lstStyle/>
          <a:p>
            <a:pPr/>
            <a:r>
              <a:t>Service Plugins</a:t>
            </a:r>
          </a:p>
        </p:txBody>
      </p:sp>
      <p:sp>
        <p:nvSpPr>
          <p:cNvPr id="194" name="Shape 194"/>
          <p:cNvSpPr/>
          <p:nvPr/>
        </p:nvSpPr>
        <p:spPr>
          <a:xfrm>
            <a:off x="373506" y="1684235"/>
            <a:ext cx="12257787" cy="57046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800">
                <a:latin typeface="Helvetica Neue Light"/>
                <a:ea typeface="Helvetica Neue Light"/>
                <a:cs typeface="Helvetica Neue Light"/>
                <a:sym typeface="Helvetica Neue Light"/>
              </a:defRPr>
            </a:pPr>
            <a:r>
              <a:t>Statsd</a:t>
            </a:r>
          </a:p>
          <a:p>
            <a:pPr marL="233947" indent="-233947">
              <a:buSzPct val="75000"/>
              <a:buChar char="•"/>
              <a:defRPr sz="2800">
                <a:latin typeface="Helvetica Neue Light"/>
                <a:ea typeface="Helvetica Neue Light"/>
                <a:cs typeface="Helvetica Neue Light"/>
                <a:sym typeface="Helvetica Neue Light"/>
              </a:defRPr>
            </a:pPr>
            <a:r>
              <a:t>Tail</a:t>
            </a:r>
          </a:p>
          <a:p>
            <a:pPr marL="233947" indent="-233947">
              <a:buSzPct val="75000"/>
              <a:buChar char="•"/>
              <a:defRPr sz="2800">
                <a:latin typeface="Helvetica Neue Light"/>
                <a:ea typeface="Helvetica Neue Light"/>
                <a:cs typeface="Helvetica Neue Light"/>
                <a:sym typeface="Helvetica Neue Light"/>
              </a:defRPr>
            </a:pPr>
            <a:r>
              <a:t>UDP Listener</a:t>
            </a:r>
          </a:p>
          <a:p>
            <a:pPr marL="233947" indent="-233947">
              <a:buSzPct val="75000"/>
              <a:buChar char="•"/>
              <a:defRPr sz="2800">
                <a:latin typeface="Helvetica Neue Light"/>
                <a:ea typeface="Helvetica Neue Light"/>
                <a:cs typeface="Helvetica Neue Light"/>
                <a:sym typeface="Helvetica Neue Light"/>
              </a:defRPr>
            </a:pPr>
            <a:r>
              <a:t>TCP Listener</a:t>
            </a:r>
          </a:p>
          <a:p>
            <a:pPr marL="233947" indent="-233947">
              <a:buSzPct val="75000"/>
              <a:buChar char="•"/>
              <a:defRPr sz="2800">
                <a:latin typeface="Helvetica Neue Light"/>
                <a:ea typeface="Helvetica Neue Light"/>
                <a:cs typeface="Helvetica Neue Light"/>
                <a:sym typeface="Helvetica Neue Light"/>
              </a:defRPr>
            </a:pPr>
            <a:r>
              <a:t>MQTT Consumer</a:t>
            </a:r>
          </a:p>
          <a:p>
            <a:pPr marL="233947" indent="-233947">
              <a:buSzPct val="75000"/>
              <a:buChar char="•"/>
              <a:defRPr sz="2800">
                <a:latin typeface="Helvetica Neue Light"/>
                <a:ea typeface="Helvetica Neue Light"/>
                <a:cs typeface="Helvetica Neue Light"/>
                <a:sym typeface="Helvetica Neue Light"/>
              </a:defRPr>
            </a:pPr>
            <a:r>
              <a:t>Kafka Consumer</a:t>
            </a:r>
          </a:p>
          <a:p>
            <a:pPr marL="233947" indent="-233947">
              <a:buSzPct val="75000"/>
              <a:buChar char="•"/>
              <a:defRPr sz="2800">
                <a:latin typeface="Helvetica Neue Light"/>
                <a:ea typeface="Helvetica Neue Light"/>
                <a:cs typeface="Helvetica Neue Light"/>
                <a:sym typeface="Helvetica Neue Light"/>
              </a:defRPr>
            </a:pPr>
            <a:r>
              <a:t>NATS consumer</a:t>
            </a:r>
          </a:p>
          <a:p>
            <a:pPr marL="233947" indent="-233947">
              <a:buSzPct val="75000"/>
              <a:buChar char="•"/>
              <a:defRPr sz="2800">
                <a:latin typeface="Helvetica Neue Light"/>
                <a:ea typeface="Helvetica Neue Light"/>
                <a:cs typeface="Helvetica Neue Light"/>
                <a:sym typeface="Helvetica Neue Light"/>
              </a:defRPr>
            </a:pPr>
            <a:r>
              <a:t>Webhooks</a:t>
            </a:r>
          </a:p>
          <a:p>
            <a:pPr lvl="1" marL="678447" indent="-233947">
              <a:buSzPct val="75000"/>
              <a:buChar char="•"/>
              <a:defRPr sz="2800">
                <a:latin typeface="Helvetica Neue Light"/>
                <a:ea typeface="Helvetica Neue Light"/>
                <a:cs typeface="Helvetica Neue Light"/>
                <a:sym typeface="Helvetica Neue Light"/>
              </a:defRPr>
            </a:pPr>
            <a:r>
              <a:t>Github</a:t>
            </a:r>
          </a:p>
          <a:p>
            <a:pPr lvl="1" marL="678447" indent="-233947">
              <a:buSzPct val="75000"/>
              <a:buChar char="•"/>
              <a:defRPr sz="2800">
                <a:latin typeface="Helvetica Neue Light"/>
                <a:ea typeface="Helvetica Neue Light"/>
                <a:cs typeface="Helvetica Neue Light"/>
                <a:sym typeface="Helvetica Neue Light"/>
              </a:defRPr>
            </a:pPr>
            <a:r>
              <a:t>Rollbar</a:t>
            </a:r>
          </a:p>
          <a:p>
            <a:pPr marL="233947" indent="-233947">
              <a:buSzPct val="75000"/>
              <a:buChar char="•"/>
              <a:defRPr sz="2800">
                <a:latin typeface="Helvetica Neue Light"/>
                <a:ea typeface="Helvetica Neue Light"/>
                <a:cs typeface="Helvetica Neue Light"/>
                <a:sym typeface="Helvetica Neue Light"/>
              </a:defRPr>
            </a:pPr>
            <a:r>
              <a:t>NSQ Consumer</a:t>
            </a:r>
            <a:endParaRPr>
              <a:latin typeface="Helvetica Neue Medium"/>
              <a:ea typeface="Helvetica Neue Medium"/>
              <a:cs typeface="Helvetica Neue Medium"/>
              <a:sym typeface="Helvetica Neue Medium"/>
            </a:endParaRPr>
          </a:p>
          <a:p>
            <a:pPr>
              <a:defRPr sz="2800">
                <a:latin typeface="Helvetica Neue Light"/>
                <a:ea typeface="Helvetica Neue Light"/>
                <a:cs typeface="Helvetica Neue Light"/>
                <a:sym typeface="Helvetica Neue Light"/>
              </a:defRPr>
            </a:pPr>
            <a:endParaRPr>
              <a:latin typeface="Helvetica Neue Medium"/>
              <a:ea typeface="Helvetica Neue Medium"/>
              <a:cs typeface="Helvetica Neue Medium"/>
              <a:sym typeface="Helvetica Neue Medium"/>
            </a:endParaRPr>
          </a:p>
        </p:txBody>
      </p:sp>
      <p:pic>
        <p:nvPicPr>
          <p:cNvPr id="195" name="pasted-image.tiff"/>
          <p:cNvPicPr>
            <a:picLocks noChangeAspect="1"/>
          </p:cNvPicPr>
          <p:nvPr/>
        </p:nvPicPr>
        <p:blipFill>
          <a:blip r:embed="rId2">
            <a:extLst/>
          </a:blip>
          <a:stretch>
            <a:fillRect/>
          </a:stretch>
        </p:blipFill>
        <p:spPr>
          <a:xfrm>
            <a:off x="5954910" y="2900975"/>
            <a:ext cx="6597388" cy="3271205"/>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nvSpPr>
        <p:spPr>
          <a:xfrm>
            <a:off x="507994" y="2223907"/>
            <a:ext cx="12903213" cy="5031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b="1" sz="3000">
                <a:solidFill>
                  <a:srgbClr val="53585F"/>
                </a:solidFill>
                <a:latin typeface="Courier New"/>
                <a:ea typeface="Courier New"/>
                <a:cs typeface="Courier New"/>
                <a:sym typeface="Courier New"/>
              </a:defRPr>
            </a:pPr>
            <a:r>
              <a:t>OSX</a:t>
            </a:r>
          </a:p>
          <a:p>
            <a:pPr algn="just">
              <a:lnSpc>
                <a:spcPct val="110000"/>
              </a:lnSpc>
              <a:defRPr sz="2000">
                <a:solidFill>
                  <a:schemeClr val="accent6"/>
                </a:solidFill>
                <a:latin typeface="Courier New"/>
                <a:ea typeface="Courier New"/>
                <a:cs typeface="Courier New"/>
                <a:sym typeface="Courier New"/>
              </a:defRPr>
            </a:pPr>
            <a:r>
              <a:t>$ brew update</a:t>
            </a:r>
          </a:p>
          <a:p>
            <a:pPr algn="just">
              <a:lnSpc>
                <a:spcPct val="110000"/>
              </a:lnSpc>
              <a:defRPr sz="2000">
                <a:solidFill>
                  <a:schemeClr val="accent6"/>
                </a:solidFill>
                <a:latin typeface="Courier New"/>
                <a:ea typeface="Courier New"/>
                <a:cs typeface="Courier New"/>
                <a:sym typeface="Courier New"/>
              </a:defRPr>
            </a:pPr>
            <a:r>
              <a:t>$ brew install telegraf</a:t>
            </a:r>
          </a:p>
          <a:p>
            <a:pPr lvl="2" algn="just">
              <a:lnSpc>
                <a:spcPct val="110000"/>
              </a:lnSpc>
              <a:defRPr sz="2000">
                <a:solidFill>
                  <a:schemeClr val="accent6"/>
                </a:solidFill>
                <a:latin typeface="Courier New"/>
                <a:ea typeface="Courier New"/>
                <a:cs typeface="Courier New"/>
                <a:sym typeface="Courier New"/>
              </a:defRPr>
            </a:pPr>
          </a:p>
          <a:p>
            <a:pPr lvl="2"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Debian/Ubuntu</a:t>
            </a:r>
          </a:p>
          <a:p>
            <a:pPr algn="just">
              <a:lnSpc>
                <a:spcPct val="110000"/>
              </a:lnSpc>
              <a:defRPr sz="2000">
                <a:solidFill>
                  <a:schemeClr val="accent6"/>
                </a:solidFill>
                <a:latin typeface="Courier New"/>
                <a:ea typeface="Courier New"/>
                <a:cs typeface="Courier New"/>
                <a:sym typeface="Courier New"/>
              </a:defRPr>
            </a:pPr>
            <a:r>
              <a:t>$ wget https://dl.influxdata.com/telegraf/releases/telegraf_0.13.1_amd64.deb</a:t>
            </a:r>
          </a:p>
          <a:p>
            <a:pPr algn="just">
              <a:lnSpc>
                <a:spcPct val="110000"/>
              </a:lnSpc>
              <a:defRPr sz="2000">
                <a:solidFill>
                  <a:schemeClr val="accent6"/>
                </a:solidFill>
                <a:latin typeface="Courier New"/>
                <a:ea typeface="Courier New"/>
                <a:cs typeface="Courier New"/>
                <a:sym typeface="Courier New"/>
              </a:defRPr>
            </a:pPr>
            <a:r>
              <a:t>$ sudo dpkg -i telegraf_0.13.1_amd64.deb</a:t>
            </a:r>
          </a:p>
          <a:p>
            <a:pPr algn="just">
              <a:lnSpc>
                <a:spcPct val="110000"/>
              </a:lnSpc>
              <a:defRPr sz="2000">
                <a:solidFill>
                  <a:schemeClr val="accent6"/>
                </a:solidFill>
                <a:latin typeface="Courier New"/>
                <a:ea typeface="Courier New"/>
                <a:cs typeface="Courier New"/>
                <a:sym typeface="Courier New"/>
              </a:defRPr>
            </a:pPr>
          </a:p>
          <a:p>
            <a:pPr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RedHat/CentOS</a:t>
            </a:r>
          </a:p>
          <a:p>
            <a:pPr algn="just">
              <a:lnSpc>
                <a:spcPct val="110000"/>
              </a:lnSpc>
              <a:defRPr sz="2000">
                <a:solidFill>
                  <a:schemeClr val="accent6"/>
                </a:solidFill>
                <a:latin typeface="Courier New"/>
                <a:ea typeface="Courier New"/>
                <a:cs typeface="Courier New"/>
                <a:sym typeface="Courier New"/>
              </a:defRPr>
            </a:pPr>
            <a:r>
              <a:t>$ wget https://dl.influxdata.com/telegraf/releases/telegraf-0.13.1.x86_64.rpm</a:t>
            </a:r>
          </a:p>
          <a:p>
            <a:pPr algn="just">
              <a:lnSpc>
                <a:spcPct val="110000"/>
              </a:lnSpc>
              <a:defRPr sz="2000">
                <a:solidFill>
                  <a:schemeClr val="accent6"/>
                </a:solidFill>
                <a:latin typeface="Courier New"/>
                <a:ea typeface="Courier New"/>
                <a:cs typeface="Courier New"/>
                <a:sym typeface="Courier New"/>
              </a:defRPr>
            </a:pPr>
            <a:r>
              <a:t>$ sudo yum localinstall telegraf-0.13.1.x86_64.rpm</a:t>
            </a:r>
          </a:p>
        </p:txBody>
      </p:sp>
      <p:sp>
        <p:nvSpPr>
          <p:cNvPr id="198" name="Shape 198"/>
          <p:cNvSpPr/>
          <p:nvPr>
            <p:ph type="title"/>
          </p:nvPr>
        </p:nvSpPr>
        <p:spPr>
          <a:xfrm>
            <a:off x="343520" y="330200"/>
            <a:ext cx="12732395" cy="1065908"/>
          </a:xfrm>
          <a:prstGeom prst="rect">
            <a:avLst/>
          </a:prstGeom>
        </p:spPr>
        <p:txBody>
          <a:bodyPr/>
          <a:lstStyle/>
          <a:p>
            <a:pPr/>
            <a:r>
              <a:t>Installing Telegraf</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nvSpPr>
        <p:spPr>
          <a:xfrm>
            <a:off x="258111" y="1780677"/>
            <a:ext cx="12903213" cy="594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sz="1800">
                <a:solidFill>
                  <a:schemeClr val="accent6"/>
                </a:solidFill>
                <a:latin typeface="Courier New"/>
                <a:ea typeface="Courier New"/>
                <a:cs typeface="Courier New"/>
                <a:sym typeface="Courier New"/>
              </a:defRPr>
            </a:pPr>
            <a:r>
              <a:t>$ telegraf -help</a:t>
            </a:r>
          </a:p>
          <a:p>
            <a:pPr algn="just">
              <a:lnSpc>
                <a:spcPct val="110000"/>
              </a:lnSpc>
              <a:defRPr sz="1800">
                <a:solidFill>
                  <a:schemeClr val="accent6"/>
                </a:solidFill>
                <a:latin typeface="Courier New"/>
                <a:ea typeface="Courier New"/>
                <a:cs typeface="Courier New"/>
                <a:sym typeface="Courier New"/>
              </a:defRPr>
            </a:pPr>
            <a:r>
              <a:t>Telegraf, The plugin-driven server agent for collecting and reporting metrics.</a:t>
            </a:r>
          </a:p>
          <a:p>
            <a:pPr algn="just">
              <a:lnSpc>
                <a:spcPct val="110000"/>
              </a:lnSpc>
              <a:defRPr sz="1800">
                <a:solidFill>
                  <a:schemeClr val="accent6"/>
                </a:solidFill>
                <a:latin typeface="Courier New"/>
                <a:ea typeface="Courier New"/>
                <a:cs typeface="Courier New"/>
                <a:sym typeface="Courier New"/>
              </a:defRPr>
            </a:pPr>
          </a:p>
          <a:p>
            <a:pPr algn="just">
              <a:lnSpc>
                <a:spcPct val="110000"/>
              </a:lnSpc>
              <a:defRPr sz="1800">
                <a:solidFill>
                  <a:schemeClr val="accent6"/>
                </a:solidFill>
                <a:latin typeface="Courier New"/>
                <a:ea typeface="Courier New"/>
                <a:cs typeface="Courier New"/>
                <a:sym typeface="Courier New"/>
              </a:defRPr>
            </a:pPr>
            <a:r>
              <a:t>Usage:</a:t>
            </a:r>
          </a:p>
          <a:p>
            <a:pPr algn="just">
              <a:lnSpc>
                <a:spcPct val="110000"/>
              </a:lnSpc>
              <a:defRPr sz="1800">
                <a:solidFill>
                  <a:schemeClr val="accent6"/>
                </a:solidFill>
                <a:latin typeface="Courier New"/>
                <a:ea typeface="Courier New"/>
                <a:cs typeface="Courier New"/>
                <a:sym typeface="Courier New"/>
              </a:defRPr>
            </a:pPr>
          </a:p>
          <a:p>
            <a:pPr algn="just">
              <a:lnSpc>
                <a:spcPct val="110000"/>
              </a:lnSpc>
              <a:defRPr sz="1800">
                <a:solidFill>
                  <a:schemeClr val="accent6"/>
                </a:solidFill>
                <a:latin typeface="Courier New"/>
                <a:ea typeface="Courier New"/>
                <a:cs typeface="Courier New"/>
                <a:sym typeface="Courier New"/>
              </a:defRPr>
            </a:pPr>
            <a:r>
              <a:t>  telegraf &lt;flags&gt;</a:t>
            </a:r>
          </a:p>
          <a:p>
            <a:pPr algn="just">
              <a:lnSpc>
                <a:spcPct val="110000"/>
              </a:lnSpc>
              <a:defRPr sz="1800">
                <a:solidFill>
                  <a:schemeClr val="accent6"/>
                </a:solidFill>
                <a:latin typeface="Courier New"/>
                <a:ea typeface="Courier New"/>
                <a:cs typeface="Courier New"/>
                <a:sym typeface="Courier New"/>
              </a:defRPr>
            </a:pPr>
          </a:p>
          <a:p>
            <a:pPr algn="just">
              <a:lnSpc>
                <a:spcPct val="110000"/>
              </a:lnSpc>
              <a:defRPr sz="1800">
                <a:solidFill>
                  <a:schemeClr val="accent6"/>
                </a:solidFill>
                <a:latin typeface="Courier New"/>
                <a:ea typeface="Courier New"/>
                <a:cs typeface="Courier New"/>
                <a:sym typeface="Courier New"/>
              </a:defRPr>
            </a:pPr>
            <a:r>
              <a:t>The flags are:</a:t>
            </a:r>
          </a:p>
          <a:p>
            <a:pPr algn="just">
              <a:lnSpc>
                <a:spcPct val="110000"/>
              </a:lnSpc>
              <a:defRPr sz="1800">
                <a:solidFill>
                  <a:schemeClr val="accent6"/>
                </a:solidFill>
                <a:latin typeface="Courier New"/>
                <a:ea typeface="Courier New"/>
                <a:cs typeface="Courier New"/>
                <a:sym typeface="Courier New"/>
              </a:defRPr>
            </a:pPr>
          </a:p>
          <a:p>
            <a:pPr algn="just">
              <a:lnSpc>
                <a:spcPct val="110000"/>
              </a:lnSpc>
              <a:defRPr sz="1800">
                <a:solidFill>
                  <a:schemeClr val="accent6"/>
                </a:solidFill>
                <a:latin typeface="Courier New"/>
                <a:ea typeface="Courier New"/>
                <a:cs typeface="Courier New"/>
                <a:sym typeface="Courier New"/>
              </a:defRPr>
            </a:pPr>
            <a:r>
              <a:t>  -config &lt;file&gt;     configuration file to load</a:t>
            </a:r>
          </a:p>
          <a:p>
            <a:pPr algn="just">
              <a:lnSpc>
                <a:spcPct val="110000"/>
              </a:lnSpc>
              <a:defRPr sz="1800">
                <a:solidFill>
                  <a:schemeClr val="accent6"/>
                </a:solidFill>
                <a:latin typeface="Courier New"/>
                <a:ea typeface="Courier New"/>
                <a:cs typeface="Courier New"/>
                <a:sym typeface="Courier New"/>
              </a:defRPr>
            </a:pPr>
            <a:r>
              <a:t>  -test              gather metrics once, print them to stdout, and exit</a:t>
            </a:r>
          </a:p>
          <a:p>
            <a:pPr algn="just">
              <a:lnSpc>
                <a:spcPct val="110000"/>
              </a:lnSpc>
              <a:defRPr sz="1800">
                <a:solidFill>
                  <a:schemeClr val="accent6"/>
                </a:solidFill>
                <a:latin typeface="Courier New"/>
                <a:ea typeface="Courier New"/>
                <a:cs typeface="Courier New"/>
                <a:sym typeface="Courier New"/>
              </a:defRPr>
            </a:pPr>
            <a:r>
              <a:t>  -sample-config     print out full sample configuration to stdout</a:t>
            </a:r>
          </a:p>
          <a:p>
            <a:pPr algn="just">
              <a:lnSpc>
                <a:spcPct val="110000"/>
              </a:lnSpc>
              <a:defRPr sz="1800">
                <a:solidFill>
                  <a:schemeClr val="accent6"/>
                </a:solidFill>
                <a:latin typeface="Courier New"/>
                <a:ea typeface="Courier New"/>
                <a:cs typeface="Courier New"/>
                <a:sym typeface="Courier New"/>
              </a:defRPr>
            </a:pPr>
            <a:r>
              <a:t>  -config-directory  directory containing additional *.conf files</a:t>
            </a:r>
          </a:p>
          <a:p>
            <a:pPr algn="just">
              <a:lnSpc>
                <a:spcPct val="110000"/>
              </a:lnSpc>
              <a:defRPr sz="1800">
                <a:solidFill>
                  <a:schemeClr val="accent6"/>
                </a:solidFill>
                <a:latin typeface="Courier New"/>
                <a:ea typeface="Courier New"/>
                <a:cs typeface="Courier New"/>
                <a:sym typeface="Courier New"/>
              </a:defRPr>
            </a:pPr>
            <a:r>
              <a:t>  -input-filter      filter the input plugins to enable, separator is :</a:t>
            </a:r>
          </a:p>
          <a:p>
            <a:pPr algn="just">
              <a:lnSpc>
                <a:spcPct val="110000"/>
              </a:lnSpc>
              <a:defRPr sz="1800">
                <a:solidFill>
                  <a:schemeClr val="accent6"/>
                </a:solidFill>
                <a:latin typeface="Courier New"/>
                <a:ea typeface="Courier New"/>
                <a:cs typeface="Courier New"/>
                <a:sym typeface="Courier New"/>
              </a:defRPr>
            </a:pPr>
            <a:r>
              <a:t>  -output-filter     filter the output plugins to enable, separator is :</a:t>
            </a:r>
          </a:p>
          <a:p>
            <a:pPr algn="just">
              <a:lnSpc>
                <a:spcPct val="110000"/>
              </a:lnSpc>
              <a:defRPr sz="1800">
                <a:solidFill>
                  <a:schemeClr val="accent6"/>
                </a:solidFill>
                <a:latin typeface="Courier New"/>
                <a:ea typeface="Courier New"/>
                <a:cs typeface="Courier New"/>
                <a:sym typeface="Courier New"/>
              </a:defRPr>
            </a:pPr>
            <a:r>
              <a:t>  -usage             print usage for a plugin, ie, 'telegraf -usage mysql'</a:t>
            </a:r>
          </a:p>
          <a:p>
            <a:pPr algn="just">
              <a:lnSpc>
                <a:spcPct val="110000"/>
              </a:lnSpc>
              <a:defRPr sz="1800">
                <a:solidFill>
                  <a:schemeClr val="accent6"/>
                </a:solidFill>
                <a:latin typeface="Courier New"/>
                <a:ea typeface="Courier New"/>
                <a:cs typeface="Courier New"/>
                <a:sym typeface="Courier New"/>
              </a:defRPr>
            </a:pPr>
            <a:r>
              <a:t>  -debug             print metrics as they're generated to stdout</a:t>
            </a:r>
          </a:p>
          <a:p>
            <a:pPr algn="just">
              <a:lnSpc>
                <a:spcPct val="110000"/>
              </a:lnSpc>
              <a:defRPr sz="1800">
                <a:solidFill>
                  <a:schemeClr val="accent6"/>
                </a:solidFill>
                <a:latin typeface="Courier New"/>
                <a:ea typeface="Courier New"/>
                <a:cs typeface="Courier New"/>
                <a:sym typeface="Courier New"/>
              </a:defRPr>
            </a:pPr>
            <a:r>
              <a:t>  -quiet             run in quiet mode</a:t>
            </a:r>
          </a:p>
          <a:p>
            <a:pPr algn="just">
              <a:lnSpc>
                <a:spcPct val="110000"/>
              </a:lnSpc>
              <a:defRPr sz="1800">
                <a:solidFill>
                  <a:schemeClr val="accent6"/>
                </a:solidFill>
                <a:latin typeface="Courier New"/>
                <a:ea typeface="Courier New"/>
                <a:cs typeface="Courier New"/>
                <a:sym typeface="Courier New"/>
              </a:defRPr>
            </a:pPr>
            <a:r>
              <a:t>  -version           print the version to stdout </a:t>
            </a:r>
          </a:p>
          <a:p>
            <a:pPr lvl="2" algn="just">
              <a:lnSpc>
                <a:spcPct val="110000"/>
              </a:lnSpc>
              <a:defRPr sz="1800">
                <a:solidFill>
                  <a:schemeClr val="accent6"/>
                </a:solidFill>
                <a:latin typeface="Courier New"/>
                <a:ea typeface="Courier New"/>
                <a:cs typeface="Courier New"/>
                <a:sym typeface="Courier New"/>
              </a:defRPr>
            </a:pPr>
          </a:p>
        </p:txBody>
      </p:sp>
      <p:sp>
        <p:nvSpPr>
          <p:cNvPr id="201" name="Shape 201"/>
          <p:cNvSpPr/>
          <p:nvPr>
            <p:ph type="title"/>
          </p:nvPr>
        </p:nvSpPr>
        <p:spPr>
          <a:xfrm>
            <a:off x="343520" y="330200"/>
            <a:ext cx="12732395" cy="1065908"/>
          </a:xfrm>
          <a:prstGeom prst="rect">
            <a:avLst/>
          </a:prstGeom>
        </p:spPr>
        <p:txBody>
          <a:bodyPr/>
          <a:lstStyle/>
          <a:p>
            <a:pPr/>
            <a:r>
              <a:t>The Telegraf Command</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nvSpPr>
        <p:spPr>
          <a:xfrm>
            <a:off x="419094" y="1754729"/>
            <a:ext cx="12903213" cy="36086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sz="2800" u="sng">
                <a:solidFill>
                  <a:srgbClr val="53585F"/>
                </a:solidFill>
                <a:latin typeface="Helvetica Neue"/>
                <a:ea typeface="Helvetica Neue"/>
                <a:cs typeface="Helvetica Neue"/>
                <a:sym typeface="Helvetica Neue"/>
              </a:defRPr>
            </a:pPr>
            <a:r>
              <a:t>Generating the full config</a:t>
            </a:r>
          </a:p>
          <a:p>
            <a:pPr algn="just">
              <a:lnSpc>
                <a:spcPct val="110000"/>
              </a:lnSpc>
              <a:defRPr sz="2800">
                <a:solidFill>
                  <a:schemeClr val="accent6"/>
                </a:solidFill>
                <a:latin typeface="Courier New"/>
                <a:ea typeface="Courier New"/>
                <a:cs typeface="Courier New"/>
                <a:sym typeface="Courier New"/>
              </a:defRPr>
            </a:pPr>
            <a:r>
              <a:t>$ telegraf -sample-config &gt; telegraf.conf </a:t>
            </a:r>
          </a:p>
          <a:p>
            <a:pPr algn="just">
              <a:lnSpc>
                <a:spcPct val="110000"/>
              </a:lnSpc>
              <a:defRPr sz="2800">
                <a:solidFill>
                  <a:schemeClr val="accent6"/>
                </a:solidFill>
                <a:latin typeface="Courier New"/>
                <a:ea typeface="Courier New"/>
                <a:cs typeface="Courier New"/>
                <a:sym typeface="Courier New"/>
              </a:defRPr>
            </a:pPr>
          </a:p>
          <a:p>
            <a:pPr algn="just">
              <a:lnSpc>
                <a:spcPct val="110000"/>
              </a:lnSpc>
              <a:defRPr sz="2800" u="sng">
                <a:solidFill>
                  <a:srgbClr val="53585F"/>
                </a:solidFill>
                <a:latin typeface="Helvetica Neue"/>
                <a:ea typeface="Helvetica Neue"/>
                <a:cs typeface="Helvetica Neue"/>
                <a:sym typeface="Helvetica Neue"/>
              </a:defRPr>
            </a:pPr>
            <a:r>
              <a:t>Generating config for specific plugins</a:t>
            </a:r>
          </a:p>
          <a:p>
            <a:pPr algn="just">
              <a:lnSpc>
                <a:spcPct val="110000"/>
              </a:lnSpc>
              <a:defRPr sz="2800">
                <a:solidFill>
                  <a:schemeClr val="accent6"/>
                </a:solidFill>
                <a:latin typeface="Courier New"/>
                <a:ea typeface="Courier New"/>
                <a:cs typeface="Courier New"/>
                <a:sym typeface="Courier New"/>
              </a:defRPr>
            </a:pPr>
            <a:r>
              <a:t>$ telegraf -sample-config \</a:t>
            </a:r>
          </a:p>
          <a:p>
            <a:pPr algn="just">
              <a:lnSpc>
                <a:spcPct val="110000"/>
              </a:lnSpc>
              <a:defRPr sz="2800">
                <a:solidFill>
                  <a:schemeClr val="accent6"/>
                </a:solidFill>
                <a:latin typeface="Courier New"/>
                <a:ea typeface="Courier New"/>
                <a:cs typeface="Courier New"/>
                <a:sym typeface="Courier New"/>
              </a:defRPr>
            </a:pPr>
            <a:r>
              <a:t> -input-filter cpu:mem:net:swap \</a:t>
            </a:r>
          </a:p>
          <a:p>
            <a:pPr algn="just">
              <a:lnSpc>
                <a:spcPct val="110000"/>
              </a:lnSpc>
              <a:defRPr sz="2800">
                <a:solidFill>
                  <a:schemeClr val="accent6"/>
                </a:solidFill>
                <a:latin typeface="Courier New"/>
                <a:ea typeface="Courier New"/>
                <a:cs typeface="Courier New"/>
                <a:sym typeface="Courier New"/>
              </a:defRPr>
            </a:pPr>
            <a:r>
              <a:t> -output-filter influxdb:kafka &gt; telegraf.conf</a:t>
            </a:r>
          </a:p>
        </p:txBody>
      </p:sp>
      <p:sp>
        <p:nvSpPr>
          <p:cNvPr id="204" name="Shape 204"/>
          <p:cNvSpPr/>
          <p:nvPr>
            <p:ph type="title"/>
          </p:nvPr>
        </p:nvSpPr>
        <p:spPr>
          <a:xfrm>
            <a:off x="343520" y="330200"/>
            <a:ext cx="12732395" cy="1065908"/>
          </a:xfrm>
          <a:prstGeom prst="rect">
            <a:avLst/>
          </a:prstGeom>
        </p:spPr>
        <p:txBody>
          <a:bodyPr/>
          <a:lstStyle/>
          <a:p>
            <a:pPr/>
            <a:r>
              <a:t>Generating a Telegraf Config</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nvSpPr>
        <p:spPr>
          <a:xfrm>
            <a:off x="258111" y="1873249"/>
            <a:ext cx="12903213" cy="6007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sz="2200">
                <a:solidFill>
                  <a:schemeClr val="accent6"/>
                </a:solidFill>
                <a:latin typeface="Courier New"/>
                <a:ea typeface="Courier New"/>
                <a:cs typeface="Courier New"/>
                <a:sym typeface="Courier New"/>
              </a:defRPr>
            </a:pPr>
            <a:r>
              <a:t>[agent]</a:t>
            </a:r>
          </a:p>
          <a:p>
            <a:pPr algn="just">
              <a:lnSpc>
                <a:spcPct val="110000"/>
              </a:lnSpc>
              <a:defRPr sz="2200">
                <a:solidFill>
                  <a:schemeClr val="accent6"/>
                </a:solidFill>
                <a:latin typeface="Courier New"/>
                <a:ea typeface="Courier New"/>
                <a:cs typeface="Courier New"/>
                <a:sym typeface="Courier New"/>
              </a:defRPr>
            </a:pPr>
            <a:r>
              <a:t>  ## Default data collection interval for all inputs</a:t>
            </a:r>
          </a:p>
          <a:p>
            <a:pPr algn="just">
              <a:lnSpc>
                <a:spcPct val="110000"/>
              </a:lnSpc>
              <a:defRPr sz="2200">
                <a:solidFill>
                  <a:schemeClr val="accent6"/>
                </a:solidFill>
                <a:latin typeface="Courier New"/>
                <a:ea typeface="Courier New"/>
                <a:cs typeface="Courier New"/>
                <a:sym typeface="Courier New"/>
              </a:defRPr>
            </a:pPr>
            <a:r>
              <a:t>  interval = "10s"</a:t>
            </a:r>
          </a:p>
          <a:p>
            <a:pPr algn="just">
              <a:lnSpc>
                <a:spcPct val="110000"/>
              </a:lnSpc>
              <a:defRPr sz="2200">
                <a:solidFill>
                  <a:schemeClr val="accent6"/>
                </a:solidFill>
                <a:latin typeface="Courier New"/>
                <a:ea typeface="Courier New"/>
                <a:cs typeface="Courier New"/>
                <a:sym typeface="Courier New"/>
              </a:defRPr>
            </a:pPr>
            <a:r>
              <a:t>  ...</a:t>
            </a:r>
          </a:p>
          <a:p>
            <a:pPr algn="just">
              <a:lnSpc>
                <a:spcPct val="110000"/>
              </a:lnSpc>
              <a:defRPr sz="2200">
                <a:solidFill>
                  <a:schemeClr val="accent6"/>
                </a:solidFill>
                <a:latin typeface="Courier New"/>
                <a:ea typeface="Courier New"/>
                <a:cs typeface="Courier New"/>
                <a:sym typeface="Courier New"/>
              </a:defRPr>
            </a:pPr>
            <a:r>
              <a:t>  ## Telegraf will send metrics to outputs in batches of at</a:t>
            </a:r>
          </a:p>
          <a:p>
            <a:pPr algn="just">
              <a:lnSpc>
                <a:spcPct val="110000"/>
              </a:lnSpc>
              <a:defRPr sz="2200">
                <a:solidFill>
                  <a:schemeClr val="accent6"/>
                </a:solidFill>
                <a:latin typeface="Courier New"/>
                <a:ea typeface="Courier New"/>
                <a:cs typeface="Courier New"/>
                <a:sym typeface="Courier New"/>
              </a:defRPr>
            </a:pPr>
            <a:r>
              <a:t>  ## most metric_batch_size metrics.</a:t>
            </a:r>
          </a:p>
          <a:p>
            <a:pPr algn="just">
              <a:lnSpc>
                <a:spcPct val="110000"/>
              </a:lnSpc>
              <a:defRPr sz="2200">
                <a:solidFill>
                  <a:schemeClr val="accent6"/>
                </a:solidFill>
                <a:latin typeface="Courier New"/>
                <a:ea typeface="Courier New"/>
                <a:cs typeface="Courier New"/>
                <a:sym typeface="Courier New"/>
              </a:defRPr>
            </a:pPr>
            <a:r>
              <a:t>  metric_batch_size = 1000</a:t>
            </a:r>
          </a:p>
          <a:p>
            <a:pPr algn="just">
              <a:lnSpc>
                <a:spcPct val="110000"/>
              </a:lnSpc>
              <a:defRPr sz="2200">
                <a:solidFill>
                  <a:schemeClr val="accent6"/>
                </a:solidFill>
                <a:latin typeface="Courier New"/>
                <a:ea typeface="Courier New"/>
                <a:cs typeface="Courier New"/>
                <a:sym typeface="Courier New"/>
              </a:defRPr>
            </a:pPr>
            <a:r>
              <a:t>  ...</a:t>
            </a:r>
          </a:p>
          <a:p>
            <a:pPr algn="just">
              <a:lnSpc>
                <a:spcPct val="110000"/>
              </a:lnSpc>
              <a:defRPr sz="2200">
                <a:solidFill>
                  <a:schemeClr val="accent6"/>
                </a:solidFill>
                <a:latin typeface="Courier New"/>
                <a:ea typeface="Courier New"/>
                <a:cs typeface="Courier New"/>
                <a:sym typeface="Courier New"/>
              </a:defRPr>
            </a:pPr>
            <a:r>
              <a:t>  ## By default, precision will be set to the same timestamp order as the</a:t>
            </a:r>
          </a:p>
          <a:p>
            <a:pPr algn="just">
              <a:lnSpc>
                <a:spcPct val="110000"/>
              </a:lnSpc>
              <a:defRPr sz="2200">
                <a:solidFill>
                  <a:schemeClr val="accent6"/>
                </a:solidFill>
                <a:latin typeface="Courier New"/>
                <a:ea typeface="Courier New"/>
                <a:cs typeface="Courier New"/>
                <a:sym typeface="Courier New"/>
              </a:defRPr>
            </a:pPr>
            <a:r>
              <a:t>  ## collection interval, with the maximum being 1s.</a:t>
            </a:r>
          </a:p>
          <a:p>
            <a:pPr algn="just">
              <a:lnSpc>
                <a:spcPct val="110000"/>
              </a:lnSpc>
              <a:defRPr sz="2200">
                <a:solidFill>
                  <a:schemeClr val="accent6"/>
                </a:solidFill>
                <a:latin typeface="Courier New"/>
                <a:ea typeface="Courier New"/>
                <a:cs typeface="Courier New"/>
                <a:sym typeface="Courier New"/>
              </a:defRPr>
            </a:pPr>
            <a:r>
              <a:t>  precision = ""</a:t>
            </a:r>
          </a:p>
          <a:p>
            <a:pPr algn="just">
              <a:lnSpc>
                <a:spcPct val="110000"/>
              </a:lnSpc>
              <a:defRPr sz="2200">
                <a:solidFill>
                  <a:schemeClr val="accent6"/>
                </a:solidFill>
                <a:latin typeface="Courier New"/>
                <a:ea typeface="Courier New"/>
                <a:cs typeface="Courier New"/>
                <a:sym typeface="Courier New"/>
              </a:defRPr>
            </a:pPr>
            <a:r>
              <a:t>  ...</a:t>
            </a:r>
          </a:p>
          <a:p>
            <a:pPr algn="just">
              <a:lnSpc>
                <a:spcPct val="110000"/>
              </a:lnSpc>
              <a:defRPr sz="2200">
                <a:solidFill>
                  <a:schemeClr val="accent6"/>
                </a:solidFill>
                <a:latin typeface="Courier New"/>
                <a:ea typeface="Courier New"/>
                <a:cs typeface="Courier New"/>
                <a:sym typeface="Courier New"/>
              </a:defRPr>
            </a:pPr>
            <a:r>
              <a:t>  ## Override default hostname, if empty use os.Hostname()</a:t>
            </a:r>
          </a:p>
          <a:p>
            <a:pPr algn="just">
              <a:lnSpc>
                <a:spcPct val="110000"/>
              </a:lnSpc>
              <a:defRPr sz="2200">
                <a:solidFill>
                  <a:schemeClr val="accent6"/>
                </a:solidFill>
                <a:latin typeface="Courier New"/>
                <a:ea typeface="Courier New"/>
                <a:cs typeface="Courier New"/>
                <a:sym typeface="Courier New"/>
              </a:defRPr>
            </a:pPr>
            <a:r>
              <a:t>  hostname = ""</a:t>
            </a:r>
          </a:p>
          <a:p>
            <a:pPr algn="just">
              <a:lnSpc>
                <a:spcPct val="110000"/>
              </a:lnSpc>
              <a:defRPr sz="2200">
                <a:solidFill>
                  <a:schemeClr val="accent6"/>
                </a:solidFill>
                <a:latin typeface="Courier New"/>
                <a:ea typeface="Courier New"/>
                <a:cs typeface="Courier New"/>
                <a:sym typeface="Courier New"/>
              </a:defRPr>
            </a:pPr>
            <a:r>
              <a:t>  ## If set to true, do no set the "host" tag in the telegraf agent.</a:t>
            </a:r>
          </a:p>
          <a:p>
            <a:pPr algn="just">
              <a:lnSpc>
                <a:spcPct val="110000"/>
              </a:lnSpc>
              <a:defRPr sz="2200">
                <a:solidFill>
                  <a:schemeClr val="accent6"/>
                </a:solidFill>
                <a:latin typeface="Courier New"/>
                <a:ea typeface="Courier New"/>
                <a:cs typeface="Courier New"/>
                <a:sym typeface="Courier New"/>
              </a:defRPr>
            </a:pPr>
            <a:r>
              <a:t>  omit_hostname = false</a:t>
            </a:r>
          </a:p>
        </p:txBody>
      </p:sp>
      <p:sp>
        <p:nvSpPr>
          <p:cNvPr id="207" name="Shape 207"/>
          <p:cNvSpPr/>
          <p:nvPr>
            <p:ph type="title"/>
          </p:nvPr>
        </p:nvSpPr>
        <p:spPr>
          <a:xfrm>
            <a:off x="343520" y="330200"/>
            <a:ext cx="12732395" cy="1065908"/>
          </a:xfrm>
          <a:prstGeom prst="rect">
            <a:avLst/>
          </a:prstGeom>
        </p:spPr>
        <p:txBody>
          <a:bodyPr/>
          <a:lstStyle/>
          <a:p>
            <a:pPr/>
            <a:r>
              <a:t>Telegraf Config: Agent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nvSpPr>
        <p:spPr>
          <a:xfrm>
            <a:off x="50794" y="2328048"/>
            <a:ext cx="12903213" cy="45707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sz="2100">
                <a:solidFill>
                  <a:schemeClr val="accent6"/>
                </a:solidFill>
                <a:latin typeface="Courier New"/>
                <a:ea typeface="Courier New"/>
                <a:cs typeface="Courier New"/>
                <a:sym typeface="Courier New"/>
              </a:defRPr>
            </a:pPr>
            <a:r>
              <a:t>[[outputs.influxdb]]</a:t>
            </a:r>
          </a:p>
          <a:p>
            <a:pPr algn="just">
              <a:lnSpc>
                <a:spcPct val="110000"/>
              </a:lnSpc>
              <a:defRPr sz="2100">
                <a:solidFill>
                  <a:schemeClr val="accent6"/>
                </a:solidFill>
                <a:latin typeface="Courier New"/>
                <a:ea typeface="Courier New"/>
                <a:cs typeface="Courier New"/>
                <a:sym typeface="Courier New"/>
              </a:defRPr>
            </a:pPr>
            <a:r>
              <a:t>  # urls = ["udp://localhost:8089"] # UDP endpoint example</a:t>
            </a:r>
          </a:p>
          <a:p>
            <a:pPr algn="just">
              <a:lnSpc>
                <a:spcPct val="110000"/>
              </a:lnSpc>
              <a:defRPr sz="2100">
                <a:solidFill>
                  <a:schemeClr val="accent6"/>
                </a:solidFill>
                <a:latin typeface="Courier New"/>
                <a:ea typeface="Courier New"/>
                <a:cs typeface="Courier New"/>
                <a:sym typeface="Courier New"/>
              </a:defRPr>
            </a:pPr>
            <a:r>
              <a:t>  urls = ["http://localhost:8086"] # required</a:t>
            </a:r>
          </a:p>
          <a:p>
            <a:pPr algn="just">
              <a:lnSpc>
                <a:spcPct val="110000"/>
              </a:lnSpc>
              <a:defRPr sz="2100">
                <a:solidFill>
                  <a:schemeClr val="accent6"/>
                </a:solidFill>
                <a:latin typeface="Courier New"/>
                <a:ea typeface="Courier New"/>
                <a:cs typeface="Courier New"/>
                <a:sym typeface="Courier New"/>
              </a:defRPr>
            </a:pPr>
            <a:r>
              <a:t>  ## The target database for metrics (telegraf will create it if not exists).</a:t>
            </a:r>
          </a:p>
          <a:p>
            <a:pPr algn="just">
              <a:lnSpc>
                <a:spcPct val="110000"/>
              </a:lnSpc>
              <a:defRPr sz="2100">
                <a:solidFill>
                  <a:schemeClr val="accent6"/>
                </a:solidFill>
                <a:latin typeface="Courier New"/>
                <a:ea typeface="Courier New"/>
                <a:cs typeface="Courier New"/>
                <a:sym typeface="Courier New"/>
              </a:defRPr>
            </a:pPr>
            <a:r>
              <a:t>  database = "telegraf" # required</a:t>
            </a:r>
          </a:p>
          <a:p>
            <a:pPr algn="just">
              <a:lnSpc>
                <a:spcPct val="110000"/>
              </a:lnSpc>
              <a:defRPr sz="2100">
                <a:solidFill>
                  <a:schemeClr val="accent6"/>
                </a:solidFill>
                <a:latin typeface="Courier New"/>
                <a:ea typeface="Courier New"/>
                <a:cs typeface="Courier New"/>
                <a:sym typeface="Courier New"/>
              </a:defRPr>
            </a:pPr>
          </a:p>
          <a:p>
            <a:pPr algn="just">
              <a:lnSpc>
                <a:spcPct val="110000"/>
              </a:lnSpc>
              <a:defRPr sz="2100">
                <a:solidFill>
                  <a:schemeClr val="accent6"/>
                </a:solidFill>
                <a:latin typeface="Courier New"/>
                <a:ea typeface="Courier New"/>
                <a:cs typeface="Courier New"/>
                <a:sym typeface="Courier New"/>
              </a:defRPr>
            </a:pPr>
            <a:r>
              <a:t>  ## Retention policy to write to. Empty string writes to the default rp.</a:t>
            </a:r>
          </a:p>
          <a:p>
            <a:pPr algn="just">
              <a:lnSpc>
                <a:spcPct val="110000"/>
              </a:lnSpc>
              <a:defRPr sz="2100">
                <a:solidFill>
                  <a:schemeClr val="accent6"/>
                </a:solidFill>
                <a:latin typeface="Courier New"/>
                <a:ea typeface="Courier New"/>
                <a:cs typeface="Courier New"/>
                <a:sym typeface="Courier New"/>
              </a:defRPr>
            </a:pPr>
            <a:r>
              <a:t>  retention_policy = ""</a:t>
            </a:r>
          </a:p>
          <a:p>
            <a:pPr algn="just">
              <a:lnSpc>
                <a:spcPct val="110000"/>
              </a:lnSpc>
              <a:defRPr sz="2100">
                <a:solidFill>
                  <a:schemeClr val="accent6"/>
                </a:solidFill>
                <a:latin typeface="Courier New"/>
                <a:ea typeface="Courier New"/>
                <a:cs typeface="Courier New"/>
                <a:sym typeface="Courier New"/>
              </a:defRPr>
            </a:pPr>
            <a:r>
              <a:t>  ...</a:t>
            </a:r>
          </a:p>
          <a:p>
            <a:pPr algn="just">
              <a:lnSpc>
                <a:spcPct val="110000"/>
              </a:lnSpc>
              <a:defRPr sz="2100">
                <a:solidFill>
                  <a:schemeClr val="accent6"/>
                </a:solidFill>
                <a:latin typeface="Courier New"/>
                <a:ea typeface="Courier New"/>
                <a:cs typeface="Courier New"/>
                <a:sym typeface="Courier New"/>
              </a:defRPr>
            </a:pPr>
          </a:p>
          <a:p>
            <a:pPr algn="just">
              <a:lnSpc>
                <a:spcPct val="110000"/>
              </a:lnSpc>
              <a:defRPr sz="2100">
                <a:solidFill>
                  <a:schemeClr val="accent6"/>
                </a:solidFill>
                <a:latin typeface="Courier New"/>
                <a:ea typeface="Courier New"/>
                <a:cs typeface="Courier New"/>
                <a:sym typeface="Courier New"/>
              </a:defRPr>
            </a:pPr>
            <a:r>
              <a:t>  ## Write timeout (for the InfluxDB client), formatted as a string.</a:t>
            </a:r>
          </a:p>
          <a:p>
            <a:pPr algn="just">
              <a:lnSpc>
                <a:spcPct val="110000"/>
              </a:lnSpc>
              <a:defRPr sz="2100">
                <a:solidFill>
                  <a:schemeClr val="accent6"/>
                </a:solidFill>
                <a:latin typeface="Courier New"/>
                <a:ea typeface="Courier New"/>
                <a:cs typeface="Courier New"/>
                <a:sym typeface="Courier New"/>
              </a:defRPr>
            </a:pPr>
            <a:r>
              <a:t>  timeout = "5s"</a:t>
            </a:r>
          </a:p>
          <a:p>
            <a:pPr algn="just">
              <a:lnSpc>
                <a:spcPct val="110000"/>
              </a:lnSpc>
              <a:defRPr sz="2100">
                <a:solidFill>
                  <a:schemeClr val="accent6"/>
                </a:solidFill>
                <a:latin typeface="Courier New"/>
                <a:ea typeface="Courier New"/>
                <a:cs typeface="Courier New"/>
                <a:sym typeface="Courier New"/>
              </a:defRPr>
            </a:pPr>
            <a:r>
              <a:t>  ...</a:t>
            </a:r>
          </a:p>
        </p:txBody>
      </p:sp>
      <p:sp>
        <p:nvSpPr>
          <p:cNvPr id="210" name="Shape 210"/>
          <p:cNvSpPr/>
          <p:nvPr>
            <p:ph type="title"/>
          </p:nvPr>
        </p:nvSpPr>
        <p:spPr>
          <a:xfrm>
            <a:off x="343520" y="330200"/>
            <a:ext cx="12732395" cy="1065908"/>
          </a:xfrm>
          <a:prstGeom prst="rect">
            <a:avLst/>
          </a:prstGeom>
        </p:spPr>
        <p:txBody>
          <a:bodyPr/>
          <a:lstStyle/>
          <a:p>
            <a:pPr/>
            <a:r>
              <a:t>Telegraf Config: InfluxDB Output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nvSpPr>
        <p:spPr>
          <a:xfrm>
            <a:off x="292094" y="1374601"/>
            <a:ext cx="12098102" cy="40903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sz="2000">
                <a:solidFill>
                  <a:schemeClr val="accent6"/>
                </a:solidFill>
                <a:latin typeface="Courier New"/>
                <a:ea typeface="Courier New"/>
                <a:cs typeface="Courier New"/>
                <a:sym typeface="Courier New"/>
              </a:defRPr>
            </a:pPr>
            <a:r>
              <a:rPr b="1">
                <a:solidFill>
                  <a:srgbClr val="53585F"/>
                </a:solidFill>
                <a:latin typeface="Helvetica Neue"/>
                <a:ea typeface="Helvetica Neue"/>
                <a:cs typeface="Helvetica Neue"/>
                <a:sym typeface="Helvetica Neue"/>
              </a:rPr>
              <a:t>Note:</a:t>
            </a:r>
            <a:r>
              <a:t> </a:t>
            </a:r>
            <a:r>
              <a:rPr>
                <a:solidFill>
                  <a:srgbClr val="53585F"/>
                </a:solidFill>
                <a:latin typeface="Helvetica Neue"/>
                <a:ea typeface="Helvetica Neue"/>
                <a:cs typeface="Helvetica Neue"/>
                <a:sym typeface="Helvetica Neue"/>
              </a:rPr>
              <a:t>The default configuration assumes there is an InfluxDB instance running on localhost</a:t>
            </a:r>
          </a:p>
          <a:p>
            <a:pPr algn="just">
              <a:lnSpc>
                <a:spcPct val="110000"/>
              </a:lnSpc>
              <a:defRPr b="1" sz="3000">
                <a:solidFill>
                  <a:srgbClr val="53585F"/>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influxd</a:t>
            </a:r>
            <a:br/>
            <a:r>
              <a:t>$ sudo service influxdb start</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In foreground</a:t>
            </a:r>
          </a:p>
          <a:p>
            <a:pPr algn="just">
              <a:lnSpc>
                <a:spcPct val="110000"/>
              </a:lnSpc>
              <a:defRPr sz="2000">
                <a:solidFill>
                  <a:schemeClr val="accent6"/>
                </a:solidFill>
                <a:latin typeface="Courier New"/>
                <a:ea typeface="Courier New"/>
                <a:cs typeface="Courier New"/>
                <a:sym typeface="Courier New"/>
              </a:defRPr>
            </a:pPr>
            <a:r>
              <a:t>$ telegraf -config telegraf.conf</a:t>
            </a:r>
          </a:p>
          <a:p>
            <a:pPr lvl="2"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As a Service</a:t>
            </a:r>
          </a:p>
          <a:p>
            <a:pPr algn="just">
              <a:lnSpc>
                <a:spcPct val="110000"/>
              </a:lnSpc>
              <a:defRPr sz="2000">
                <a:solidFill>
                  <a:schemeClr val="accent6"/>
                </a:solidFill>
                <a:latin typeface="Courier New"/>
                <a:ea typeface="Courier New"/>
                <a:cs typeface="Courier New"/>
                <a:sym typeface="Courier New"/>
              </a:defRPr>
            </a:pPr>
            <a:r>
              <a:t>$ sudo service telegraf start</a:t>
            </a:r>
          </a:p>
        </p:txBody>
      </p:sp>
      <p:sp>
        <p:nvSpPr>
          <p:cNvPr id="213" name="Shape 213"/>
          <p:cNvSpPr/>
          <p:nvPr>
            <p:ph type="title"/>
          </p:nvPr>
        </p:nvSpPr>
        <p:spPr>
          <a:xfrm>
            <a:off x="343520" y="330200"/>
            <a:ext cx="12732395" cy="1065908"/>
          </a:xfrm>
          <a:prstGeom prst="rect">
            <a:avLst/>
          </a:prstGeom>
        </p:spPr>
        <p:txBody>
          <a:bodyPr/>
          <a:lstStyle/>
          <a:p>
            <a:pPr/>
            <a:r>
              <a:t>Running Telegraf</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xfrm>
            <a:off x="981422" y="1638300"/>
            <a:ext cx="10373371" cy="3302000"/>
          </a:xfrm>
          <a:prstGeom prst="rect">
            <a:avLst/>
          </a:prstGeom>
        </p:spPr>
        <p:txBody>
          <a:bodyPr/>
          <a:lstStyle/>
          <a:p>
            <a:pPr/>
            <a:r>
              <a:t>Looking at Telegraf Data</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 influx</a:t>
            </a:r>
          </a:p>
          <a:p>
            <a:pPr algn="just">
              <a:lnSpc>
                <a:spcPct val="110000"/>
              </a:lnSpc>
              <a:defRPr sz="2600">
                <a:solidFill>
                  <a:srgbClr val="7A60F6"/>
                </a:solidFill>
                <a:latin typeface="Courier New"/>
                <a:ea typeface="Courier New"/>
                <a:cs typeface="Courier New"/>
                <a:sym typeface="Courier New"/>
              </a:defRPr>
            </a:pPr>
            <a:r>
              <a:t>SHOW DATABASES</a:t>
            </a:r>
          </a:p>
        </p:txBody>
      </p:sp>
      <p:sp>
        <p:nvSpPr>
          <p:cNvPr id="218" name="Shape 218"/>
          <p:cNvSpPr/>
          <p:nvPr>
            <p:ph type="body" idx="14"/>
          </p:nvPr>
        </p:nvSpPr>
        <p:spPr>
          <a:prstGeom prst="rect">
            <a:avLst/>
          </a:prstGeom>
        </p:spPr>
        <p:txBody>
          <a:bodyPr/>
          <a:lstStyle/>
          <a:p>
            <a:pPr/>
            <a:r>
              <a:t>Verifying the Telegraf DB was created</a:t>
            </a:r>
          </a:p>
        </p:txBody>
      </p:sp>
      <p:pic>
        <p:nvPicPr>
          <p:cNvPr id="219" name="Screen Shot 2016-05-12 at 7.52.07 AM.png"/>
          <p:cNvPicPr>
            <a:picLocks noChangeAspect="1"/>
          </p:cNvPicPr>
          <p:nvPr/>
        </p:nvPicPr>
        <p:blipFill>
          <a:blip r:embed="rId2">
            <a:extLst/>
          </a:blip>
          <a:stretch>
            <a:fillRect/>
          </a:stretch>
        </p:blipFill>
        <p:spPr>
          <a:xfrm>
            <a:off x="141051" y="3092781"/>
            <a:ext cx="17613339" cy="2184482"/>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USE telegraf</a:t>
            </a:r>
          </a:p>
        </p:txBody>
      </p:sp>
      <p:sp>
        <p:nvSpPr>
          <p:cNvPr id="222" name="Shape 222"/>
          <p:cNvSpPr/>
          <p:nvPr>
            <p:ph type="body" idx="14"/>
          </p:nvPr>
        </p:nvSpPr>
        <p:spPr>
          <a:prstGeom prst="rect">
            <a:avLst/>
          </a:prstGeom>
        </p:spPr>
        <p:txBody>
          <a:bodyPr/>
          <a:lstStyle/>
          <a:p>
            <a:pPr/>
            <a:r>
              <a:t>Using the Telegraf DB</a:t>
            </a:r>
          </a:p>
        </p:txBody>
      </p:sp>
      <p:pic>
        <p:nvPicPr>
          <p:cNvPr id="223" name="Screen Shot 2016-05-12 at 7.53.10 AM.png"/>
          <p:cNvPicPr>
            <a:picLocks noChangeAspect="1"/>
          </p:cNvPicPr>
          <p:nvPr/>
        </p:nvPicPr>
        <p:blipFill>
          <a:blip r:embed="rId2">
            <a:extLst/>
          </a:blip>
          <a:stretch>
            <a:fillRect/>
          </a:stretch>
        </p:blipFill>
        <p:spPr>
          <a:xfrm>
            <a:off x="384522" y="3271887"/>
            <a:ext cx="9461501" cy="11938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body" idx="13"/>
          </p:nvPr>
        </p:nvSpPr>
        <p:spPr>
          <a:xfrm>
            <a:off x="482425" y="2558225"/>
            <a:ext cx="11267483" cy="1817750"/>
          </a:xfrm>
          <a:prstGeom prst="rect">
            <a:avLst/>
          </a:prstGeom>
        </p:spPr>
        <p:txBody>
          <a:bodyPr/>
          <a:lstStyle/>
          <a:p>
            <a:pPr marL="228600" indent="-228600" algn="l">
              <a:spcBef>
                <a:spcPts val="14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Explain what Telegraf is and when to use it</a:t>
            </a:r>
          </a:p>
          <a:p>
            <a:pPr marL="228600" indent="-228600" algn="l">
              <a:spcBef>
                <a:spcPts val="14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Install and Configure Telegraf</a:t>
            </a:r>
          </a:p>
          <a:p>
            <a:pPr marL="228600" indent="-228600" algn="l">
              <a:spcBef>
                <a:spcPts val="14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Create Dashboards using Telegraf and Grafana data</a:t>
            </a:r>
          </a:p>
        </p:txBody>
      </p:sp>
      <p:sp>
        <p:nvSpPr>
          <p:cNvPr id="169" name="Shape 169"/>
          <p:cNvSpPr/>
          <p:nvPr>
            <p:ph type="title"/>
          </p:nvPr>
        </p:nvSpPr>
        <p:spPr>
          <a:xfrm>
            <a:off x="330820" y="304800"/>
            <a:ext cx="12732395" cy="1065908"/>
          </a:xfrm>
          <a:prstGeom prst="rect">
            <a:avLst/>
          </a:prstGeom>
        </p:spPr>
        <p:txBody>
          <a:bodyPr/>
          <a:lstStyle>
            <a:lvl1pPr>
              <a:defRPr sz="420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r>
              <a:t>SHOW MEASUREMENTS</a:t>
            </a:r>
          </a:p>
        </p:txBody>
      </p:sp>
      <p:sp>
        <p:nvSpPr>
          <p:cNvPr id="226" name="Shape 226"/>
          <p:cNvSpPr/>
          <p:nvPr>
            <p:ph type="body" idx="14"/>
          </p:nvPr>
        </p:nvSpPr>
        <p:spPr>
          <a:prstGeom prst="rect">
            <a:avLst/>
          </a:prstGeom>
        </p:spPr>
        <p:txBody>
          <a:bodyPr/>
          <a:lstStyle/>
          <a:p>
            <a:pPr/>
            <a:r>
              <a:t>See what Data was written</a:t>
            </a:r>
          </a:p>
        </p:txBody>
      </p:sp>
      <p:pic>
        <p:nvPicPr>
          <p:cNvPr id="227" name="Screen Shot 2016-05-12 at 7.55.06 AM.png"/>
          <p:cNvPicPr>
            <a:picLocks noChangeAspect="1"/>
          </p:cNvPicPr>
          <p:nvPr/>
        </p:nvPicPr>
        <p:blipFill>
          <a:blip r:embed="rId2">
            <a:extLst/>
          </a:blip>
          <a:stretch>
            <a:fillRect/>
          </a:stretch>
        </p:blipFill>
        <p:spPr>
          <a:xfrm>
            <a:off x="509041" y="3429892"/>
            <a:ext cx="7845103" cy="3332434"/>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SHOW SERIES</a:t>
            </a: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r>
              <a:t>SHOW MEASUREMENTS</a:t>
            </a:r>
          </a:p>
        </p:txBody>
      </p:sp>
      <p:sp>
        <p:nvSpPr>
          <p:cNvPr id="230" name="Shape 230"/>
          <p:cNvSpPr/>
          <p:nvPr>
            <p:ph type="body" idx="14"/>
          </p:nvPr>
        </p:nvSpPr>
        <p:spPr>
          <a:prstGeom prst="rect">
            <a:avLst/>
          </a:prstGeom>
        </p:spPr>
        <p:txBody>
          <a:bodyPr/>
          <a:lstStyle/>
          <a:p>
            <a:pPr/>
            <a:r>
              <a:t>See what Data was written</a:t>
            </a:r>
          </a:p>
        </p:txBody>
      </p:sp>
      <p:pic>
        <p:nvPicPr>
          <p:cNvPr id="231" name="Screen Shot 2016-05-12 at 7.54.16 AM.png"/>
          <p:cNvPicPr>
            <a:picLocks noChangeAspect="1"/>
          </p:cNvPicPr>
          <p:nvPr/>
        </p:nvPicPr>
        <p:blipFill>
          <a:blip r:embed="rId2">
            <a:extLst/>
          </a:blip>
          <a:stretch>
            <a:fillRect/>
          </a:stretch>
        </p:blipFill>
        <p:spPr>
          <a:xfrm>
            <a:off x="377874" y="2655441"/>
            <a:ext cx="7759701" cy="4152901"/>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body" idx="13"/>
          </p:nvPr>
        </p:nvSpPr>
        <p:spPr>
          <a:prstGeom prst="roundRect">
            <a:avLst>
              <a:gd name="adj" fmla="val 1975"/>
            </a:avLst>
          </a:prstGeom>
        </p:spPr>
        <p:txBody>
          <a:bodyPr/>
          <a:lstStyle/>
          <a:p>
            <a:pPr algn="just">
              <a:lnSpc>
                <a:spcPct val="110000"/>
              </a:lnSpc>
              <a:defRPr sz="2500">
                <a:solidFill>
                  <a:srgbClr val="7A60F6"/>
                </a:solidFill>
                <a:latin typeface="Courier New"/>
                <a:ea typeface="Courier New"/>
                <a:cs typeface="Courier New"/>
                <a:sym typeface="Courier New"/>
              </a:defRPr>
            </a:pPr>
            <a:r>
              <a:t>SELECT * FROM cpu WHERE cpu='cpu-total' and time &gt; now() - 1m</a:t>
            </a:r>
          </a:p>
          <a:p>
            <a:pPr algn="just">
              <a:lnSpc>
                <a:spcPct val="110000"/>
              </a:lnSpc>
              <a:defRPr sz="2600">
                <a:solidFill>
                  <a:srgbClr val="53585F"/>
                </a:solidFill>
                <a:latin typeface="Helvetica Neue"/>
                <a:ea typeface="Helvetica Neue"/>
                <a:cs typeface="Helvetica Neue"/>
                <a:sym typeface="Helvetica Neue"/>
              </a:defRPr>
            </a:pPr>
          </a:p>
        </p:txBody>
      </p:sp>
      <p:sp>
        <p:nvSpPr>
          <p:cNvPr id="234" name="Shape 234"/>
          <p:cNvSpPr/>
          <p:nvPr>
            <p:ph type="body" idx="14"/>
          </p:nvPr>
        </p:nvSpPr>
        <p:spPr>
          <a:prstGeom prst="rect">
            <a:avLst/>
          </a:prstGeom>
        </p:spPr>
        <p:txBody>
          <a:bodyPr/>
          <a:lstStyle/>
          <a:p>
            <a:pPr/>
            <a:r>
              <a:t>Select the Data</a:t>
            </a:r>
          </a:p>
        </p:txBody>
      </p:sp>
      <p:pic>
        <p:nvPicPr>
          <p:cNvPr id="235" name="Screen Shot 2016-05-12 at 7.58.15 AM.png"/>
          <p:cNvPicPr>
            <a:picLocks noChangeAspect="1"/>
          </p:cNvPicPr>
          <p:nvPr/>
        </p:nvPicPr>
        <p:blipFill>
          <a:blip r:embed="rId2">
            <a:extLst/>
          </a:blip>
          <a:stretch>
            <a:fillRect/>
          </a:stretch>
        </p:blipFill>
        <p:spPr>
          <a:xfrm>
            <a:off x="291653" y="2840087"/>
            <a:ext cx="9186739" cy="3286026"/>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pPr/>
            <a:r>
              <a:t>Grafana</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body" idx="13"/>
          </p:nvPr>
        </p:nvSpPr>
        <p:spPr>
          <a:xfrm>
            <a:off x="424183" y="2170875"/>
            <a:ext cx="12469468" cy="2262250"/>
          </a:xfrm>
          <a:prstGeom prst="rect">
            <a:avLst/>
          </a:prstGeom>
        </p:spPr>
        <p:txBody>
          <a:bodyPr/>
          <a:lstStyle/>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Canonical Graphing Solution</a:t>
            </a:r>
          </a:p>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Maintained by RainTank</a:t>
            </a:r>
          </a:p>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Support for many different databases</a:t>
            </a:r>
          </a:p>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Makes great dashboards</a:t>
            </a:r>
          </a:p>
        </p:txBody>
      </p:sp>
      <p:sp>
        <p:nvSpPr>
          <p:cNvPr id="240" name="Shape 240"/>
          <p:cNvSpPr/>
          <p:nvPr>
            <p:ph type="title"/>
          </p:nvPr>
        </p:nvSpPr>
        <p:spPr>
          <a:prstGeom prst="rect">
            <a:avLst/>
          </a:prstGeom>
        </p:spPr>
        <p:txBody>
          <a:bodyPr/>
          <a:lstStyle/>
          <a:p>
            <a:pPr/>
            <a:r>
              <a:t>Grafana…</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nvSpPr>
        <p:spPr>
          <a:xfrm>
            <a:off x="431794" y="1844177"/>
            <a:ext cx="12903213" cy="45351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b="1" sz="3000">
                <a:solidFill>
                  <a:srgbClr val="53585F"/>
                </a:solidFill>
                <a:latin typeface="Courier New"/>
                <a:ea typeface="Courier New"/>
                <a:cs typeface="Courier New"/>
                <a:sym typeface="Courier New"/>
              </a:defRPr>
            </a:pPr>
            <a:r>
              <a:t>OSX</a:t>
            </a:r>
          </a:p>
          <a:p>
            <a:pPr algn="just">
              <a:lnSpc>
                <a:spcPct val="110000"/>
              </a:lnSpc>
              <a:defRPr sz="2000">
                <a:solidFill>
                  <a:schemeClr val="accent6"/>
                </a:solidFill>
                <a:latin typeface="Courier New"/>
                <a:ea typeface="Courier New"/>
                <a:cs typeface="Courier New"/>
                <a:sym typeface="Courier New"/>
              </a:defRPr>
            </a:pPr>
            <a:r>
              <a:t>$ brew update</a:t>
            </a:r>
          </a:p>
          <a:p>
            <a:pPr algn="just">
              <a:lnSpc>
                <a:spcPct val="110000"/>
              </a:lnSpc>
              <a:defRPr sz="2000">
                <a:solidFill>
                  <a:schemeClr val="accent6"/>
                </a:solidFill>
                <a:latin typeface="Courier New"/>
                <a:ea typeface="Courier New"/>
                <a:cs typeface="Courier New"/>
                <a:sym typeface="Courier New"/>
              </a:defRPr>
            </a:pPr>
            <a:r>
              <a:t>$ brew install grafana/grafana/grafana</a:t>
            </a:r>
          </a:p>
          <a:p>
            <a:pPr lvl="2" algn="just">
              <a:lnSpc>
                <a:spcPct val="110000"/>
              </a:lnSpc>
              <a:defRPr sz="2000">
                <a:solidFill>
                  <a:schemeClr val="accent6"/>
                </a:solidFill>
                <a:latin typeface="Courier New"/>
                <a:ea typeface="Courier New"/>
                <a:cs typeface="Courier New"/>
                <a:sym typeface="Courier New"/>
              </a:defRPr>
            </a:pPr>
          </a:p>
          <a:p>
            <a:pPr lvl="2"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Debian/Ubuntu</a:t>
            </a:r>
          </a:p>
          <a:p>
            <a:pPr algn="just">
              <a:lnSpc>
                <a:spcPct val="110000"/>
              </a:lnSpc>
              <a:defRPr sz="1900">
                <a:solidFill>
                  <a:schemeClr val="accent6"/>
                </a:solidFill>
                <a:latin typeface="Courier New"/>
                <a:ea typeface="Courier New"/>
                <a:cs typeface="Courier New"/>
                <a:sym typeface="Courier New"/>
              </a:defRPr>
            </a:pPr>
            <a:r>
              <a:t>$ wget https://grafanarel.s3.amazonaws.com/builds/grafana_3.1.0-1468321182_amd64.deb</a:t>
            </a:r>
          </a:p>
          <a:p>
            <a:pPr algn="just">
              <a:lnSpc>
                <a:spcPct val="110000"/>
              </a:lnSpc>
              <a:defRPr sz="1900">
                <a:solidFill>
                  <a:schemeClr val="accent6"/>
                </a:solidFill>
                <a:latin typeface="Courier New"/>
                <a:ea typeface="Courier New"/>
                <a:cs typeface="Courier New"/>
                <a:sym typeface="Courier New"/>
              </a:defRPr>
            </a:pPr>
            <a:r>
              <a:t>$ sudo apt-get install -y adduser libfontconfig</a:t>
            </a:r>
          </a:p>
          <a:p>
            <a:pPr algn="just">
              <a:lnSpc>
                <a:spcPct val="110000"/>
              </a:lnSpc>
              <a:defRPr sz="1900">
                <a:solidFill>
                  <a:schemeClr val="accent6"/>
                </a:solidFill>
                <a:latin typeface="Courier New"/>
                <a:ea typeface="Courier New"/>
                <a:cs typeface="Courier New"/>
                <a:sym typeface="Courier New"/>
              </a:defRPr>
            </a:pPr>
            <a:r>
              <a:t>$ sudo dpkg -i grafana_3.1.0-1468321182_amd64.deb</a:t>
            </a:r>
          </a:p>
          <a:p>
            <a:pPr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RedHat/CentOS</a:t>
            </a:r>
          </a:p>
          <a:p>
            <a:pPr algn="just">
              <a:lnSpc>
                <a:spcPct val="110000"/>
              </a:lnSpc>
              <a:defRPr sz="1600">
                <a:solidFill>
                  <a:schemeClr val="accent6"/>
                </a:solidFill>
                <a:latin typeface="Courier New"/>
                <a:ea typeface="Courier New"/>
                <a:cs typeface="Courier New"/>
                <a:sym typeface="Courier New"/>
              </a:defRPr>
            </a:pPr>
            <a:r>
              <a:t>$ sudo yum install https://grafanarel.s3.amazonaws.com/builds/grafana-3.1.0-1468321182.x86_64.rpm</a:t>
            </a:r>
          </a:p>
        </p:txBody>
      </p:sp>
      <p:sp>
        <p:nvSpPr>
          <p:cNvPr id="243" name="Shape 243"/>
          <p:cNvSpPr/>
          <p:nvPr>
            <p:ph type="title"/>
          </p:nvPr>
        </p:nvSpPr>
        <p:spPr>
          <a:xfrm>
            <a:off x="343520" y="330200"/>
            <a:ext cx="12732395" cy="1065908"/>
          </a:xfrm>
          <a:prstGeom prst="rect">
            <a:avLst/>
          </a:prstGeom>
        </p:spPr>
        <p:txBody>
          <a:bodyPr/>
          <a:lstStyle/>
          <a:p>
            <a:pPr/>
            <a:r>
              <a:t>Installing Grafana</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nvSpPr>
        <p:spPr>
          <a:xfrm>
            <a:off x="258111" y="2035234"/>
            <a:ext cx="12903213" cy="2230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lnSpc>
                <a:spcPct val="110000"/>
              </a:lnSpc>
              <a:defRPr b="1" sz="3000">
                <a:solidFill>
                  <a:srgbClr val="53585F"/>
                </a:solidFill>
                <a:latin typeface="Courier New"/>
                <a:ea typeface="Courier New"/>
                <a:cs typeface="Courier New"/>
                <a:sym typeface="Courier New"/>
              </a:defRPr>
            </a:pPr>
            <a:r>
              <a:t>OSX</a:t>
            </a:r>
          </a:p>
          <a:p>
            <a:pPr algn="just">
              <a:lnSpc>
                <a:spcPct val="110000"/>
              </a:lnSpc>
              <a:defRPr sz="2000">
                <a:solidFill>
                  <a:schemeClr val="accent6"/>
                </a:solidFill>
                <a:latin typeface="Courier New"/>
                <a:ea typeface="Courier New"/>
                <a:cs typeface="Courier New"/>
                <a:sym typeface="Courier New"/>
              </a:defRPr>
            </a:pPr>
            <a:r>
              <a:t>$ grafana start</a:t>
            </a:r>
          </a:p>
          <a:p>
            <a:pPr lvl="2" algn="just">
              <a:lnSpc>
                <a:spcPct val="110000"/>
              </a:lnSpc>
              <a:defRPr sz="2000">
                <a:solidFill>
                  <a:schemeClr val="accent6"/>
                </a:solidFill>
                <a:latin typeface="Courier New"/>
                <a:ea typeface="Courier New"/>
                <a:cs typeface="Courier New"/>
                <a:sym typeface="Courier New"/>
              </a:defRPr>
            </a:pPr>
          </a:p>
          <a:p>
            <a:pPr algn="just">
              <a:lnSpc>
                <a:spcPct val="110000"/>
              </a:lnSpc>
              <a:defRPr b="1" sz="3000">
                <a:solidFill>
                  <a:srgbClr val="53585F"/>
                </a:solidFill>
                <a:latin typeface="Courier New"/>
                <a:ea typeface="Courier New"/>
                <a:cs typeface="Courier New"/>
                <a:sym typeface="Courier New"/>
              </a:defRPr>
            </a:pPr>
            <a:r>
              <a:t>Linux</a:t>
            </a:r>
          </a:p>
          <a:p>
            <a:pPr algn="just">
              <a:lnSpc>
                <a:spcPct val="110000"/>
              </a:lnSpc>
              <a:defRPr sz="1900">
                <a:solidFill>
                  <a:schemeClr val="accent6"/>
                </a:solidFill>
                <a:latin typeface="Courier New"/>
                <a:ea typeface="Courier New"/>
                <a:cs typeface="Courier New"/>
                <a:sym typeface="Courier New"/>
              </a:defRPr>
            </a:pPr>
            <a:r>
              <a:t>$ sudo service grafana-server start</a:t>
            </a:r>
          </a:p>
        </p:txBody>
      </p:sp>
      <p:sp>
        <p:nvSpPr>
          <p:cNvPr id="246" name="Shape 246"/>
          <p:cNvSpPr/>
          <p:nvPr>
            <p:ph type="title"/>
          </p:nvPr>
        </p:nvSpPr>
        <p:spPr>
          <a:xfrm>
            <a:off x="343520" y="330200"/>
            <a:ext cx="12732395" cy="1065908"/>
          </a:xfrm>
          <a:prstGeom prst="rect">
            <a:avLst/>
          </a:prstGeom>
        </p:spPr>
        <p:txBody>
          <a:bodyPr/>
          <a:lstStyle/>
          <a:p>
            <a:pPr/>
            <a:r>
              <a:t>Starting Grafana</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xfrm>
            <a:off x="3124820" y="4343846"/>
            <a:ext cx="12732395" cy="1065908"/>
          </a:xfrm>
          <a:prstGeom prst="rect">
            <a:avLst/>
          </a:prstGeom>
        </p:spPr>
        <p:txBody>
          <a:bodyPr/>
          <a:lstStyle/>
          <a:p>
            <a:pPr/>
            <a:r>
              <a:t>Work inside browser…</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4">
            <a:hueOff val="102361"/>
            <a:satOff val="14118"/>
            <a:lumOff val="10675"/>
          </a:schemeClr>
        </a:solidFill>
      </p:bgPr>
    </p:bg>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Telegraf</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xfrm>
            <a:off x="424183" y="1885125"/>
            <a:ext cx="12469468" cy="2833750"/>
          </a:xfrm>
          <a:prstGeom prst="rect">
            <a:avLst/>
          </a:prstGeom>
        </p:spPr>
        <p:txBody>
          <a:bodyPr/>
          <a:lstStyle/>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Agent written in go for collecting metrics</a:t>
            </a:r>
          </a:p>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Metrics can be local to the instance where Telegraf is running or external.</a:t>
            </a:r>
          </a:p>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Minimal memory footprint</a:t>
            </a:r>
          </a:p>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Works trivially as a data normalization layer for InfluxDB</a:t>
            </a:r>
          </a:p>
          <a:p>
            <a:pPr marL="419100" indent="-419100" algn="l">
              <a:spcBef>
                <a:spcPts val="900"/>
              </a:spcBef>
              <a:buClr>
                <a:srgbClr val="3A424E"/>
              </a:buClr>
              <a:buSzPct val="100000"/>
              <a:buChar char="•"/>
              <a:defRPr sz="3000">
                <a:solidFill>
                  <a:srgbClr val="575E6C"/>
                </a:solidFill>
                <a:latin typeface="Helvetica Neue Light"/>
                <a:ea typeface="Helvetica Neue Light"/>
                <a:cs typeface="Helvetica Neue Light"/>
                <a:sym typeface="Helvetica Neue Light"/>
              </a:defRPr>
            </a:pPr>
            <a:r>
              <a:t>Supports ~20 different output types</a:t>
            </a:r>
          </a:p>
        </p:txBody>
      </p:sp>
      <p:sp>
        <p:nvSpPr>
          <p:cNvPr id="174" name="Shape 174"/>
          <p:cNvSpPr/>
          <p:nvPr>
            <p:ph type="title"/>
          </p:nvPr>
        </p:nvSpPr>
        <p:spPr>
          <a:prstGeom prst="rect">
            <a:avLst/>
          </a:prstGeom>
        </p:spPr>
        <p:txBody>
          <a:bodyPr/>
          <a:lstStyle/>
          <a:p>
            <a:pPr/>
            <a:r>
              <a:t>Telegraf…</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How Telegraf Fits Into Things</a:t>
            </a:r>
          </a:p>
        </p:txBody>
      </p:sp>
      <p:pic>
        <p:nvPicPr>
          <p:cNvPr id="177" name="unspecified.png"/>
          <p:cNvPicPr>
            <a:picLocks noChangeAspect="1"/>
          </p:cNvPicPr>
          <p:nvPr/>
        </p:nvPicPr>
        <p:blipFill>
          <a:blip r:embed="rId2">
            <a:extLst/>
          </a:blip>
          <a:stretch>
            <a:fillRect/>
          </a:stretch>
        </p:blipFill>
        <p:spPr>
          <a:xfrm>
            <a:off x="750044" y="2271995"/>
            <a:ext cx="10320593" cy="5494366"/>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xfrm>
            <a:off x="343520" y="330200"/>
            <a:ext cx="12732395" cy="1065908"/>
          </a:xfrm>
          <a:prstGeom prst="rect">
            <a:avLst/>
          </a:prstGeom>
        </p:spPr>
        <p:txBody>
          <a:bodyPr/>
          <a:lstStyle>
            <a:lvl1pPr defTabSz="566674">
              <a:defRPr sz="5820"/>
            </a:lvl1pPr>
          </a:lstStyle>
          <a:p>
            <a:pPr/>
            <a:r>
              <a:t>Why build yet-another-metrics-collector?</a:t>
            </a:r>
          </a:p>
        </p:txBody>
      </p:sp>
      <p:sp>
        <p:nvSpPr>
          <p:cNvPr id="180" name="Shape 180"/>
          <p:cNvSpPr/>
          <p:nvPr/>
        </p:nvSpPr>
        <p:spPr>
          <a:xfrm>
            <a:off x="652783" y="1656525"/>
            <a:ext cx="9610282" cy="37989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spcBef>
                <a:spcPts val="900"/>
              </a:spcBef>
              <a:buClr>
                <a:srgbClr val="3A424E"/>
              </a:buClr>
              <a:buSzPct val="100000"/>
              <a:buChar char="•"/>
              <a:defRPr sz="3000">
                <a:latin typeface="Helvetica Neue Light"/>
                <a:ea typeface="Helvetica Neue Light"/>
                <a:cs typeface="Helvetica Neue Light"/>
                <a:sym typeface="Helvetica Neue Light"/>
              </a:defRPr>
            </a:pPr>
            <a:r>
              <a:t>Ease of use</a:t>
            </a:r>
          </a:p>
          <a:p>
            <a:pPr lvl="1" marL="647699" indent="-419099">
              <a:spcBef>
                <a:spcPts val="900"/>
              </a:spcBef>
              <a:buClr>
                <a:srgbClr val="3A424E"/>
              </a:buClr>
              <a:buSzPct val="100000"/>
              <a:buChar char="•"/>
              <a:defRPr sz="2400">
                <a:latin typeface="Helvetica Neue Light"/>
                <a:ea typeface="Helvetica Neue Light"/>
                <a:cs typeface="Helvetica Neue Light"/>
                <a:sym typeface="Helvetica Neue Light"/>
              </a:defRPr>
            </a:pPr>
            <a:r>
              <a:t>Creating new Plugins</a:t>
            </a:r>
          </a:p>
          <a:p>
            <a:pPr lvl="1" marL="647699" indent="-419099">
              <a:spcBef>
                <a:spcPts val="900"/>
              </a:spcBef>
              <a:buClr>
                <a:srgbClr val="3A424E"/>
              </a:buClr>
              <a:buSzPct val="100000"/>
              <a:buChar char="•"/>
              <a:defRPr sz="2400">
                <a:latin typeface="Helvetica Neue Light"/>
                <a:ea typeface="Helvetica Neue Light"/>
                <a:cs typeface="Helvetica Neue Light"/>
                <a:sym typeface="Helvetica Neue Light"/>
              </a:defRPr>
            </a:pPr>
            <a:r>
              <a:t>Configuration and Setup</a:t>
            </a:r>
          </a:p>
          <a:p>
            <a:pPr marL="419100" indent="-419100">
              <a:spcBef>
                <a:spcPts val="900"/>
              </a:spcBef>
              <a:buClr>
                <a:srgbClr val="3A424E"/>
              </a:buClr>
              <a:buSzPct val="100000"/>
              <a:buChar char="•"/>
              <a:defRPr sz="3000">
                <a:latin typeface="Helvetica Neue Light"/>
                <a:ea typeface="Helvetica Neue Light"/>
                <a:cs typeface="Helvetica Neue Light"/>
                <a:sym typeface="Helvetica Neue Light"/>
              </a:defRPr>
            </a:pPr>
            <a:r>
              <a:t>Works seamlessly with InfluxData products</a:t>
            </a:r>
          </a:p>
          <a:p>
            <a:pPr marL="419100" indent="-419100">
              <a:spcBef>
                <a:spcPts val="900"/>
              </a:spcBef>
              <a:buClr>
                <a:srgbClr val="3A424E"/>
              </a:buClr>
              <a:buSzPct val="100000"/>
              <a:buChar char="•"/>
              <a:defRPr sz="3000">
                <a:latin typeface="Helvetica Neue Light"/>
                <a:ea typeface="Helvetica Neue Light"/>
                <a:cs typeface="Helvetica Neue Light"/>
                <a:sym typeface="Helvetica Neue Light"/>
              </a:defRPr>
            </a:pPr>
            <a:r>
              <a:t>Sets example of ideal schema design for InfluxDB</a:t>
            </a:r>
          </a:p>
          <a:p>
            <a:pPr marL="419100" indent="-419100">
              <a:spcBef>
                <a:spcPts val="900"/>
              </a:spcBef>
              <a:buClr>
                <a:srgbClr val="3A424E"/>
              </a:buClr>
              <a:buSzPct val="100000"/>
              <a:buChar char="•"/>
              <a:defRPr sz="3000">
                <a:latin typeface="Helvetica Neue Light"/>
                <a:ea typeface="Helvetica Neue Light"/>
                <a:cs typeface="Helvetica Neue Light"/>
                <a:sym typeface="Helvetica Neue Light"/>
              </a:defRPr>
            </a:pPr>
            <a:r>
              <a:t>Provides a data normalization layer for InfluxDB</a:t>
            </a:r>
          </a:p>
          <a:p>
            <a:pPr marL="419100" indent="-419100">
              <a:spcBef>
                <a:spcPts val="900"/>
              </a:spcBef>
              <a:buClr>
                <a:srgbClr val="3A424E"/>
              </a:buClr>
              <a:buSzPct val="100000"/>
              <a:buChar char="•"/>
              <a:defRPr sz="3000">
                <a:latin typeface="Helvetica Neue Light"/>
                <a:ea typeface="Helvetica Neue Light"/>
                <a:cs typeface="Helvetica Neue Light"/>
                <a:sym typeface="Helvetica Neue Light"/>
              </a:defRPr>
            </a:pPr>
            <a:r>
              <a:t>Support for regular and irregular time series</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xfrm>
            <a:off x="343520" y="330200"/>
            <a:ext cx="12732395" cy="1065908"/>
          </a:xfrm>
          <a:prstGeom prst="rect">
            <a:avLst/>
          </a:prstGeom>
        </p:spPr>
        <p:txBody>
          <a:bodyPr/>
          <a:lstStyle/>
          <a:p>
            <a:pPr/>
            <a:r>
              <a:t>Telegraf Plugins</a:t>
            </a:r>
          </a:p>
        </p:txBody>
      </p:sp>
      <p:sp>
        <p:nvSpPr>
          <p:cNvPr id="183" name="Shape 183"/>
          <p:cNvSpPr/>
          <p:nvPr/>
        </p:nvSpPr>
        <p:spPr>
          <a:xfrm>
            <a:off x="132206" y="2219142"/>
            <a:ext cx="12257787" cy="4796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800">
                <a:latin typeface="Helvetica Neue Light"/>
                <a:ea typeface="Helvetica Neue Light"/>
                <a:cs typeface="Helvetica Neue Light"/>
                <a:sym typeface="Helvetica Neue Light"/>
              </a:defRPr>
            </a:pPr>
            <a:r>
              <a:t>Output Plugins</a:t>
            </a:r>
          </a:p>
          <a:p>
            <a:pPr lvl="1" marL="678447" indent="-233947">
              <a:buSzPct val="75000"/>
              <a:buChar char="•"/>
              <a:defRPr sz="2800">
                <a:latin typeface="Helvetica Neue"/>
                <a:ea typeface="Helvetica Neue"/>
                <a:cs typeface="Helvetica Neue"/>
                <a:sym typeface="Helvetica Neue"/>
              </a:defRPr>
            </a:pPr>
            <a:r>
              <a:rPr>
                <a:latin typeface="Helvetica Neue Light"/>
                <a:ea typeface="Helvetica Neue Light"/>
                <a:cs typeface="Helvetica Neue Light"/>
                <a:sym typeface="Helvetica Neue Light"/>
              </a:rPr>
              <a:t>Services that Telegraf can</a:t>
            </a:r>
            <a:r>
              <a:t> </a:t>
            </a:r>
            <a:r>
              <a:rPr>
                <a:latin typeface="Helvetica Neue Medium"/>
                <a:ea typeface="Helvetica Neue Medium"/>
                <a:cs typeface="Helvetica Neue Medium"/>
                <a:sym typeface="Helvetica Neue Medium"/>
              </a:rPr>
              <a:t>write data to</a:t>
            </a:r>
            <a:endParaRPr>
              <a:latin typeface="Helvetica Neue Medium"/>
              <a:ea typeface="Helvetica Neue Medium"/>
              <a:cs typeface="Helvetica Neue Medium"/>
              <a:sym typeface="Helvetica Neue Medium"/>
            </a:endParaRPr>
          </a:p>
          <a:p>
            <a:pPr marL="233947" indent="-233947">
              <a:buSzPct val="75000"/>
              <a:buChar char="•"/>
              <a:defRPr sz="2800">
                <a:latin typeface="Helvetica Neue Light"/>
                <a:ea typeface="Helvetica Neue Light"/>
                <a:cs typeface="Helvetica Neue Light"/>
                <a:sym typeface="Helvetica Neue Light"/>
              </a:defRPr>
            </a:pPr>
            <a:r>
              <a:t>Input Plugins</a:t>
            </a:r>
          </a:p>
          <a:p>
            <a:pPr lvl="1" marL="678447" indent="-233947">
              <a:buSzPct val="75000"/>
              <a:buChar char="•"/>
              <a:defRPr sz="2800">
                <a:latin typeface="Helvetica Neue"/>
                <a:ea typeface="Helvetica Neue"/>
                <a:cs typeface="Helvetica Neue"/>
                <a:sym typeface="Helvetica Neue"/>
              </a:defRPr>
            </a:pPr>
            <a:r>
              <a:rPr>
                <a:latin typeface="Helvetica Neue Light"/>
                <a:ea typeface="Helvetica Neue Light"/>
                <a:cs typeface="Helvetica Neue Light"/>
                <a:sym typeface="Helvetica Neue Light"/>
              </a:rPr>
              <a:t>Services that Telegraf can</a:t>
            </a:r>
            <a:r>
              <a:t> </a:t>
            </a:r>
            <a:r>
              <a:rPr>
                <a:latin typeface="Helvetica Neue Medium"/>
                <a:ea typeface="Helvetica Neue Medium"/>
                <a:cs typeface="Helvetica Neue Medium"/>
                <a:sym typeface="Helvetica Neue Medium"/>
              </a:rPr>
              <a:t>collect data from</a:t>
            </a:r>
          </a:p>
          <a:p>
            <a:pPr marL="233947" indent="-233947">
              <a:buSzPct val="75000"/>
              <a:buChar char="•"/>
              <a:defRPr sz="2800">
                <a:latin typeface="Helvetica Neue Light"/>
                <a:ea typeface="Helvetica Neue Light"/>
                <a:cs typeface="Helvetica Neue Light"/>
                <a:sym typeface="Helvetica Neue Light"/>
              </a:defRPr>
            </a:pPr>
            <a:r>
              <a:t>Service Plugins</a:t>
            </a:r>
          </a:p>
          <a:p>
            <a:pPr lvl="1" marL="678447" indent="-233947">
              <a:buSzPct val="75000"/>
              <a:buChar char="•"/>
              <a:defRPr sz="2800">
                <a:latin typeface="Helvetica Neue"/>
                <a:ea typeface="Helvetica Neue"/>
                <a:cs typeface="Helvetica Neue"/>
                <a:sym typeface="Helvetica Neue"/>
              </a:defRPr>
            </a:pPr>
            <a:r>
              <a:rPr>
                <a:latin typeface="Helvetica Neue Light"/>
                <a:ea typeface="Helvetica Neue Light"/>
                <a:cs typeface="Helvetica Neue Light"/>
                <a:sym typeface="Helvetica Neue Light"/>
              </a:rPr>
              <a:t>Service that can</a:t>
            </a:r>
            <a:r>
              <a:t> </a:t>
            </a:r>
            <a:r>
              <a:rPr>
                <a:latin typeface="Helvetica Neue Medium"/>
                <a:ea typeface="Helvetica Neue Medium"/>
                <a:cs typeface="Helvetica Neue Medium"/>
                <a:sym typeface="Helvetica Neue Medium"/>
              </a:rPr>
              <a:t>push data to </a:t>
            </a:r>
            <a:r>
              <a:rPr>
                <a:latin typeface="Helvetica Neue Light"/>
                <a:ea typeface="Helvetica Neue Light"/>
                <a:cs typeface="Helvetica Neue Light"/>
                <a:sym typeface="Helvetica Neue Light"/>
              </a:rPr>
              <a:t>Telegraf</a:t>
            </a:r>
          </a:p>
          <a:p>
            <a:pPr>
              <a:defRPr sz="2800">
                <a:latin typeface="Helvetica Neue"/>
                <a:ea typeface="Helvetica Neue"/>
                <a:cs typeface="Helvetica Neue"/>
                <a:sym typeface="Helvetica Neue"/>
              </a:defRPr>
            </a:pPr>
          </a:p>
          <a:p>
            <a:pPr>
              <a:defRPr sz="2800">
                <a:latin typeface="Helvetica Neue"/>
                <a:ea typeface="Helvetica Neue"/>
                <a:cs typeface="Helvetica Neue"/>
                <a:sym typeface="Helvetica Neue"/>
              </a:defRPr>
            </a:pPr>
          </a:p>
          <a:p>
            <a:pPr>
              <a:defRPr sz="2800">
                <a:latin typeface="Helvetica Neue"/>
                <a:ea typeface="Helvetica Neue"/>
                <a:cs typeface="Helvetica Neue"/>
                <a:sym typeface="Helvetica Neue"/>
              </a:defRPr>
            </a:pPr>
          </a:p>
          <a:p>
            <a:pPr>
              <a:defRPr sz="2800">
                <a:latin typeface="Helvetica Neue"/>
                <a:ea typeface="Helvetica Neue"/>
                <a:cs typeface="Helvetica Neue"/>
                <a:sym typeface="Helvetica Neue"/>
              </a:defRPr>
            </a:pPr>
            <a:r>
              <a:t>For a full list see:</a:t>
            </a:r>
          </a:p>
          <a:p>
            <a:pPr>
              <a:defRPr sz="2500">
                <a:solidFill>
                  <a:schemeClr val="accent6"/>
                </a:solidFill>
                <a:latin typeface="Helvetica Neue Light"/>
                <a:ea typeface="Helvetica Neue Light"/>
                <a:cs typeface="Helvetica Neue Light"/>
                <a:sym typeface="Helvetica Neue Light"/>
              </a:defRPr>
            </a:pPr>
            <a:r>
              <a:t>https://docs.influxdata.com/telegraf/v0.13/</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xfrm>
            <a:off x="343520" y="330200"/>
            <a:ext cx="12732395" cy="1065908"/>
          </a:xfrm>
          <a:prstGeom prst="rect">
            <a:avLst/>
          </a:prstGeom>
        </p:spPr>
        <p:txBody>
          <a:bodyPr/>
          <a:lstStyle/>
          <a:p>
            <a:pPr/>
            <a:r>
              <a:t>Output Plugins</a:t>
            </a:r>
          </a:p>
        </p:txBody>
      </p:sp>
      <p:sp>
        <p:nvSpPr>
          <p:cNvPr id="186" name="Shape 186"/>
          <p:cNvSpPr/>
          <p:nvPr/>
        </p:nvSpPr>
        <p:spPr>
          <a:xfrm>
            <a:off x="373506" y="1933486"/>
            <a:ext cx="12257787" cy="48410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33947" indent="-233947">
              <a:buSzPct val="75000"/>
              <a:buChar char="•"/>
              <a:defRPr sz="2800">
                <a:latin typeface="Helvetica Neue Light"/>
                <a:ea typeface="Helvetica Neue Light"/>
                <a:cs typeface="Helvetica Neue Light"/>
                <a:sym typeface="Helvetica Neue Light"/>
              </a:defRPr>
            </a:pPr>
            <a:r>
              <a:t>InfluxDB</a:t>
            </a:r>
          </a:p>
          <a:p>
            <a:pPr marL="233947" indent="-233947">
              <a:buSzPct val="75000"/>
              <a:buChar char="•"/>
              <a:defRPr sz="2800">
                <a:latin typeface="Helvetica Neue Light"/>
                <a:ea typeface="Helvetica Neue Light"/>
                <a:cs typeface="Helvetica Neue Light"/>
                <a:sym typeface="Helvetica Neue Light"/>
              </a:defRPr>
            </a:pPr>
            <a:r>
              <a:t>AWS Kinesis</a:t>
            </a:r>
          </a:p>
          <a:p>
            <a:pPr marL="233947" indent="-233947">
              <a:buSzPct val="75000"/>
              <a:buChar char="•"/>
              <a:defRPr sz="2800">
                <a:latin typeface="Helvetica Neue Light"/>
                <a:ea typeface="Helvetica Neue Light"/>
                <a:cs typeface="Helvetica Neue Light"/>
                <a:sym typeface="Helvetica Neue Light"/>
              </a:defRPr>
            </a:pPr>
            <a:r>
              <a:t>AWS Cloudwatch</a:t>
            </a:r>
          </a:p>
          <a:p>
            <a:pPr marL="233947" indent="-233947">
              <a:buSzPct val="75000"/>
              <a:buChar char="•"/>
              <a:defRPr sz="2800">
                <a:latin typeface="Helvetica Neue Light"/>
                <a:ea typeface="Helvetica Neue Light"/>
                <a:cs typeface="Helvetica Neue Light"/>
                <a:sym typeface="Helvetica Neue Light"/>
              </a:defRPr>
            </a:pPr>
            <a:r>
              <a:t>Datadog</a:t>
            </a:r>
          </a:p>
          <a:p>
            <a:pPr marL="233947" indent="-233947">
              <a:buSzPct val="75000"/>
              <a:buChar char="•"/>
              <a:defRPr sz="2800">
                <a:latin typeface="Helvetica Neue Light"/>
                <a:ea typeface="Helvetica Neue Light"/>
                <a:cs typeface="Helvetica Neue Light"/>
                <a:sym typeface="Helvetica Neue Light"/>
              </a:defRPr>
            </a:pPr>
            <a:r>
              <a:t>Graphite</a:t>
            </a:r>
          </a:p>
          <a:p>
            <a:pPr marL="233947" indent="-233947">
              <a:buSzPct val="75000"/>
              <a:buChar char="•"/>
              <a:defRPr sz="2800">
                <a:latin typeface="Helvetica Neue Light"/>
                <a:ea typeface="Helvetica Neue Light"/>
                <a:cs typeface="Helvetica Neue Light"/>
                <a:sym typeface="Helvetica Neue Light"/>
              </a:defRPr>
            </a:pPr>
            <a:r>
              <a:t>Kafka</a:t>
            </a:r>
          </a:p>
          <a:p>
            <a:pPr marL="233947" indent="-233947">
              <a:buSzPct val="75000"/>
              <a:buChar char="•"/>
              <a:defRPr sz="2800">
                <a:latin typeface="Helvetica Neue Light"/>
                <a:ea typeface="Helvetica Neue Light"/>
                <a:cs typeface="Helvetica Neue Light"/>
                <a:sym typeface="Helvetica Neue Light"/>
              </a:defRPr>
            </a:pPr>
            <a:r>
              <a:t>MQTT</a:t>
            </a:r>
          </a:p>
          <a:p>
            <a:pPr marL="233947" indent="-233947">
              <a:buSzPct val="75000"/>
              <a:buChar char="•"/>
              <a:defRPr sz="2800">
                <a:latin typeface="Helvetica Neue Light"/>
                <a:ea typeface="Helvetica Neue Light"/>
                <a:cs typeface="Helvetica Neue Light"/>
                <a:sym typeface="Helvetica Neue Light"/>
              </a:defRPr>
            </a:pPr>
            <a:r>
              <a:t>OpenTSDB</a:t>
            </a:r>
          </a:p>
          <a:p>
            <a:pPr marL="233947" indent="-233947">
              <a:buSzPct val="75000"/>
              <a:buChar char="•"/>
              <a:defRPr sz="2800">
                <a:latin typeface="Helvetica Neue Light"/>
                <a:ea typeface="Helvetica Neue Light"/>
                <a:cs typeface="Helvetica Neue Light"/>
                <a:sym typeface="Helvetica Neue Light"/>
              </a:defRPr>
            </a:pPr>
            <a:r>
              <a:t>Prometheus</a:t>
            </a:r>
          </a:p>
          <a:p>
            <a:pPr marL="233947" indent="-233947">
              <a:buSzPct val="75000"/>
              <a:buChar char="•"/>
              <a:defRPr sz="2800">
                <a:latin typeface="Helvetica Neue Light"/>
                <a:ea typeface="Helvetica Neue Light"/>
                <a:cs typeface="Helvetica Neue Light"/>
                <a:sym typeface="Helvetica Neue Light"/>
              </a:defRPr>
            </a:pPr>
            <a:r>
              <a:t>Riemann</a:t>
            </a:r>
            <a:endParaRPr>
              <a:latin typeface="Helvetica Neue Medium"/>
              <a:ea typeface="Helvetica Neue Medium"/>
              <a:cs typeface="Helvetica Neue Medium"/>
              <a:sym typeface="Helvetica Neue Medium"/>
            </a:endParaRPr>
          </a:p>
          <a:p>
            <a:pPr marL="233947" indent="-233947">
              <a:buSzPct val="75000"/>
              <a:buChar char="•"/>
              <a:defRPr sz="2800">
                <a:latin typeface="Helvetica Neue Light"/>
                <a:ea typeface="Helvetica Neue Light"/>
                <a:cs typeface="Helvetica Neue Light"/>
                <a:sym typeface="Helvetica Neue Light"/>
              </a:defRPr>
            </a:pPr>
            <a:r>
              <a:rPr>
                <a:latin typeface="Helvetica Neue Medium"/>
                <a:ea typeface="Helvetica Neue Medium"/>
                <a:cs typeface="Helvetica Neue Medium"/>
                <a:sym typeface="Helvetica Neue Medium"/>
              </a:rPr>
              <a:t>… and more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xfrm>
            <a:off x="343520" y="254000"/>
            <a:ext cx="12732395" cy="1065908"/>
          </a:xfrm>
          <a:prstGeom prst="rect">
            <a:avLst/>
          </a:prstGeom>
        </p:spPr>
        <p:txBody>
          <a:bodyPr/>
          <a:lstStyle/>
          <a:p>
            <a:pPr/>
            <a:r>
              <a:t>Input Plugins</a:t>
            </a:r>
          </a:p>
        </p:txBody>
      </p:sp>
      <p:sp>
        <p:nvSpPr>
          <p:cNvPr id="189" name="Shape 189"/>
          <p:cNvSpPr/>
          <p:nvPr/>
        </p:nvSpPr>
        <p:spPr>
          <a:xfrm>
            <a:off x="741806" y="1177609"/>
            <a:ext cx="3042151" cy="80933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AWS Cloudwatch</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Apache</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DNS Query Time</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Docker</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Elasticsearch</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Exec</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Influxdb</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Mongodb</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MySQL</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Nginx</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Ping</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PostgreSQL</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RabbitMQ</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Redis</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SNMP</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ZFS</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Zookeeper</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win_perf_counters</a:t>
            </a:r>
          </a:p>
          <a:p>
            <a:pPr marL="228600" indent="-228600" defTabSz="457200">
              <a:buSzPct val="100000"/>
              <a:buChar char="•"/>
              <a:defRPr sz="2500">
                <a:solidFill>
                  <a:srgbClr val="2C2D30"/>
                </a:solidFill>
                <a:latin typeface="Helvetica Neue Light"/>
                <a:ea typeface="Helvetica Neue Light"/>
                <a:cs typeface="Helvetica Neue Light"/>
                <a:sym typeface="Helvetica Neue Light"/>
              </a:defRPr>
            </a:pPr>
            <a:r>
              <a:t>System</a:t>
            </a:r>
          </a:p>
          <a:p>
            <a:pPr marL="228600" indent="-228600" defTabSz="457200">
              <a:buSzPct val="100000"/>
              <a:buChar char="•"/>
              <a:defRPr b="1" sz="2500">
                <a:solidFill>
                  <a:srgbClr val="2C2D30"/>
                </a:solidFill>
                <a:latin typeface="Helvetica Neue"/>
                <a:ea typeface="Helvetica Neue"/>
                <a:cs typeface="Helvetica Neue"/>
                <a:sym typeface="Helvetica Neue"/>
              </a:defRPr>
            </a:pPr>
            <a:r>
              <a:t>… many more</a:t>
            </a:r>
          </a:p>
        </p:txBody>
      </p:sp>
      <p:pic>
        <p:nvPicPr>
          <p:cNvPr id="190" name="pasted-image.tiff"/>
          <p:cNvPicPr>
            <a:picLocks noChangeAspect="1"/>
          </p:cNvPicPr>
          <p:nvPr/>
        </p:nvPicPr>
        <p:blipFill>
          <a:blip r:embed="rId2">
            <a:extLst/>
          </a:blip>
          <a:stretch>
            <a:fillRect/>
          </a:stretch>
        </p:blipFill>
        <p:spPr>
          <a:xfrm>
            <a:off x="6657677" y="2274503"/>
            <a:ext cx="4885691" cy="2459834"/>
          </a:xfrm>
          <a:prstGeom prst="rect">
            <a:avLst/>
          </a:prstGeom>
          <a:ln w="12700">
            <a:miter lim="400000"/>
          </a:ln>
        </p:spPr>
      </p:pic>
      <p:pic>
        <p:nvPicPr>
          <p:cNvPr id="191" name="pasted-image.tiff"/>
          <p:cNvPicPr>
            <a:picLocks noChangeAspect="1"/>
          </p:cNvPicPr>
          <p:nvPr/>
        </p:nvPicPr>
        <p:blipFill>
          <a:blip r:embed="rId3">
            <a:extLst/>
          </a:blip>
          <a:stretch>
            <a:fillRect/>
          </a:stretch>
        </p:blipFill>
        <p:spPr>
          <a:xfrm>
            <a:off x="6449516" y="5688933"/>
            <a:ext cx="5683013" cy="2407388"/>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