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ph type="sldImg"/>
          </p:nvPr>
        </p:nvSpPr>
        <p:spPr>
          <a:xfrm>
            <a:off x="1143000" y="685800"/>
            <a:ext cx="4572000" cy="3429000"/>
          </a:xfrm>
          <a:prstGeom prst="rect">
            <a:avLst/>
          </a:prstGeom>
        </p:spPr>
        <p:txBody>
          <a:bodyPr/>
          <a:lstStyle/>
          <a:p>
            <a:pPr/>
          </a:p>
        </p:txBody>
      </p:sp>
      <p:sp>
        <p:nvSpPr>
          <p:cNvPr id="154" name="Shape 1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9" name="Shape 9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00" name="Shape 100"/>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101" name="Shape 101"/>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102" name="Shape 1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9" name="Shape 10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10"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11" name="Shape 111"/>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9" name="Shape 119"/>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20" name="Shape 12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8" name="Shape 128"/>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9" name="Shape 12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0" name="Shape 1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37" name="Shape 137"/>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8" name="Shape 1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lvl1pPr>
              <a:defRPr>
                <a:solidFill>
                  <a:srgbClr val="FFFFFF"/>
                </a:solidFill>
              </a:defRPr>
            </a:lvl1pPr>
          </a:lstStyle>
          <a:p>
            <a:pPr/>
            <a:r>
              <a:t>Title Text</a:t>
            </a:r>
          </a:p>
        </p:txBody>
      </p:sp>
      <p:pic>
        <p:nvPicPr>
          <p:cNvPr id="146"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47" name="Shape 1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a:defRPr>
                <a:solidFill>
                  <a:srgbClr val="FFFFFF"/>
                </a:solidFill>
              </a:defRPr>
            </a:lvl1pPr>
          </a:lstStyle>
          <a:p>
            <a:pPr/>
            <a:r>
              <a:t>Title Text</a:t>
            </a:r>
          </a:p>
        </p:txBody>
      </p:sp>
      <p:pic>
        <p:nvPicPr>
          <p:cNvPr id="4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4" name="Shape 4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a:defRPr>
                <a:solidFill>
                  <a:srgbClr val="FFFFFF"/>
                </a:solidFill>
              </a:defRPr>
            </a:lvl1pPr>
          </a:lstStyle>
          <a:p>
            <a:pPr/>
            <a:r>
              <a:t>Title Text</a:t>
            </a:r>
          </a:p>
        </p:txBody>
      </p:sp>
      <p:pic>
        <p:nvPicPr>
          <p:cNvPr id="5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4" name="Shape 5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3" name="Shape 63"/>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71" name="Shape 71"/>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2" name="Shape 72"/>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73" name="Shape 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80" name="Shape 80"/>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1" name="Shape 81"/>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82"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90" name="Shape 90"/>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1" name="Shape 91"/>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ctrTitle"/>
          </p:nvPr>
        </p:nvSpPr>
        <p:spPr>
          <a:xfrm>
            <a:off x="689322" y="1638300"/>
            <a:ext cx="10373371" cy="3302000"/>
          </a:xfrm>
          <a:prstGeom prst="rect">
            <a:avLst/>
          </a:prstGeom>
        </p:spPr>
        <p:txBody>
          <a:bodyPr/>
          <a:lstStyle/>
          <a:p>
            <a:pPr/>
            <a:r>
              <a:t>Introduction to Kapacitor</a:t>
            </a:r>
          </a:p>
        </p:txBody>
      </p:sp>
      <p:sp>
        <p:nvSpPr>
          <p:cNvPr id="157" name="Shape 157"/>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Computational Model</a:t>
            </a:r>
          </a:p>
        </p:txBody>
      </p:sp>
      <p:pic>
        <p:nvPicPr>
          <p:cNvPr id="188" name="pasted-image.png"/>
          <p:cNvPicPr>
            <a:picLocks noChangeAspect="1"/>
          </p:cNvPicPr>
          <p:nvPr/>
        </p:nvPicPr>
        <p:blipFill>
          <a:blip r:embed="rId2">
            <a:extLst/>
          </a:blip>
          <a:stretch>
            <a:fillRect/>
          </a:stretch>
        </p:blipFill>
        <p:spPr>
          <a:xfrm>
            <a:off x="883831" y="1694636"/>
            <a:ext cx="5116920" cy="6364328"/>
          </a:xfrm>
          <a:prstGeom prst="rect">
            <a:avLst/>
          </a:prstGeom>
          <a:ln w="12700">
            <a:miter lim="400000"/>
          </a:ln>
        </p:spPr>
      </p:pic>
      <p:sp>
        <p:nvSpPr>
          <p:cNvPr id="189" name="Shape 189"/>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Computation Model - DAG</a:t>
            </a:r>
          </a:p>
        </p:txBody>
      </p:sp>
      <p:sp>
        <p:nvSpPr>
          <p:cNvPr id="190" name="Shape 190"/>
          <p:cNvSpPr/>
          <p:nvPr/>
        </p:nvSpPr>
        <p:spPr>
          <a:xfrm>
            <a:off x="6494783" y="3747333"/>
            <a:ext cx="6184258" cy="2081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spcBef>
                <a:spcPts val="800"/>
              </a:spcBef>
              <a:buClr>
                <a:srgbClr val="3A424E"/>
              </a:buClr>
              <a:buSzPct val="100000"/>
              <a:buChar char="•"/>
              <a:defRPr sz="3900">
                <a:latin typeface="Helvetica Neue Light"/>
                <a:ea typeface="Helvetica Neue Light"/>
                <a:cs typeface="Helvetica Neue Light"/>
                <a:sym typeface="Helvetica Neue Light"/>
              </a:defRPr>
            </a:pPr>
            <a:r>
              <a:t>Directed Acyclic Graph</a:t>
            </a:r>
          </a:p>
          <a:p>
            <a:pPr marL="419099" indent="-419099">
              <a:spcBef>
                <a:spcPts val="800"/>
              </a:spcBef>
              <a:buClr>
                <a:srgbClr val="3A424E"/>
              </a:buClr>
              <a:buSzPct val="100000"/>
              <a:buChar char="•"/>
              <a:defRPr sz="3900">
                <a:latin typeface="Helvetica Neue Light"/>
                <a:ea typeface="Helvetica Neue Light"/>
                <a:cs typeface="Helvetica Neue Light"/>
                <a:sym typeface="Helvetica Neue Light"/>
              </a:defRPr>
            </a:pPr>
            <a:r>
              <a:t>Streams</a:t>
            </a:r>
          </a:p>
          <a:p>
            <a:pPr marL="419099" indent="-419099">
              <a:spcBef>
                <a:spcPts val="800"/>
              </a:spcBef>
              <a:buClr>
                <a:srgbClr val="3A424E"/>
              </a:buClr>
              <a:buSzPct val="100000"/>
              <a:buChar char="•"/>
              <a:defRPr sz="3900">
                <a:latin typeface="Helvetica Neue Light"/>
                <a:ea typeface="Helvetica Neue Light"/>
                <a:cs typeface="Helvetica Neue Light"/>
                <a:sym typeface="Helvetica Neue Light"/>
              </a:defRPr>
            </a:pPr>
            <a:r>
              <a:t>Batches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nvSpPr>
        <p:spPr>
          <a:xfrm>
            <a:off x="-12576" y="-187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Batching</a:t>
            </a:r>
          </a:p>
        </p:txBody>
      </p:sp>
      <p:pic>
        <p:nvPicPr>
          <p:cNvPr id="193" name="Screen Shot 2016-05-05 at 7.45.12 AM.png"/>
          <p:cNvPicPr>
            <a:picLocks noChangeAspect="1"/>
          </p:cNvPicPr>
          <p:nvPr/>
        </p:nvPicPr>
        <p:blipFill>
          <a:blip r:embed="rId2">
            <a:extLst/>
          </a:blip>
          <a:stretch>
            <a:fillRect/>
          </a:stretch>
        </p:blipFill>
        <p:spPr>
          <a:xfrm>
            <a:off x="1035" y="1425003"/>
            <a:ext cx="13002730" cy="5513158"/>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nvSpPr>
        <p:spPr>
          <a:xfrm>
            <a:off x="-12577" y="-441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Streaming</a:t>
            </a:r>
          </a:p>
        </p:txBody>
      </p:sp>
      <p:pic>
        <p:nvPicPr>
          <p:cNvPr id="196" name="Screen Shot 2016-05-05 at 7.45.30 AM.png"/>
          <p:cNvPicPr>
            <a:picLocks noChangeAspect="1"/>
          </p:cNvPicPr>
          <p:nvPr/>
        </p:nvPicPr>
        <p:blipFill>
          <a:blip r:embed="rId2">
            <a:extLst/>
          </a:blip>
          <a:stretch>
            <a:fillRect/>
          </a:stretch>
        </p:blipFill>
        <p:spPr>
          <a:xfrm>
            <a:off x="-10544" y="1396304"/>
            <a:ext cx="13029953" cy="4439683"/>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495920" y="520700"/>
            <a:ext cx="12732395" cy="1065908"/>
          </a:xfrm>
          <a:prstGeom prst="rect">
            <a:avLst/>
          </a:prstGeom>
        </p:spPr>
        <p:txBody>
          <a:bodyPr/>
          <a:lstStyle/>
          <a:p>
            <a:pPr/>
            <a:r>
              <a:t>TICKSCRIPT</a:t>
            </a:r>
          </a:p>
        </p:txBody>
      </p:sp>
      <p:sp>
        <p:nvSpPr>
          <p:cNvPr id="199" name="Shape 199"/>
          <p:cNvSpPr/>
          <p:nvPr/>
        </p:nvSpPr>
        <p:spPr>
          <a:xfrm>
            <a:off x="373507" y="2341050"/>
            <a:ext cx="12257787" cy="19232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000">
                <a:latin typeface="Helvetica Neue"/>
                <a:ea typeface="Helvetica Neue"/>
                <a:cs typeface="Helvetica Neue"/>
                <a:sym typeface="Helvetica Neue"/>
              </a:defRPr>
            </a:pPr>
            <a:r>
              <a:t>The TICKscript language is an invocation chaining language. Each script has a flat scope and each variable in the scope defines methods that can be called on it. These methods come in two flavors:</a:t>
            </a:r>
          </a:p>
          <a:p>
            <a:pPr>
              <a:defRPr sz="2000">
                <a:latin typeface="Helvetica Neue"/>
                <a:ea typeface="Helvetica Neue"/>
                <a:cs typeface="Helvetica Neue"/>
                <a:sym typeface="Helvetica Neue"/>
              </a:defRPr>
            </a:pPr>
          </a:p>
          <a:p>
            <a:pPr marL="233947" indent="-233947">
              <a:buSzPct val="75000"/>
              <a:buChar char="•"/>
              <a:defRPr sz="2000">
                <a:latin typeface="Helvetica Neue"/>
                <a:ea typeface="Helvetica Neue"/>
                <a:cs typeface="Helvetica Neue"/>
                <a:sym typeface="Helvetica Neue"/>
              </a:defRPr>
            </a:pPr>
            <a:r>
              <a:t>Property methods – Modifies the node they are called on and returns a reference to the same node.</a:t>
            </a:r>
          </a:p>
          <a:p>
            <a:pPr marL="233947" indent="-233947">
              <a:buSzPct val="75000"/>
              <a:buChar char="•"/>
              <a:defRPr sz="2000">
                <a:latin typeface="Helvetica Neue"/>
                <a:ea typeface="Helvetica Neue"/>
                <a:cs typeface="Helvetica Neue"/>
                <a:sym typeface="Helvetica Neue"/>
              </a:defRPr>
            </a:pPr>
            <a:r>
              <a:t>Chaining methods – Creates a new node as a child of the node they are called on and returns a reference to the new node.</a:t>
            </a:r>
          </a:p>
        </p:txBody>
      </p:sp>
      <p:sp>
        <p:nvSpPr>
          <p:cNvPr id="200" name="Shape 200"/>
          <p:cNvSpPr/>
          <p:nvPr/>
        </p:nvSpPr>
        <p:spPr>
          <a:xfrm>
            <a:off x="373506" y="4777482"/>
            <a:ext cx="12257787" cy="704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2000">
                <a:latin typeface="Helvetica Neue"/>
                <a:ea typeface="Helvetica Neue"/>
                <a:cs typeface="Helvetica Neue"/>
                <a:sym typeface="Helvetica Neue"/>
              </a:defRPr>
            </a:lvl1pPr>
          </a:lstStyle>
          <a:p>
            <a:pPr/>
            <a:r>
              <a:t>Essentially TICKscript is a DSL that is used to define Directed Acyclic Graphs (DAGs) that are used for Processing Data. These DAGs are used to define what are called Pipelines.</a:t>
            </a:r>
          </a:p>
        </p:txBody>
      </p:sp>
      <p:sp>
        <p:nvSpPr>
          <p:cNvPr id="201" name="Shape 201"/>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TICKscript - Kapacitor DSL</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xfrm>
            <a:off x="495920" y="520700"/>
            <a:ext cx="12732395" cy="1065908"/>
          </a:xfrm>
          <a:prstGeom prst="rect">
            <a:avLst/>
          </a:prstGeom>
        </p:spPr>
        <p:txBody>
          <a:bodyPr/>
          <a:lstStyle/>
          <a:p>
            <a:pPr/>
            <a:r>
              <a:t>TICKSCRIPT</a:t>
            </a:r>
          </a:p>
        </p:txBody>
      </p:sp>
      <p:sp>
        <p:nvSpPr>
          <p:cNvPr id="204" name="Shape 204"/>
          <p:cNvSpPr/>
          <p:nvPr/>
        </p:nvSpPr>
        <p:spPr>
          <a:xfrm>
            <a:off x="373506" y="7111186"/>
            <a:ext cx="12257787" cy="13358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000">
                <a:latin typeface="Helvetica Neue"/>
                <a:ea typeface="Helvetica Neue"/>
                <a:cs typeface="Helvetica Neue"/>
                <a:sym typeface="Helvetica Neue"/>
              </a:defRPr>
            </a:pPr>
            <a:r>
              <a:t>Chaining methods - Creates a new node as a child of the node they are called on and returns a reference to the new node.</a:t>
            </a:r>
          </a:p>
          <a:p>
            <a:pPr>
              <a:defRPr sz="2000">
                <a:latin typeface="Helvetica Neue"/>
                <a:ea typeface="Helvetica Neue"/>
                <a:cs typeface="Helvetica Neue"/>
                <a:sym typeface="Helvetica Neue"/>
              </a:defRPr>
            </a:pPr>
          </a:p>
          <a:p>
            <a:pPr>
              <a:defRPr sz="2000">
                <a:latin typeface="Helvetica Neue"/>
                <a:ea typeface="Helvetica Neue"/>
                <a:cs typeface="Helvetica Neue"/>
                <a:sym typeface="Helvetica Neue"/>
              </a:defRPr>
            </a:pPr>
            <a:r>
              <a:t>In the example above, </a:t>
            </a:r>
            <a:r>
              <a:rPr>
                <a:latin typeface="Courier New"/>
                <a:ea typeface="Courier New"/>
                <a:cs typeface="Courier New"/>
                <a:sym typeface="Courier New"/>
              </a:rPr>
              <a:t>query</a:t>
            </a:r>
            <a:r>
              <a:t> is the only chaining method.</a:t>
            </a:r>
          </a:p>
        </p:txBody>
      </p:sp>
      <p:sp>
        <p:nvSpPr>
          <p:cNvPr id="205" name="Shape 205"/>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TICKscript - Chaining methods</a:t>
            </a:r>
          </a:p>
        </p:txBody>
      </p:sp>
      <p:pic>
        <p:nvPicPr>
          <p:cNvPr id="206" name="Screen Shot 2016-05-05 at 7.45.12 AM.png"/>
          <p:cNvPicPr>
            <a:picLocks noChangeAspect="1"/>
          </p:cNvPicPr>
          <p:nvPr/>
        </p:nvPicPr>
        <p:blipFill>
          <a:blip r:embed="rId2">
            <a:extLst/>
          </a:blip>
          <a:stretch>
            <a:fillRect/>
          </a:stretch>
        </p:blipFill>
        <p:spPr>
          <a:xfrm>
            <a:off x="1035" y="1399603"/>
            <a:ext cx="13002730" cy="5513158"/>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xfrm>
            <a:off x="495920" y="520700"/>
            <a:ext cx="12732395" cy="1065908"/>
          </a:xfrm>
          <a:prstGeom prst="rect">
            <a:avLst/>
          </a:prstGeom>
        </p:spPr>
        <p:txBody>
          <a:bodyPr/>
          <a:lstStyle/>
          <a:p>
            <a:pPr/>
            <a:r>
              <a:t>TICKSCRIPT</a:t>
            </a:r>
          </a:p>
        </p:txBody>
      </p:sp>
      <p:sp>
        <p:nvSpPr>
          <p:cNvPr id="209" name="Shape 209"/>
          <p:cNvSpPr/>
          <p:nvPr/>
        </p:nvSpPr>
        <p:spPr>
          <a:xfrm>
            <a:off x="373506" y="7147673"/>
            <a:ext cx="12257787" cy="13358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000">
                <a:latin typeface="Helvetica Neue"/>
                <a:ea typeface="Helvetica Neue"/>
                <a:cs typeface="Helvetica Neue"/>
                <a:sym typeface="Helvetica Neue"/>
              </a:defRPr>
            </a:pPr>
            <a:r>
              <a:t>Property methods – Modifies å node they are called on and returns a reference to the same node.</a:t>
            </a:r>
          </a:p>
          <a:p>
            <a:pPr>
              <a:defRPr sz="2000">
                <a:latin typeface="Helvetica Neue"/>
                <a:ea typeface="Helvetica Neue"/>
                <a:cs typeface="Helvetica Neue"/>
                <a:sym typeface="Helvetica Neue"/>
              </a:defRPr>
            </a:pPr>
          </a:p>
          <a:p>
            <a:pPr>
              <a:defRPr sz="2000">
                <a:latin typeface="Helvetica Neue"/>
                <a:ea typeface="Helvetica Neue"/>
                <a:cs typeface="Helvetica Neue"/>
                <a:sym typeface="Helvetica Neue"/>
              </a:defRPr>
            </a:pPr>
            <a:r>
              <a:t>In the example above, </a:t>
            </a:r>
            <a:r>
              <a:rPr>
                <a:latin typeface="Courier New"/>
                <a:ea typeface="Courier New"/>
                <a:cs typeface="Courier New"/>
                <a:sym typeface="Courier New"/>
              </a:rPr>
              <a:t>period</a:t>
            </a:r>
            <a:r>
              <a:t>, </a:t>
            </a:r>
            <a:r>
              <a:rPr>
                <a:latin typeface="Courier New"/>
                <a:ea typeface="Courier New"/>
                <a:cs typeface="Courier New"/>
                <a:sym typeface="Courier New"/>
              </a:rPr>
              <a:t>every</a:t>
            </a:r>
            <a:r>
              <a:t> and </a:t>
            </a:r>
            <a:r>
              <a:rPr>
                <a:latin typeface="Courier New"/>
                <a:ea typeface="Courier New"/>
                <a:cs typeface="Courier New"/>
                <a:sym typeface="Courier New"/>
              </a:rPr>
              <a:t>groupBy</a:t>
            </a:r>
            <a:r>
              <a:t> are all property methods that modify the </a:t>
            </a:r>
            <a:r>
              <a:rPr>
                <a:latin typeface="Courier New"/>
                <a:ea typeface="Courier New"/>
                <a:cs typeface="Courier New"/>
                <a:sym typeface="Courier New"/>
              </a:rPr>
              <a:t>query</a:t>
            </a:r>
            <a:r>
              <a:t> chaining method</a:t>
            </a:r>
          </a:p>
        </p:txBody>
      </p:sp>
      <p:sp>
        <p:nvSpPr>
          <p:cNvPr id="210" name="Shape 210"/>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TICKscript - Property Methods</a:t>
            </a:r>
          </a:p>
        </p:txBody>
      </p:sp>
      <p:pic>
        <p:nvPicPr>
          <p:cNvPr id="211" name="Screen Shot 2016-05-05 at 7.45.12 AM.png"/>
          <p:cNvPicPr>
            <a:picLocks noChangeAspect="1"/>
          </p:cNvPicPr>
          <p:nvPr/>
        </p:nvPicPr>
        <p:blipFill>
          <a:blip r:embed="rId2">
            <a:extLst/>
          </a:blip>
          <a:stretch>
            <a:fillRect/>
          </a:stretch>
        </p:blipFill>
        <p:spPr>
          <a:xfrm>
            <a:off x="1035" y="1450403"/>
            <a:ext cx="13002730" cy="5513158"/>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nvSpPr>
        <p:spPr>
          <a:xfrm>
            <a:off x="8684416" y="1540950"/>
            <a:ext cx="4169177" cy="25328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Helvetica Neue"/>
                <a:ea typeface="Helvetica Neue"/>
                <a:cs typeface="Helvetica Neue"/>
                <a:sym typeface="Helvetica Neue"/>
              </a:defRPr>
            </a:pPr>
            <a:r>
              <a:t>Literals</a:t>
            </a:r>
          </a:p>
          <a:p>
            <a:pPr lvl="1" marL="678447" indent="-233947">
              <a:buSzPct val="75000"/>
              <a:buChar char="•"/>
              <a:defRPr sz="2000">
                <a:latin typeface="Helvetica Neue"/>
                <a:ea typeface="Helvetica Neue"/>
                <a:cs typeface="Helvetica Neue"/>
                <a:sym typeface="Helvetica Neue"/>
              </a:defRPr>
            </a:pPr>
            <a:r>
              <a:t>Booleans: TRUE, FALSE</a:t>
            </a:r>
          </a:p>
          <a:p>
            <a:pPr lvl="1" marL="678447" indent="-233947">
              <a:buSzPct val="75000"/>
              <a:buChar char="•"/>
              <a:defRPr sz="2000">
                <a:latin typeface="Helvetica Neue"/>
                <a:ea typeface="Helvetica Neue"/>
                <a:cs typeface="Helvetica Neue"/>
                <a:sym typeface="Helvetica Neue"/>
              </a:defRPr>
            </a:pPr>
            <a:r>
              <a:t>Numbers: 5 int64, 5.0 float64</a:t>
            </a:r>
          </a:p>
          <a:p>
            <a:pPr lvl="1" marL="678447" indent="-233947">
              <a:buSzPct val="75000"/>
              <a:buChar char="•"/>
              <a:defRPr sz="2000">
                <a:latin typeface="Helvetica Neue"/>
                <a:ea typeface="Helvetica Neue"/>
                <a:cs typeface="Helvetica Neue"/>
                <a:sym typeface="Helvetica Neue"/>
              </a:defRPr>
            </a:pPr>
            <a:r>
              <a:t>Strings </a:t>
            </a:r>
          </a:p>
          <a:p>
            <a:pPr lvl="1" marL="678447" indent="-233947">
              <a:buSzPct val="75000"/>
              <a:buChar char="•"/>
              <a:defRPr sz="2000">
                <a:latin typeface="Helvetica Neue"/>
                <a:ea typeface="Helvetica Neue"/>
                <a:cs typeface="Helvetica Neue"/>
                <a:sym typeface="Helvetica Neue"/>
              </a:defRPr>
            </a:pPr>
            <a:r>
              <a:t>Durations: 10ms, 30s, 5m, 6h</a:t>
            </a:r>
          </a:p>
          <a:p>
            <a:pPr marL="233947" indent="-233947">
              <a:buSzPct val="75000"/>
              <a:buChar char="•"/>
              <a:defRPr sz="2000">
                <a:latin typeface="Helvetica Neue"/>
                <a:ea typeface="Helvetica Neue"/>
                <a:cs typeface="Helvetica Neue"/>
                <a:sym typeface="Helvetica Neue"/>
              </a:defRPr>
            </a:pPr>
            <a:r>
              <a:t>Statements</a:t>
            </a:r>
          </a:p>
          <a:p>
            <a:pPr marL="233947" indent="-233947">
              <a:buSzPct val="75000"/>
              <a:buChar char="•"/>
              <a:defRPr sz="2000">
                <a:latin typeface="Helvetica Neue"/>
                <a:ea typeface="Helvetica Neue"/>
                <a:cs typeface="Helvetica Neue"/>
                <a:sym typeface="Helvetica Neue"/>
              </a:defRPr>
            </a:pPr>
            <a:r>
              <a:t>Variable</a:t>
            </a:r>
          </a:p>
          <a:p>
            <a:pPr marL="233947" indent="-233947">
              <a:buSzPct val="75000"/>
              <a:buChar char="•"/>
              <a:defRPr sz="2000">
                <a:latin typeface="Helvetica Neue"/>
                <a:ea typeface="Helvetica Neue"/>
                <a:cs typeface="Helvetica Neue"/>
                <a:sym typeface="Helvetica Neue"/>
              </a:defRPr>
            </a:pPr>
            <a:r>
              <a:t>Comments</a:t>
            </a:r>
          </a:p>
        </p:txBody>
      </p:sp>
      <p:sp>
        <p:nvSpPr>
          <p:cNvPr id="214" name="Shape 214"/>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TICKscript Syntax</a:t>
            </a:r>
          </a:p>
        </p:txBody>
      </p:sp>
      <p:pic>
        <p:nvPicPr>
          <p:cNvPr id="215" name="Screen Shot 2016-05-05 at 7.48.34 AM.png"/>
          <p:cNvPicPr>
            <a:picLocks noChangeAspect="1"/>
          </p:cNvPicPr>
          <p:nvPr/>
        </p:nvPicPr>
        <p:blipFill>
          <a:blip r:embed="rId2">
            <a:extLst/>
          </a:blip>
          <a:stretch>
            <a:fillRect/>
          </a:stretch>
        </p:blipFill>
        <p:spPr>
          <a:xfrm>
            <a:off x="12598" y="1452972"/>
            <a:ext cx="8551563" cy="5941229"/>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nvSpPr>
        <p:spPr>
          <a:xfrm>
            <a:off x="334563" y="5937284"/>
            <a:ext cx="8123888" cy="13115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600">
                <a:latin typeface="Helvetica Neue"/>
                <a:ea typeface="Helvetica Neue"/>
                <a:cs typeface="Helvetica Neue"/>
                <a:sym typeface="Helvetica Neue"/>
              </a:defRPr>
            </a:pPr>
            <a:r>
              <a:t>Single quotes are used to refer to the name of thing</a:t>
            </a:r>
          </a:p>
          <a:p>
            <a:pPr>
              <a:defRPr sz="2600">
                <a:latin typeface="Helvetica Neue"/>
                <a:ea typeface="Helvetica Neue"/>
                <a:cs typeface="Helvetica Neue"/>
                <a:sym typeface="Helvetica Neue"/>
              </a:defRPr>
            </a:pPr>
          </a:p>
          <a:p>
            <a:pPr marL="233947" indent="-233947">
              <a:buSzPct val="75000"/>
              <a:buChar char="•"/>
              <a:defRPr sz="2600">
                <a:latin typeface="Helvetica Neue"/>
                <a:ea typeface="Helvetica Neue"/>
                <a:cs typeface="Helvetica Neue"/>
                <a:sym typeface="Helvetica Neue"/>
              </a:defRPr>
            </a:pPr>
            <a:r>
              <a:t>Double quotes refer to the actual value of the thing</a:t>
            </a:r>
          </a:p>
        </p:txBody>
      </p:sp>
      <p:sp>
        <p:nvSpPr>
          <p:cNvPr id="218" name="Shape 218"/>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TICKscript - Quoting Rules</a:t>
            </a:r>
          </a:p>
        </p:txBody>
      </p:sp>
      <p:pic>
        <p:nvPicPr>
          <p:cNvPr id="219" name="unspecified.png"/>
          <p:cNvPicPr>
            <a:picLocks noChangeAspect="1"/>
          </p:cNvPicPr>
          <p:nvPr/>
        </p:nvPicPr>
        <p:blipFill>
          <a:blip r:embed="rId2">
            <a:extLst/>
          </a:blip>
          <a:stretch>
            <a:fillRect/>
          </a:stretch>
        </p:blipFill>
        <p:spPr>
          <a:xfrm>
            <a:off x="-6549" y="1429444"/>
            <a:ext cx="13017898" cy="3732279"/>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nvSpPr>
        <p:spPr>
          <a:xfrm>
            <a:off x="144906" y="2150550"/>
            <a:ext cx="12257787" cy="13136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000">
                <a:latin typeface="Helvetica Neue"/>
                <a:ea typeface="Helvetica Neue"/>
                <a:cs typeface="Helvetica Neue"/>
                <a:sym typeface="Helvetica Neue"/>
              </a:defRPr>
            </a:pPr>
            <a:r>
              <a:t>TICKscript uses lambda expressions to define transformations on data points as well as define boolean conditions that act as filters.</a:t>
            </a:r>
          </a:p>
          <a:p>
            <a:pPr>
              <a:defRPr sz="2000">
                <a:latin typeface="Helvetica Neue"/>
                <a:ea typeface="Helvetica Neue"/>
                <a:cs typeface="Helvetica Neue"/>
                <a:sym typeface="Helvetica Neue"/>
              </a:defRPr>
            </a:pPr>
          </a:p>
          <a:p>
            <a:pPr marL="233947" indent="-233947">
              <a:buSzPct val="75000"/>
              <a:buChar char="•"/>
              <a:defRPr sz="2000">
                <a:latin typeface="Helvetica Neue"/>
                <a:ea typeface="Helvetica Neue"/>
                <a:cs typeface="Helvetica Neue"/>
                <a:sym typeface="Helvetica Neue"/>
              </a:defRPr>
            </a:pPr>
            <a:r>
              <a:t>WHERE Expressions </a:t>
            </a:r>
          </a:p>
        </p:txBody>
      </p:sp>
      <p:pic>
        <p:nvPicPr>
          <p:cNvPr id="222" name="pasted-image.png"/>
          <p:cNvPicPr>
            <a:picLocks noChangeAspect="1"/>
          </p:cNvPicPr>
          <p:nvPr/>
        </p:nvPicPr>
        <p:blipFill>
          <a:blip r:embed="rId2">
            <a:extLst/>
          </a:blip>
          <a:stretch>
            <a:fillRect/>
          </a:stretch>
        </p:blipFill>
        <p:spPr>
          <a:xfrm>
            <a:off x="215900" y="3517900"/>
            <a:ext cx="10160000" cy="990600"/>
          </a:xfrm>
          <a:prstGeom prst="rect">
            <a:avLst/>
          </a:prstGeom>
          <a:ln w="12700">
            <a:miter lim="400000"/>
          </a:ln>
        </p:spPr>
      </p:pic>
      <p:sp>
        <p:nvSpPr>
          <p:cNvPr id="223" name="Shape 223"/>
          <p:cNvSpPr/>
          <p:nvPr/>
        </p:nvSpPr>
        <p:spPr>
          <a:xfrm>
            <a:off x="144906" y="4927483"/>
            <a:ext cx="12257787" cy="3992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marL="233947" indent="-233947">
              <a:buSzPct val="75000"/>
              <a:buChar char="•"/>
              <a:defRPr sz="2000">
                <a:latin typeface="Helvetica Neue"/>
                <a:ea typeface="Helvetica Neue"/>
                <a:cs typeface="Helvetica Neue"/>
                <a:sym typeface="Helvetica Neue"/>
              </a:defRPr>
            </a:lvl1pPr>
          </a:lstStyle>
          <a:p>
            <a:pPr/>
            <a:r>
              <a:t>Builtin Functions</a:t>
            </a:r>
          </a:p>
        </p:txBody>
      </p:sp>
      <p:sp>
        <p:nvSpPr>
          <p:cNvPr id="224" name="Shape 224"/>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Lambda Expressions</a:t>
            </a:r>
          </a:p>
        </p:txBody>
      </p:sp>
      <p:pic>
        <p:nvPicPr>
          <p:cNvPr id="225" name="Screen Shot 2016-05-05 at 7.51.19 AM.png"/>
          <p:cNvPicPr>
            <a:picLocks noChangeAspect="1"/>
          </p:cNvPicPr>
          <p:nvPr/>
        </p:nvPicPr>
        <p:blipFill>
          <a:blip r:embed="rId3">
            <a:extLst/>
          </a:blip>
          <a:stretch>
            <a:fillRect/>
          </a:stretch>
        </p:blipFill>
        <p:spPr>
          <a:xfrm>
            <a:off x="144907" y="5437062"/>
            <a:ext cx="12257786" cy="2302025"/>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nvSpPr>
        <p:spPr>
          <a:xfrm>
            <a:off x="310006" y="2476383"/>
            <a:ext cx="12257787" cy="56697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Helvetica Neue"/>
                <a:ea typeface="Helvetica Neue"/>
                <a:cs typeface="Helvetica Neue"/>
                <a:sym typeface="Helvetica Neue"/>
              </a:defRPr>
            </a:pPr>
            <a:r>
              <a:t>Initial Nodes</a:t>
            </a:r>
          </a:p>
          <a:p>
            <a:pPr lvl="1" marL="678447" indent="-233947">
              <a:buSzPct val="75000"/>
              <a:buChar char="•"/>
              <a:defRPr b="1" sz="2000">
                <a:latin typeface="Helvetica Neue"/>
                <a:ea typeface="Helvetica Neue"/>
                <a:cs typeface="Helvetica Neue"/>
                <a:sym typeface="Helvetica Neue"/>
              </a:defRPr>
            </a:pPr>
            <a:r>
              <a:t>Batch Node</a:t>
            </a:r>
          </a:p>
          <a:p>
            <a:pPr lvl="1" marL="678447" indent="-233947">
              <a:buSzPct val="75000"/>
              <a:buChar char="•"/>
              <a:defRPr b="1" sz="2000">
                <a:latin typeface="Helvetica Neue"/>
                <a:ea typeface="Helvetica Neue"/>
                <a:cs typeface="Helvetica Neue"/>
                <a:sym typeface="Helvetica Neue"/>
              </a:defRPr>
            </a:pPr>
            <a:r>
              <a:t>Stream Node</a:t>
            </a:r>
          </a:p>
          <a:p>
            <a:pPr marL="233947" indent="-233947">
              <a:buSzPct val="75000"/>
              <a:buChar char="•"/>
              <a:defRPr sz="2000">
                <a:latin typeface="Helvetica Neue"/>
                <a:ea typeface="Helvetica Neue"/>
                <a:cs typeface="Helvetica Neue"/>
                <a:sym typeface="Helvetica Neue"/>
              </a:defRPr>
            </a:pPr>
            <a:r>
              <a:t>Interior Nodes</a:t>
            </a:r>
          </a:p>
          <a:p>
            <a:pPr lvl="1" marL="678447" indent="-233947">
              <a:buSzPct val="75000"/>
              <a:buChar char="•"/>
              <a:defRPr sz="2000">
                <a:latin typeface="Helvetica Neue"/>
                <a:ea typeface="Helvetica Neue"/>
                <a:cs typeface="Helvetica Neue"/>
                <a:sym typeface="Helvetica Neue"/>
              </a:defRPr>
            </a:pPr>
            <a:r>
              <a:t>Derivative Node - computes the derivative</a:t>
            </a:r>
          </a:p>
          <a:p>
            <a:pPr lvl="1" marL="678447" indent="-233947">
              <a:buSzPct val="75000"/>
              <a:buChar char="•"/>
              <a:defRPr sz="2000">
                <a:latin typeface="Helvetica Neue"/>
                <a:ea typeface="Helvetica Neue"/>
                <a:cs typeface="Helvetica Neue"/>
                <a:sym typeface="Helvetica Neue"/>
              </a:defRPr>
            </a:pPr>
            <a:r>
              <a:t>Eval Node - evaluates lambda expressions</a:t>
            </a:r>
          </a:p>
          <a:p>
            <a:pPr lvl="1" marL="678447" indent="-233947">
              <a:buSzPct val="75000"/>
              <a:buChar char="•"/>
              <a:defRPr sz="2000">
                <a:latin typeface="Helvetica Neue"/>
                <a:ea typeface="Helvetica Neue"/>
                <a:cs typeface="Helvetica Neue"/>
                <a:sym typeface="Helvetica Neue"/>
              </a:defRPr>
            </a:pPr>
            <a:r>
              <a:t>Group by Node - groups incoming data appropriately</a:t>
            </a:r>
          </a:p>
          <a:p>
            <a:pPr lvl="1" marL="678447" indent="-233947">
              <a:buSzPct val="75000"/>
              <a:buChar char="•"/>
              <a:defRPr b="1" sz="2000">
                <a:latin typeface="Helvetica Neue"/>
                <a:ea typeface="Helvetica Neue"/>
                <a:cs typeface="Helvetica Neue"/>
                <a:sym typeface="Helvetica Neue"/>
              </a:defRPr>
            </a:pPr>
            <a:r>
              <a:t>Where Node</a:t>
            </a:r>
          </a:p>
          <a:p>
            <a:pPr lvl="1" marL="678447" indent="-233947">
              <a:buSzPct val="75000"/>
              <a:buChar char="•"/>
              <a:defRPr sz="2000">
                <a:latin typeface="Helvetica Neue"/>
                <a:ea typeface="Helvetica Neue"/>
                <a:cs typeface="Helvetica Neue"/>
                <a:sym typeface="Helvetica Neue"/>
              </a:defRPr>
            </a:pPr>
            <a:r>
              <a:rPr b="1"/>
              <a:t>Window Node</a:t>
            </a:r>
            <a:r>
              <a:t> - windows incoming data</a:t>
            </a:r>
          </a:p>
          <a:p>
            <a:pPr lvl="1" marL="678447" indent="-233947">
              <a:buSzPct val="75000"/>
              <a:buChar char="•"/>
              <a:defRPr sz="2000">
                <a:latin typeface="Helvetica Neue"/>
                <a:ea typeface="Helvetica Neue"/>
                <a:cs typeface="Helvetica Neue"/>
                <a:sym typeface="Helvetica Neue"/>
              </a:defRPr>
            </a:pPr>
            <a:r>
              <a:t>InfluxQL Node - performs various InfluxQL functions on incoming data</a:t>
            </a:r>
          </a:p>
          <a:p>
            <a:pPr lvl="1" marL="678447" indent="-233947">
              <a:buSzPct val="75000"/>
              <a:buChar char="•"/>
              <a:defRPr sz="2000">
                <a:latin typeface="Helvetica Neue"/>
                <a:ea typeface="Helvetica Neue"/>
                <a:cs typeface="Helvetica Neue"/>
                <a:sym typeface="Helvetica Neue"/>
              </a:defRPr>
            </a:pPr>
            <a:r>
              <a:rPr b="1"/>
              <a:t>Join Node</a:t>
            </a:r>
            <a:r>
              <a:t> - performs a join on incoming data from two different data sources</a:t>
            </a:r>
          </a:p>
          <a:p>
            <a:pPr lvl="1" marL="678447" indent="-233947">
              <a:buSzPct val="75000"/>
              <a:buChar char="•"/>
              <a:defRPr sz="2000">
                <a:latin typeface="Helvetica Neue"/>
                <a:ea typeface="Helvetica Neue"/>
                <a:cs typeface="Helvetica Neue"/>
                <a:sym typeface="Helvetica Neue"/>
              </a:defRPr>
            </a:pPr>
            <a:r>
              <a:t>Union Node</a:t>
            </a:r>
          </a:p>
          <a:p>
            <a:pPr lvl="1" marL="678447" indent="-233947">
              <a:buSzPct val="75000"/>
              <a:buChar char="•"/>
              <a:defRPr sz="2000">
                <a:latin typeface="Helvetica Neue"/>
                <a:ea typeface="Helvetica Neue"/>
                <a:cs typeface="Helvetica Neue"/>
                <a:sym typeface="Helvetica Neue"/>
              </a:defRPr>
            </a:pPr>
            <a:r>
              <a:t>Sample Node - samples data at a particular rate</a:t>
            </a:r>
          </a:p>
          <a:p>
            <a:pPr lvl="1" marL="678447" indent="-233947">
              <a:buSzPct val="75000"/>
              <a:buChar char="•"/>
              <a:defRPr b="1" sz="2000">
                <a:latin typeface="Helvetica Neue"/>
                <a:ea typeface="Helvetica Neue"/>
                <a:cs typeface="Helvetica Neue"/>
                <a:sym typeface="Helvetica Neue"/>
              </a:defRPr>
            </a:pPr>
            <a:r>
              <a:t>UDF Node </a:t>
            </a:r>
            <a:r>
              <a:rPr b="0"/>
              <a:t>- allows for custom data processing</a:t>
            </a:r>
          </a:p>
          <a:p>
            <a:pPr marL="233947" indent="-233947">
              <a:buSzPct val="75000"/>
              <a:buChar char="•"/>
              <a:defRPr sz="2000">
                <a:latin typeface="Helvetica Neue"/>
                <a:ea typeface="Helvetica Neue"/>
                <a:cs typeface="Helvetica Neue"/>
                <a:sym typeface="Helvetica Neue"/>
              </a:defRPr>
            </a:pPr>
            <a:r>
              <a:t>Output Nodes</a:t>
            </a:r>
          </a:p>
          <a:p>
            <a:pPr lvl="1" marL="678447" indent="-233947">
              <a:buSzPct val="75000"/>
              <a:buChar char="•"/>
              <a:defRPr sz="2000">
                <a:latin typeface="Helvetica Neue"/>
                <a:ea typeface="Helvetica Neue"/>
                <a:cs typeface="Helvetica Neue"/>
                <a:sym typeface="Helvetica Neue"/>
              </a:defRPr>
            </a:pPr>
            <a:r>
              <a:rPr b="1"/>
              <a:t>Alert Node</a:t>
            </a:r>
            <a:r>
              <a:t> - used for alerting</a:t>
            </a:r>
          </a:p>
          <a:p>
            <a:pPr lvl="1" marL="678447" indent="-233947">
              <a:buSzPct val="75000"/>
              <a:buChar char="•"/>
              <a:defRPr sz="2000">
                <a:latin typeface="Helvetica Neue"/>
                <a:ea typeface="Helvetica Neue"/>
                <a:cs typeface="Helvetica Neue"/>
                <a:sym typeface="Helvetica Neue"/>
              </a:defRPr>
            </a:pPr>
            <a:r>
              <a:t>HTTP Output Node - caches data that can be retrieved</a:t>
            </a:r>
          </a:p>
          <a:p>
            <a:pPr lvl="1" marL="678447" indent="-233947">
              <a:buSzPct val="75000"/>
              <a:buChar char="•"/>
              <a:defRPr sz="2000">
                <a:latin typeface="Helvetica Neue"/>
                <a:ea typeface="Helvetica Neue"/>
                <a:cs typeface="Helvetica Neue"/>
                <a:sym typeface="Helvetica Neue"/>
              </a:defRPr>
            </a:pPr>
            <a:r>
              <a:t>InfluxDB  Output Node - writes the data to the InfluxDB instance as specified</a:t>
            </a:r>
          </a:p>
        </p:txBody>
      </p:sp>
      <p:sp>
        <p:nvSpPr>
          <p:cNvPr id="228" name="Shape 228"/>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Node Types in TICKscript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body" idx="13"/>
          </p:nvPr>
        </p:nvSpPr>
        <p:spPr>
          <a:xfrm>
            <a:off x="279225" y="1720025"/>
            <a:ext cx="12073486" cy="5729350"/>
          </a:xfrm>
          <a:prstGeom prst="rect">
            <a:avLst/>
          </a:prstGeom>
        </p:spPr>
        <p:txBody>
          <a:bodyPr/>
          <a:lstStyle/>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Describe what Kapacitor is and when to use it.</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Install and Configure Kapacitor</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Explain the Kapacitor computational model</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Understand the TICKscript syntax</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Process data with Kapacitor</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Alert on data with Kapacitor</a:t>
            </a:r>
          </a:p>
        </p:txBody>
      </p:sp>
      <p:sp>
        <p:nvSpPr>
          <p:cNvPr id="160" name="Shape 160"/>
          <p:cNvSpPr/>
          <p:nvPr>
            <p:ph type="title"/>
          </p:nvPr>
        </p:nvSpPr>
        <p:spPr>
          <a:xfrm>
            <a:off x="330820" y="304800"/>
            <a:ext cx="12732395" cy="1065908"/>
          </a:xfrm>
          <a:prstGeom prst="rect">
            <a:avLst/>
          </a:prstGeom>
        </p:spPr>
        <p:txBody>
          <a:bodyPr/>
          <a:lstStyle>
            <a:lvl1pPr>
              <a:defRPr sz="420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nvSpPr>
        <p:spPr>
          <a:xfrm>
            <a:off x="284253" y="410633"/>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Batch Node</a:t>
            </a:r>
          </a:p>
        </p:txBody>
      </p:sp>
      <p:sp>
        <p:nvSpPr>
          <p:cNvPr id="231" name="Shape 231"/>
          <p:cNvSpPr/>
          <p:nvPr/>
        </p:nvSpPr>
        <p:spPr>
          <a:xfrm>
            <a:off x="127381" y="7294926"/>
            <a:ext cx="12821921" cy="13136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2000">
                <a:latin typeface="Helvetica Neue"/>
                <a:ea typeface="Helvetica Neue"/>
                <a:cs typeface="Helvetica Neue"/>
                <a:sym typeface="Helvetica Neue"/>
              </a:defRPr>
            </a:pPr>
            <a:r>
              <a:t>A Batch Node is an initial node in a Kapacitor DAG.</a:t>
            </a:r>
          </a:p>
          <a:p>
            <a:pPr>
              <a:defRPr sz="2000">
                <a:latin typeface="Helvetica Neue"/>
                <a:ea typeface="Helvetica Neue"/>
                <a:cs typeface="Helvetica Neue"/>
                <a:sym typeface="Helvetica Neue"/>
              </a:defRPr>
            </a:pPr>
          </a:p>
          <a:p>
            <a:pPr>
              <a:defRPr sz="2000">
                <a:latin typeface="Helvetica Neue"/>
                <a:ea typeface="Helvetica Neue"/>
                <a:cs typeface="Helvetica Neue"/>
                <a:sym typeface="Helvetica Neue"/>
              </a:defRPr>
            </a:pPr>
            <a:r>
              <a:t>Takes in an InfluxQL query and performs various operations on the whole batch of data returned by the query. It also provides utilities for describing the frequency and periodicity for the batch-query execution.</a:t>
            </a:r>
          </a:p>
        </p:txBody>
      </p:sp>
      <p:sp>
        <p:nvSpPr>
          <p:cNvPr id="232" name="Shape 232"/>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Batch Node</a:t>
            </a:r>
          </a:p>
        </p:txBody>
      </p:sp>
      <p:pic>
        <p:nvPicPr>
          <p:cNvPr id="233" name="Screen Shot 2016-05-05 at 7.45.12 AM.png"/>
          <p:cNvPicPr>
            <a:picLocks noChangeAspect="1"/>
          </p:cNvPicPr>
          <p:nvPr/>
        </p:nvPicPr>
        <p:blipFill>
          <a:blip r:embed="rId2">
            <a:extLst/>
          </a:blip>
          <a:stretch>
            <a:fillRect/>
          </a:stretch>
        </p:blipFill>
        <p:spPr>
          <a:xfrm>
            <a:off x="-2081" y="1437703"/>
            <a:ext cx="13008962" cy="5515800"/>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body" idx="13"/>
          </p:nvPr>
        </p:nvSpPr>
        <p:spPr>
          <a:xfrm>
            <a:off x="331539" y="1985615"/>
            <a:ext cx="12341722" cy="4062810"/>
          </a:xfrm>
          <a:prstGeom prst="roundRect">
            <a:avLst>
              <a:gd name="adj" fmla="val 3189"/>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Write a simple TICKscript that works on batches of data generated by the query</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Courier New"/>
                <a:ea typeface="Courier New"/>
                <a:cs typeface="Courier New"/>
                <a:sym typeface="Courier New"/>
              </a:defRPr>
            </a:pPr>
            <a:r>
              <a:t>SELECT mean(busy) FROM "telegraf"."autogen"."cpu"</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With a </a:t>
            </a:r>
            <a:r>
              <a:rPr>
                <a:latin typeface="Courier New"/>
                <a:ea typeface="Courier New"/>
                <a:cs typeface="Courier New"/>
                <a:sym typeface="Courier New"/>
              </a:rPr>
              <a:t>period</a:t>
            </a:r>
            <a:r>
              <a:t> of 1 hour, an </a:t>
            </a:r>
            <a:r>
              <a:rPr>
                <a:latin typeface="Courier New"/>
                <a:ea typeface="Courier New"/>
                <a:cs typeface="Courier New"/>
                <a:sym typeface="Courier New"/>
              </a:rPr>
              <a:t>every</a:t>
            </a:r>
            <a:r>
              <a:t> of 1 hour, and a </a:t>
            </a:r>
            <a:r>
              <a:rPr>
                <a:latin typeface="Courier New"/>
                <a:ea typeface="Courier New"/>
                <a:cs typeface="Courier New"/>
                <a:sym typeface="Courier New"/>
              </a:rPr>
              <a:t>groupBy *</a:t>
            </a:r>
          </a:p>
        </p:txBody>
      </p:sp>
      <p:sp>
        <p:nvSpPr>
          <p:cNvPr id="236" name="Shape 236"/>
          <p:cNvSpPr/>
          <p:nvPr>
            <p:ph type="body" idx="14"/>
          </p:nvPr>
        </p:nvSpPr>
        <p:spPr>
          <a:prstGeom prst="rect">
            <a:avLst/>
          </a:prstGeom>
        </p:spPr>
        <p:txBody>
          <a:bodyPr/>
          <a:lstStyle/>
          <a:p>
            <a:pPr/>
            <a:r>
              <a:t>Exercise</a:t>
            </a:r>
          </a:p>
        </p:txBody>
      </p:sp>
      <p:sp>
        <p:nvSpPr>
          <p:cNvPr id="237" name="Shape 237"/>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Exercise</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body" idx="13"/>
          </p:nvPr>
        </p:nvSpPr>
        <p:spPr>
          <a:xfrm>
            <a:off x="331539" y="1582960"/>
            <a:ext cx="12341722" cy="6122426"/>
          </a:xfrm>
          <a:prstGeom prst="roundRect">
            <a:avLst>
              <a:gd name="adj" fmla="val 2116"/>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Write a simple TICKscript that works on batches of data generated by the query</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Courier New"/>
                <a:ea typeface="Courier New"/>
                <a:cs typeface="Courier New"/>
                <a:sym typeface="Courier New"/>
              </a:defRPr>
            </a:pPr>
            <a:r>
              <a:t>SELECT mean(busy) FROM "telegraf"."autogen"."cpu"</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With a </a:t>
            </a:r>
            <a:r>
              <a:rPr>
                <a:latin typeface="Courier New"/>
                <a:ea typeface="Courier New"/>
                <a:cs typeface="Courier New"/>
                <a:sym typeface="Courier New"/>
              </a:rPr>
              <a:t>period</a:t>
            </a:r>
            <a:r>
              <a:t> of 1 hour, an </a:t>
            </a:r>
            <a:r>
              <a:rPr>
                <a:latin typeface="Courier New"/>
                <a:ea typeface="Courier New"/>
                <a:cs typeface="Courier New"/>
                <a:sym typeface="Courier New"/>
              </a:rPr>
              <a:t>every</a:t>
            </a:r>
            <a:r>
              <a:t> of 1 hour, and a </a:t>
            </a:r>
            <a:r>
              <a:rPr>
                <a:latin typeface="Courier New"/>
                <a:ea typeface="Courier New"/>
                <a:cs typeface="Courier New"/>
                <a:sym typeface="Courier New"/>
              </a:rPr>
              <a:t>groupBy *</a:t>
            </a:r>
            <a:endParaRPr>
              <a:latin typeface="Courier New"/>
              <a:ea typeface="Courier New"/>
              <a:cs typeface="Courier New"/>
              <a:sym typeface="Courier New"/>
            </a:endParaRP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500">
                <a:solidFill>
                  <a:schemeClr val="accent6"/>
                </a:solidFill>
                <a:latin typeface="Courier New"/>
                <a:ea typeface="Courier New"/>
                <a:cs typeface="Courier New"/>
                <a:sym typeface="Courier New"/>
              </a:defRPr>
            </a:pPr>
            <a:r>
              <a:t>batch</a:t>
            </a:r>
          </a:p>
          <a:p>
            <a:pPr lvl="1" algn="just">
              <a:lnSpc>
                <a:spcPct val="110000"/>
              </a:lnSpc>
              <a:defRPr sz="2500">
                <a:solidFill>
                  <a:schemeClr val="accent6"/>
                </a:solidFill>
                <a:latin typeface="Courier New"/>
                <a:ea typeface="Courier New"/>
                <a:cs typeface="Courier New"/>
                <a:sym typeface="Courier New"/>
              </a:defRPr>
            </a:pPr>
            <a:r>
              <a:t>|query('SELECT mean(busy) from "telegraf"."autogen"."cpu"')</a:t>
            </a:r>
          </a:p>
          <a:p>
            <a:pPr lvl="1" algn="just">
              <a:lnSpc>
                <a:spcPct val="110000"/>
              </a:lnSpc>
              <a:defRPr sz="2500">
                <a:solidFill>
                  <a:schemeClr val="accent6"/>
                </a:solidFill>
                <a:latin typeface="Courier New"/>
                <a:ea typeface="Courier New"/>
                <a:cs typeface="Courier New"/>
                <a:sym typeface="Courier New"/>
              </a:defRPr>
            </a:pPr>
            <a:r>
              <a:t>.period(1h)</a:t>
            </a:r>
          </a:p>
          <a:p>
            <a:pPr lvl="1" algn="just">
              <a:lnSpc>
                <a:spcPct val="110000"/>
              </a:lnSpc>
              <a:defRPr sz="2500">
                <a:solidFill>
                  <a:schemeClr val="accent6"/>
                </a:solidFill>
                <a:latin typeface="Courier New"/>
                <a:ea typeface="Courier New"/>
                <a:cs typeface="Courier New"/>
                <a:sym typeface="Courier New"/>
              </a:defRPr>
            </a:pPr>
            <a:r>
              <a:t>.every(1h)</a:t>
            </a:r>
          </a:p>
          <a:p>
            <a:pPr lvl="1" algn="just">
              <a:lnSpc>
                <a:spcPct val="110000"/>
              </a:lnSpc>
              <a:defRPr sz="2500">
                <a:solidFill>
                  <a:schemeClr val="accent6"/>
                </a:solidFill>
                <a:latin typeface="Courier New"/>
                <a:ea typeface="Courier New"/>
                <a:cs typeface="Courier New"/>
                <a:sym typeface="Courier New"/>
              </a:defRPr>
            </a:pPr>
            <a:r>
              <a:t>.groupBy(*)</a:t>
            </a:r>
          </a:p>
        </p:txBody>
      </p:sp>
      <p:sp>
        <p:nvSpPr>
          <p:cNvPr id="240" name="Shape 240"/>
          <p:cNvSpPr/>
          <p:nvPr>
            <p:ph type="body" idx="14"/>
          </p:nvPr>
        </p:nvSpPr>
        <p:spPr>
          <a:prstGeom prst="rect">
            <a:avLst/>
          </a:prstGeom>
        </p:spPr>
        <p:txBody>
          <a:bodyPr/>
          <a:lstStyle/>
          <a:p>
            <a:pPr/>
            <a:r>
              <a:t>Solution</a:t>
            </a:r>
          </a:p>
        </p:txBody>
      </p:sp>
      <p:sp>
        <p:nvSpPr>
          <p:cNvPr id="241" name="Shape 241"/>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Solution</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nvSpPr>
        <p:spPr>
          <a:xfrm>
            <a:off x="267116" y="6717517"/>
            <a:ext cx="10888727" cy="10088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2000">
                <a:latin typeface="Helvetica Neue"/>
                <a:ea typeface="Helvetica Neue"/>
                <a:cs typeface="Helvetica Neue"/>
                <a:sym typeface="Helvetica Neue"/>
              </a:defRPr>
            </a:pPr>
            <a:r>
              <a:t>A stream node is an initial node in a Kapacitor DAG.</a:t>
            </a:r>
          </a:p>
          <a:p>
            <a:pPr>
              <a:defRPr sz="2000">
                <a:latin typeface="Helvetica Neue"/>
                <a:ea typeface="Helvetica Neue"/>
                <a:cs typeface="Helvetica Neue"/>
                <a:sym typeface="Helvetica Neue"/>
              </a:defRPr>
            </a:pPr>
          </a:p>
          <a:p>
            <a:pPr>
              <a:defRPr sz="2000">
                <a:latin typeface="Helvetica Neue"/>
                <a:ea typeface="Helvetica Neue"/>
                <a:cs typeface="Helvetica Neue"/>
                <a:sym typeface="Helvetica Neue"/>
              </a:defRPr>
            </a:pPr>
            <a:r>
              <a:t>Takes in a stream of data from a particular measurement and performs various operations on it.</a:t>
            </a:r>
          </a:p>
        </p:txBody>
      </p:sp>
      <p:sp>
        <p:nvSpPr>
          <p:cNvPr id="244" name="Shape 244"/>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Stream Node</a:t>
            </a:r>
          </a:p>
        </p:txBody>
      </p:sp>
      <p:pic>
        <p:nvPicPr>
          <p:cNvPr id="245" name="Screen Shot 2016-05-05 at 7.45.30 AM.png"/>
          <p:cNvPicPr>
            <a:picLocks noChangeAspect="1"/>
          </p:cNvPicPr>
          <p:nvPr/>
        </p:nvPicPr>
        <p:blipFill>
          <a:blip r:embed="rId2">
            <a:extLst/>
          </a:blip>
          <a:stretch>
            <a:fillRect/>
          </a:stretch>
        </p:blipFill>
        <p:spPr>
          <a:xfrm>
            <a:off x="2156" y="1458017"/>
            <a:ext cx="13000488" cy="4429644"/>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streams data from the measurement 'cpu'.</a:t>
            </a:r>
          </a:p>
        </p:txBody>
      </p:sp>
      <p:sp>
        <p:nvSpPr>
          <p:cNvPr id="248" name="Shape 248"/>
          <p:cNvSpPr/>
          <p:nvPr>
            <p:ph type="body" idx="14"/>
          </p:nvPr>
        </p:nvSpPr>
        <p:spPr>
          <a:prstGeom prst="rect">
            <a:avLst/>
          </a:prstGeom>
        </p:spPr>
        <p:txBody>
          <a:bodyPr/>
          <a:lstStyle/>
          <a:p>
            <a:pPr/>
            <a:r>
              <a:t>Exercise</a:t>
            </a:r>
          </a:p>
        </p:txBody>
      </p:sp>
      <p:sp>
        <p:nvSpPr>
          <p:cNvPr id="249" name="Shape 249"/>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Exercise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body" idx="13"/>
          </p:nvPr>
        </p:nvSpPr>
        <p:spPr>
          <a:xfrm>
            <a:off x="331539" y="1582960"/>
            <a:ext cx="12341722" cy="6122426"/>
          </a:xfrm>
          <a:prstGeom prst="roundRect">
            <a:avLst>
              <a:gd name="adj" fmla="val 2116"/>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Write a simple TICKscript that streams data from the measurement 'cpu'</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3300">
                <a:solidFill>
                  <a:schemeClr val="accent6"/>
                </a:solidFill>
                <a:latin typeface="Courier New"/>
                <a:ea typeface="Courier New"/>
                <a:cs typeface="Courier New"/>
                <a:sym typeface="Courier New"/>
              </a:defRPr>
            </a:pPr>
            <a:r>
              <a:t>stream</a:t>
            </a:r>
          </a:p>
          <a:p>
            <a:pPr lvl="1" algn="just">
              <a:lnSpc>
                <a:spcPct val="110000"/>
              </a:lnSpc>
              <a:defRPr sz="3300">
                <a:solidFill>
                  <a:schemeClr val="accent6"/>
                </a:solidFill>
                <a:latin typeface="Courier New"/>
                <a:ea typeface="Courier New"/>
                <a:cs typeface="Courier New"/>
                <a:sym typeface="Courier New"/>
              </a:defRPr>
            </a:pPr>
            <a:r>
              <a:t>|from().measurement('cpu')</a:t>
            </a:r>
          </a:p>
        </p:txBody>
      </p:sp>
      <p:sp>
        <p:nvSpPr>
          <p:cNvPr id="252" name="Shape 252"/>
          <p:cNvSpPr/>
          <p:nvPr>
            <p:ph type="body" idx="14"/>
          </p:nvPr>
        </p:nvSpPr>
        <p:spPr>
          <a:prstGeom prst="rect">
            <a:avLst/>
          </a:prstGeom>
        </p:spPr>
        <p:txBody>
          <a:bodyPr/>
          <a:lstStyle/>
          <a:p>
            <a:pPr/>
            <a:r>
              <a:t>Solution</a:t>
            </a:r>
          </a:p>
        </p:txBody>
      </p:sp>
      <p:sp>
        <p:nvSpPr>
          <p:cNvPr id="253" name="Shape 253"/>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Solution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nvSpPr>
        <p:spPr>
          <a:xfrm>
            <a:off x="368920" y="478366"/>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Alert Node</a:t>
            </a:r>
          </a:p>
        </p:txBody>
      </p:sp>
      <p:sp>
        <p:nvSpPr>
          <p:cNvPr id="256" name="Shape 256"/>
          <p:cNvSpPr/>
          <p:nvPr/>
        </p:nvSpPr>
        <p:spPr>
          <a:xfrm>
            <a:off x="360249" y="6988450"/>
            <a:ext cx="5290313" cy="28376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2000">
                <a:latin typeface="Helvetica Neue"/>
                <a:ea typeface="Helvetica Neue"/>
                <a:cs typeface="Helvetica Neue"/>
                <a:sym typeface="Helvetica Neue"/>
              </a:defRPr>
            </a:pPr>
            <a:r>
              <a:t>Alerts can be sent to many different services:</a:t>
            </a:r>
          </a:p>
          <a:p>
            <a:pPr>
              <a:defRPr sz="2000">
                <a:latin typeface="Helvetica Neue"/>
                <a:ea typeface="Helvetica Neue"/>
                <a:cs typeface="Helvetica Neue"/>
                <a:sym typeface="Helvetica Neue"/>
              </a:defRPr>
            </a:pPr>
          </a:p>
          <a:p>
            <a:pPr marL="233947" indent="-233947">
              <a:buSzPct val="75000"/>
              <a:buChar char="•"/>
              <a:defRPr sz="2000">
                <a:latin typeface="Helvetica Neue"/>
                <a:ea typeface="Helvetica Neue"/>
                <a:cs typeface="Helvetica Neue"/>
                <a:sym typeface="Helvetica Neue"/>
              </a:defRPr>
            </a:pPr>
            <a:r>
              <a:t>OpsGenie</a:t>
            </a:r>
          </a:p>
          <a:p>
            <a:pPr marL="233947" indent="-233947">
              <a:buSzPct val="75000"/>
              <a:buChar char="•"/>
              <a:defRPr sz="2000">
                <a:latin typeface="Helvetica Neue"/>
                <a:ea typeface="Helvetica Neue"/>
                <a:cs typeface="Helvetica Neue"/>
                <a:sym typeface="Helvetica Neue"/>
              </a:defRPr>
            </a:pPr>
            <a:r>
              <a:t>PagerDuty</a:t>
            </a:r>
          </a:p>
          <a:p>
            <a:pPr marL="233947" indent="-233947">
              <a:buSzPct val="75000"/>
              <a:buChar char="•"/>
              <a:defRPr sz="2000">
                <a:latin typeface="Helvetica Neue"/>
                <a:ea typeface="Helvetica Neue"/>
                <a:cs typeface="Helvetica Neue"/>
                <a:sym typeface="Helvetica Neue"/>
              </a:defRPr>
            </a:pPr>
            <a:r>
              <a:t>HTTP POST</a:t>
            </a:r>
          </a:p>
          <a:p>
            <a:pPr marL="233947" indent="-233947">
              <a:buSzPct val="75000"/>
              <a:buChar char="•"/>
              <a:defRPr sz="2000">
                <a:latin typeface="Helvetica Neue"/>
                <a:ea typeface="Helvetica Neue"/>
                <a:cs typeface="Helvetica Neue"/>
                <a:sym typeface="Helvetica Neue"/>
              </a:defRPr>
            </a:pPr>
            <a:r>
              <a:t>Sensu</a:t>
            </a:r>
          </a:p>
          <a:p>
            <a:pPr marL="233947" indent="-233947">
              <a:buSzPct val="75000"/>
              <a:buChar char="•"/>
              <a:defRPr sz="2000">
                <a:latin typeface="Helvetica Neue"/>
                <a:ea typeface="Helvetica Neue"/>
                <a:cs typeface="Helvetica Neue"/>
                <a:sym typeface="Helvetica Neue"/>
              </a:defRPr>
            </a:pPr>
            <a:r>
              <a:t>Slack</a:t>
            </a:r>
          </a:p>
          <a:p>
            <a:pPr marL="233947" indent="-233947">
              <a:buSzPct val="75000"/>
              <a:buChar char="•"/>
              <a:defRPr sz="2000">
                <a:latin typeface="Helvetica Neue"/>
                <a:ea typeface="Helvetica Neue"/>
                <a:cs typeface="Helvetica Neue"/>
                <a:sym typeface="Helvetica Neue"/>
              </a:defRPr>
            </a:pPr>
            <a:r>
              <a:t>VictorOps</a:t>
            </a:r>
          </a:p>
          <a:p>
            <a:pPr marL="233947" indent="-233947">
              <a:buSzPct val="75000"/>
              <a:buChar char="•"/>
              <a:defRPr sz="2000">
                <a:latin typeface="Helvetica Neue"/>
                <a:ea typeface="Helvetica Neue"/>
                <a:cs typeface="Helvetica Neue"/>
                <a:sym typeface="Helvetica Neue"/>
              </a:defRPr>
            </a:pPr>
            <a:r>
              <a:t>Alerta</a:t>
            </a:r>
          </a:p>
        </p:txBody>
      </p:sp>
      <p:sp>
        <p:nvSpPr>
          <p:cNvPr id="257" name="Shape 257"/>
          <p:cNvSpPr/>
          <p:nvPr/>
        </p:nvSpPr>
        <p:spPr>
          <a:xfrm>
            <a:off x="2756316" y="6988450"/>
            <a:ext cx="1303289" cy="1923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2000">
                <a:latin typeface="Helvetica Neue"/>
                <a:ea typeface="Helvetica Neue"/>
                <a:cs typeface="Helvetica Neue"/>
                <a:sym typeface="Helvetica Neue"/>
              </a:defRPr>
            </a:pPr>
          </a:p>
          <a:p>
            <a:pPr>
              <a:defRPr sz="2000">
                <a:latin typeface="Helvetica Neue"/>
                <a:ea typeface="Helvetica Neue"/>
                <a:cs typeface="Helvetica Neue"/>
                <a:sym typeface="Helvetica Neue"/>
              </a:defRPr>
            </a:pPr>
          </a:p>
          <a:p>
            <a:pPr marL="233947" indent="-233947">
              <a:buSzPct val="75000"/>
              <a:buChar char="•"/>
              <a:defRPr sz="2000">
                <a:latin typeface="Helvetica Neue"/>
                <a:ea typeface="Helvetica Neue"/>
                <a:cs typeface="Helvetica Neue"/>
                <a:sym typeface="Helvetica Neue"/>
              </a:defRPr>
            </a:pPr>
            <a:r>
              <a:t>Email</a:t>
            </a:r>
          </a:p>
          <a:p>
            <a:pPr marL="233947" indent="-233947">
              <a:buSzPct val="75000"/>
              <a:buChar char="•"/>
              <a:defRPr sz="2000">
                <a:latin typeface="Helvetica Neue"/>
                <a:ea typeface="Helvetica Neue"/>
                <a:cs typeface="Helvetica Neue"/>
                <a:sym typeface="Helvetica Neue"/>
              </a:defRPr>
            </a:pPr>
            <a:r>
              <a:t>Exec</a:t>
            </a:r>
          </a:p>
          <a:p>
            <a:pPr marL="233947" indent="-233947">
              <a:buSzPct val="75000"/>
              <a:buChar char="•"/>
              <a:defRPr sz="2000">
                <a:latin typeface="Helvetica Neue"/>
                <a:ea typeface="Helvetica Neue"/>
                <a:cs typeface="Helvetica Neue"/>
                <a:sym typeface="Helvetica Neue"/>
              </a:defRPr>
            </a:pPr>
            <a:r>
              <a:t>Hipchat</a:t>
            </a:r>
          </a:p>
        </p:txBody>
      </p:sp>
      <p:sp>
        <p:nvSpPr>
          <p:cNvPr id="258" name="Shape 258"/>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Alert Node</a:t>
            </a:r>
          </a:p>
        </p:txBody>
      </p:sp>
      <p:pic>
        <p:nvPicPr>
          <p:cNvPr id="259" name="Screen Shot 2016-05-05 at 7.57.42 AM.png"/>
          <p:cNvPicPr>
            <a:picLocks noChangeAspect="1"/>
          </p:cNvPicPr>
          <p:nvPr/>
        </p:nvPicPr>
        <p:blipFill>
          <a:blip r:embed="rId2">
            <a:extLst/>
          </a:blip>
          <a:stretch>
            <a:fillRect/>
          </a:stretch>
        </p:blipFill>
        <p:spPr>
          <a:xfrm>
            <a:off x="0" y="1458809"/>
            <a:ext cx="13004800" cy="6127263"/>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streams data from the measurement 'mem' and issues a critical alert if the free is less than 500MB.</a:t>
            </a:r>
          </a:p>
        </p:txBody>
      </p:sp>
      <p:sp>
        <p:nvSpPr>
          <p:cNvPr id="262" name="Shape 262"/>
          <p:cNvSpPr/>
          <p:nvPr>
            <p:ph type="body" idx="14"/>
          </p:nvPr>
        </p:nvSpPr>
        <p:spPr>
          <a:prstGeom prst="rect">
            <a:avLst/>
          </a:prstGeom>
        </p:spPr>
        <p:txBody>
          <a:bodyPr/>
          <a:lstStyle/>
          <a:p>
            <a:pPr/>
            <a:r>
              <a:t>Exercise</a:t>
            </a:r>
          </a:p>
        </p:txBody>
      </p:sp>
      <p:sp>
        <p:nvSpPr>
          <p:cNvPr id="263" name="Shape 263"/>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Exercise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body" idx="13"/>
          </p:nvPr>
        </p:nvSpPr>
        <p:spPr>
          <a:xfrm>
            <a:off x="331539" y="1582960"/>
            <a:ext cx="12341722" cy="6122426"/>
          </a:xfrm>
          <a:prstGeom prst="roundRect">
            <a:avLst>
              <a:gd name="adj" fmla="val 2116"/>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Write a simple TICKscript that streams data from the measurement 'mem' and issues a critical alert if the free is less than 500MB.</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3300">
                <a:solidFill>
                  <a:schemeClr val="accent6"/>
                </a:solidFill>
                <a:latin typeface="Courier New"/>
                <a:ea typeface="Courier New"/>
                <a:cs typeface="Courier New"/>
                <a:sym typeface="Courier New"/>
              </a:defRPr>
            </a:pPr>
            <a:r>
              <a:t>stream</a:t>
            </a:r>
          </a:p>
          <a:p>
            <a:pPr lvl="1" algn="just">
              <a:lnSpc>
                <a:spcPct val="110000"/>
              </a:lnSpc>
              <a:defRPr sz="3300">
                <a:solidFill>
                  <a:schemeClr val="accent6"/>
                </a:solidFill>
                <a:latin typeface="Courier New"/>
                <a:ea typeface="Courier New"/>
                <a:cs typeface="Courier New"/>
                <a:sym typeface="Courier New"/>
              </a:defRPr>
            </a:pPr>
            <a:r>
              <a:t>|from().measurement('mem')</a:t>
            </a:r>
          </a:p>
          <a:p>
            <a:pPr lvl="1" algn="just">
              <a:lnSpc>
                <a:spcPct val="110000"/>
              </a:lnSpc>
              <a:defRPr sz="3300">
                <a:solidFill>
                  <a:schemeClr val="accent6"/>
                </a:solidFill>
                <a:latin typeface="Courier New"/>
                <a:ea typeface="Courier New"/>
                <a:cs typeface="Courier New"/>
                <a:sym typeface="Courier New"/>
              </a:defRPr>
            </a:pPr>
            <a:r>
              <a:t>|alert()</a:t>
            </a:r>
          </a:p>
          <a:p>
            <a:pPr lvl="2" algn="just">
              <a:lnSpc>
                <a:spcPct val="110000"/>
              </a:lnSpc>
              <a:defRPr sz="3300">
                <a:solidFill>
                  <a:schemeClr val="accent6"/>
                </a:solidFill>
                <a:latin typeface="Courier New"/>
                <a:ea typeface="Courier New"/>
                <a:cs typeface="Courier New"/>
                <a:sym typeface="Courier New"/>
              </a:defRPr>
            </a:pPr>
            <a:r>
              <a:t>.crit(lambda: "free" &lt; 50000000)</a:t>
            </a:r>
          </a:p>
          <a:p>
            <a:pPr lvl="2" algn="just">
              <a:lnSpc>
                <a:spcPct val="110000"/>
              </a:lnSpc>
              <a:defRPr sz="3300">
                <a:solidFill>
                  <a:schemeClr val="accent6"/>
                </a:solidFill>
                <a:latin typeface="Courier New"/>
                <a:ea typeface="Courier New"/>
                <a:cs typeface="Courier New"/>
                <a:sym typeface="Courier New"/>
              </a:defRPr>
            </a:pPr>
            <a:r>
              <a:t>.log('/tmp/alerts.log')</a:t>
            </a:r>
          </a:p>
        </p:txBody>
      </p:sp>
      <p:sp>
        <p:nvSpPr>
          <p:cNvPr id="266" name="Shape 266"/>
          <p:cNvSpPr/>
          <p:nvPr>
            <p:ph type="body" idx="14"/>
          </p:nvPr>
        </p:nvSpPr>
        <p:spPr>
          <a:prstGeom prst="rect">
            <a:avLst/>
          </a:prstGeom>
        </p:spPr>
        <p:txBody>
          <a:bodyPr/>
          <a:lstStyle/>
          <a:p>
            <a:pPr/>
            <a:r>
              <a:t>Solution</a:t>
            </a:r>
          </a:p>
        </p:txBody>
      </p:sp>
      <p:sp>
        <p:nvSpPr>
          <p:cNvPr id="267" name="Shape 267"/>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Solution</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nvSpPr>
        <p:spPr>
          <a:xfrm>
            <a:off x="351986" y="461433"/>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Where Node</a:t>
            </a:r>
          </a:p>
        </p:txBody>
      </p:sp>
      <p:sp>
        <p:nvSpPr>
          <p:cNvPr id="270" name="Shape 270"/>
          <p:cNvSpPr/>
          <p:nvPr/>
        </p:nvSpPr>
        <p:spPr>
          <a:xfrm>
            <a:off x="203616" y="7123917"/>
            <a:ext cx="8648955" cy="10088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2000">
                <a:latin typeface="Helvetica Neue"/>
                <a:ea typeface="Helvetica Neue"/>
                <a:cs typeface="Helvetica Neue"/>
                <a:sym typeface="Helvetica Neue"/>
              </a:defRPr>
            </a:pPr>
            <a:r>
              <a:t>A Where node filters incoming data according to some lambda expression.</a:t>
            </a:r>
          </a:p>
          <a:p>
            <a:pPr>
              <a:defRPr sz="2000">
                <a:latin typeface="Helvetica Neue"/>
                <a:ea typeface="Helvetica Neue"/>
                <a:cs typeface="Helvetica Neue"/>
                <a:sym typeface="Helvetica Neue"/>
              </a:defRPr>
            </a:pPr>
          </a:p>
        </p:txBody>
      </p:sp>
      <p:sp>
        <p:nvSpPr>
          <p:cNvPr id="271" name="Shape 271"/>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Where Node</a:t>
            </a:r>
          </a:p>
        </p:txBody>
      </p:sp>
      <p:pic>
        <p:nvPicPr>
          <p:cNvPr id="272" name="Screen Shot 2016-05-05 at 7.58.32 AM.png"/>
          <p:cNvPicPr>
            <a:picLocks noChangeAspect="1"/>
          </p:cNvPicPr>
          <p:nvPr/>
        </p:nvPicPr>
        <p:blipFill>
          <a:blip r:embed="rId2">
            <a:extLst/>
          </a:blip>
          <a:stretch>
            <a:fillRect/>
          </a:stretch>
        </p:blipFill>
        <p:spPr>
          <a:xfrm>
            <a:off x="2728" y="1455852"/>
            <a:ext cx="13004801" cy="5576459"/>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nvSpPr>
        <p:spPr>
          <a:xfrm>
            <a:off x="2354353" y="4343846"/>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Using Kapacitor</a:t>
            </a:r>
          </a:p>
        </p:txBody>
      </p:sp>
      <p:sp>
        <p:nvSpPr>
          <p:cNvPr id="163" name="Shape 163"/>
          <p:cNvSpPr/>
          <p:nvPr/>
        </p:nvSpPr>
        <p:spPr>
          <a:xfrm>
            <a:off x="2091274" y="40198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Kapacitor</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body" idx="13"/>
          </p:nvPr>
        </p:nvSpPr>
        <p:spPr>
          <a:xfrm>
            <a:off x="331539" y="1985615"/>
            <a:ext cx="12341722" cy="2329359"/>
          </a:xfrm>
          <a:prstGeom prst="roundRect">
            <a:avLst>
              <a:gd name="adj" fmla="val 5563"/>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Write a simple TICKscript that streams data from the measurement 'mem' where host is </a:t>
            </a:r>
            <a:r>
              <a:rPr>
                <a:latin typeface="Courier New"/>
                <a:ea typeface="Courier New"/>
                <a:cs typeface="Courier New"/>
                <a:sym typeface="Courier New"/>
              </a:rPr>
              <a:t>localhost</a:t>
            </a:r>
            <a:r>
              <a:t> and issues a critical alert if the free is less than 500MB.</a:t>
            </a:r>
          </a:p>
        </p:txBody>
      </p:sp>
      <p:sp>
        <p:nvSpPr>
          <p:cNvPr id="275" name="Shape 275"/>
          <p:cNvSpPr/>
          <p:nvPr>
            <p:ph type="body" idx="14"/>
          </p:nvPr>
        </p:nvSpPr>
        <p:spPr>
          <a:prstGeom prst="rect">
            <a:avLst/>
          </a:prstGeom>
        </p:spPr>
        <p:txBody>
          <a:bodyPr/>
          <a:lstStyle/>
          <a:p>
            <a:pPr/>
            <a:r>
              <a:t>Exercise</a:t>
            </a:r>
          </a:p>
        </p:txBody>
      </p:sp>
      <p:sp>
        <p:nvSpPr>
          <p:cNvPr id="276" name="Shape 276"/>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Exercise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body" idx="13"/>
          </p:nvPr>
        </p:nvSpPr>
        <p:spPr>
          <a:xfrm>
            <a:off x="331539" y="1582960"/>
            <a:ext cx="12341722" cy="6122426"/>
          </a:xfrm>
          <a:prstGeom prst="roundRect">
            <a:avLst>
              <a:gd name="adj" fmla="val 2116"/>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Write a simple TICKscript that streams data from the measurement 'mem' where host is </a:t>
            </a:r>
            <a:r>
              <a:rPr>
                <a:latin typeface="Courier New"/>
                <a:ea typeface="Courier New"/>
                <a:cs typeface="Courier New"/>
                <a:sym typeface="Courier New"/>
              </a:rPr>
              <a:t>localhost</a:t>
            </a:r>
            <a:r>
              <a:t> and issues a critical alert if the free is less than 500MB.</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3300">
                <a:solidFill>
                  <a:schemeClr val="accent6"/>
                </a:solidFill>
                <a:latin typeface="Courier New"/>
                <a:ea typeface="Courier New"/>
                <a:cs typeface="Courier New"/>
                <a:sym typeface="Courier New"/>
              </a:defRPr>
            </a:pPr>
            <a:r>
              <a:t>stream</a:t>
            </a:r>
          </a:p>
          <a:p>
            <a:pPr lvl="1" algn="just">
              <a:lnSpc>
                <a:spcPct val="110000"/>
              </a:lnSpc>
              <a:defRPr sz="3300">
                <a:solidFill>
                  <a:schemeClr val="accent6"/>
                </a:solidFill>
                <a:latin typeface="Courier New"/>
                <a:ea typeface="Courier New"/>
                <a:cs typeface="Courier New"/>
                <a:sym typeface="Courier New"/>
              </a:defRPr>
            </a:pPr>
            <a:r>
              <a:t>|from().measurement('mem')</a:t>
            </a:r>
          </a:p>
          <a:p>
            <a:pPr lvl="1" algn="just">
              <a:lnSpc>
                <a:spcPct val="110000"/>
              </a:lnSpc>
              <a:defRPr sz="3300">
                <a:solidFill>
                  <a:schemeClr val="accent6"/>
                </a:solidFill>
                <a:latin typeface="Courier New"/>
                <a:ea typeface="Courier New"/>
                <a:cs typeface="Courier New"/>
                <a:sym typeface="Courier New"/>
              </a:defRPr>
            </a:pPr>
            <a:r>
              <a:t>|where(lambda: "host" == 'localhost')</a:t>
            </a:r>
          </a:p>
          <a:p>
            <a:pPr lvl="1" algn="just">
              <a:lnSpc>
                <a:spcPct val="110000"/>
              </a:lnSpc>
              <a:defRPr sz="3300">
                <a:solidFill>
                  <a:schemeClr val="accent6"/>
                </a:solidFill>
                <a:latin typeface="Courier New"/>
                <a:ea typeface="Courier New"/>
                <a:cs typeface="Courier New"/>
                <a:sym typeface="Courier New"/>
              </a:defRPr>
            </a:pPr>
            <a:r>
              <a:t>|alert()</a:t>
            </a:r>
          </a:p>
          <a:p>
            <a:pPr lvl="2" algn="just">
              <a:lnSpc>
                <a:spcPct val="110000"/>
              </a:lnSpc>
              <a:defRPr sz="3300">
                <a:solidFill>
                  <a:schemeClr val="accent6"/>
                </a:solidFill>
                <a:latin typeface="Courier New"/>
                <a:ea typeface="Courier New"/>
                <a:cs typeface="Courier New"/>
                <a:sym typeface="Courier New"/>
              </a:defRPr>
            </a:pPr>
            <a:r>
              <a:t>.crit(lambda: "free" &lt; 50000000)</a:t>
            </a:r>
          </a:p>
          <a:p>
            <a:pPr lvl="2" algn="just">
              <a:lnSpc>
                <a:spcPct val="110000"/>
              </a:lnSpc>
              <a:defRPr sz="3300">
                <a:solidFill>
                  <a:schemeClr val="accent6"/>
                </a:solidFill>
                <a:latin typeface="Courier New"/>
                <a:ea typeface="Courier New"/>
                <a:cs typeface="Courier New"/>
                <a:sym typeface="Courier New"/>
              </a:defRPr>
            </a:pPr>
            <a:r>
              <a:t>.log('/tmp/alerts.log')</a:t>
            </a:r>
          </a:p>
        </p:txBody>
      </p:sp>
      <p:sp>
        <p:nvSpPr>
          <p:cNvPr id="279" name="Shape 279"/>
          <p:cNvSpPr/>
          <p:nvPr>
            <p:ph type="body" idx="14"/>
          </p:nvPr>
        </p:nvSpPr>
        <p:spPr>
          <a:prstGeom prst="rect">
            <a:avLst/>
          </a:prstGeom>
        </p:spPr>
        <p:txBody>
          <a:bodyPr/>
          <a:lstStyle/>
          <a:p>
            <a:pPr/>
            <a:r>
              <a:t>Solution</a:t>
            </a:r>
          </a:p>
        </p:txBody>
      </p:sp>
      <p:sp>
        <p:nvSpPr>
          <p:cNvPr id="280" name="Shape 280"/>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Solution</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nvSpPr>
        <p:spPr>
          <a:xfrm>
            <a:off x="203616" y="6774771"/>
            <a:ext cx="12747648" cy="13580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2000">
                <a:latin typeface="Helvetica Neue"/>
                <a:ea typeface="Helvetica Neue"/>
                <a:cs typeface="Helvetica Neue"/>
                <a:sym typeface="Helvetica Neue"/>
              </a:defRPr>
            </a:pPr>
            <a:r>
              <a:t>A Window node bundles data together. A window's </a:t>
            </a:r>
            <a:r>
              <a:rPr>
                <a:latin typeface="Courier New"/>
                <a:ea typeface="Courier New"/>
                <a:cs typeface="Courier New"/>
                <a:sym typeface="Courier New"/>
              </a:rPr>
              <a:t>period</a:t>
            </a:r>
            <a:r>
              <a:t> specifies the amount of data that will be yielded to the pipeline. The window's </a:t>
            </a:r>
            <a:r>
              <a:rPr>
                <a:latin typeface="Courier New"/>
                <a:ea typeface="Courier New"/>
                <a:cs typeface="Courier New"/>
                <a:sym typeface="Courier New"/>
              </a:rPr>
              <a:t>every</a:t>
            </a:r>
            <a:r>
              <a:t> specifies the frequency at which the data will be yielded to the pipeline.</a:t>
            </a:r>
          </a:p>
          <a:p>
            <a:pPr>
              <a:defRPr sz="2000">
                <a:latin typeface="Helvetica Neue"/>
                <a:ea typeface="Helvetica Neue"/>
                <a:cs typeface="Helvetica Neue"/>
                <a:sym typeface="Helvetica Neue"/>
              </a:defRPr>
            </a:pPr>
          </a:p>
        </p:txBody>
      </p:sp>
      <p:sp>
        <p:nvSpPr>
          <p:cNvPr id="283" name="Shape 283"/>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Window Node</a:t>
            </a:r>
          </a:p>
        </p:txBody>
      </p:sp>
      <p:pic>
        <p:nvPicPr>
          <p:cNvPr id="284" name="Screen Shot 2016-05-05 at 7.59.17 AM.png"/>
          <p:cNvPicPr>
            <a:picLocks noChangeAspect="1"/>
          </p:cNvPicPr>
          <p:nvPr/>
        </p:nvPicPr>
        <p:blipFill>
          <a:blip r:embed="rId2">
            <a:extLst/>
          </a:blip>
          <a:stretch>
            <a:fillRect/>
          </a:stretch>
        </p:blipFill>
        <p:spPr>
          <a:xfrm>
            <a:off x="0" y="2387200"/>
            <a:ext cx="13004800" cy="3030246"/>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creates a 10 minute window out of the stream data from the measurement 'cpu'. The window should emit to the pipeline every 5 minutes.</a:t>
            </a:r>
          </a:p>
        </p:txBody>
      </p:sp>
      <p:sp>
        <p:nvSpPr>
          <p:cNvPr id="287" name="Shape 287"/>
          <p:cNvSpPr/>
          <p:nvPr>
            <p:ph type="body" idx="14"/>
          </p:nvPr>
        </p:nvSpPr>
        <p:spPr>
          <a:prstGeom prst="rect">
            <a:avLst/>
          </a:prstGeom>
        </p:spPr>
        <p:txBody>
          <a:bodyPr/>
          <a:lstStyle/>
          <a:p>
            <a:pPr/>
            <a:r>
              <a:t>Exercise</a:t>
            </a:r>
          </a:p>
        </p:txBody>
      </p:sp>
      <p:sp>
        <p:nvSpPr>
          <p:cNvPr id="288" name="Shape 288"/>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Exercise</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body" idx="13"/>
          </p:nvPr>
        </p:nvSpPr>
        <p:spPr>
          <a:xfrm>
            <a:off x="331539" y="1582960"/>
            <a:ext cx="12341722" cy="6122426"/>
          </a:xfrm>
          <a:prstGeom prst="roundRect">
            <a:avLst>
              <a:gd name="adj" fmla="val 2116"/>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Write a simple TICKscript that creates a 10 minute window out of the stream data from the measurement 'cpu'. The window should emit to the pipeline every 5 minutes.</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3300">
                <a:solidFill>
                  <a:schemeClr val="accent6"/>
                </a:solidFill>
                <a:latin typeface="Courier New"/>
                <a:ea typeface="Courier New"/>
                <a:cs typeface="Courier New"/>
                <a:sym typeface="Courier New"/>
              </a:defRPr>
            </a:pPr>
            <a:r>
              <a:t>stream</a:t>
            </a:r>
          </a:p>
          <a:p>
            <a:pPr lvl="1" algn="just">
              <a:lnSpc>
                <a:spcPct val="110000"/>
              </a:lnSpc>
              <a:defRPr sz="3300">
                <a:solidFill>
                  <a:schemeClr val="accent6"/>
                </a:solidFill>
                <a:latin typeface="Courier New"/>
                <a:ea typeface="Courier New"/>
                <a:cs typeface="Courier New"/>
                <a:sym typeface="Courier New"/>
              </a:defRPr>
            </a:pPr>
            <a:r>
              <a:t>|from().measurement('mem')</a:t>
            </a:r>
          </a:p>
          <a:p>
            <a:pPr algn="just">
              <a:lnSpc>
                <a:spcPct val="110000"/>
              </a:lnSpc>
              <a:defRPr sz="3300">
                <a:solidFill>
                  <a:schemeClr val="accent6"/>
                </a:solidFill>
                <a:latin typeface="Courier New"/>
                <a:ea typeface="Courier New"/>
                <a:cs typeface="Courier New"/>
                <a:sym typeface="Courier New"/>
              </a:defRPr>
            </a:pPr>
            <a:r>
              <a:t> |window()</a:t>
            </a:r>
          </a:p>
          <a:p>
            <a:pPr lvl="1" algn="just">
              <a:lnSpc>
                <a:spcPct val="110000"/>
              </a:lnSpc>
              <a:defRPr sz="3300">
                <a:solidFill>
                  <a:schemeClr val="accent6"/>
                </a:solidFill>
                <a:latin typeface="Courier New"/>
                <a:ea typeface="Courier New"/>
                <a:cs typeface="Courier New"/>
                <a:sym typeface="Courier New"/>
              </a:defRPr>
            </a:pPr>
            <a:r>
              <a:t> .period(10m)</a:t>
            </a:r>
          </a:p>
          <a:p>
            <a:pPr lvl="1" algn="just">
              <a:lnSpc>
                <a:spcPct val="110000"/>
              </a:lnSpc>
              <a:defRPr sz="3300">
                <a:solidFill>
                  <a:schemeClr val="accent6"/>
                </a:solidFill>
                <a:latin typeface="Courier New"/>
                <a:ea typeface="Courier New"/>
                <a:cs typeface="Courier New"/>
                <a:sym typeface="Courier New"/>
              </a:defRPr>
            </a:pPr>
            <a:r>
              <a:t> .every(5m)</a:t>
            </a:r>
          </a:p>
        </p:txBody>
      </p:sp>
      <p:sp>
        <p:nvSpPr>
          <p:cNvPr id="291" name="Shape 291"/>
          <p:cNvSpPr/>
          <p:nvPr>
            <p:ph type="body" idx="14"/>
          </p:nvPr>
        </p:nvSpPr>
        <p:spPr>
          <a:prstGeom prst="rect">
            <a:avLst/>
          </a:prstGeom>
        </p:spPr>
        <p:txBody>
          <a:bodyPr/>
          <a:lstStyle/>
          <a:p>
            <a:pPr/>
            <a:r>
              <a:t>Solution</a:t>
            </a:r>
          </a:p>
        </p:txBody>
      </p:sp>
      <p:sp>
        <p:nvSpPr>
          <p:cNvPr id="292" name="Shape 292"/>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Solution</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nvSpPr>
        <p:spPr>
          <a:xfrm>
            <a:off x="457820" y="38100"/>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Join Node</a:t>
            </a:r>
          </a:p>
        </p:txBody>
      </p:sp>
      <p:sp>
        <p:nvSpPr>
          <p:cNvPr id="295" name="Shape 295"/>
          <p:cNvSpPr/>
          <p:nvPr/>
        </p:nvSpPr>
        <p:spPr>
          <a:xfrm>
            <a:off x="-12576" y="6647"/>
            <a:ext cx="13029953" cy="1128813"/>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Join Node</a:t>
            </a:r>
          </a:p>
        </p:txBody>
      </p:sp>
      <p:pic>
        <p:nvPicPr>
          <p:cNvPr id="296" name="Screen Shot 2016-05-05 at 7.59.54 AM.png"/>
          <p:cNvPicPr>
            <a:picLocks noChangeAspect="1"/>
          </p:cNvPicPr>
          <p:nvPr/>
        </p:nvPicPr>
        <p:blipFill>
          <a:blip r:embed="rId2">
            <a:extLst/>
          </a:blip>
          <a:stretch>
            <a:fillRect/>
          </a:stretch>
        </p:blipFill>
        <p:spPr>
          <a:xfrm>
            <a:off x="-42946" y="1124545"/>
            <a:ext cx="9429322" cy="8683675"/>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nvSpPr>
        <p:spPr>
          <a:xfrm>
            <a:off x="2354353" y="4343846"/>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Using Kapacitor</a:t>
            </a:r>
          </a:p>
        </p:txBody>
      </p:sp>
      <p:sp>
        <p:nvSpPr>
          <p:cNvPr id="299" name="Shape 299"/>
          <p:cNvSpPr/>
          <p:nvPr/>
        </p:nvSpPr>
        <p:spPr>
          <a:xfrm>
            <a:off x="2091274" y="40198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Using Kapacitor</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nvSpPr>
        <p:spPr>
          <a:xfrm>
            <a:off x="373506" y="1320683"/>
            <a:ext cx="12257787" cy="704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Helvetica Neue"/>
                <a:ea typeface="Helvetica Neue"/>
                <a:cs typeface="Helvetica Neue"/>
                <a:sym typeface="Helvetica Neue"/>
              </a:defRPr>
            </a:pPr>
            <a:r>
              <a:t>Create a TICKscript cpu_alert.tick</a:t>
            </a:r>
          </a:p>
          <a:p>
            <a:pPr marL="233947" indent="-233947">
              <a:buSzPct val="75000"/>
              <a:buChar char="•"/>
              <a:defRPr sz="2000">
                <a:latin typeface="Helvetica Neue"/>
                <a:ea typeface="Helvetica Neue"/>
                <a:cs typeface="Helvetica Neue"/>
                <a:sym typeface="Helvetica Neue"/>
              </a:defRPr>
            </a:pPr>
            <a:r>
              <a:t>Define a task</a:t>
            </a:r>
          </a:p>
        </p:txBody>
      </p:sp>
      <p:sp>
        <p:nvSpPr>
          <p:cNvPr id="302" name="Shape 302"/>
          <p:cNvSpPr/>
          <p:nvPr/>
        </p:nvSpPr>
        <p:spPr>
          <a:xfrm>
            <a:off x="136202" y="20044"/>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Defining a Task</a:t>
            </a:r>
          </a:p>
        </p:txBody>
      </p:sp>
      <p:sp>
        <p:nvSpPr>
          <p:cNvPr id="303" name="Shape 303"/>
          <p:cNvSpPr/>
          <p:nvPr/>
        </p:nvSpPr>
        <p:spPr>
          <a:xfrm>
            <a:off x="280418" y="2259503"/>
            <a:ext cx="8802477" cy="6791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just">
              <a:lnSpc>
                <a:spcPct val="110000"/>
              </a:lnSpc>
              <a:defRPr sz="3300" u="sng">
                <a:solidFill>
                  <a:schemeClr val="accent2">
                    <a:lumOff val="-23751"/>
                  </a:schemeClr>
                </a:solidFill>
                <a:latin typeface="Courier New"/>
                <a:ea typeface="Courier New"/>
                <a:cs typeface="Courier New"/>
                <a:sym typeface="Courier New"/>
              </a:defRPr>
            </a:pPr>
            <a:r>
              <a:t>cpu_alert.tick</a:t>
            </a:r>
          </a:p>
          <a:p>
            <a:pPr algn="just">
              <a:lnSpc>
                <a:spcPct val="110000"/>
              </a:lnSpc>
              <a:defRPr sz="3300">
                <a:solidFill>
                  <a:schemeClr val="accent6"/>
                </a:solidFill>
                <a:latin typeface="Courier New"/>
                <a:ea typeface="Courier New"/>
                <a:cs typeface="Courier New"/>
                <a:sym typeface="Courier New"/>
              </a:defRPr>
            </a:pPr>
          </a:p>
          <a:p>
            <a:pPr algn="just">
              <a:lnSpc>
                <a:spcPct val="110000"/>
              </a:lnSpc>
              <a:defRPr sz="3000">
                <a:solidFill>
                  <a:schemeClr val="accent6"/>
                </a:solidFill>
                <a:latin typeface="Courier New"/>
                <a:ea typeface="Courier New"/>
                <a:cs typeface="Courier New"/>
                <a:sym typeface="Courier New"/>
              </a:defRPr>
            </a:pPr>
            <a:r>
              <a:t>stream</a:t>
            </a:r>
          </a:p>
          <a:p>
            <a:pPr lvl="1" algn="just">
              <a:lnSpc>
                <a:spcPct val="110000"/>
              </a:lnSpc>
              <a:defRPr sz="3000">
                <a:solidFill>
                  <a:schemeClr val="accent6"/>
                </a:solidFill>
                <a:latin typeface="Courier New"/>
                <a:ea typeface="Courier New"/>
                <a:cs typeface="Courier New"/>
                <a:sym typeface="Courier New"/>
              </a:defRPr>
            </a:pPr>
            <a:r>
              <a:t>|from().measurement('cpu')</a:t>
            </a:r>
          </a:p>
          <a:p>
            <a:pPr lvl="1" algn="just">
              <a:lnSpc>
                <a:spcPct val="110000"/>
              </a:lnSpc>
              <a:defRPr sz="3000">
                <a:solidFill>
                  <a:schemeClr val="accent6"/>
                </a:solidFill>
                <a:latin typeface="Courier New"/>
                <a:ea typeface="Courier New"/>
                <a:cs typeface="Courier New"/>
                <a:sym typeface="Courier New"/>
              </a:defRPr>
            </a:pPr>
            <a:r>
              <a:t>.where(lambda: "cpu" == 'cpu-total')</a:t>
            </a:r>
          </a:p>
          <a:p>
            <a:pPr lvl="1" algn="just">
              <a:lnSpc>
                <a:spcPct val="110000"/>
              </a:lnSpc>
              <a:defRPr sz="3000">
                <a:solidFill>
                  <a:schemeClr val="accent6"/>
                </a:solidFill>
                <a:latin typeface="Courier New"/>
                <a:ea typeface="Courier New"/>
                <a:cs typeface="Courier New"/>
                <a:sym typeface="Courier New"/>
              </a:defRPr>
            </a:pPr>
            <a:r>
              <a:t>|alert()</a:t>
            </a:r>
          </a:p>
          <a:p>
            <a:pPr lvl="2" algn="just">
              <a:lnSpc>
                <a:spcPct val="110000"/>
              </a:lnSpc>
              <a:defRPr sz="3000">
                <a:solidFill>
                  <a:schemeClr val="accent6"/>
                </a:solidFill>
                <a:latin typeface="Courier New"/>
                <a:ea typeface="Courier New"/>
                <a:cs typeface="Courier New"/>
                <a:sym typeface="Courier New"/>
              </a:defRPr>
            </a:pPr>
            <a:r>
              <a:t>.crit(lambda: "usage_idle" &lt; 70)</a:t>
            </a:r>
          </a:p>
          <a:p>
            <a:pPr lvl="2" algn="just">
              <a:lnSpc>
                <a:spcPct val="110000"/>
              </a:lnSpc>
              <a:defRPr sz="3000">
                <a:solidFill>
                  <a:schemeClr val="accent6"/>
                </a:solidFill>
                <a:latin typeface="Courier New"/>
                <a:ea typeface="Courier New"/>
                <a:cs typeface="Courier New"/>
                <a:sym typeface="Courier New"/>
              </a:defRPr>
            </a:pPr>
            <a:r>
              <a:t>.log('/tmp/alerts.log')</a:t>
            </a:r>
          </a:p>
          <a:p>
            <a:pPr algn="just">
              <a:lnSpc>
                <a:spcPct val="110000"/>
              </a:lnSpc>
              <a:defRPr sz="3000">
                <a:solidFill>
                  <a:schemeClr val="accent6"/>
                </a:solidFill>
                <a:latin typeface="Courier New"/>
                <a:ea typeface="Courier New"/>
                <a:cs typeface="Courier New"/>
                <a:sym typeface="Courier New"/>
              </a:defRPr>
            </a:pPr>
          </a:p>
          <a:p>
            <a:pPr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 kapacitor define</a:t>
            </a:r>
          </a:p>
          <a:p>
            <a:pPr lvl="4"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-name cpu_alert</a:t>
            </a:r>
          </a:p>
          <a:p>
            <a:pPr lvl="4"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-type stream</a:t>
            </a:r>
          </a:p>
          <a:p>
            <a:pPr lvl="4"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-tick cpu_alert.tick</a:t>
            </a:r>
          </a:p>
          <a:p>
            <a:pPr lvl="4"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-dbrp telegraf.default</a:t>
            </a:r>
          </a:p>
        </p:txBody>
      </p:sp>
      <p:sp>
        <p:nvSpPr>
          <p:cNvPr id="304" name="Shape 304"/>
          <p:cNvSpPr/>
          <p:nvPr/>
        </p:nvSpPr>
        <p:spPr>
          <a:xfrm>
            <a:off x="-12576" y="6647"/>
            <a:ext cx="13029953" cy="1283644"/>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Defining a Task</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nvSpPr>
        <p:spPr>
          <a:xfrm>
            <a:off x="6554173" y="1122044"/>
            <a:ext cx="12257787" cy="13136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Helvetica Neue"/>
                <a:ea typeface="Helvetica Neue"/>
                <a:cs typeface="Helvetica Neue"/>
                <a:sym typeface="Helvetica Neue"/>
              </a:defRPr>
            </a:pPr>
            <a:r>
              <a:t>Create a TICKscript cpu_alert.tick</a:t>
            </a:r>
          </a:p>
          <a:p>
            <a:pPr marL="233947" indent="-233947">
              <a:buSzPct val="75000"/>
              <a:buChar char="•"/>
              <a:defRPr sz="2000">
                <a:latin typeface="Helvetica Neue"/>
                <a:ea typeface="Helvetica Neue"/>
                <a:cs typeface="Helvetica Neue"/>
                <a:sym typeface="Helvetica Neue"/>
              </a:defRPr>
            </a:pPr>
            <a:r>
              <a:t>Define a task</a:t>
            </a:r>
          </a:p>
          <a:p>
            <a:pPr marL="233947" indent="-233947">
              <a:buSzPct val="75000"/>
              <a:buChar char="•"/>
              <a:defRPr sz="2000">
                <a:latin typeface="Helvetica Neue"/>
                <a:ea typeface="Helvetica Neue"/>
                <a:cs typeface="Helvetica Neue"/>
                <a:sym typeface="Helvetica Neue"/>
              </a:defRPr>
            </a:pPr>
            <a:r>
              <a:t>Chown the /tmp/alerts.log as kapacitor:kapcitor</a:t>
            </a:r>
          </a:p>
        </p:txBody>
      </p:sp>
      <p:sp>
        <p:nvSpPr>
          <p:cNvPr id="307" name="Shape 307"/>
          <p:cNvSpPr/>
          <p:nvPr/>
        </p:nvSpPr>
        <p:spPr>
          <a:xfrm>
            <a:off x="420659" y="1122045"/>
            <a:ext cx="12163482" cy="7509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just">
              <a:lnSpc>
                <a:spcPct val="110000"/>
              </a:lnSpc>
              <a:defRPr sz="3300" u="sng">
                <a:solidFill>
                  <a:schemeClr val="accent2">
                    <a:lumOff val="-23751"/>
                  </a:schemeClr>
                </a:solidFill>
                <a:latin typeface="Courier New"/>
                <a:ea typeface="Courier New"/>
                <a:cs typeface="Courier New"/>
                <a:sym typeface="Courier New"/>
              </a:defRPr>
            </a:pPr>
            <a:r>
              <a:t>cpu_alert.tick</a:t>
            </a:r>
          </a:p>
          <a:p>
            <a:pPr algn="just">
              <a:lnSpc>
                <a:spcPct val="110000"/>
              </a:lnSpc>
              <a:defRPr sz="33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stream</a:t>
            </a:r>
          </a:p>
          <a:p>
            <a:pPr lvl="1" algn="just">
              <a:lnSpc>
                <a:spcPct val="110000"/>
              </a:lnSpc>
              <a:defRPr sz="2600">
                <a:solidFill>
                  <a:schemeClr val="accent6"/>
                </a:solidFill>
                <a:latin typeface="Courier New"/>
                <a:ea typeface="Courier New"/>
                <a:cs typeface="Courier New"/>
                <a:sym typeface="Courier New"/>
              </a:defRPr>
            </a:pPr>
            <a:r>
              <a:t>|from().measurement('cpu')</a:t>
            </a:r>
          </a:p>
          <a:p>
            <a:pPr lvl="1" algn="just">
              <a:lnSpc>
                <a:spcPct val="110000"/>
              </a:lnSpc>
              <a:defRPr sz="2600">
                <a:solidFill>
                  <a:schemeClr val="accent6"/>
                </a:solidFill>
                <a:latin typeface="Courier New"/>
                <a:ea typeface="Courier New"/>
                <a:cs typeface="Courier New"/>
                <a:sym typeface="Courier New"/>
              </a:defRPr>
            </a:pPr>
            <a:r>
              <a:t>.where(lambda: "cpu" == 'cpu-total')</a:t>
            </a:r>
          </a:p>
          <a:p>
            <a:pPr lvl="1" algn="just">
              <a:lnSpc>
                <a:spcPct val="110000"/>
              </a:lnSpc>
              <a:defRPr sz="2600">
                <a:solidFill>
                  <a:schemeClr val="accent6"/>
                </a:solidFill>
                <a:latin typeface="Courier New"/>
                <a:ea typeface="Courier New"/>
                <a:cs typeface="Courier New"/>
                <a:sym typeface="Courier New"/>
              </a:defRPr>
            </a:pPr>
            <a:r>
              <a:t>|alert()</a:t>
            </a:r>
          </a:p>
          <a:p>
            <a:pPr lvl="2" algn="just">
              <a:lnSpc>
                <a:spcPct val="110000"/>
              </a:lnSpc>
              <a:defRPr sz="2600">
                <a:solidFill>
                  <a:schemeClr val="accent6"/>
                </a:solidFill>
                <a:latin typeface="Courier New"/>
                <a:ea typeface="Courier New"/>
                <a:cs typeface="Courier New"/>
                <a:sym typeface="Courier New"/>
              </a:defRPr>
            </a:pPr>
            <a:r>
              <a:t>.crit(lambda: "usage_idle" &lt; 70)</a:t>
            </a:r>
          </a:p>
          <a:p>
            <a:pPr lvl="2" algn="just">
              <a:lnSpc>
                <a:spcPct val="110000"/>
              </a:lnSpc>
              <a:defRPr sz="2600">
                <a:solidFill>
                  <a:schemeClr val="accent6"/>
                </a:solidFill>
                <a:latin typeface="Courier New"/>
                <a:ea typeface="Courier New"/>
                <a:cs typeface="Courier New"/>
                <a:sym typeface="Courier New"/>
              </a:defRPr>
            </a:pPr>
            <a:r>
              <a:t>.log('/tmp/alerts.log')</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 kapacitor define</a:t>
            </a:r>
          </a:p>
          <a:p>
            <a:pPr lvl="4"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-name cpu_alert</a:t>
            </a:r>
          </a:p>
          <a:p>
            <a:pPr lvl="4"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-type stream</a:t>
            </a:r>
          </a:p>
          <a:p>
            <a:pPr lvl="4"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-tick cpu_alert.tick</a:t>
            </a:r>
          </a:p>
          <a:p>
            <a:pPr lvl="4"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-dbrp telegraf.default</a:t>
            </a:r>
          </a:p>
          <a:p>
            <a:pPr lvl="4" algn="just">
              <a:lnSpc>
                <a:spcPct val="110000"/>
              </a:lnSpc>
              <a:defRPr b="1" sz="2600">
                <a:solidFill>
                  <a:schemeClr val="accent6"/>
                </a:solidFill>
                <a:latin typeface="Courier New"/>
                <a:ea typeface="Courier New"/>
                <a:cs typeface="Courier New"/>
                <a:sym typeface="Courier New"/>
              </a:defRPr>
            </a:pPr>
          </a:p>
          <a:p>
            <a:pPr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 kapacitor list tasks</a:t>
            </a:r>
          </a:p>
          <a:p>
            <a:pPr algn="just">
              <a:lnSpc>
                <a:spcPct val="110000"/>
              </a:lnSpc>
              <a:defRPr b="1" sz="1700">
                <a:solidFill>
                  <a:schemeClr val="accent6">
                    <a:hueOff val="-194191"/>
                    <a:satOff val="-4488"/>
                    <a:lumOff val="-21153"/>
                  </a:schemeClr>
                </a:solidFill>
                <a:latin typeface="Courier New"/>
                <a:ea typeface="Courier New"/>
                <a:cs typeface="Courier New"/>
                <a:sym typeface="Courier New"/>
              </a:defRPr>
            </a:pPr>
            <a:r>
              <a:t>Name                          Type      Enabled   Executing Databases and Retention Policies</a:t>
            </a:r>
          </a:p>
          <a:p>
            <a:pPr algn="just">
              <a:lnSpc>
                <a:spcPct val="110000"/>
              </a:lnSpc>
              <a:defRPr b="1" sz="1700">
                <a:solidFill>
                  <a:schemeClr val="accent6">
                    <a:hueOff val="-194191"/>
                    <a:satOff val="-4488"/>
                    <a:lumOff val="-21153"/>
                  </a:schemeClr>
                </a:solidFill>
                <a:latin typeface="Courier New"/>
                <a:ea typeface="Courier New"/>
                <a:cs typeface="Courier New"/>
                <a:sym typeface="Courier New"/>
              </a:defRPr>
            </a:pPr>
            <a:r>
              <a:t>cpu_alert                     stream    false     false     ["telegraf"."default"]</a:t>
            </a:r>
          </a:p>
        </p:txBody>
      </p:sp>
      <p:sp>
        <p:nvSpPr>
          <p:cNvPr id="308" name="Shape 308"/>
          <p:cNvSpPr/>
          <p:nvPr/>
        </p:nvSpPr>
        <p:spPr>
          <a:xfrm>
            <a:off x="136202" y="20044"/>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Defining a Task</a:t>
            </a:r>
          </a:p>
        </p:txBody>
      </p:sp>
      <p:sp>
        <p:nvSpPr>
          <p:cNvPr id="309" name="Shape 309"/>
          <p:cNvSpPr/>
          <p:nvPr/>
        </p:nvSpPr>
        <p:spPr>
          <a:xfrm>
            <a:off x="-12576" y="6647"/>
            <a:ext cx="13029953" cy="1092702"/>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Defining a Task</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nvSpPr>
        <p:spPr>
          <a:xfrm>
            <a:off x="733384" y="1924744"/>
            <a:ext cx="9823761" cy="341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 kapacitor record stream -name cpu_alert 20s</a:t>
            </a:r>
          </a:p>
          <a:p>
            <a:pPr lvl="2"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eee95c1e-3c36-4ded-9495-6456f08761a0</a:t>
            </a:r>
          </a:p>
          <a:p>
            <a:pPr lvl="2"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p>
          <a:p>
            <a:pPr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 rid=eee95c1e-3c36-4ded-9495-6456f08761a0</a:t>
            </a:r>
          </a:p>
          <a:p>
            <a:pPr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p>
          <a:p>
            <a:pPr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 kapacitor list recordings</a:t>
            </a:r>
          </a:p>
          <a:p>
            <a:pPr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p>
          <a:p>
            <a:pPr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 kapacitor replay -id $rid -name cpu_alert -fast</a:t>
            </a:r>
          </a:p>
        </p:txBody>
      </p:sp>
      <p:sp>
        <p:nvSpPr>
          <p:cNvPr id="312" name="Shape 312"/>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Recording/Replaying a Stream</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body" idx="13"/>
          </p:nvPr>
        </p:nvSpPr>
        <p:spPr>
          <a:xfrm>
            <a:off x="551183" y="2154317"/>
            <a:ext cx="9696205" cy="4759166"/>
          </a:xfrm>
          <a:prstGeom prst="rect">
            <a:avLst/>
          </a:prstGeom>
        </p:spPr>
        <p:txBody>
          <a:bodyPr/>
          <a:lstStyle/>
          <a:p>
            <a:pPr marL="419099" indent="-419099" algn="l">
              <a:lnSpc>
                <a:spcPct val="120000"/>
              </a:lnSpc>
              <a:spcBef>
                <a:spcPts val="800"/>
              </a:spcBef>
              <a:buClr>
                <a:srgbClr val="3A424E"/>
              </a:buClr>
              <a:buSzPct val="100000"/>
              <a:buChar char="•"/>
              <a:defRPr sz="3900">
                <a:solidFill>
                  <a:srgbClr val="575E6C"/>
                </a:solidFill>
                <a:latin typeface="Helvetica Neue Light"/>
                <a:ea typeface="Helvetica Neue Light"/>
                <a:cs typeface="Helvetica Neue Light"/>
                <a:sym typeface="Helvetica Neue Light"/>
              </a:defRPr>
            </a:pPr>
            <a:r>
              <a:t>Time series Data processing utility</a:t>
            </a:r>
          </a:p>
          <a:p>
            <a:pPr marL="419099" indent="-419099" algn="l">
              <a:lnSpc>
                <a:spcPct val="120000"/>
              </a:lnSpc>
              <a:spcBef>
                <a:spcPts val="800"/>
              </a:spcBef>
              <a:buClr>
                <a:srgbClr val="3A424E"/>
              </a:buClr>
              <a:buSzPct val="100000"/>
              <a:buChar char="•"/>
              <a:defRPr sz="3900">
                <a:solidFill>
                  <a:srgbClr val="575E6C"/>
                </a:solidFill>
                <a:latin typeface="Helvetica Neue Light"/>
                <a:ea typeface="Helvetica Neue Light"/>
                <a:cs typeface="Helvetica Neue Light"/>
                <a:sym typeface="Helvetica Neue Light"/>
              </a:defRPr>
            </a:pPr>
            <a:r>
              <a:t>Process data in streams or batches</a:t>
            </a:r>
          </a:p>
          <a:p>
            <a:pPr marL="419099" indent="-419099" algn="l">
              <a:lnSpc>
                <a:spcPct val="120000"/>
              </a:lnSpc>
              <a:spcBef>
                <a:spcPts val="800"/>
              </a:spcBef>
              <a:buClr>
                <a:srgbClr val="3A424E"/>
              </a:buClr>
              <a:buSzPct val="100000"/>
              <a:buChar char="•"/>
              <a:defRPr sz="3900">
                <a:solidFill>
                  <a:srgbClr val="575E6C"/>
                </a:solidFill>
                <a:latin typeface="Helvetica Neue Light"/>
                <a:ea typeface="Helvetica Neue Light"/>
                <a:cs typeface="Helvetica Neue Light"/>
                <a:sym typeface="Helvetica Neue Light"/>
              </a:defRPr>
            </a:pPr>
            <a:r>
              <a:t>Trigger alerts based on dynamic criteria</a:t>
            </a:r>
          </a:p>
          <a:p>
            <a:pPr marL="419099" indent="-419099" algn="l">
              <a:lnSpc>
                <a:spcPct val="120000"/>
              </a:lnSpc>
              <a:spcBef>
                <a:spcPts val="800"/>
              </a:spcBef>
              <a:buClr>
                <a:srgbClr val="3A424E"/>
              </a:buClr>
              <a:buSzPct val="100000"/>
              <a:buChar char="•"/>
              <a:defRPr sz="3900">
                <a:solidFill>
                  <a:srgbClr val="575E6C"/>
                </a:solidFill>
                <a:latin typeface="Helvetica Neue Light"/>
                <a:ea typeface="Helvetica Neue Light"/>
                <a:cs typeface="Helvetica Neue Light"/>
                <a:sym typeface="Helvetica Neue Light"/>
              </a:defRPr>
            </a:pPr>
            <a:r>
              <a:t>Transform data via InfluxQL functions</a:t>
            </a:r>
          </a:p>
          <a:p>
            <a:pPr marL="419099" indent="-419099" algn="l">
              <a:lnSpc>
                <a:spcPct val="120000"/>
              </a:lnSpc>
              <a:spcBef>
                <a:spcPts val="800"/>
              </a:spcBef>
              <a:buClr>
                <a:srgbClr val="3A424E"/>
              </a:buClr>
              <a:buSzPct val="100000"/>
              <a:buChar char="•"/>
              <a:defRPr sz="3900">
                <a:solidFill>
                  <a:srgbClr val="575E6C"/>
                </a:solidFill>
                <a:latin typeface="Helvetica Neue Light"/>
                <a:ea typeface="Helvetica Neue Light"/>
                <a:cs typeface="Helvetica Neue Light"/>
                <a:sym typeface="Helvetica Neue Light"/>
              </a:defRPr>
            </a:pPr>
            <a:r>
              <a:t>Subscribe to data in InfluxDB</a:t>
            </a:r>
          </a:p>
          <a:p>
            <a:pPr marL="419099" indent="-419099" algn="l">
              <a:lnSpc>
                <a:spcPct val="120000"/>
              </a:lnSpc>
              <a:spcBef>
                <a:spcPts val="800"/>
              </a:spcBef>
              <a:buClr>
                <a:srgbClr val="3A424E"/>
              </a:buClr>
              <a:buSzPct val="100000"/>
              <a:buChar char="•"/>
              <a:defRPr sz="3900">
                <a:solidFill>
                  <a:srgbClr val="575E6C"/>
                </a:solidFill>
                <a:latin typeface="Helvetica Neue Light"/>
                <a:ea typeface="Helvetica Neue Light"/>
                <a:cs typeface="Helvetica Neue Light"/>
                <a:sym typeface="Helvetica Neue Light"/>
              </a:defRPr>
            </a:pPr>
            <a:r>
              <a:t>Store data back in InfluxDB</a:t>
            </a:r>
          </a:p>
        </p:txBody>
      </p:sp>
      <p:sp>
        <p:nvSpPr>
          <p:cNvPr id="166" name="Shape 166"/>
          <p:cNvSpPr/>
          <p:nvPr>
            <p:ph type="title"/>
          </p:nvPr>
        </p:nvSpPr>
        <p:spPr>
          <a:prstGeom prst="rect">
            <a:avLst/>
          </a:prstGeom>
        </p:spPr>
        <p:txBody>
          <a:bodyPr/>
          <a:lstStyle/>
          <a:p>
            <a:pPr/>
            <a:r>
              <a:t>Kapacitor Features</a:t>
            </a:r>
          </a:p>
        </p:txBody>
      </p:sp>
      <p:sp>
        <p:nvSpPr>
          <p:cNvPr id="167" name="Shape 167"/>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Kapacitor Features</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nvSpPr>
        <p:spPr>
          <a:xfrm>
            <a:off x="335053" y="38100"/>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Showing a Task</a:t>
            </a:r>
          </a:p>
        </p:txBody>
      </p:sp>
      <p:sp>
        <p:nvSpPr>
          <p:cNvPr id="315" name="Shape 315"/>
          <p:cNvSpPr/>
          <p:nvPr/>
        </p:nvSpPr>
        <p:spPr>
          <a:xfrm>
            <a:off x="365084" y="1209311"/>
            <a:ext cx="10616370" cy="844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just">
              <a:lnSpc>
                <a:spcPct val="110000"/>
              </a:lnSpc>
              <a:defRPr b="1" sz="2600">
                <a:solidFill>
                  <a:schemeClr val="accent6">
                    <a:hueOff val="-194191"/>
                    <a:satOff val="-4488"/>
                    <a:lumOff val="-21153"/>
                  </a:schemeClr>
                </a:solidFill>
                <a:latin typeface="Courier New"/>
                <a:ea typeface="Courier New"/>
                <a:cs typeface="Courier New"/>
                <a:sym typeface="Courier New"/>
              </a:defRPr>
            </a:pPr>
            <a:r>
              <a:t>$ kapacitor show cpu_alert</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Name: cpu_alert</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Error:</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Type: stream</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Enabled: </a:t>
            </a:r>
            <a:r>
              <a:rPr b="1"/>
              <a:t>false</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Executing: </a:t>
            </a:r>
            <a:r>
              <a:rPr b="1"/>
              <a:t>false</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Databases Retention Policies: ["telegraf"."default"]</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TICKscript:</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stream</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|from().measurement('cpu')</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.where(lambda: "cpu" == 'cpu-total')</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|alert()</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.crit(lambda: "usage_idle" &lt; 70)</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.log('/tmp/alerts.log')</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DOT:</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digraph cpu_alert {</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srcstream0 -&gt; stream1;</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stream1 -&gt; alert2;</a:t>
            </a:r>
          </a:p>
          <a:p>
            <a:pPr algn="just">
              <a:lnSpc>
                <a:spcPct val="110000"/>
              </a:lnSpc>
              <a:defRPr sz="2600">
                <a:solidFill>
                  <a:schemeClr val="accent6">
                    <a:hueOff val="-194191"/>
                    <a:satOff val="-4488"/>
                    <a:lumOff val="-21153"/>
                  </a:schemeClr>
                </a:solidFill>
                <a:latin typeface="Courier New"/>
                <a:ea typeface="Courier New"/>
                <a:cs typeface="Courier New"/>
                <a:sym typeface="Courier New"/>
              </a:defRPr>
            </a:pPr>
            <a:r>
              <a:t>}</a:t>
            </a:r>
          </a:p>
        </p:txBody>
      </p:sp>
      <p:sp>
        <p:nvSpPr>
          <p:cNvPr id="316" name="Shape 316"/>
          <p:cNvSpPr/>
          <p:nvPr/>
        </p:nvSpPr>
        <p:spPr>
          <a:xfrm>
            <a:off x="-12576" y="6647"/>
            <a:ext cx="13029953" cy="1128813"/>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Showing a Task</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nvSpPr>
        <p:spPr>
          <a:xfrm>
            <a:off x="335053" y="38100"/>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Enabling a Task</a:t>
            </a:r>
          </a:p>
        </p:txBody>
      </p:sp>
      <p:sp>
        <p:nvSpPr>
          <p:cNvPr id="319" name="Shape 319"/>
          <p:cNvSpPr/>
          <p:nvPr/>
        </p:nvSpPr>
        <p:spPr>
          <a:xfrm>
            <a:off x="365084" y="1289320"/>
            <a:ext cx="9808519" cy="83654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just">
              <a:lnSpc>
                <a:spcPct val="110000"/>
              </a:lnSpc>
              <a:defRPr b="1" sz="2400">
                <a:solidFill>
                  <a:schemeClr val="accent6">
                    <a:hueOff val="-194191"/>
                    <a:satOff val="-4488"/>
                    <a:lumOff val="-21153"/>
                  </a:schemeClr>
                </a:solidFill>
                <a:latin typeface="Courier New"/>
                <a:ea typeface="Courier New"/>
                <a:cs typeface="Courier New"/>
                <a:sym typeface="Courier New"/>
              </a:defRPr>
            </a:pPr>
            <a:r>
              <a:t>$ kapacitor enable cpu_alert</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p>
          <a:p>
            <a:pPr algn="just">
              <a:lnSpc>
                <a:spcPct val="110000"/>
              </a:lnSpc>
              <a:defRPr b="1" sz="2400">
                <a:solidFill>
                  <a:schemeClr val="accent6">
                    <a:hueOff val="-194191"/>
                    <a:satOff val="-4488"/>
                    <a:lumOff val="-21153"/>
                  </a:schemeClr>
                </a:solidFill>
                <a:latin typeface="Courier New"/>
                <a:ea typeface="Courier New"/>
                <a:cs typeface="Courier New"/>
                <a:sym typeface="Courier New"/>
              </a:defRPr>
            </a:pPr>
            <a:r>
              <a:t>$ kapacitor show cpu_alert</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Name: cpu_alert</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Error:</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Type: stream</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Enabled: </a:t>
            </a:r>
            <a:r>
              <a:rPr b="1"/>
              <a:t>true</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Executing: </a:t>
            </a:r>
            <a:r>
              <a:rPr b="1"/>
              <a:t>true</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Databases Retention Policies: ["telegraf"."default"]</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TICKscript:</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stream</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|from().measurement('cpu')</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.where(lambda: "cpu" == 'cpu-total')</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|alert()</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.crit(lambda: "usage_idle" &lt; 70)</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.log('/tmp/alerts.log')</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DOT:</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digraph cpu_alert {</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srcstream0 -&gt; stream1;</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stream1 -&gt; alert2;</a:t>
            </a:r>
          </a:p>
          <a:p>
            <a:pPr algn="just">
              <a:lnSpc>
                <a:spcPct val="110000"/>
              </a:lnSpc>
              <a:defRPr sz="2400">
                <a:solidFill>
                  <a:schemeClr val="accent6">
                    <a:hueOff val="-194191"/>
                    <a:satOff val="-4488"/>
                    <a:lumOff val="-21153"/>
                  </a:schemeClr>
                </a:solidFill>
                <a:latin typeface="Courier New"/>
                <a:ea typeface="Courier New"/>
                <a:cs typeface="Courier New"/>
                <a:sym typeface="Courier New"/>
              </a:defRPr>
            </a:pPr>
            <a:r>
              <a:t>}</a:t>
            </a:r>
          </a:p>
        </p:txBody>
      </p:sp>
      <p:sp>
        <p:nvSpPr>
          <p:cNvPr id="320" name="Shape 320"/>
          <p:cNvSpPr/>
          <p:nvPr/>
        </p:nvSpPr>
        <p:spPr>
          <a:xfrm>
            <a:off x="-12576" y="6647"/>
            <a:ext cx="13029953" cy="1128813"/>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Enabling a Task</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streams data from the measurement 'mem' and issues a critical alert if the free is less than 500MB.</a:t>
            </a:r>
          </a:p>
        </p:txBody>
      </p:sp>
      <p:sp>
        <p:nvSpPr>
          <p:cNvPr id="323" name="Shape 323"/>
          <p:cNvSpPr/>
          <p:nvPr>
            <p:ph type="body" idx="14"/>
          </p:nvPr>
        </p:nvSpPr>
        <p:spPr>
          <a:prstGeom prst="rect">
            <a:avLst/>
          </a:prstGeom>
        </p:spPr>
        <p:txBody>
          <a:bodyPr/>
          <a:lstStyle/>
          <a:p>
            <a:pPr/>
            <a:r>
              <a:t>Exercise</a:t>
            </a:r>
          </a:p>
        </p:txBody>
      </p:sp>
      <p:sp>
        <p:nvSpPr>
          <p:cNvPr id="324" name="Shape 324"/>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Exercise</a:t>
            </a:r>
          </a:p>
        </p:txBody>
      </p:sp>
      <p:sp>
        <p:nvSpPr>
          <p:cNvPr id="325" name="Shape 325"/>
          <p:cNvSpPr/>
          <p:nvPr/>
        </p:nvSpPr>
        <p:spPr>
          <a:xfrm>
            <a:off x="331539" y="1582960"/>
            <a:ext cx="12341722" cy="6122426"/>
          </a:xfrm>
          <a:prstGeom prst="roundRect">
            <a:avLst>
              <a:gd name="adj" fmla="val 2116"/>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algn="just">
              <a:lnSpc>
                <a:spcPct val="110000"/>
              </a:lnSpc>
              <a:defRPr sz="2600">
                <a:solidFill>
                  <a:srgbClr val="53585F"/>
                </a:solidFill>
                <a:latin typeface="Helvetica Neue"/>
                <a:ea typeface="Helvetica Neue"/>
                <a:cs typeface="Helvetica Neue"/>
                <a:sym typeface="Helvetica Neue"/>
              </a:defRPr>
            </a:pPr>
            <a:r>
              <a:t>Define a task off of the following TICKscript</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3300">
                <a:solidFill>
                  <a:schemeClr val="accent6"/>
                </a:solidFill>
                <a:latin typeface="Courier New"/>
                <a:ea typeface="Courier New"/>
                <a:cs typeface="Courier New"/>
                <a:sym typeface="Courier New"/>
              </a:defRPr>
            </a:pPr>
            <a:r>
              <a:t>stream</a:t>
            </a:r>
          </a:p>
          <a:p>
            <a:pPr lvl="1" algn="just">
              <a:lnSpc>
                <a:spcPct val="110000"/>
              </a:lnSpc>
              <a:defRPr sz="3300">
                <a:solidFill>
                  <a:schemeClr val="accent6"/>
                </a:solidFill>
                <a:latin typeface="Courier New"/>
                <a:ea typeface="Courier New"/>
                <a:cs typeface="Courier New"/>
                <a:sym typeface="Courier New"/>
              </a:defRPr>
            </a:pPr>
            <a:r>
              <a:t>|from().measurement('mem')</a:t>
            </a:r>
          </a:p>
          <a:p>
            <a:pPr lvl="1" algn="just">
              <a:lnSpc>
                <a:spcPct val="110000"/>
              </a:lnSpc>
              <a:defRPr sz="3300">
                <a:solidFill>
                  <a:schemeClr val="accent6"/>
                </a:solidFill>
                <a:latin typeface="Courier New"/>
                <a:ea typeface="Courier New"/>
                <a:cs typeface="Courier New"/>
                <a:sym typeface="Courier New"/>
              </a:defRPr>
            </a:pPr>
            <a:r>
              <a:t>|alert()</a:t>
            </a:r>
          </a:p>
          <a:p>
            <a:pPr lvl="2" algn="just">
              <a:lnSpc>
                <a:spcPct val="110000"/>
              </a:lnSpc>
              <a:defRPr sz="3300">
                <a:solidFill>
                  <a:schemeClr val="accent6"/>
                </a:solidFill>
                <a:latin typeface="Courier New"/>
                <a:ea typeface="Courier New"/>
                <a:cs typeface="Courier New"/>
                <a:sym typeface="Courier New"/>
              </a:defRPr>
            </a:pPr>
            <a:r>
              <a:t>.crit(lambda: "free" &lt; 50000000)</a:t>
            </a:r>
          </a:p>
          <a:p>
            <a:pPr lvl="2" algn="just">
              <a:lnSpc>
                <a:spcPct val="110000"/>
              </a:lnSpc>
              <a:defRPr sz="3300">
                <a:solidFill>
                  <a:schemeClr val="accent6"/>
                </a:solidFill>
                <a:latin typeface="Courier New"/>
                <a:ea typeface="Courier New"/>
                <a:cs typeface="Courier New"/>
                <a:sym typeface="Courier New"/>
              </a:defRPr>
            </a:pPr>
            <a:r>
              <a:t>.log('/tmp/alerts.log')</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streams data from the measurement 'mem' and issues a critical alert if the free is less than 500MB.</a:t>
            </a:r>
          </a:p>
        </p:txBody>
      </p:sp>
      <p:sp>
        <p:nvSpPr>
          <p:cNvPr id="328" name="Shape 328"/>
          <p:cNvSpPr/>
          <p:nvPr>
            <p:ph type="body" idx="14"/>
          </p:nvPr>
        </p:nvSpPr>
        <p:spPr>
          <a:prstGeom prst="rect">
            <a:avLst/>
          </a:prstGeom>
        </p:spPr>
        <p:txBody>
          <a:bodyPr/>
          <a:lstStyle/>
          <a:p>
            <a:pPr/>
            <a:r>
              <a:t>Exercise</a:t>
            </a:r>
          </a:p>
        </p:txBody>
      </p:sp>
      <p:sp>
        <p:nvSpPr>
          <p:cNvPr id="329" name="Shape 329"/>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Solution </a:t>
            </a:r>
          </a:p>
        </p:txBody>
      </p:sp>
      <p:sp>
        <p:nvSpPr>
          <p:cNvPr id="330" name="Shape 330"/>
          <p:cNvSpPr/>
          <p:nvPr/>
        </p:nvSpPr>
        <p:spPr>
          <a:xfrm>
            <a:off x="331539" y="1582960"/>
            <a:ext cx="12341722" cy="7564967"/>
          </a:xfrm>
          <a:prstGeom prst="roundRect">
            <a:avLst>
              <a:gd name="adj" fmla="val 1713"/>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algn="just">
              <a:lnSpc>
                <a:spcPct val="110000"/>
              </a:lnSpc>
              <a:defRPr sz="2600">
                <a:solidFill>
                  <a:srgbClr val="53585F"/>
                </a:solidFill>
                <a:latin typeface="Helvetica Neue"/>
                <a:ea typeface="Helvetica Neue"/>
                <a:cs typeface="Helvetica Neue"/>
                <a:sym typeface="Helvetica Neue"/>
              </a:defRPr>
            </a:pPr>
            <a:r>
              <a:t>Define a task off of the following TICKscript</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3300">
                <a:solidFill>
                  <a:schemeClr val="accent6"/>
                </a:solidFill>
                <a:latin typeface="Courier New"/>
                <a:ea typeface="Courier New"/>
                <a:cs typeface="Courier New"/>
                <a:sym typeface="Courier New"/>
              </a:defRPr>
            </a:pPr>
            <a:r>
              <a:t>stream</a:t>
            </a:r>
          </a:p>
          <a:p>
            <a:pPr lvl="1" algn="just">
              <a:lnSpc>
                <a:spcPct val="110000"/>
              </a:lnSpc>
              <a:defRPr sz="3300">
                <a:solidFill>
                  <a:schemeClr val="accent6"/>
                </a:solidFill>
                <a:latin typeface="Courier New"/>
                <a:ea typeface="Courier New"/>
                <a:cs typeface="Courier New"/>
                <a:sym typeface="Courier New"/>
              </a:defRPr>
            </a:pPr>
            <a:r>
              <a:t>|from().measurement('mem')</a:t>
            </a:r>
          </a:p>
          <a:p>
            <a:pPr lvl="1" algn="just">
              <a:lnSpc>
                <a:spcPct val="110000"/>
              </a:lnSpc>
              <a:defRPr sz="3300">
                <a:solidFill>
                  <a:schemeClr val="accent6"/>
                </a:solidFill>
                <a:latin typeface="Courier New"/>
                <a:ea typeface="Courier New"/>
                <a:cs typeface="Courier New"/>
                <a:sym typeface="Courier New"/>
              </a:defRPr>
            </a:pPr>
            <a:r>
              <a:t>|alert()</a:t>
            </a:r>
          </a:p>
          <a:p>
            <a:pPr lvl="2" algn="just">
              <a:lnSpc>
                <a:spcPct val="110000"/>
              </a:lnSpc>
              <a:defRPr sz="3300">
                <a:solidFill>
                  <a:schemeClr val="accent6"/>
                </a:solidFill>
                <a:latin typeface="Courier New"/>
                <a:ea typeface="Courier New"/>
                <a:cs typeface="Courier New"/>
                <a:sym typeface="Courier New"/>
              </a:defRPr>
            </a:pPr>
            <a:r>
              <a:t>.crit(lambda: "free" &lt; 50000000)</a:t>
            </a:r>
          </a:p>
          <a:p>
            <a:pPr lvl="2" algn="just">
              <a:lnSpc>
                <a:spcPct val="110000"/>
              </a:lnSpc>
              <a:defRPr sz="3300">
                <a:solidFill>
                  <a:schemeClr val="accent6"/>
                </a:solidFill>
                <a:latin typeface="Courier New"/>
                <a:ea typeface="Courier New"/>
                <a:cs typeface="Courier New"/>
                <a:sym typeface="Courier New"/>
              </a:defRPr>
            </a:pPr>
            <a:r>
              <a:t>.log('/tmp/alerts.log')</a:t>
            </a:r>
          </a:p>
          <a:p>
            <a:pPr lvl="2" algn="just">
              <a:lnSpc>
                <a:spcPct val="110000"/>
              </a:lnSpc>
              <a:defRPr sz="3300">
                <a:solidFill>
                  <a:schemeClr val="accent6"/>
                </a:solidFill>
                <a:latin typeface="Courier New"/>
                <a:ea typeface="Courier New"/>
                <a:cs typeface="Courier New"/>
                <a:sym typeface="Courier New"/>
              </a:defRPr>
            </a:pPr>
          </a:p>
          <a:p>
            <a:pPr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 kapacitor define</a:t>
            </a:r>
          </a:p>
          <a:p>
            <a:pPr lvl="4"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-name mem_alert</a:t>
            </a:r>
          </a:p>
          <a:p>
            <a:pPr lvl="4"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-type stream</a:t>
            </a:r>
          </a:p>
          <a:p>
            <a:pPr lvl="4"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-tick mem_alert.tick</a:t>
            </a:r>
          </a:p>
          <a:p>
            <a:pPr lvl="4" algn="just">
              <a:lnSpc>
                <a:spcPct val="110000"/>
              </a:lnSpc>
              <a:defRPr b="1" sz="3000">
                <a:solidFill>
                  <a:schemeClr val="accent6">
                    <a:hueOff val="-194191"/>
                    <a:satOff val="-4488"/>
                    <a:lumOff val="-21153"/>
                  </a:schemeClr>
                </a:solidFill>
                <a:latin typeface="Courier New"/>
                <a:ea typeface="Courier New"/>
                <a:cs typeface="Courier New"/>
                <a:sym typeface="Courier New"/>
              </a:defRPr>
            </a:pPr>
            <a:r>
              <a:t>-dbrp telegraf.default</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nvSpPr>
        <p:spPr>
          <a:xfrm>
            <a:off x="-12577" y="35372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CQs  -&gt; TICKscripts</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nvSpPr>
        <p:spPr>
          <a:xfrm>
            <a:off x="136202" y="20044"/>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Defining a Task</a:t>
            </a:r>
          </a:p>
        </p:txBody>
      </p:sp>
      <p:sp>
        <p:nvSpPr>
          <p:cNvPr id="335" name="Shape 335"/>
          <p:cNvSpPr/>
          <p:nvPr/>
        </p:nvSpPr>
        <p:spPr>
          <a:xfrm>
            <a:off x="496318" y="2498263"/>
            <a:ext cx="11607131" cy="2578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just">
              <a:lnSpc>
                <a:spcPct val="110000"/>
              </a:lnSpc>
              <a:defRPr sz="2600">
                <a:solidFill>
                  <a:schemeClr val="accent6"/>
                </a:solidFill>
                <a:latin typeface="Courier New"/>
                <a:ea typeface="Courier New"/>
                <a:cs typeface="Courier New"/>
                <a:sym typeface="Courier New"/>
              </a:defRPr>
            </a:pPr>
            <a:r>
              <a:t>CREATE CONTINUOUS QUERY cpu_idle_median ON telegraf BEGIN</a:t>
            </a:r>
          </a:p>
          <a:p>
            <a:pPr algn="just">
              <a:lnSpc>
                <a:spcPct val="110000"/>
              </a:lnSpc>
              <a:defRPr sz="2600">
                <a:solidFill>
                  <a:schemeClr val="accent6"/>
                </a:solidFill>
                <a:latin typeface="Courier New"/>
                <a:ea typeface="Courier New"/>
                <a:cs typeface="Courier New"/>
                <a:sym typeface="Courier New"/>
              </a:defRPr>
            </a:pPr>
            <a:r>
              <a:t> SELECT median("usage_idle") as usage_idle</a:t>
            </a:r>
          </a:p>
          <a:p>
            <a:pPr algn="just">
              <a:lnSpc>
                <a:spcPct val="110000"/>
              </a:lnSpc>
              <a:defRPr sz="2600">
                <a:solidFill>
                  <a:schemeClr val="accent6"/>
                </a:solidFill>
                <a:latin typeface="Courier New"/>
                <a:ea typeface="Courier New"/>
                <a:cs typeface="Courier New"/>
                <a:sym typeface="Courier New"/>
              </a:defRPr>
            </a:pPr>
            <a:r>
              <a:t> INTO "telegraf"."sampled_5m"."median_cpu_idle"</a:t>
            </a:r>
          </a:p>
          <a:p>
            <a:pPr algn="just">
              <a:lnSpc>
                <a:spcPct val="110000"/>
              </a:lnSpc>
              <a:defRPr sz="2600">
                <a:solidFill>
                  <a:schemeClr val="accent6"/>
                </a:solidFill>
                <a:latin typeface="Courier New"/>
                <a:ea typeface="Courier New"/>
                <a:cs typeface="Courier New"/>
                <a:sym typeface="Courier New"/>
              </a:defRPr>
            </a:pPr>
            <a:r>
              <a:t> FROM "telegraf"."default"."cpu"</a:t>
            </a:r>
          </a:p>
          <a:p>
            <a:pPr algn="just">
              <a:lnSpc>
                <a:spcPct val="110000"/>
              </a:lnSpc>
              <a:defRPr sz="2600">
                <a:solidFill>
                  <a:schemeClr val="accent6"/>
                </a:solidFill>
                <a:latin typeface="Courier New"/>
                <a:ea typeface="Courier New"/>
                <a:cs typeface="Courier New"/>
                <a:sym typeface="Courier New"/>
              </a:defRPr>
            </a:pPr>
            <a:r>
              <a:t> GROUP BY time(5m),*</a:t>
            </a:r>
          </a:p>
          <a:p>
            <a:pPr algn="just">
              <a:lnSpc>
                <a:spcPct val="110000"/>
              </a:lnSpc>
              <a:defRPr sz="2600">
                <a:solidFill>
                  <a:schemeClr val="accent6"/>
                </a:solidFill>
                <a:latin typeface="Courier New"/>
                <a:ea typeface="Courier New"/>
                <a:cs typeface="Courier New"/>
                <a:sym typeface="Courier New"/>
              </a:defRPr>
            </a:pPr>
            <a:r>
              <a:t>END</a:t>
            </a:r>
          </a:p>
        </p:txBody>
      </p:sp>
      <p:sp>
        <p:nvSpPr>
          <p:cNvPr id="336" name="Shape 336"/>
          <p:cNvSpPr/>
          <p:nvPr/>
        </p:nvSpPr>
        <p:spPr>
          <a:xfrm>
            <a:off x="-12576" y="6647"/>
            <a:ext cx="13029953" cy="1283644"/>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The CQ</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nvSpPr>
        <p:spPr>
          <a:xfrm>
            <a:off x="136202" y="20044"/>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Defining a Task</a:t>
            </a:r>
          </a:p>
        </p:txBody>
      </p:sp>
      <p:sp>
        <p:nvSpPr>
          <p:cNvPr id="339" name="Shape 339"/>
          <p:cNvSpPr/>
          <p:nvPr/>
        </p:nvSpPr>
        <p:spPr>
          <a:xfrm>
            <a:off x="-12576" y="6647"/>
            <a:ext cx="13029953" cy="1283644"/>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CQ -&gt; TICKscript (batch)</a:t>
            </a:r>
          </a:p>
        </p:txBody>
      </p:sp>
      <p:sp>
        <p:nvSpPr>
          <p:cNvPr id="340" name="Shape 340"/>
          <p:cNvSpPr/>
          <p:nvPr/>
        </p:nvSpPr>
        <p:spPr>
          <a:xfrm>
            <a:off x="216918" y="1525964"/>
            <a:ext cx="12132996" cy="75234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just">
              <a:lnSpc>
                <a:spcPct val="110000"/>
              </a:lnSpc>
              <a:defRPr sz="2600">
                <a:solidFill>
                  <a:schemeClr val="accent6"/>
                </a:solidFill>
                <a:latin typeface="Courier New"/>
                <a:ea typeface="Courier New"/>
                <a:cs typeface="Courier New"/>
                <a:sym typeface="Courier New"/>
              </a:defRPr>
            </a:pPr>
            <a:r>
              <a:t>CREATE CONTINUOUS QUERY cpu_idle_median ON telegraf BEGIN</a:t>
            </a:r>
          </a:p>
          <a:p>
            <a:pPr algn="just">
              <a:lnSpc>
                <a:spcPct val="110000"/>
              </a:lnSpc>
              <a:defRPr sz="2600">
                <a:solidFill>
                  <a:schemeClr val="accent6"/>
                </a:solidFill>
                <a:latin typeface="Courier New"/>
                <a:ea typeface="Courier New"/>
                <a:cs typeface="Courier New"/>
                <a:sym typeface="Courier New"/>
              </a:defRPr>
            </a:pPr>
            <a:r>
              <a:t> SELECT median("usage_idle") as usage_idle</a:t>
            </a:r>
          </a:p>
          <a:p>
            <a:pPr algn="just">
              <a:lnSpc>
                <a:spcPct val="110000"/>
              </a:lnSpc>
              <a:defRPr sz="2600">
                <a:solidFill>
                  <a:schemeClr val="accent6"/>
                </a:solidFill>
                <a:latin typeface="Courier New"/>
                <a:ea typeface="Courier New"/>
                <a:cs typeface="Courier New"/>
                <a:sym typeface="Courier New"/>
              </a:defRPr>
            </a:pPr>
            <a:r>
              <a:t> INTO "telegraf"."sampled_5m"."median_cpu_idle"</a:t>
            </a:r>
          </a:p>
          <a:p>
            <a:pPr algn="just">
              <a:lnSpc>
                <a:spcPct val="110000"/>
              </a:lnSpc>
              <a:defRPr sz="2600">
                <a:solidFill>
                  <a:schemeClr val="accent6"/>
                </a:solidFill>
                <a:latin typeface="Courier New"/>
                <a:ea typeface="Courier New"/>
                <a:cs typeface="Courier New"/>
                <a:sym typeface="Courier New"/>
              </a:defRPr>
            </a:pPr>
            <a:r>
              <a:t> FROM "telegraf"."default"."cpu"</a:t>
            </a:r>
          </a:p>
          <a:p>
            <a:pPr algn="just">
              <a:lnSpc>
                <a:spcPct val="110000"/>
              </a:lnSpc>
              <a:defRPr sz="2600">
                <a:solidFill>
                  <a:schemeClr val="accent6"/>
                </a:solidFill>
                <a:latin typeface="Courier New"/>
                <a:ea typeface="Courier New"/>
                <a:cs typeface="Courier New"/>
                <a:sym typeface="Courier New"/>
              </a:defRPr>
            </a:pPr>
            <a:r>
              <a:t> GROUP BY time(5m),*</a:t>
            </a:r>
          </a:p>
          <a:p>
            <a:pPr algn="just">
              <a:lnSpc>
                <a:spcPct val="110000"/>
              </a:lnSpc>
              <a:defRPr sz="2600">
                <a:solidFill>
                  <a:schemeClr val="accent6"/>
                </a:solidFill>
                <a:latin typeface="Courier New"/>
                <a:ea typeface="Courier New"/>
                <a:cs typeface="Courier New"/>
                <a:sym typeface="Courier New"/>
              </a:defRPr>
            </a:pPr>
            <a:r>
              <a:t>END</a:t>
            </a:r>
          </a:p>
          <a:p>
            <a:pPr algn="just">
              <a:lnSpc>
                <a:spcPct val="110000"/>
              </a:lnSpc>
              <a:defRPr sz="1900">
                <a:solidFill>
                  <a:schemeClr val="accent6"/>
                </a:solidFill>
                <a:latin typeface="Courier New"/>
                <a:ea typeface="Courier New"/>
                <a:cs typeface="Courier New"/>
                <a:sym typeface="Courier New"/>
              </a:defRPr>
            </a:pPr>
          </a:p>
          <a:p>
            <a:pPr algn="just">
              <a:lnSpc>
                <a:spcPct val="110000"/>
              </a:lnSpc>
              <a:defRPr sz="1900">
                <a:solidFill>
                  <a:schemeClr val="accent6"/>
                </a:solidFill>
                <a:latin typeface="Courier New"/>
                <a:ea typeface="Courier New"/>
                <a:cs typeface="Courier New"/>
                <a:sym typeface="Courier New"/>
              </a:defRPr>
            </a:pPr>
          </a:p>
          <a:p>
            <a:pPr algn="just">
              <a:lnSpc>
                <a:spcPct val="110000"/>
              </a:lnSpc>
              <a:defRPr sz="1900">
                <a:solidFill>
                  <a:schemeClr val="accent6"/>
                </a:solidFill>
                <a:latin typeface="Courier New"/>
                <a:ea typeface="Courier New"/>
                <a:cs typeface="Courier New"/>
                <a:sym typeface="Courier New"/>
              </a:defRPr>
            </a:pPr>
            <a:r>
              <a:t>batch</a:t>
            </a:r>
          </a:p>
          <a:p>
            <a:pPr algn="just">
              <a:lnSpc>
                <a:spcPct val="110000"/>
              </a:lnSpc>
              <a:defRPr sz="1900">
                <a:solidFill>
                  <a:schemeClr val="accent6"/>
                </a:solidFill>
                <a:latin typeface="Courier New"/>
                <a:ea typeface="Courier New"/>
                <a:cs typeface="Courier New"/>
                <a:sym typeface="Courier New"/>
              </a:defRPr>
            </a:pPr>
            <a:r>
              <a:t> |query('SELECT median(usage_idle) as usage_idle FROM "telegraf"."default"."cpu"')</a:t>
            </a:r>
          </a:p>
          <a:p>
            <a:pPr algn="just">
              <a:lnSpc>
                <a:spcPct val="110000"/>
              </a:lnSpc>
              <a:defRPr sz="1900">
                <a:solidFill>
                  <a:schemeClr val="accent6"/>
                </a:solidFill>
                <a:latin typeface="Courier New"/>
                <a:ea typeface="Courier New"/>
                <a:cs typeface="Courier New"/>
                <a:sym typeface="Courier New"/>
              </a:defRPr>
            </a:pPr>
            <a:r>
              <a:t>  .period(5m)</a:t>
            </a:r>
          </a:p>
          <a:p>
            <a:pPr algn="just">
              <a:lnSpc>
                <a:spcPct val="110000"/>
              </a:lnSpc>
              <a:defRPr sz="1900">
                <a:solidFill>
                  <a:schemeClr val="accent6"/>
                </a:solidFill>
                <a:latin typeface="Courier New"/>
                <a:ea typeface="Courier New"/>
                <a:cs typeface="Courier New"/>
                <a:sym typeface="Courier New"/>
              </a:defRPr>
            </a:pPr>
            <a:r>
              <a:t>  .every(5m)</a:t>
            </a:r>
          </a:p>
          <a:p>
            <a:pPr algn="just">
              <a:lnSpc>
                <a:spcPct val="110000"/>
              </a:lnSpc>
              <a:defRPr sz="1900">
                <a:solidFill>
                  <a:schemeClr val="accent6"/>
                </a:solidFill>
                <a:latin typeface="Courier New"/>
                <a:ea typeface="Courier New"/>
                <a:cs typeface="Courier New"/>
                <a:sym typeface="Courier New"/>
              </a:defRPr>
            </a:pPr>
            <a:r>
              <a:t>  .groupBy(*)</a:t>
            </a:r>
          </a:p>
          <a:p>
            <a:pPr algn="just">
              <a:lnSpc>
                <a:spcPct val="110000"/>
              </a:lnSpc>
              <a:defRPr sz="1900">
                <a:solidFill>
                  <a:schemeClr val="accent6"/>
                </a:solidFill>
                <a:latin typeface="Courier New"/>
                <a:ea typeface="Courier New"/>
                <a:cs typeface="Courier New"/>
                <a:sym typeface="Courier New"/>
              </a:defRPr>
            </a:pPr>
            <a:r>
              <a:t> |influxDBOut()</a:t>
            </a:r>
          </a:p>
          <a:p>
            <a:pPr algn="just">
              <a:lnSpc>
                <a:spcPct val="110000"/>
              </a:lnSpc>
              <a:defRPr sz="1900">
                <a:solidFill>
                  <a:schemeClr val="accent6"/>
                </a:solidFill>
                <a:latin typeface="Courier New"/>
                <a:ea typeface="Courier New"/>
                <a:cs typeface="Courier New"/>
                <a:sym typeface="Courier New"/>
              </a:defRPr>
            </a:pPr>
            <a:r>
              <a:t>  .database('telegraf')</a:t>
            </a:r>
          </a:p>
          <a:p>
            <a:pPr algn="just">
              <a:lnSpc>
                <a:spcPct val="110000"/>
              </a:lnSpc>
              <a:defRPr sz="1900">
                <a:solidFill>
                  <a:schemeClr val="accent6"/>
                </a:solidFill>
                <a:latin typeface="Courier New"/>
                <a:ea typeface="Courier New"/>
                <a:cs typeface="Courier New"/>
                <a:sym typeface="Courier New"/>
              </a:defRPr>
            </a:pPr>
            <a:r>
              <a:t>  .retentionPolicy('sampled_5m')</a:t>
            </a:r>
          </a:p>
          <a:p>
            <a:pPr algn="just">
              <a:lnSpc>
                <a:spcPct val="110000"/>
              </a:lnSpc>
              <a:defRPr sz="1900">
                <a:solidFill>
                  <a:schemeClr val="accent6"/>
                </a:solidFill>
                <a:latin typeface="Courier New"/>
                <a:ea typeface="Courier New"/>
                <a:cs typeface="Courier New"/>
                <a:sym typeface="Courier New"/>
              </a:defRPr>
            </a:pPr>
            <a:r>
              <a:t>  .measurement('median_cpu_idle')</a:t>
            </a:r>
          </a:p>
          <a:p>
            <a:pPr algn="just">
              <a:lnSpc>
                <a:spcPct val="110000"/>
              </a:lnSpc>
              <a:defRPr sz="1900">
                <a:solidFill>
                  <a:schemeClr val="accent6"/>
                </a:solidFill>
                <a:latin typeface="Courier New"/>
                <a:ea typeface="Courier New"/>
                <a:cs typeface="Courier New"/>
                <a:sym typeface="Courier New"/>
              </a:defRPr>
            </a:pPr>
            <a:r>
              <a:t>  .precision('s')</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nvSpPr>
        <p:spPr>
          <a:xfrm>
            <a:off x="136202" y="20044"/>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Defining a Task</a:t>
            </a:r>
          </a:p>
        </p:txBody>
      </p:sp>
      <p:sp>
        <p:nvSpPr>
          <p:cNvPr id="343" name="Shape 343"/>
          <p:cNvSpPr/>
          <p:nvPr/>
        </p:nvSpPr>
        <p:spPr>
          <a:xfrm>
            <a:off x="-12576" y="6647"/>
            <a:ext cx="13029953" cy="1283644"/>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CQ -&gt; TICKscript (stream)</a:t>
            </a:r>
          </a:p>
        </p:txBody>
      </p:sp>
      <p:sp>
        <p:nvSpPr>
          <p:cNvPr id="344" name="Shape 344"/>
          <p:cNvSpPr/>
          <p:nvPr/>
        </p:nvSpPr>
        <p:spPr>
          <a:xfrm>
            <a:off x="584534" y="1362134"/>
            <a:ext cx="7735541" cy="73571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just">
              <a:lnSpc>
                <a:spcPct val="110000"/>
              </a:lnSpc>
              <a:defRPr sz="2500">
                <a:solidFill>
                  <a:schemeClr val="accent6"/>
                </a:solidFill>
                <a:latin typeface="Courier New"/>
                <a:ea typeface="Courier New"/>
                <a:cs typeface="Courier New"/>
                <a:sym typeface="Courier New"/>
              </a:defRPr>
            </a:pPr>
            <a:r>
              <a:t>stream</a:t>
            </a:r>
          </a:p>
          <a:p>
            <a:pPr algn="just">
              <a:lnSpc>
                <a:spcPct val="110000"/>
              </a:lnSpc>
              <a:defRPr sz="2500">
                <a:solidFill>
                  <a:schemeClr val="accent6"/>
                </a:solidFill>
                <a:latin typeface="Courier New"/>
                <a:ea typeface="Courier New"/>
                <a:cs typeface="Courier New"/>
                <a:sym typeface="Courier New"/>
              </a:defRPr>
            </a:pPr>
            <a:r>
              <a:t>    |from()</a:t>
            </a:r>
          </a:p>
          <a:p>
            <a:pPr algn="just">
              <a:lnSpc>
                <a:spcPct val="110000"/>
              </a:lnSpc>
              <a:defRPr sz="2500">
                <a:solidFill>
                  <a:schemeClr val="accent6"/>
                </a:solidFill>
                <a:latin typeface="Courier New"/>
                <a:ea typeface="Courier New"/>
                <a:cs typeface="Courier New"/>
                <a:sym typeface="Courier New"/>
              </a:defRPr>
            </a:pPr>
            <a:r>
              <a:t>        .database('telegraf')</a:t>
            </a:r>
          </a:p>
          <a:p>
            <a:pPr algn="just">
              <a:lnSpc>
                <a:spcPct val="110000"/>
              </a:lnSpc>
              <a:defRPr sz="2500">
                <a:solidFill>
                  <a:schemeClr val="accent6"/>
                </a:solidFill>
                <a:latin typeface="Courier New"/>
                <a:ea typeface="Courier New"/>
                <a:cs typeface="Courier New"/>
                <a:sym typeface="Courier New"/>
              </a:defRPr>
            </a:pPr>
            <a:r>
              <a:t>        .retentionPolicy('default')</a:t>
            </a:r>
          </a:p>
          <a:p>
            <a:pPr algn="just">
              <a:lnSpc>
                <a:spcPct val="110000"/>
              </a:lnSpc>
              <a:defRPr sz="2500">
                <a:solidFill>
                  <a:schemeClr val="accent6"/>
                </a:solidFill>
                <a:latin typeface="Courier New"/>
                <a:ea typeface="Courier New"/>
                <a:cs typeface="Courier New"/>
                <a:sym typeface="Courier New"/>
              </a:defRPr>
            </a:pPr>
            <a:r>
              <a:t>        .measurement('cpu')</a:t>
            </a:r>
          </a:p>
          <a:p>
            <a:pPr algn="just">
              <a:lnSpc>
                <a:spcPct val="110000"/>
              </a:lnSpc>
              <a:defRPr sz="2500">
                <a:solidFill>
                  <a:schemeClr val="accent6"/>
                </a:solidFill>
                <a:latin typeface="Courier New"/>
                <a:ea typeface="Courier New"/>
                <a:cs typeface="Courier New"/>
                <a:sym typeface="Courier New"/>
              </a:defRPr>
            </a:pPr>
            <a:r>
              <a:t>        .groupBy(*)</a:t>
            </a:r>
          </a:p>
          <a:p>
            <a:pPr algn="just">
              <a:lnSpc>
                <a:spcPct val="110000"/>
              </a:lnSpc>
              <a:defRPr sz="2500">
                <a:solidFill>
                  <a:schemeClr val="accent6"/>
                </a:solidFill>
                <a:latin typeface="Courier New"/>
                <a:ea typeface="Courier New"/>
                <a:cs typeface="Courier New"/>
                <a:sym typeface="Courier New"/>
              </a:defRPr>
            </a:pPr>
            <a:r>
              <a:t>    |window()</a:t>
            </a:r>
          </a:p>
          <a:p>
            <a:pPr algn="just">
              <a:lnSpc>
                <a:spcPct val="110000"/>
              </a:lnSpc>
              <a:defRPr sz="2500">
                <a:solidFill>
                  <a:schemeClr val="accent6"/>
                </a:solidFill>
                <a:latin typeface="Courier New"/>
                <a:ea typeface="Courier New"/>
                <a:cs typeface="Courier New"/>
                <a:sym typeface="Courier New"/>
              </a:defRPr>
            </a:pPr>
            <a:r>
              <a:t>        .period(5m)</a:t>
            </a:r>
          </a:p>
          <a:p>
            <a:pPr algn="just">
              <a:lnSpc>
                <a:spcPct val="110000"/>
              </a:lnSpc>
              <a:defRPr sz="2500">
                <a:solidFill>
                  <a:schemeClr val="accent6"/>
                </a:solidFill>
                <a:latin typeface="Courier New"/>
                <a:ea typeface="Courier New"/>
                <a:cs typeface="Courier New"/>
                <a:sym typeface="Courier New"/>
              </a:defRPr>
            </a:pPr>
            <a:r>
              <a:t>        .every(5m)</a:t>
            </a:r>
          </a:p>
          <a:p>
            <a:pPr algn="just">
              <a:lnSpc>
                <a:spcPct val="110000"/>
              </a:lnSpc>
              <a:defRPr sz="2500">
                <a:solidFill>
                  <a:schemeClr val="accent6"/>
                </a:solidFill>
                <a:latin typeface="Courier New"/>
                <a:ea typeface="Courier New"/>
                <a:cs typeface="Courier New"/>
                <a:sym typeface="Courier New"/>
              </a:defRPr>
            </a:pPr>
            <a:r>
              <a:t>        .align()</a:t>
            </a:r>
          </a:p>
          <a:p>
            <a:pPr algn="just">
              <a:lnSpc>
                <a:spcPct val="110000"/>
              </a:lnSpc>
              <a:defRPr sz="2500">
                <a:solidFill>
                  <a:schemeClr val="accent6"/>
                </a:solidFill>
                <a:latin typeface="Courier New"/>
                <a:ea typeface="Courier New"/>
                <a:cs typeface="Courier New"/>
                <a:sym typeface="Courier New"/>
              </a:defRPr>
            </a:pPr>
            <a:r>
              <a:t>    |median('usage_idle')</a:t>
            </a:r>
          </a:p>
          <a:p>
            <a:pPr algn="just">
              <a:lnSpc>
                <a:spcPct val="110000"/>
              </a:lnSpc>
              <a:defRPr sz="2500">
                <a:solidFill>
                  <a:schemeClr val="accent6"/>
                </a:solidFill>
                <a:latin typeface="Courier New"/>
                <a:ea typeface="Courier New"/>
                <a:cs typeface="Courier New"/>
                <a:sym typeface="Courier New"/>
              </a:defRPr>
            </a:pPr>
            <a:r>
              <a:t>        .as('usage_idle')</a:t>
            </a:r>
          </a:p>
          <a:p>
            <a:pPr algn="just">
              <a:lnSpc>
                <a:spcPct val="110000"/>
              </a:lnSpc>
              <a:defRPr sz="2500">
                <a:solidFill>
                  <a:schemeClr val="accent6"/>
                </a:solidFill>
                <a:latin typeface="Courier New"/>
                <a:ea typeface="Courier New"/>
                <a:cs typeface="Courier New"/>
                <a:sym typeface="Courier New"/>
              </a:defRPr>
            </a:pPr>
            <a:r>
              <a:t>    |influxDBOut()</a:t>
            </a:r>
          </a:p>
          <a:p>
            <a:pPr algn="just">
              <a:lnSpc>
                <a:spcPct val="110000"/>
              </a:lnSpc>
              <a:defRPr sz="2500">
                <a:solidFill>
                  <a:schemeClr val="accent6"/>
                </a:solidFill>
                <a:latin typeface="Courier New"/>
                <a:ea typeface="Courier New"/>
                <a:cs typeface="Courier New"/>
                <a:sym typeface="Courier New"/>
              </a:defRPr>
            </a:pPr>
            <a:r>
              <a:t>        .database('telegraf')</a:t>
            </a:r>
          </a:p>
          <a:p>
            <a:pPr algn="just">
              <a:lnSpc>
                <a:spcPct val="110000"/>
              </a:lnSpc>
              <a:defRPr sz="2500">
                <a:solidFill>
                  <a:schemeClr val="accent6"/>
                </a:solidFill>
                <a:latin typeface="Courier New"/>
                <a:ea typeface="Courier New"/>
                <a:cs typeface="Courier New"/>
                <a:sym typeface="Courier New"/>
              </a:defRPr>
            </a:pPr>
            <a:r>
              <a:t>        .retentionPolicy('sampled_5m')</a:t>
            </a:r>
          </a:p>
          <a:p>
            <a:pPr algn="just">
              <a:lnSpc>
                <a:spcPct val="110000"/>
              </a:lnSpc>
              <a:defRPr sz="2500">
                <a:solidFill>
                  <a:schemeClr val="accent6"/>
                </a:solidFill>
                <a:latin typeface="Courier New"/>
                <a:ea typeface="Courier New"/>
                <a:cs typeface="Courier New"/>
                <a:sym typeface="Courier New"/>
              </a:defRPr>
            </a:pPr>
            <a:r>
              <a:t>        .measurement('median_cpu_idle')</a:t>
            </a:r>
          </a:p>
          <a:p>
            <a:pPr algn="just">
              <a:lnSpc>
                <a:spcPct val="110000"/>
              </a:lnSpc>
              <a:defRPr sz="2500">
                <a:solidFill>
                  <a:schemeClr val="accent6"/>
                </a:solidFill>
                <a:latin typeface="Courier New"/>
                <a:ea typeface="Courier New"/>
                <a:cs typeface="Courier New"/>
                <a:sym typeface="Courier New"/>
              </a:defRPr>
            </a:pPr>
            <a:r>
              <a:t>        .precision('s')</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title"/>
          </p:nvPr>
        </p:nvSpPr>
        <p:spPr>
          <a:xfrm>
            <a:off x="495920" y="520700"/>
            <a:ext cx="12732395" cy="1065908"/>
          </a:xfrm>
          <a:prstGeom prst="rect">
            <a:avLst/>
          </a:prstGeom>
        </p:spPr>
        <p:txBody>
          <a:bodyPr/>
          <a:lstStyle/>
          <a:p>
            <a:pPr/>
            <a:r>
              <a:t>TICKSCRIPT</a:t>
            </a:r>
          </a:p>
        </p:txBody>
      </p:sp>
      <p:sp>
        <p:nvSpPr>
          <p:cNvPr id="347" name="Shape 347"/>
          <p:cNvSpPr/>
          <p:nvPr/>
        </p:nvSpPr>
        <p:spPr>
          <a:xfrm>
            <a:off x="373506" y="2024261"/>
            <a:ext cx="12257787" cy="31798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200">
                <a:latin typeface="Helvetica Neue"/>
                <a:ea typeface="Helvetica Neue"/>
                <a:cs typeface="Helvetica Neue"/>
                <a:sym typeface="Helvetica Neue"/>
              </a:defRPr>
            </a:pPr>
            <a:r>
              <a:t>Basically the answer boils down to two things, the available RAM and time period being used. A stream task will have to keep all data in RAM for the specified period. If this period is too long for the available RAM then you will first need to store the data in InfluxDB and then query using a batch task. </a:t>
            </a:r>
          </a:p>
          <a:p>
            <a:pPr>
              <a:defRPr sz="2200">
                <a:latin typeface="Helvetica Neue"/>
                <a:ea typeface="Helvetica Neue"/>
                <a:cs typeface="Helvetica Neue"/>
                <a:sym typeface="Helvetica Neue"/>
              </a:defRPr>
            </a:pPr>
          </a:p>
          <a:p>
            <a:pPr>
              <a:defRPr sz="2200">
                <a:latin typeface="Helvetica Neue"/>
                <a:ea typeface="Helvetica Neue"/>
                <a:cs typeface="Helvetica Neue"/>
                <a:sym typeface="Helvetica Neue"/>
              </a:defRPr>
            </a:pPr>
            <a:r>
              <a:t>A stream task does have one slight advantage in that since its watching the stream of data it understands time by the timestamps on the data. As such there are no race conditions for whether a given point will make it into a window or not. If you are using a batch task it is still possible for a point to arrive late and be missed in a window.</a:t>
            </a:r>
          </a:p>
        </p:txBody>
      </p:sp>
      <p:sp>
        <p:nvSpPr>
          <p:cNvPr id="348" name="Shape 348"/>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Stream vs. Batch</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Kapacitor Features</a:t>
            </a:r>
          </a:p>
        </p:txBody>
      </p:sp>
      <p:pic>
        <p:nvPicPr>
          <p:cNvPr id="170" name="unspecified.png"/>
          <p:cNvPicPr>
            <a:picLocks noChangeAspect="1"/>
          </p:cNvPicPr>
          <p:nvPr/>
        </p:nvPicPr>
        <p:blipFill>
          <a:blip r:embed="rId2">
            <a:extLst/>
          </a:blip>
          <a:stretch>
            <a:fillRect/>
          </a:stretch>
        </p:blipFill>
        <p:spPr>
          <a:xfrm>
            <a:off x="750044" y="2271995"/>
            <a:ext cx="10320593" cy="5494366"/>
          </a:xfrm>
          <a:prstGeom prst="rect">
            <a:avLst/>
          </a:prstGeom>
          <a:ln w="12700">
            <a:miter lim="400000"/>
          </a:ln>
        </p:spPr>
      </p:pic>
      <p:sp>
        <p:nvSpPr>
          <p:cNvPr id="171" name="Shape 171"/>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How Kapacitor Fits Into Things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nvSpPr>
        <p:spPr>
          <a:xfrm>
            <a:off x="507994" y="2223907"/>
            <a:ext cx="12903213" cy="5031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b="1" sz="3000">
                <a:solidFill>
                  <a:srgbClr val="53585F"/>
                </a:solidFill>
                <a:latin typeface="Courier New"/>
                <a:ea typeface="Courier New"/>
                <a:cs typeface="Courier New"/>
                <a:sym typeface="Courier New"/>
              </a:defRPr>
            </a:pPr>
            <a:r>
              <a:t>OSX</a:t>
            </a:r>
          </a:p>
          <a:p>
            <a:pPr algn="just">
              <a:lnSpc>
                <a:spcPct val="110000"/>
              </a:lnSpc>
              <a:defRPr sz="2000">
                <a:solidFill>
                  <a:schemeClr val="accent6"/>
                </a:solidFill>
                <a:latin typeface="Courier New"/>
                <a:ea typeface="Courier New"/>
                <a:cs typeface="Courier New"/>
                <a:sym typeface="Courier New"/>
              </a:defRPr>
            </a:pPr>
            <a:r>
              <a:t>$ brew update</a:t>
            </a:r>
          </a:p>
          <a:p>
            <a:pPr algn="just">
              <a:lnSpc>
                <a:spcPct val="110000"/>
              </a:lnSpc>
              <a:defRPr sz="2000">
                <a:solidFill>
                  <a:schemeClr val="accent6"/>
                </a:solidFill>
                <a:latin typeface="Courier New"/>
                <a:ea typeface="Courier New"/>
                <a:cs typeface="Courier New"/>
                <a:sym typeface="Courier New"/>
              </a:defRPr>
            </a:pPr>
            <a:r>
              <a:t>$ brew install kapacitor</a:t>
            </a:r>
          </a:p>
          <a:p>
            <a:pPr lvl="2" algn="just">
              <a:lnSpc>
                <a:spcPct val="110000"/>
              </a:lnSpc>
              <a:defRPr sz="2000">
                <a:solidFill>
                  <a:schemeClr val="accent6"/>
                </a:solidFill>
                <a:latin typeface="Courier New"/>
                <a:ea typeface="Courier New"/>
                <a:cs typeface="Courier New"/>
                <a:sym typeface="Courier New"/>
              </a:defRPr>
            </a:pPr>
          </a:p>
          <a:p>
            <a:pPr lvl="2" algn="just">
              <a:lnSpc>
                <a:spcPct val="110000"/>
              </a:lnSpc>
              <a:defRPr sz="2000">
                <a:solidFill>
                  <a:schemeClr val="accent6"/>
                </a:solidFill>
                <a:latin typeface="Courier New"/>
                <a:ea typeface="Courier New"/>
                <a:cs typeface="Courier New"/>
                <a:sym typeface="Courier New"/>
              </a:defRPr>
            </a:pPr>
          </a:p>
          <a:p>
            <a:pPr algn="just">
              <a:lnSpc>
                <a:spcPct val="110000"/>
              </a:lnSpc>
              <a:defRPr b="1" sz="3000">
                <a:solidFill>
                  <a:srgbClr val="53585F"/>
                </a:solidFill>
                <a:latin typeface="Courier New"/>
                <a:ea typeface="Courier New"/>
                <a:cs typeface="Courier New"/>
                <a:sym typeface="Courier New"/>
              </a:defRPr>
            </a:pPr>
            <a:r>
              <a:t>Debian/Ubuntu</a:t>
            </a:r>
          </a:p>
          <a:p>
            <a:pPr algn="just">
              <a:lnSpc>
                <a:spcPct val="110000"/>
              </a:lnSpc>
              <a:defRPr sz="2000">
                <a:solidFill>
                  <a:schemeClr val="accent6"/>
                </a:solidFill>
                <a:latin typeface="Courier New"/>
                <a:ea typeface="Courier New"/>
                <a:cs typeface="Courier New"/>
                <a:sym typeface="Courier New"/>
              </a:defRPr>
            </a:pPr>
            <a:r>
              <a:t>$ wget https://dl.influxdata.com/kapacitor/releases/kapacitor_0.13.1_amd64.deb</a:t>
            </a:r>
          </a:p>
          <a:p>
            <a:pPr algn="just">
              <a:lnSpc>
                <a:spcPct val="110000"/>
              </a:lnSpc>
              <a:defRPr sz="2000">
                <a:solidFill>
                  <a:schemeClr val="accent6"/>
                </a:solidFill>
                <a:latin typeface="Courier New"/>
                <a:ea typeface="Courier New"/>
                <a:cs typeface="Courier New"/>
                <a:sym typeface="Courier New"/>
              </a:defRPr>
            </a:pPr>
            <a:r>
              <a:t>$ sudo dpkg -i kapacitor_0.13.1_amd64.deb</a:t>
            </a:r>
          </a:p>
          <a:p>
            <a:pPr algn="just">
              <a:lnSpc>
                <a:spcPct val="110000"/>
              </a:lnSpc>
              <a:defRPr sz="2000">
                <a:solidFill>
                  <a:schemeClr val="accent6"/>
                </a:solidFill>
                <a:latin typeface="Courier New"/>
                <a:ea typeface="Courier New"/>
                <a:cs typeface="Courier New"/>
                <a:sym typeface="Courier New"/>
              </a:defRPr>
            </a:pPr>
          </a:p>
          <a:p>
            <a:pPr algn="just">
              <a:lnSpc>
                <a:spcPct val="110000"/>
              </a:lnSpc>
              <a:defRPr sz="2000">
                <a:solidFill>
                  <a:schemeClr val="accent6"/>
                </a:solidFill>
                <a:latin typeface="Courier New"/>
                <a:ea typeface="Courier New"/>
                <a:cs typeface="Courier New"/>
                <a:sym typeface="Courier New"/>
              </a:defRPr>
            </a:pPr>
          </a:p>
          <a:p>
            <a:pPr algn="just">
              <a:lnSpc>
                <a:spcPct val="110000"/>
              </a:lnSpc>
              <a:defRPr b="1" sz="3000">
                <a:solidFill>
                  <a:srgbClr val="53585F"/>
                </a:solidFill>
                <a:latin typeface="Courier New"/>
                <a:ea typeface="Courier New"/>
                <a:cs typeface="Courier New"/>
                <a:sym typeface="Courier New"/>
              </a:defRPr>
            </a:pPr>
            <a:r>
              <a:t>RedHat/CentOS</a:t>
            </a:r>
          </a:p>
          <a:p>
            <a:pPr algn="just">
              <a:lnSpc>
                <a:spcPct val="110000"/>
              </a:lnSpc>
              <a:defRPr sz="2000">
                <a:solidFill>
                  <a:schemeClr val="accent6"/>
                </a:solidFill>
                <a:latin typeface="Courier New"/>
                <a:ea typeface="Courier New"/>
                <a:cs typeface="Courier New"/>
                <a:sym typeface="Courier New"/>
              </a:defRPr>
            </a:pPr>
            <a:r>
              <a:t>$ wget https://dl.influxdata.com/kapacitor/releases/kapacitor-0.13.1.x86_64.rpm</a:t>
            </a:r>
          </a:p>
          <a:p>
            <a:pPr algn="just">
              <a:lnSpc>
                <a:spcPct val="110000"/>
              </a:lnSpc>
              <a:defRPr sz="2000">
                <a:solidFill>
                  <a:schemeClr val="accent6"/>
                </a:solidFill>
                <a:latin typeface="Courier New"/>
                <a:ea typeface="Courier New"/>
                <a:cs typeface="Courier New"/>
                <a:sym typeface="Courier New"/>
              </a:defRPr>
            </a:pPr>
            <a:r>
              <a:t>$ sudo yum localinstall kapacitor-0.13.1.x86_64.rpm</a:t>
            </a:r>
          </a:p>
        </p:txBody>
      </p:sp>
      <p:sp>
        <p:nvSpPr>
          <p:cNvPr id="174" name="Shape 174"/>
          <p:cNvSpPr/>
          <p:nvPr>
            <p:ph type="title"/>
          </p:nvPr>
        </p:nvSpPr>
        <p:spPr>
          <a:xfrm>
            <a:off x="343520" y="330200"/>
            <a:ext cx="12732395" cy="1065908"/>
          </a:xfrm>
          <a:prstGeom prst="rect">
            <a:avLst/>
          </a:prstGeom>
        </p:spPr>
        <p:txBody>
          <a:bodyPr/>
          <a:lstStyle/>
          <a:p>
            <a:pPr/>
            <a:r>
              <a:t>Installing Telegraf</a:t>
            </a:r>
          </a:p>
        </p:txBody>
      </p:sp>
      <p:sp>
        <p:nvSpPr>
          <p:cNvPr id="175" name="Shape 175"/>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Installing Kapacitor</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xfrm>
            <a:off x="-12576" y="6647"/>
            <a:ext cx="13029953" cy="1452961"/>
          </a:xfrm>
          <a:prstGeom prst="rect">
            <a:avLst/>
          </a:prstGeom>
          <a:solidFill>
            <a:schemeClr val="accent2">
              <a:satOff val="-13916"/>
              <a:lumOff val="13989"/>
            </a:schemeClr>
          </a:solidFill>
        </p:spPr>
        <p:txBody>
          <a:bodyPr/>
          <a:lstStyle>
            <a:lvl1pPr>
              <a:defRPr>
                <a:solidFill>
                  <a:srgbClr val="FFFFFF"/>
                </a:solidFill>
              </a:defRPr>
            </a:lvl1pPr>
          </a:lstStyle>
          <a:p>
            <a:pPr/>
            <a:r>
              <a:t>   Kapacitor Binaries</a:t>
            </a:r>
          </a:p>
        </p:txBody>
      </p:sp>
      <p:sp>
        <p:nvSpPr>
          <p:cNvPr id="178" name="Shape 178"/>
          <p:cNvSpPr/>
          <p:nvPr/>
        </p:nvSpPr>
        <p:spPr>
          <a:xfrm>
            <a:off x="500383" y="2315083"/>
            <a:ext cx="5443888" cy="3015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100"/>
              </a:spcBef>
              <a:defRPr sz="3000">
                <a:latin typeface="Helvetica Neue Medium"/>
                <a:ea typeface="Helvetica Neue Medium"/>
                <a:cs typeface="Helvetica Neue Medium"/>
                <a:sym typeface="Helvetica Neue Medium"/>
              </a:defRPr>
            </a:pPr>
            <a:r>
              <a:t>Server Daemon (kapacitord)</a:t>
            </a:r>
          </a:p>
          <a:p>
            <a:pPr marL="350921" indent="-350921">
              <a:spcBef>
                <a:spcPts val="2100"/>
              </a:spcBef>
              <a:buSzPct val="75000"/>
              <a:buChar char="•"/>
              <a:defRPr sz="2000">
                <a:latin typeface="Helvetica Neue Light"/>
                <a:ea typeface="Helvetica Neue Light"/>
                <a:cs typeface="Helvetica Neue Light"/>
                <a:sym typeface="Helvetica Neue Light"/>
              </a:defRPr>
            </a:pPr>
            <a:r>
              <a:t>Config for inputs/outputs/services/etc</a:t>
            </a:r>
          </a:p>
          <a:p>
            <a:pPr>
              <a:spcBef>
                <a:spcPts val="2100"/>
              </a:spcBef>
              <a:defRPr sz="3000">
                <a:latin typeface="Helvetica Neue Medium"/>
                <a:ea typeface="Helvetica Neue Medium"/>
                <a:cs typeface="Helvetica Neue Medium"/>
                <a:sym typeface="Helvetica Neue Medium"/>
              </a:defRPr>
            </a:pPr>
            <a:r>
              <a:t>CLI (kapacitor)</a:t>
            </a:r>
          </a:p>
          <a:p>
            <a:pPr marL="350921" indent="-350921">
              <a:spcBef>
                <a:spcPts val="2100"/>
              </a:spcBef>
              <a:buSzPct val="75000"/>
              <a:buChar char="•"/>
              <a:defRPr sz="2000">
                <a:latin typeface="Helvetica Neue Light"/>
                <a:ea typeface="Helvetica Neue Light"/>
                <a:cs typeface="Helvetica Neue Light"/>
                <a:sym typeface="Helvetica Neue Light"/>
              </a:defRPr>
            </a:pPr>
            <a:r>
              <a:t>Calls the HTTP API of server</a:t>
            </a:r>
          </a:p>
          <a:p>
            <a:pPr marL="350921" indent="-350921">
              <a:spcBef>
                <a:spcPts val="2100"/>
              </a:spcBef>
              <a:buSzPct val="75000"/>
              <a:buChar char="•"/>
              <a:defRPr sz="2000">
                <a:latin typeface="Helvetica Neue Light"/>
                <a:ea typeface="Helvetica Neue Light"/>
                <a:cs typeface="Helvetica Neue Light"/>
                <a:sym typeface="Helvetica Neue Light"/>
              </a:defRPr>
            </a:pPr>
            <a:r>
              <a:t>Not interactive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nvSpPr>
        <p:spPr>
          <a:xfrm>
            <a:off x="50794" y="1726067"/>
            <a:ext cx="12903213" cy="21767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b="1" sz="3400">
                <a:solidFill>
                  <a:srgbClr val="53585F"/>
                </a:solidFill>
                <a:latin typeface="Courier New"/>
                <a:ea typeface="Courier New"/>
                <a:cs typeface="Courier New"/>
                <a:sym typeface="Courier New"/>
              </a:defRPr>
            </a:pPr>
          </a:p>
          <a:p>
            <a:pPr algn="just">
              <a:lnSpc>
                <a:spcPct val="110000"/>
              </a:lnSpc>
              <a:defRPr sz="3400">
                <a:solidFill>
                  <a:schemeClr val="accent6"/>
                </a:solidFill>
                <a:latin typeface="Courier New"/>
                <a:ea typeface="Courier New"/>
                <a:cs typeface="Courier New"/>
                <a:sym typeface="Courier New"/>
              </a:defRPr>
            </a:pPr>
            <a:r>
              <a:t>$ kapacitord config &gt; kapacitor.conf</a:t>
            </a:r>
          </a:p>
          <a:p>
            <a:pPr algn="just">
              <a:lnSpc>
                <a:spcPct val="110000"/>
              </a:lnSpc>
              <a:defRPr sz="3400">
                <a:solidFill>
                  <a:schemeClr val="accent6"/>
                </a:solidFill>
                <a:latin typeface="Courier New"/>
                <a:ea typeface="Courier New"/>
                <a:cs typeface="Courier New"/>
                <a:sym typeface="Courier New"/>
              </a:defRPr>
            </a:pPr>
            <a:r>
              <a:t>$ kapacitord -config kapacitor.conf</a:t>
            </a:r>
          </a:p>
        </p:txBody>
      </p:sp>
      <p:sp>
        <p:nvSpPr>
          <p:cNvPr id="181" name="Shape 181"/>
          <p:cNvSpPr/>
          <p:nvPr>
            <p:ph type="title"/>
          </p:nvPr>
        </p:nvSpPr>
        <p:spPr>
          <a:xfrm>
            <a:off x="343520" y="330200"/>
            <a:ext cx="12732395" cy="1065908"/>
          </a:xfrm>
          <a:prstGeom prst="rect">
            <a:avLst/>
          </a:prstGeom>
        </p:spPr>
        <p:txBody>
          <a:bodyPr/>
          <a:lstStyle/>
          <a:p>
            <a:pPr/>
            <a:r>
              <a:t>k</a:t>
            </a:r>
          </a:p>
        </p:txBody>
      </p:sp>
      <p:sp>
        <p:nvSpPr>
          <p:cNvPr id="182" name="Shape 182"/>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Running Kapacitor</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12576" y="6647"/>
            <a:ext cx="13029953" cy="1452961"/>
          </a:xfrm>
          <a:prstGeom prst="rect">
            <a:avLst/>
          </a:prstGeom>
          <a:solidFill>
            <a:schemeClr val="accent2">
              <a:satOff val="-13916"/>
              <a:lumOff val="13989"/>
            </a:schemeClr>
          </a:solidFill>
        </p:spPr>
        <p:txBody>
          <a:bodyPr/>
          <a:lstStyle>
            <a:lvl1pPr>
              <a:defRPr>
                <a:solidFill>
                  <a:srgbClr val="FFFFFF"/>
                </a:solidFill>
              </a:defRPr>
            </a:lvl1pPr>
          </a:lstStyle>
          <a:p>
            <a:pPr/>
            <a:r>
              <a:t>   Kapacitor Abstractions</a:t>
            </a:r>
          </a:p>
        </p:txBody>
      </p:sp>
      <p:sp>
        <p:nvSpPr>
          <p:cNvPr id="185" name="Shape 185"/>
          <p:cNvSpPr/>
          <p:nvPr/>
        </p:nvSpPr>
        <p:spPr>
          <a:xfrm>
            <a:off x="551183" y="1878775"/>
            <a:ext cx="5443888" cy="50562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100"/>
              </a:spcBef>
              <a:defRPr sz="3000">
                <a:latin typeface="Helvetica Neue Medium"/>
                <a:ea typeface="Helvetica Neue Medium"/>
                <a:cs typeface="Helvetica Neue Medium"/>
                <a:sym typeface="Helvetica Neue Medium"/>
              </a:defRPr>
            </a:pPr>
            <a:r>
              <a:t>Tasks - units of work</a:t>
            </a:r>
          </a:p>
          <a:p>
            <a:pPr marL="233947" indent="-233947">
              <a:spcBef>
                <a:spcPts val="2100"/>
              </a:spcBef>
              <a:buSzPct val="75000"/>
              <a:buChar char="•"/>
              <a:defRPr sz="2000">
                <a:latin typeface="Helvetica Neue Light"/>
                <a:ea typeface="Helvetica Neue Light"/>
                <a:cs typeface="Helvetica Neue Light"/>
                <a:sym typeface="Helvetica Neue Light"/>
              </a:defRPr>
            </a:pPr>
            <a:r>
              <a:t>Defined by a TICKscript </a:t>
            </a:r>
          </a:p>
          <a:p>
            <a:pPr marL="233947" indent="-233947">
              <a:spcBef>
                <a:spcPts val="2100"/>
              </a:spcBef>
              <a:buSzPct val="75000"/>
              <a:buChar char="•"/>
              <a:defRPr sz="2000">
                <a:latin typeface="Helvetica Neue Light"/>
                <a:ea typeface="Helvetica Neue Light"/>
                <a:cs typeface="Helvetica Neue Light"/>
                <a:sym typeface="Helvetica Neue Light"/>
              </a:defRPr>
            </a:pPr>
            <a:r>
              <a:t>Stream or Batch</a:t>
            </a:r>
          </a:p>
          <a:p>
            <a:pPr marL="233947" indent="-233947">
              <a:spcBef>
                <a:spcPts val="2100"/>
              </a:spcBef>
              <a:buSzPct val="75000"/>
              <a:buChar char="•"/>
              <a:defRPr sz="2000">
                <a:latin typeface="Helvetica Neue Light"/>
                <a:ea typeface="Helvetica Neue Light"/>
                <a:cs typeface="Helvetica Neue Light"/>
                <a:sym typeface="Helvetica Neue Light"/>
              </a:defRPr>
            </a:pPr>
            <a:r>
              <a:t>DAG - pipeline</a:t>
            </a:r>
          </a:p>
          <a:p>
            <a:pPr>
              <a:spcBef>
                <a:spcPts val="2100"/>
              </a:spcBef>
              <a:defRPr sz="3000">
                <a:latin typeface="Helvetica Neue Medium"/>
                <a:ea typeface="Helvetica Neue Medium"/>
                <a:cs typeface="Helvetica Neue Medium"/>
                <a:sym typeface="Helvetica Neue Medium"/>
              </a:defRPr>
            </a:pPr>
            <a:r>
              <a:t>Recordings - saved data</a:t>
            </a:r>
          </a:p>
          <a:p>
            <a:pPr marL="233947" indent="-233947">
              <a:spcBef>
                <a:spcPts val="2100"/>
              </a:spcBef>
              <a:buSzPct val="75000"/>
              <a:buChar char="•"/>
              <a:defRPr sz="2000">
                <a:latin typeface="Helvetica Neue Light"/>
                <a:ea typeface="Helvetica Neue Light"/>
                <a:cs typeface="Helvetica Neue Light"/>
                <a:sym typeface="Helvetica Neue Light"/>
              </a:defRPr>
            </a:pPr>
            <a:r>
              <a:t>Useful for isolated testing</a:t>
            </a:r>
          </a:p>
          <a:p>
            <a:pPr>
              <a:spcBef>
                <a:spcPts val="2100"/>
              </a:spcBef>
              <a:defRPr sz="3000">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