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9" name="Shape 9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00" name="Shape 100"/>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1" name="Shape 101"/>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9" name="Shape 10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10"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1" name="Shape 111"/>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9" name="Shape 119"/>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20" name="Shape 12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8" name="Shape 128"/>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9" name="Shape 12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7" name="Shape 13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8" name="Shape 1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a:defRPr>
                <a:solidFill>
                  <a:srgbClr val="FFFFFF"/>
                </a:solidFill>
              </a:defRPr>
            </a:lvl1pPr>
          </a:lstStyle>
          <a:p>
            <a:pPr/>
            <a:r>
              <a:t>Title Text</a:t>
            </a:r>
          </a:p>
        </p:txBody>
      </p:sp>
      <p:pic>
        <p:nvPicPr>
          <p:cNvPr id="146"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3" name="Shape 63"/>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1" name="Shape 71"/>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2" name="Shape 7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80" name="Shape 80"/>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1" name="Shape 8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2"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90" name="Shape 90"/>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1" name="Shape 91"/>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ctrTitle"/>
          </p:nvPr>
        </p:nvSpPr>
        <p:spPr>
          <a:xfrm>
            <a:off x="689322" y="1638300"/>
            <a:ext cx="10373371" cy="3302000"/>
          </a:xfrm>
          <a:prstGeom prst="rect">
            <a:avLst/>
          </a:prstGeom>
        </p:spPr>
        <p:txBody>
          <a:bodyPr/>
          <a:lstStyle/>
          <a:p>
            <a:pPr/>
            <a:r>
              <a:t>User Defined Functions with Kapacitor</a:t>
            </a:r>
          </a:p>
        </p:txBody>
      </p:sp>
      <p:sp>
        <p:nvSpPr>
          <p:cNvPr id="157" name="Shape 157"/>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373506" y="1982334"/>
            <a:ext cx="12257787"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Courier New"/>
                <a:ea typeface="Courier New"/>
                <a:cs typeface="Courier New"/>
                <a:sym typeface="Courier New"/>
              </a:defRPr>
            </a:pPr>
            <a:r>
              <a:t>begin_batch</a:t>
            </a:r>
          </a:p>
          <a:p>
            <a:pPr lvl="1" marL="678447" indent="-233947">
              <a:buSzPct val="75000"/>
              <a:buChar char="•"/>
              <a:defRPr sz="2000">
                <a:latin typeface="Helvetica Neue"/>
                <a:ea typeface="Helvetica Neue"/>
                <a:cs typeface="Helvetica Neue"/>
                <a:sym typeface="Helvetica Neue"/>
              </a:defRPr>
            </a:pPr>
            <a:r>
              <a:t>Should be used if the UDF wants (receives) data in batch form</a:t>
            </a:r>
          </a:p>
          <a:p>
            <a:pPr>
              <a:defRPr sz="2000">
                <a:latin typeface="Helvetica Neue"/>
                <a:ea typeface="Helvetica Neue"/>
                <a:cs typeface="Helvetica Neue"/>
                <a:sym typeface="Helvetica Neue"/>
              </a:defRPr>
            </a:pPr>
          </a:p>
          <a:p>
            <a:pPr>
              <a:defRPr sz="2000">
                <a:latin typeface="Courier New"/>
                <a:ea typeface="Courier New"/>
                <a:cs typeface="Courier New"/>
                <a:sym typeface="Courier New"/>
              </a:defRPr>
            </a:pPr>
            <a:r>
              <a:t>    def begin_batch(self, begin_req):</a:t>
            </a:r>
          </a:p>
          <a:p>
            <a:pPr>
              <a:defRPr sz="2000">
                <a:latin typeface="Courier New"/>
                <a:ea typeface="Courier New"/>
                <a:cs typeface="Courier New"/>
                <a:sym typeface="Courier New"/>
              </a:defRPr>
            </a:pPr>
            <a:r>
              <a:t>        raise Exception("not supported")</a:t>
            </a:r>
          </a:p>
        </p:txBody>
      </p:sp>
      <p:sp>
        <p:nvSpPr>
          <p:cNvPr id="184" name="Shape 184"/>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begin_batch method</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nvSpPr>
        <p:spPr>
          <a:xfrm>
            <a:off x="221106" y="1715634"/>
            <a:ext cx="12257787"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Courier New"/>
                <a:ea typeface="Courier New"/>
                <a:cs typeface="Courier New"/>
                <a:sym typeface="Courier New"/>
              </a:defRPr>
            </a:pPr>
            <a:r>
              <a:t>end_batch</a:t>
            </a:r>
          </a:p>
          <a:p>
            <a:pPr lvl="1" marL="678447" indent="-233947">
              <a:buSzPct val="75000"/>
              <a:buChar char="•"/>
              <a:defRPr sz="2000">
                <a:latin typeface="Helvetica Neue"/>
                <a:ea typeface="Helvetica Neue"/>
                <a:cs typeface="Helvetica Neue"/>
                <a:sym typeface="Helvetica Neue"/>
              </a:defRPr>
            </a:pPr>
            <a:r>
              <a:t>Should be used if the UDF provides (sends out) data in batch form</a:t>
            </a:r>
          </a:p>
          <a:p>
            <a:pPr>
              <a:defRPr sz="2000">
                <a:latin typeface="Helvetica Neue"/>
                <a:ea typeface="Helvetica Neue"/>
                <a:cs typeface="Helvetica Neue"/>
                <a:sym typeface="Helvetica Neue"/>
              </a:defRPr>
            </a:pPr>
          </a:p>
          <a:p>
            <a:pPr>
              <a:defRPr sz="2000">
                <a:latin typeface="Courier New"/>
                <a:ea typeface="Courier New"/>
                <a:cs typeface="Courier New"/>
                <a:sym typeface="Courier New"/>
              </a:defRPr>
            </a:pPr>
            <a:r>
              <a:t>    def end_batch(self, end_req):</a:t>
            </a:r>
          </a:p>
          <a:p>
            <a:pPr>
              <a:defRPr sz="2000">
                <a:latin typeface="Courier New"/>
                <a:ea typeface="Courier New"/>
                <a:cs typeface="Courier New"/>
                <a:sym typeface="Courier New"/>
              </a:defRPr>
            </a:pPr>
            <a:r>
              <a:t>        raise Exception("not supported")</a:t>
            </a:r>
          </a:p>
        </p:txBody>
      </p:sp>
      <p:sp>
        <p:nvSpPr>
          <p:cNvPr id="187" name="Shape 187"/>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end_batch method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nvSpPr>
        <p:spPr>
          <a:xfrm>
            <a:off x="500506" y="1956934"/>
            <a:ext cx="12257787" cy="509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Courier New"/>
                <a:ea typeface="Courier New"/>
                <a:cs typeface="Courier New"/>
                <a:sym typeface="Courier New"/>
              </a:defRPr>
            </a:pPr>
            <a:r>
              <a:t>point</a:t>
            </a:r>
          </a:p>
          <a:p>
            <a:pPr lvl="1" marL="678447" indent="-233947">
              <a:buSzPct val="75000"/>
              <a:buChar char="•"/>
              <a:defRPr sz="2000">
                <a:latin typeface="Helvetica Neue"/>
                <a:ea typeface="Helvetica Neue"/>
                <a:cs typeface="Helvetica Neue"/>
                <a:sym typeface="Helvetica Neue"/>
              </a:defRPr>
            </a:pPr>
            <a:r>
              <a:t>Should be used if the UDF wants and/or provides in stream form</a:t>
            </a:r>
          </a:p>
          <a:p>
            <a:pPr>
              <a:defRPr sz="2000">
                <a:latin typeface="Helvetica Neue"/>
                <a:ea typeface="Helvetica Neue"/>
                <a:cs typeface="Helvetica Neue"/>
                <a:sym typeface="Helvetica Neue"/>
              </a:defRPr>
            </a:pPr>
          </a:p>
          <a:p>
            <a:pPr>
              <a:defRPr sz="2000">
                <a:latin typeface="Courier New"/>
                <a:ea typeface="Courier New"/>
                <a:cs typeface="Courier New"/>
                <a:sym typeface="Courier New"/>
              </a:defRPr>
            </a:pPr>
            <a:r>
              <a:t>    def point(self, point):</a:t>
            </a:r>
          </a:p>
          <a:p>
            <a:pPr>
              <a:defRPr sz="2000">
                <a:latin typeface="Courier New"/>
                <a:ea typeface="Courier New"/>
                <a:cs typeface="Courier New"/>
                <a:sym typeface="Courier New"/>
              </a:defRPr>
            </a:pPr>
            <a:r>
              <a:t>        response = udf_pb2.Response()</a:t>
            </a:r>
          </a:p>
          <a:p>
            <a:pPr>
              <a:defRPr sz="2000">
                <a:latin typeface="Courier New"/>
                <a:ea typeface="Courier New"/>
                <a:cs typeface="Courier New"/>
                <a:sym typeface="Courier New"/>
              </a:defRPr>
            </a:pPr>
            <a:r>
              <a:t>        response.point.CopyFrom(point)</a:t>
            </a:r>
          </a:p>
          <a:p>
            <a:pPr>
              <a:defRPr sz="2000">
                <a:latin typeface="Courier New"/>
                <a:ea typeface="Courier New"/>
                <a:cs typeface="Courier New"/>
                <a:sym typeface="Courier New"/>
              </a:defRPr>
            </a:pPr>
            <a:r>
              <a:t>        response.point.ClearField('fieldsInt')</a:t>
            </a:r>
          </a:p>
          <a:p>
            <a:pPr>
              <a:defRPr sz="2000">
                <a:latin typeface="Courier New"/>
                <a:ea typeface="Courier New"/>
                <a:cs typeface="Courier New"/>
                <a:sym typeface="Courier New"/>
              </a:defRPr>
            </a:pPr>
            <a:r>
              <a:t>        response.point.ClearField('fieldsString')</a:t>
            </a:r>
          </a:p>
          <a:p>
            <a:pPr>
              <a:defRPr sz="2000">
                <a:latin typeface="Courier New"/>
                <a:ea typeface="Courier New"/>
                <a:cs typeface="Courier New"/>
                <a:sym typeface="Courier New"/>
              </a:defRPr>
            </a:pPr>
            <a:r>
              <a:t>        response.point.ClearField('fieldsDouble')</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value = point.fieldsDouble[self._field]</a:t>
            </a:r>
          </a:p>
          <a:p>
            <a:pPr>
              <a:defRPr sz="2000">
                <a:latin typeface="Courier New"/>
                <a:ea typeface="Courier New"/>
                <a:cs typeface="Courier New"/>
                <a:sym typeface="Courier New"/>
              </a:defRPr>
            </a:pPr>
            <a:r>
              <a:t>        if point.group not in self._state:</a:t>
            </a:r>
          </a:p>
          <a:p>
            <a:pPr>
              <a:defRPr sz="2000">
                <a:latin typeface="Courier New"/>
                <a:ea typeface="Courier New"/>
                <a:cs typeface="Courier New"/>
                <a:sym typeface="Courier New"/>
              </a:defRPr>
            </a:pPr>
            <a:r>
              <a:t>            self._state[point.group] = AvgHandler.state(self._size)</a:t>
            </a:r>
          </a:p>
          <a:p>
            <a:pPr>
              <a:defRPr sz="2000">
                <a:latin typeface="Courier New"/>
                <a:ea typeface="Courier New"/>
                <a:cs typeface="Courier New"/>
                <a:sym typeface="Courier New"/>
              </a:defRPr>
            </a:pPr>
            <a:r>
              <a:t>        avg = self._state[point.group].update(value)</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response.point.fieldsDouble[self._as] = avg</a:t>
            </a:r>
          </a:p>
          <a:p>
            <a:pPr>
              <a:defRPr sz="2000">
                <a:latin typeface="Courier New"/>
                <a:ea typeface="Courier New"/>
                <a:cs typeface="Courier New"/>
                <a:sym typeface="Courier New"/>
              </a:defRPr>
            </a:pPr>
            <a:r>
              <a:t>        self._agent.write_response(response)</a:t>
            </a:r>
          </a:p>
        </p:txBody>
      </p:sp>
      <p:sp>
        <p:nvSpPr>
          <p:cNvPr id="190" name="Shape 190"/>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info method</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nvSpPr>
        <p:spPr>
          <a:xfrm>
            <a:off x="195706" y="1664834"/>
            <a:ext cx="12257787" cy="393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Helvetica Neue"/>
                <a:ea typeface="Helvetica Neue"/>
                <a:cs typeface="Helvetica Neue"/>
                <a:sym typeface="Helvetica Neue"/>
              </a:defRPr>
            </a:pPr>
            <a:r>
              <a:rPr>
                <a:latin typeface="Courier New"/>
                <a:ea typeface="Courier New"/>
                <a:cs typeface="Courier New"/>
                <a:sym typeface="Courier New"/>
              </a:rPr>
              <a:t>snapshot</a:t>
            </a:r>
            <a:endParaRPr>
              <a:latin typeface="Courier New"/>
              <a:ea typeface="Courier New"/>
              <a:cs typeface="Courier New"/>
              <a:sym typeface="Courier New"/>
            </a:endParaRPr>
          </a:p>
          <a:p>
            <a:pPr lvl="1" marL="678447" indent="-233947">
              <a:buSzPct val="75000"/>
              <a:buChar char="•"/>
              <a:defRPr sz="2000">
                <a:latin typeface="Helvetica Neue"/>
                <a:ea typeface="Helvetica Neue"/>
                <a:cs typeface="Helvetica Neue"/>
                <a:sym typeface="Helvetica Neue"/>
              </a:defRPr>
            </a:pPr>
            <a:r>
              <a:t>Is used to save and restore the state of the UDF process</a:t>
            </a:r>
          </a:p>
          <a:p>
            <a:pPr lvl="1" marL="678447" indent="-233947">
              <a:buSzPct val="75000"/>
              <a:buChar char="•"/>
              <a:defRPr sz="2000">
                <a:latin typeface="Helvetica Neue"/>
                <a:ea typeface="Helvetica Neue"/>
                <a:cs typeface="Helvetica Neue"/>
                <a:sym typeface="Helvetica Neue"/>
              </a:defRPr>
            </a:pPr>
            <a:r>
              <a:t>Not necessarily needed</a:t>
            </a:r>
          </a:p>
          <a:p>
            <a:pPr>
              <a:defRPr sz="2000">
                <a:latin typeface="Helvetica Neue"/>
                <a:ea typeface="Helvetica Neue"/>
                <a:cs typeface="Helvetica Neue"/>
                <a:sym typeface="Helvetica Neue"/>
              </a:defRPr>
            </a:pPr>
          </a:p>
          <a:p>
            <a:pPr>
              <a:defRPr sz="2000">
                <a:latin typeface="Courier New"/>
                <a:ea typeface="Courier New"/>
                <a:cs typeface="Courier New"/>
                <a:sym typeface="Courier New"/>
              </a:defRPr>
            </a:pPr>
            <a:r>
              <a:t>    def snapshot(self):</a:t>
            </a:r>
          </a:p>
          <a:p>
            <a:pPr>
              <a:defRPr sz="2000">
                <a:latin typeface="Courier New"/>
                <a:ea typeface="Courier New"/>
                <a:cs typeface="Courier New"/>
                <a:sym typeface="Courier New"/>
              </a:defRPr>
            </a:pPr>
            <a:r>
              <a:t>        data = {}</a:t>
            </a:r>
          </a:p>
          <a:p>
            <a:pPr>
              <a:defRPr sz="2000">
                <a:latin typeface="Courier New"/>
                <a:ea typeface="Courier New"/>
                <a:cs typeface="Courier New"/>
                <a:sym typeface="Courier New"/>
              </a:defRPr>
            </a:pPr>
            <a:r>
              <a:t>        for group, state in self._state.iteritems():</a:t>
            </a:r>
          </a:p>
          <a:p>
            <a:pPr>
              <a:defRPr sz="2000">
                <a:latin typeface="Courier New"/>
                <a:ea typeface="Courier New"/>
                <a:cs typeface="Courier New"/>
                <a:sym typeface="Courier New"/>
              </a:defRPr>
            </a:pPr>
            <a:r>
              <a:t>            data[group] = state.snapshot()</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response = udf_pb2.Response()</a:t>
            </a:r>
          </a:p>
          <a:p>
            <a:pPr>
              <a:defRPr sz="2000">
                <a:latin typeface="Courier New"/>
                <a:ea typeface="Courier New"/>
                <a:cs typeface="Courier New"/>
                <a:sym typeface="Courier New"/>
              </a:defRPr>
            </a:pPr>
            <a:r>
              <a:t>        response.snapshot.snapshot = json.dumps(data)</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return response</a:t>
            </a:r>
          </a:p>
        </p:txBody>
      </p:sp>
      <p:sp>
        <p:nvSpPr>
          <p:cNvPr id="193" name="Shape 193"/>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info method</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nvSpPr>
        <p:spPr>
          <a:xfrm>
            <a:off x="259206" y="1640978"/>
            <a:ext cx="12257787" cy="685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Helvetica Neue"/>
                <a:ea typeface="Helvetica Neue"/>
                <a:cs typeface="Helvetica Neue"/>
                <a:sym typeface="Helvetica Neue"/>
              </a:defRPr>
            </a:pPr>
            <a:r>
              <a:rPr>
                <a:latin typeface="Courier New"/>
                <a:ea typeface="Courier New"/>
                <a:cs typeface="Courier New"/>
                <a:sym typeface="Courier New"/>
              </a:rPr>
              <a:t>restore</a:t>
            </a:r>
            <a:endParaRPr>
              <a:latin typeface="Courier New"/>
              <a:ea typeface="Courier New"/>
              <a:cs typeface="Courier New"/>
              <a:sym typeface="Courier New"/>
            </a:endParaRPr>
          </a:p>
          <a:p>
            <a:pPr lvl="1" marL="678447" indent="-233947">
              <a:buSzPct val="75000"/>
              <a:buChar char="•"/>
              <a:defRPr sz="2000">
                <a:latin typeface="Helvetica Neue"/>
                <a:ea typeface="Helvetica Neue"/>
                <a:cs typeface="Helvetica Neue"/>
                <a:sym typeface="Helvetica Neue"/>
              </a:defRPr>
            </a:pPr>
            <a:r>
              <a:t>Is used to save and restore the state of the UDF process</a:t>
            </a:r>
          </a:p>
          <a:p>
            <a:pPr lvl="1" marL="678447" indent="-233947">
              <a:buSzPct val="75000"/>
              <a:buChar char="•"/>
              <a:defRPr sz="2000">
                <a:latin typeface="Helvetica Neue"/>
                <a:ea typeface="Helvetica Neue"/>
                <a:cs typeface="Helvetica Neue"/>
                <a:sym typeface="Helvetica Neue"/>
              </a:defRPr>
            </a:pPr>
            <a:r>
              <a:t>Not necessarily needed</a:t>
            </a:r>
          </a:p>
          <a:p>
            <a:pPr>
              <a:defRPr sz="2000">
                <a:latin typeface="Helvetica Neue"/>
                <a:ea typeface="Helvetica Neue"/>
                <a:cs typeface="Helvetica Neue"/>
                <a:sym typeface="Helvetica Neue"/>
              </a:defRPr>
            </a:pP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def restore(self, restore_req):</a:t>
            </a:r>
          </a:p>
          <a:p>
            <a:pPr>
              <a:defRPr sz="2000">
                <a:latin typeface="Courier New"/>
                <a:ea typeface="Courier New"/>
                <a:cs typeface="Courier New"/>
                <a:sym typeface="Courier New"/>
              </a:defRPr>
            </a:pPr>
            <a:r>
              <a:t>        success = False</a:t>
            </a:r>
          </a:p>
          <a:p>
            <a:pPr>
              <a:defRPr sz="2000">
                <a:latin typeface="Courier New"/>
                <a:ea typeface="Courier New"/>
                <a:cs typeface="Courier New"/>
                <a:sym typeface="Courier New"/>
              </a:defRPr>
            </a:pPr>
            <a:r>
              <a:t>        msg = ''</a:t>
            </a:r>
          </a:p>
          <a:p>
            <a:pPr>
              <a:defRPr sz="2000">
                <a:latin typeface="Courier New"/>
                <a:ea typeface="Courier New"/>
                <a:cs typeface="Courier New"/>
                <a:sym typeface="Courier New"/>
              </a:defRPr>
            </a:pPr>
            <a:r>
              <a:t>        try:</a:t>
            </a:r>
          </a:p>
          <a:p>
            <a:pPr>
              <a:defRPr sz="2000">
                <a:latin typeface="Courier New"/>
                <a:ea typeface="Courier New"/>
                <a:cs typeface="Courier New"/>
                <a:sym typeface="Courier New"/>
              </a:defRPr>
            </a:pPr>
            <a:r>
              <a:t>            data = json.loads(restore_req.snapshot)</a:t>
            </a:r>
          </a:p>
          <a:p>
            <a:pPr>
              <a:defRPr sz="2000">
                <a:latin typeface="Courier New"/>
                <a:ea typeface="Courier New"/>
                <a:cs typeface="Courier New"/>
                <a:sym typeface="Courier New"/>
              </a:defRPr>
            </a:pPr>
            <a:r>
              <a:t>            for group, snapshot in data.iteritems():</a:t>
            </a:r>
          </a:p>
          <a:p>
            <a:pPr>
              <a:defRPr sz="2000">
                <a:latin typeface="Courier New"/>
                <a:ea typeface="Courier New"/>
                <a:cs typeface="Courier New"/>
                <a:sym typeface="Courier New"/>
              </a:defRPr>
            </a:pPr>
            <a:r>
              <a:t>                self._state[group] = AvgHandler.state(0)</a:t>
            </a:r>
          </a:p>
          <a:p>
            <a:pPr>
              <a:defRPr sz="2000">
                <a:latin typeface="Courier New"/>
                <a:ea typeface="Courier New"/>
                <a:cs typeface="Courier New"/>
                <a:sym typeface="Courier New"/>
              </a:defRPr>
            </a:pPr>
            <a:r>
              <a:t>                self._state[group].restore(snapshot)</a:t>
            </a:r>
          </a:p>
          <a:p>
            <a:pPr>
              <a:defRPr sz="2000">
                <a:latin typeface="Courier New"/>
                <a:ea typeface="Courier New"/>
                <a:cs typeface="Courier New"/>
                <a:sym typeface="Courier New"/>
              </a:defRPr>
            </a:pPr>
            <a:r>
              <a:t>            success = True</a:t>
            </a:r>
          </a:p>
          <a:p>
            <a:pPr>
              <a:defRPr sz="2000">
                <a:latin typeface="Courier New"/>
                <a:ea typeface="Courier New"/>
                <a:cs typeface="Courier New"/>
                <a:sym typeface="Courier New"/>
              </a:defRPr>
            </a:pPr>
            <a:r>
              <a:t>        except Exception as e:</a:t>
            </a:r>
          </a:p>
          <a:p>
            <a:pPr>
              <a:defRPr sz="2000">
                <a:latin typeface="Courier New"/>
                <a:ea typeface="Courier New"/>
                <a:cs typeface="Courier New"/>
                <a:sym typeface="Courier New"/>
              </a:defRPr>
            </a:pPr>
            <a:r>
              <a:t>            success = False</a:t>
            </a:r>
          </a:p>
          <a:p>
            <a:pPr>
              <a:defRPr sz="2000">
                <a:latin typeface="Courier New"/>
                <a:ea typeface="Courier New"/>
                <a:cs typeface="Courier New"/>
                <a:sym typeface="Courier New"/>
              </a:defRPr>
            </a:pPr>
            <a:r>
              <a:t>            msg = str(e)</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response = udf_pb2.Response()</a:t>
            </a:r>
          </a:p>
          <a:p>
            <a:pPr>
              <a:defRPr sz="2000">
                <a:latin typeface="Courier New"/>
                <a:ea typeface="Courier New"/>
                <a:cs typeface="Courier New"/>
                <a:sym typeface="Courier New"/>
              </a:defRPr>
            </a:pPr>
            <a:r>
              <a:t>        response.restore.success = success</a:t>
            </a:r>
          </a:p>
          <a:p>
            <a:pPr>
              <a:defRPr sz="2000">
                <a:latin typeface="Courier New"/>
                <a:ea typeface="Courier New"/>
                <a:cs typeface="Courier New"/>
                <a:sym typeface="Courier New"/>
              </a:defRPr>
            </a:pPr>
            <a:r>
              <a:t>        response.restore.error = msg</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return response</a:t>
            </a:r>
          </a:p>
        </p:txBody>
      </p:sp>
      <p:sp>
        <p:nvSpPr>
          <p:cNvPr id="196" name="Shape 196"/>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info method</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199" name="Shape 199"/>
          <p:cNvSpPr/>
          <p:nvPr>
            <p:ph type="body" idx="14"/>
          </p:nvPr>
        </p:nvSpPr>
        <p:spPr>
          <a:prstGeom prst="rect">
            <a:avLst/>
          </a:prstGeom>
        </p:spPr>
        <p:txBody>
          <a:bodyPr/>
          <a:lstStyle/>
          <a:p>
            <a:pPr/>
            <a:r>
              <a:t>Exercise</a:t>
            </a:r>
          </a:p>
        </p:txBody>
      </p:sp>
      <p:sp>
        <p:nvSpPr>
          <p:cNvPr id="200" name="Shape 200"/>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
        <p:nvSpPr>
          <p:cNvPr id="201" name="Shape 201"/>
          <p:cNvSpPr/>
          <p:nvPr/>
        </p:nvSpPr>
        <p:spPr>
          <a:xfrm>
            <a:off x="331539" y="1582960"/>
            <a:ext cx="12341722" cy="6122426"/>
          </a:xfrm>
          <a:prstGeom prst="roundRect">
            <a:avLst>
              <a:gd name="adj" fmla="val 2116"/>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Configure the UDF in Kapacitor </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Create a TICKscript that uses the </a:t>
            </a:r>
            <a:r>
              <a:rPr>
                <a:latin typeface="Courier New"/>
                <a:ea typeface="Courier New"/>
                <a:cs typeface="Courier New"/>
                <a:sym typeface="Courier New"/>
              </a:rPr>
              <a:t>moving_average</a:t>
            </a:r>
            <a:r>
              <a:t> UDF from the kapacitor repository</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Create a Task from the TICKscript</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Enable the Task you created</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204" name="Shape 204"/>
          <p:cNvSpPr/>
          <p:nvPr>
            <p:ph type="body" idx="14"/>
          </p:nvPr>
        </p:nvSpPr>
        <p:spPr>
          <a:prstGeom prst="rect">
            <a:avLst/>
          </a:prstGeom>
        </p:spPr>
        <p:txBody>
          <a:bodyPr/>
          <a:lstStyle/>
          <a:p>
            <a:pPr/>
            <a:r>
              <a:t>Exercise</a:t>
            </a:r>
          </a:p>
        </p:txBody>
      </p:sp>
      <p:sp>
        <p:nvSpPr>
          <p:cNvPr id="205" name="Shape 205"/>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
        <p:nvSpPr>
          <p:cNvPr id="206" name="Shape 206"/>
          <p:cNvSpPr/>
          <p:nvPr/>
        </p:nvSpPr>
        <p:spPr>
          <a:xfrm>
            <a:off x="331539" y="1692754"/>
            <a:ext cx="12341722" cy="6368092"/>
          </a:xfrm>
          <a:prstGeom prst="roundRect">
            <a:avLst>
              <a:gd name="adj" fmla="val 2035"/>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Configure the UDF in Kapacitor</a:t>
            </a:r>
          </a:p>
          <a:p>
            <a:pPr algn="just">
              <a:lnSpc>
                <a:spcPct val="110000"/>
              </a:lnSpc>
              <a:defRPr sz="2400">
                <a:solidFill>
                  <a:srgbClr val="53585F"/>
                </a:solidFill>
                <a:latin typeface="Helvetica Neue"/>
                <a:ea typeface="Helvetica Neue"/>
                <a:cs typeface="Helvetica Neue"/>
                <a:sym typeface="Helvetica Neue"/>
              </a:defRPr>
            </a:pPr>
          </a:p>
          <a:p>
            <a:pPr lvl="1" algn="just">
              <a:lnSpc>
                <a:spcPct val="110000"/>
              </a:lnSpc>
              <a:defRPr sz="2100" u="sng">
                <a:solidFill>
                  <a:srgbClr val="53585F"/>
                </a:solidFill>
                <a:latin typeface="Helvetica Neue Light"/>
                <a:ea typeface="Helvetica Neue Light"/>
                <a:cs typeface="Helvetica Neue Light"/>
                <a:sym typeface="Helvetica Neue Light"/>
              </a:defRPr>
            </a:pPr>
            <a:r>
              <a:t>kap.toml</a:t>
            </a:r>
          </a:p>
          <a:p>
            <a:pPr algn="just">
              <a:lnSpc>
                <a:spcPct val="110000"/>
              </a:lnSpc>
              <a:defRPr sz="1700">
                <a:solidFill>
                  <a:schemeClr val="accent6"/>
                </a:solidFill>
                <a:latin typeface="Courier New"/>
                <a:ea typeface="Courier New"/>
                <a:cs typeface="Courier New"/>
                <a:sym typeface="Courier New"/>
              </a:defRPr>
            </a:pPr>
            <a:r>
              <a:t>  …</a:t>
            </a:r>
          </a:p>
          <a:p>
            <a:pPr lvl="1" algn="just">
              <a:lnSpc>
                <a:spcPct val="110000"/>
              </a:lnSpc>
              <a:defRPr sz="1700">
                <a:solidFill>
                  <a:schemeClr val="accent6"/>
                </a:solidFill>
                <a:latin typeface="Courier New"/>
                <a:ea typeface="Courier New"/>
                <a:cs typeface="Courier New"/>
                <a:sym typeface="Courier New"/>
              </a:defRPr>
            </a:pPr>
            <a:r>
              <a:t>[udf]</a:t>
            </a:r>
          </a:p>
          <a:p>
            <a:pPr algn="just">
              <a:lnSpc>
                <a:spcPct val="110000"/>
              </a:lnSpc>
              <a:defRPr sz="1700">
                <a:solidFill>
                  <a:schemeClr val="accent6"/>
                </a:solidFill>
                <a:latin typeface="Courier New"/>
                <a:ea typeface="Courier New"/>
                <a:cs typeface="Courier New"/>
                <a:sym typeface="Courier New"/>
              </a:defRPr>
            </a:pPr>
            <a:r>
              <a:t>  [udf.functions]</a:t>
            </a:r>
          </a:p>
          <a:p>
            <a:pPr algn="just">
              <a:lnSpc>
                <a:spcPct val="110000"/>
              </a:lnSpc>
              <a:defRPr sz="1700">
                <a:solidFill>
                  <a:schemeClr val="accent6"/>
                </a:solidFill>
                <a:latin typeface="Courier New"/>
                <a:ea typeface="Courier New"/>
                <a:cs typeface="Courier New"/>
                <a:sym typeface="Courier New"/>
              </a:defRPr>
            </a:pPr>
            <a:r>
              <a:t>  [udf.functions.moving_average]</a:t>
            </a:r>
          </a:p>
          <a:p>
            <a:pPr algn="just">
              <a:lnSpc>
                <a:spcPct val="110000"/>
              </a:lnSpc>
              <a:defRPr sz="1700">
                <a:solidFill>
                  <a:schemeClr val="accent6"/>
                </a:solidFill>
                <a:latin typeface="Courier New"/>
                <a:ea typeface="Courier New"/>
                <a:cs typeface="Courier New"/>
                <a:sym typeface="Courier New"/>
              </a:defRPr>
            </a:pPr>
            <a:r>
              <a:t>  prog = "/usr/local/bin/python2" # Should be the path to the python2 on your machine</a:t>
            </a:r>
          </a:p>
          <a:p>
            <a:pPr algn="just">
              <a:lnSpc>
                <a:spcPct val="110000"/>
              </a:lnSpc>
              <a:defRPr sz="1000">
                <a:solidFill>
                  <a:schemeClr val="accent6"/>
                </a:solidFill>
                <a:latin typeface="Courier New"/>
                <a:ea typeface="Courier New"/>
                <a:cs typeface="Courier New"/>
                <a:sym typeface="Courier New"/>
              </a:defRPr>
            </a:pPr>
            <a:r>
              <a:t># </a:t>
            </a:r>
            <a:r>
              <a:rPr sz="1200"/>
              <a:t>Should be the path to https://github.com/influxdata/kapacitor/blob/master/udf/agent/examples/moving_avg/moving_avg.py locally</a:t>
            </a:r>
          </a:p>
          <a:p>
            <a:pPr algn="just">
              <a:lnSpc>
                <a:spcPct val="110000"/>
              </a:lnSpc>
              <a:defRPr sz="1700">
                <a:solidFill>
                  <a:schemeClr val="accent6"/>
                </a:solidFill>
                <a:latin typeface="Courier New"/>
                <a:ea typeface="Courier New"/>
                <a:cs typeface="Courier New"/>
                <a:sym typeface="Courier New"/>
              </a:defRPr>
            </a:pPr>
            <a:r>
              <a:t>  args = ["-u", "/path/to/kapacitor/udf/agent/examples/moving_avg/moving_avg.py"]</a:t>
            </a:r>
          </a:p>
          <a:p>
            <a:pPr algn="just">
              <a:lnSpc>
                <a:spcPct val="110000"/>
              </a:lnSpc>
              <a:defRPr sz="1700">
                <a:solidFill>
                  <a:schemeClr val="accent6"/>
                </a:solidFill>
                <a:latin typeface="Courier New"/>
                <a:ea typeface="Courier New"/>
                <a:cs typeface="Courier New"/>
                <a:sym typeface="Courier New"/>
              </a:defRPr>
            </a:pPr>
            <a:r>
              <a:t>  timeout = "10s"</a:t>
            </a:r>
          </a:p>
          <a:p>
            <a:pPr algn="just">
              <a:lnSpc>
                <a:spcPct val="110000"/>
              </a:lnSpc>
              <a:defRPr sz="1700">
                <a:solidFill>
                  <a:schemeClr val="accent6"/>
                </a:solidFill>
                <a:latin typeface="Courier New"/>
                <a:ea typeface="Courier New"/>
                <a:cs typeface="Courier New"/>
                <a:sym typeface="Courier New"/>
              </a:defRPr>
            </a:pPr>
            <a:r>
              <a:t>  [udf.functions.moving_average.env]</a:t>
            </a:r>
          </a:p>
          <a:p>
            <a:pPr algn="just">
              <a:lnSpc>
                <a:spcPct val="110000"/>
              </a:lnSpc>
              <a:defRPr sz="1300">
                <a:solidFill>
                  <a:schemeClr val="accent6"/>
                </a:solidFill>
                <a:latin typeface="Courier New"/>
                <a:ea typeface="Courier New"/>
                <a:cs typeface="Courier New"/>
                <a:sym typeface="Courier New"/>
              </a:defRPr>
            </a:pPr>
            <a:r>
              <a:t># Should be path to https://github.com/influxdata/kapacitor/tree/master/udf/agent/py locally on your computer</a:t>
            </a:r>
          </a:p>
          <a:p>
            <a:pPr algn="just">
              <a:lnSpc>
                <a:spcPct val="110000"/>
              </a:lnSpc>
              <a:defRPr sz="1700">
                <a:solidFill>
                  <a:schemeClr val="accent6"/>
                </a:solidFill>
                <a:latin typeface="Courier New"/>
                <a:ea typeface="Courier New"/>
                <a:cs typeface="Courier New"/>
                <a:sym typeface="Courier New"/>
              </a:defRPr>
            </a:pPr>
            <a:r>
              <a:t>  PYTHONPATH = "/Users/michaeldesa/go/src/github.com/influxdata/kapacitor/udf/agent/py"</a:t>
            </a:r>
          </a:p>
          <a:p>
            <a:pPr algn="just">
              <a:lnSpc>
                <a:spcPct val="110000"/>
              </a:lnSpc>
              <a:defRPr sz="1700">
                <a:solidFill>
                  <a:schemeClr val="accent6"/>
                </a:solidFill>
                <a:latin typeface="Courier New"/>
                <a:ea typeface="Courier New"/>
                <a:cs typeface="Courier New"/>
                <a:sym typeface="Courier New"/>
              </a:defRPr>
            </a:pPr>
          </a:p>
          <a:p>
            <a:pPr algn="just">
              <a:lnSpc>
                <a:spcPct val="110000"/>
              </a:lnSpc>
              <a:defRPr sz="1700">
                <a:solidFill>
                  <a:schemeClr val="accent6"/>
                </a:solidFill>
                <a:latin typeface="Courier New"/>
                <a:ea typeface="Courier New"/>
                <a:cs typeface="Courier New"/>
                <a:sym typeface="Courier New"/>
              </a:defRPr>
            </a:pPr>
          </a:p>
          <a:p>
            <a:pPr algn="just">
              <a:lnSpc>
                <a:spcPct val="110000"/>
              </a:lnSpc>
              <a:defRPr sz="1700">
                <a:solidFill>
                  <a:schemeClr val="accent6"/>
                </a:solidFill>
                <a:latin typeface="Courier New"/>
                <a:ea typeface="Courier New"/>
                <a:cs typeface="Courier New"/>
                <a:sym typeface="Courier New"/>
              </a:defRPr>
            </a:pPr>
            <a:r>
              <a:t>$ </a:t>
            </a:r>
            <a:r>
              <a:rPr b="1"/>
              <a:t>kapacitord -config kap.toml</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209" name="Shape 209"/>
          <p:cNvSpPr/>
          <p:nvPr>
            <p:ph type="body" idx="14"/>
          </p:nvPr>
        </p:nvSpPr>
        <p:spPr>
          <a:prstGeom prst="rect">
            <a:avLst/>
          </a:prstGeom>
        </p:spPr>
        <p:txBody>
          <a:bodyPr/>
          <a:lstStyle/>
          <a:p>
            <a:pPr/>
            <a:r>
              <a:t>Exercise</a:t>
            </a:r>
          </a:p>
        </p:txBody>
      </p:sp>
      <p:sp>
        <p:nvSpPr>
          <p:cNvPr id="210" name="Shape 210"/>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
        <p:nvSpPr>
          <p:cNvPr id="211" name="Shape 211"/>
          <p:cNvSpPr/>
          <p:nvPr/>
        </p:nvSpPr>
        <p:spPr>
          <a:xfrm>
            <a:off x="331539" y="1582960"/>
            <a:ext cx="12341722" cy="8009071"/>
          </a:xfrm>
          <a:prstGeom prst="roundRect">
            <a:avLst>
              <a:gd name="adj" fmla="val 1618"/>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Create a TICKscript that uses the </a:t>
            </a:r>
            <a:r>
              <a:rPr>
                <a:latin typeface="Courier New"/>
                <a:ea typeface="Courier New"/>
                <a:cs typeface="Courier New"/>
                <a:sym typeface="Courier New"/>
              </a:rPr>
              <a:t>moving_average</a:t>
            </a:r>
            <a:r>
              <a:t> UDF from the kapacitor repository</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chemeClr val="accent6"/>
                </a:solidFill>
                <a:latin typeface="Courier New"/>
                <a:ea typeface="Courier New"/>
                <a:cs typeface="Courier New"/>
                <a:sym typeface="Courier New"/>
              </a:defRPr>
            </a:pPr>
            <a:r>
              <a:t>stream</a:t>
            </a:r>
          </a:p>
          <a:p>
            <a:pPr algn="just">
              <a:lnSpc>
                <a:spcPct val="110000"/>
              </a:lnSpc>
              <a:defRPr sz="2600">
                <a:solidFill>
                  <a:schemeClr val="accent6"/>
                </a:solidFill>
                <a:latin typeface="Courier New"/>
                <a:ea typeface="Courier New"/>
                <a:cs typeface="Courier New"/>
                <a:sym typeface="Courier New"/>
              </a:defRPr>
            </a:pPr>
            <a:r>
              <a:t>|from().measurement('cpu')</a:t>
            </a:r>
          </a:p>
          <a:p>
            <a:pPr algn="just">
              <a:lnSpc>
                <a:spcPct val="110000"/>
              </a:lnSpc>
              <a:defRPr sz="2600">
                <a:solidFill>
                  <a:schemeClr val="accent6"/>
                </a:solidFill>
                <a:latin typeface="Courier New"/>
                <a:ea typeface="Courier New"/>
                <a:cs typeface="Courier New"/>
                <a:sym typeface="Courier New"/>
              </a:defRPr>
            </a:pPr>
            <a:r>
              <a:t>.where(lambda: "cpu" == 'cpu-total')</a:t>
            </a:r>
          </a:p>
          <a:p>
            <a:pPr algn="just">
              <a:lnSpc>
                <a:spcPct val="110000"/>
              </a:lnSpc>
              <a:defRPr sz="2600">
                <a:solidFill>
                  <a:schemeClr val="accent6"/>
                </a:solidFill>
                <a:latin typeface="Courier New"/>
                <a:ea typeface="Courier New"/>
                <a:cs typeface="Courier New"/>
                <a:sym typeface="Courier New"/>
              </a:defRPr>
            </a:pPr>
            <a:r>
              <a:t>@moving_average()</a:t>
            </a:r>
          </a:p>
          <a:p>
            <a:pPr algn="just">
              <a:lnSpc>
                <a:spcPct val="110000"/>
              </a:lnSpc>
              <a:defRPr sz="2600">
                <a:solidFill>
                  <a:schemeClr val="accent6"/>
                </a:solidFill>
                <a:latin typeface="Courier New"/>
                <a:ea typeface="Courier New"/>
                <a:cs typeface="Courier New"/>
                <a:sym typeface="Courier New"/>
              </a:defRPr>
            </a:pPr>
            <a:r>
              <a:t>  .field('usage_idle')</a:t>
            </a:r>
          </a:p>
          <a:p>
            <a:pPr algn="just">
              <a:lnSpc>
                <a:spcPct val="110000"/>
              </a:lnSpc>
              <a:defRPr sz="2600">
                <a:solidFill>
                  <a:schemeClr val="accent6"/>
                </a:solidFill>
                <a:latin typeface="Courier New"/>
                <a:ea typeface="Courier New"/>
                <a:cs typeface="Courier New"/>
                <a:sym typeface="Courier New"/>
              </a:defRPr>
            </a:pPr>
            <a:r>
              <a:t>  .size(10)</a:t>
            </a:r>
          </a:p>
          <a:p>
            <a:pPr algn="just">
              <a:lnSpc>
                <a:spcPct val="110000"/>
              </a:lnSpc>
              <a:defRPr sz="2600">
                <a:solidFill>
                  <a:schemeClr val="accent6"/>
                </a:solidFill>
                <a:latin typeface="Courier New"/>
                <a:ea typeface="Courier New"/>
                <a:cs typeface="Courier New"/>
                <a:sym typeface="Courier New"/>
              </a:defRPr>
            </a:pPr>
            <a:r>
              <a:t>  .as('avg')</a:t>
            </a:r>
          </a:p>
          <a:p>
            <a:pPr algn="just">
              <a:lnSpc>
                <a:spcPct val="110000"/>
              </a:lnSpc>
              <a:defRPr sz="2600">
                <a:solidFill>
                  <a:schemeClr val="accent6"/>
                </a:solidFill>
                <a:latin typeface="Courier New"/>
                <a:ea typeface="Courier New"/>
                <a:cs typeface="Courier New"/>
                <a:sym typeface="Courier New"/>
              </a:defRPr>
            </a:pPr>
            <a:r>
              <a:t>|influxDBOut()</a:t>
            </a:r>
          </a:p>
          <a:p>
            <a:pPr algn="just">
              <a:lnSpc>
                <a:spcPct val="110000"/>
              </a:lnSpc>
              <a:defRPr sz="2600">
                <a:solidFill>
                  <a:schemeClr val="accent6"/>
                </a:solidFill>
                <a:latin typeface="Courier New"/>
                <a:ea typeface="Courier New"/>
                <a:cs typeface="Courier New"/>
                <a:sym typeface="Courier New"/>
              </a:defRPr>
            </a:pPr>
            <a:r>
              <a:t>  .database('mydb')</a:t>
            </a:r>
          </a:p>
          <a:p>
            <a:pPr algn="just">
              <a:lnSpc>
                <a:spcPct val="110000"/>
              </a:lnSpc>
              <a:defRPr sz="2600">
                <a:solidFill>
                  <a:schemeClr val="accent6"/>
                </a:solidFill>
                <a:latin typeface="Courier New"/>
                <a:ea typeface="Courier New"/>
                <a:cs typeface="Courier New"/>
                <a:sym typeface="Courier New"/>
              </a:defRPr>
            </a:pPr>
            <a:r>
              <a:t>  .retentionPolicy('default')</a:t>
            </a:r>
          </a:p>
          <a:p>
            <a:pPr algn="just">
              <a:lnSpc>
                <a:spcPct val="110000"/>
              </a:lnSpc>
              <a:defRPr sz="2600">
                <a:solidFill>
                  <a:schemeClr val="accent6"/>
                </a:solidFill>
                <a:latin typeface="Courier New"/>
                <a:ea typeface="Courier New"/>
                <a:cs typeface="Courier New"/>
                <a:sym typeface="Courier New"/>
              </a:defRPr>
            </a:pPr>
            <a:r>
              <a:t>  .measurement('cpu_avg')</a:t>
            </a:r>
          </a:p>
          <a:p>
            <a:pPr algn="just">
              <a:lnSpc>
                <a:spcPct val="110000"/>
              </a:lnSpc>
              <a:defRPr sz="2600">
                <a:solidFill>
                  <a:schemeClr val="accent6"/>
                </a:solidFill>
                <a:latin typeface="Courier New"/>
                <a:ea typeface="Courier New"/>
                <a:cs typeface="Courier New"/>
                <a:sym typeface="Courier New"/>
              </a:defRPr>
            </a:pPr>
            <a:r>
              <a:t>  .tag('kapacitor', 'true')</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214" name="Shape 214"/>
          <p:cNvSpPr/>
          <p:nvPr>
            <p:ph type="body" idx="14"/>
          </p:nvPr>
        </p:nvSpPr>
        <p:spPr>
          <a:prstGeom prst="rect">
            <a:avLst/>
          </a:prstGeom>
        </p:spPr>
        <p:txBody>
          <a:bodyPr/>
          <a:lstStyle/>
          <a:p>
            <a:pPr/>
            <a:r>
              <a:t>Exercise</a:t>
            </a:r>
          </a:p>
        </p:txBody>
      </p:sp>
      <p:sp>
        <p:nvSpPr>
          <p:cNvPr id="215" name="Shape 215"/>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Solution</a:t>
            </a:r>
          </a:p>
        </p:txBody>
      </p:sp>
      <p:sp>
        <p:nvSpPr>
          <p:cNvPr id="216" name="Shape 216"/>
          <p:cNvSpPr/>
          <p:nvPr/>
        </p:nvSpPr>
        <p:spPr>
          <a:xfrm>
            <a:off x="331539" y="1582960"/>
            <a:ext cx="12341722" cy="6122426"/>
          </a:xfrm>
          <a:prstGeom prst="roundRect">
            <a:avLst>
              <a:gd name="adj" fmla="val 2116"/>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Create a Task from the TICKscript</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Enable the Task you created</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200">
                <a:solidFill>
                  <a:schemeClr val="accent6"/>
                </a:solidFill>
                <a:latin typeface="Courier New"/>
                <a:ea typeface="Courier New"/>
                <a:cs typeface="Courier New"/>
                <a:sym typeface="Courier New"/>
              </a:defRPr>
            </a:pPr>
            <a:r>
              <a:t>$ kapacitor define</a:t>
            </a:r>
          </a:p>
          <a:p>
            <a:pPr lvl="1" algn="just">
              <a:lnSpc>
                <a:spcPct val="110000"/>
              </a:lnSpc>
              <a:defRPr sz="2200">
                <a:solidFill>
                  <a:schemeClr val="accent6"/>
                </a:solidFill>
                <a:latin typeface="Courier New"/>
                <a:ea typeface="Courier New"/>
                <a:cs typeface="Courier New"/>
                <a:sym typeface="Courier New"/>
              </a:defRPr>
            </a:pPr>
            <a:r>
              <a:t> -name cpu_avg</a:t>
            </a:r>
          </a:p>
          <a:p>
            <a:pPr lvl="1" algn="just">
              <a:lnSpc>
                <a:spcPct val="110000"/>
              </a:lnSpc>
              <a:defRPr sz="2200">
                <a:solidFill>
                  <a:schemeClr val="accent6"/>
                </a:solidFill>
                <a:latin typeface="Courier New"/>
                <a:ea typeface="Courier New"/>
                <a:cs typeface="Courier New"/>
                <a:sym typeface="Courier New"/>
              </a:defRPr>
            </a:pPr>
            <a:r>
              <a:t> -type stream</a:t>
            </a:r>
          </a:p>
          <a:p>
            <a:pPr lvl="1" algn="just">
              <a:lnSpc>
                <a:spcPct val="110000"/>
              </a:lnSpc>
              <a:defRPr sz="2200">
                <a:solidFill>
                  <a:schemeClr val="accent6"/>
                </a:solidFill>
                <a:latin typeface="Courier New"/>
                <a:ea typeface="Courier New"/>
                <a:cs typeface="Courier New"/>
                <a:sym typeface="Courier New"/>
              </a:defRPr>
            </a:pPr>
            <a:r>
              <a:t> -tick cpu_avg.tick</a:t>
            </a:r>
          </a:p>
          <a:p>
            <a:pPr lvl="1" algn="just">
              <a:lnSpc>
                <a:spcPct val="110000"/>
              </a:lnSpc>
              <a:defRPr sz="2200">
                <a:solidFill>
                  <a:schemeClr val="accent6"/>
                </a:solidFill>
                <a:latin typeface="Courier New"/>
                <a:ea typeface="Courier New"/>
                <a:cs typeface="Courier New"/>
                <a:sym typeface="Courier New"/>
              </a:defRPr>
            </a:pPr>
            <a:r>
              <a:t> -dbrp telegraf.default</a:t>
            </a:r>
          </a:p>
          <a:p>
            <a:pPr algn="just">
              <a:lnSpc>
                <a:spcPct val="110000"/>
              </a:lnSpc>
              <a:defRPr sz="2200">
                <a:solidFill>
                  <a:schemeClr val="accent6"/>
                </a:solidFill>
                <a:latin typeface="Courier New"/>
                <a:ea typeface="Courier New"/>
                <a:cs typeface="Courier New"/>
                <a:sym typeface="Courier New"/>
              </a:defRPr>
            </a:pPr>
            <a:r>
              <a:t>$ kapacitor enable cpu_avg</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3"/>
          </p:nvPr>
        </p:nvSpPr>
        <p:spPr>
          <a:xfrm>
            <a:off x="331539" y="1985615"/>
            <a:ext cx="12341722" cy="2329359"/>
          </a:xfrm>
          <a:prstGeom prst="roundRect">
            <a:avLst>
              <a:gd name="adj" fmla="val 5563"/>
            </a:avLst>
          </a:prstGeom>
        </p:spPr>
        <p:txBody>
          <a:bodyPr/>
          <a:lstStyle>
            <a:lvl1pPr algn="just">
              <a:lnSpc>
                <a:spcPct val="110000"/>
              </a:lnSpc>
              <a:defRPr sz="2600">
                <a:solidFill>
                  <a:srgbClr val="53585F"/>
                </a:solidFill>
                <a:latin typeface="Helvetica Neue"/>
                <a:ea typeface="Helvetica Neue"/>
                <a:cs typeface="Helvetica Neue"/>
                <a:sym typeface="Helvetica Neue"/>
              </a:defRPr>
            </a:lvl1pPr>
          </a:lstStyle>
          <a:p>
            <a:pPr/>
            <a:r>
              <a:t>Write a simple TICKscript that streams data from the measurement 'mem' and issues a critical alert if the free is less than 500MB.</a:t>
            </a:r>
          </a:p>
        </p:txBody>
      </p:sp>
      <p:sp>
        <p:nvSpPr>
          <p:cNvPr id="219" name="Shape 219"/>
          <p:cNvSpPr/>
          <p:nvPr>
            <p:ph type="body" idx="14"/>
          </p:nvPr>
        </p:nvSpPr>
        <p:spPr>
          <a:prstGeom prst="rect">
            <a:avLst/>
          </a:prstGeom>
        </p:spPr>
        <p:txBody>
          <a:bodyPr/>
          <a:lstStyle/>
          <a:p>
            <a:pPr/>
            <a:r>
              <a:t>Exercise</a:t>
            </a:r>
          </a:p>
        </p:txBody>
      </p:sp>
      <p:sp>
        <p:nvSpPr>
          <p:cNvPr id="220" name="Shape 220"/>
          <p:cNvSpPr/>
          <p:nvPr/>
        </p:nvSpPr>
        <p:spPr>
          <a:xfrm>
            <a:off x="-12576" y="66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Verify data is written.</a:t>
            </a:r>
          </a:p>
        </p:txBody>
      </p:sp>
      <p:sp>
        <p:nvSpPr>
          <p:cNvPr id="221" name="Shape 221"/>
          <p:cNvSpPr/>
          <p:nvPr/>
        </p:nvSpPr>
        <p:spPr>
          <a:xfrm>
            <a:off x="331539" y="1582960"/>
            <a:ext cx="12341722" cy="6122426"/>
          </a:xfrm>
          <a:prstGeom prst="roundRect">
            <a:avLst>
              <a:gd name="adj" fmla="val 2116"/>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algn="just">
              <a:lnSpc>
                <a:spcPct val="110000"/>
              </a:lnSpc>
              <a:defRPr sz="2200">
                <a:solidFill>
                  <a:schemeClr val="accent6"/>
                </a:solidFill>
                <a:latin typeface="Courier New"/>
                <a:ea typeface="Courier New"/>
                <a:cs typeface="Courier New"/>
                <a:sym typeface="Courier New"/>
              </a:defRPr>
            </a:pPr>
            <a:r>
              <a:t>$ influx</a:t>
            </a:r>
          </a:p>
          <a:p>
            <a:pPr algn="just">
              <a:lnSpc>
                <a:spcPct val="110000"/>
              </a:lnSpc>
              <a:defRPr sz="2200">
                <a:solidFill>
                  <a:schemeClr val="accent6"/>
                </a:solidFill>
                <a:latin typeface="Courier New"/>
                <a:ea typeface="Courier New"/>
                <a:cs typeface="Courier New"/>
                <a:sym typeface="Courier New"/>
              </a:defRPr>
            </a:pPr>
            <a:r>
              <a:t>&gt; use mydb</a:t>
            </a:r>
          </a:p>
          <a:p>
            <a:pPr algn="just">
              <a:lnSpc>
                <a:spcPct val="110000"/>
              </a:lnSpc>
              <a:defRPr sz="2200">
                <a:solidFill>
                  <a:schemeClr val="accent6"/>
                </a:solidFill>
                <a:latin typeface="Courier New"/>
                <a:ea typeface="Courier New"/>
                <a:cs typeface="Courier New"/>
                <a:sym typeface="Courier New"/>
              </a:defRPr>
            </a:pPr>
            <a:r>
              <a:t>&gt; SELECT * FROM cpu_avg</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3"/>
          </p:nvPr>
        </p:nvSpPr>
        <p:spPr>
          <a:xfrm>
            <a:off x="279225" y="2583625"/>
            <a:ext cx="12073486" cy="4002150"/>
          </a:xfrm>
          <a:prstGeom prst="rect">
            <a:avLst/>
          </a:prstGeom>
        </p:spPr>
        <p:txBody>
          <a:bodyPr/>
          <a:lstStyle/>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Describe what User Defined Functions are, and how to use them</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Explain the Kapacitor UDF interface</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Configure a UDF in Kapacitor</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Use a UDF in a TICKscript</a:t>
            </a:r>
          </a:p>
        </p:txBody>
      </p:sp>
      <p:sp>
        <p:nvSpPr>
          <p:cNvPr id="160" name="Shape 160"/>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2354353" y="4343846"/>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Using Kapacitor</a:t>
            </a:r>
          </a:p>
        </p:txBody>
      </p:sp>
      <p:sp>
        <p:nvSpPr>
          <p:cNvPr id="163" name="Shape 163"/>
          <p:cNvSpPr/>
          <p:nvPr/>
        </p:nvSpPr>
        <p:spPr>
          <a:xfrm>
            <a:off x="2091274" y="40198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User Defined Functions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nvSpPr>
        <p:spPr>
          <a:xfrm>
            <a:off x="373506" y="2588717"/>
            <a:ext cx="12257787" cy="1717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2600">
                <a:latin typeface="Helvetica Neue"/>
                <a:ea typeface="Helvetica Neue"/>
                <a:cs typeface="Helvetica Neue"/>
                <a:sym typeface="Helvetica Neue"/>
              </a:defRPr>
            </a:lvl1pPr>
          </a:lstStyle>
          <a:p>
            <a:pPr/>
            <a:r>
              <a:t>A UDF is a User Defined Function, meaning that you can write your own functions/algorithms and plug them into Kapacitor. Your custom function runs in its own process and Kapacitor communicates with it via a defined protocol.</a:t>
            </a:r>
          </a:p>
        </p:txBody>
      </p:sp>
      <p:sp>
        <p:nvSpPr>
          <p:cNvPr id="166" name="Shape 166"/>
          <p:cNvSpPr/>
          <p:nvPr/>
        </p:nvSpPr>
        <p:spPr>
          <a:xfrm>
            <a:off x="-12577" y="-441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User Define Functions (UDF)</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373506" y="1681717"/>
            <a:ext cx="12257787" cy="415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600">
                <a:latin typeface="Helvetica Neue"/>
                <a:ea typeface="Helvetica Neue"/>
                <a:cs typeface="Helvetica Neue"/>
                <a:sym typeface="Helvetica Neue"/>
              </a:defRPr>
            </a:pPr>
            <a:r>
              <a:t>In order for Kapacitor to work with a host language, one needs to use a UDF agent.</a:t>
            </a:r>
          </a:p>
          <a:p>
            <a:pPr>
              <a:defRPr sz="2600">
                <a:latin typeface="Helvetica Neue"/>
                <a:ea typeface="Helvetica Neue"/>
                <a:cs typeface="Helvetica Neue"/>
                <a:sym typeface="Helvetica Neue"/>
              </a:defRPr>
            </a:pPr>
          </a:p>
          <a:p>
            <a:pPr>
              <a:defRPr sz="2600">
                <a:latin typeface="Helvetica Neue"/>
                <a:ea typeface="Helvetica Neue"/>
                <a:cs typeface="Helvetica Neue"/>
                <a:sym typeface="Helvetica Neue"/>
              </a:defRPr>
            </a:pPr>
            <a:r>
              <a:t>Any programming language that supports encoding/decoding protocol buffers can be used to create an UDF Agent in Kapacitor.</a:t>
            </a:r>
          </a:p>
          <a:p>
            <a:pPr>
              <a:defRPr sz="2600">
                <a:latin typeface="Helvetica Neue"/>
                <a:ea typeface="Helvetica Neue"/>
                <a:cs typeface="Helvetica Neue"/>
                <a:sym typeface="Helvetica Neue"/>
              </a:defRPr>
            </a:pPr>
          </a:p>
          <a:p>
            <a:pPr>
              <a:defRPr sz="2600">
                <a:latin typeface="Helvetica Neue"/>
                <a:ea typeface="Helvetica Neue"/>
                <a:cs typeface="Helvetica Neue"/>
                <a:sym typeface="Helvetica Neue"/>
              </a:defRPr>
            </a:pPr>
            <a:r>
              <a:t>Currently the only supported languages are Go and Python. We're adding more languages and accept PRs happily! </a:t>
            </a:r>
          </a:p>
          <a:p>
            <a:pPr>
              <a:defRPr sz="2600">
                <a:latin typeface="Helvetica Neue"/>
                <a:ea typeface="Helvetica Neue"/>
                <a:cs typeface="Helvetica Neue"/>
                <a:sym typeface="Helvetica Neue"/>
              </a:defRPr>
            </a:pPr>
          </a:p>
          <a:p>
            <a:pPr>
              <a:defRPr sz="2600">
                <a:latin typeface="Helvetica Neue"/>
                <a:ea typeface="Helvetica Neue"/>
                <a:cs typeface="Helvetica Neue"/>
                <a:sym typeface="Helvetica Neue"/>
              </a:defRPr>
            </a:pPr>
            <a:r>
              <a:t>We'll be using Python for the following example.</a:t>
            </a:r>
          </a:p>
        </p:txBody>
      </p:sp>
      <p:sp>
        <p:nvSpPr>
          <p:cNvPr id="169" name="Shape 169"/>
          <p:cNvSpPr/>
          <p:nvPr/>
        </p:nvSpPr>
        <p:spPr>
          <a:xfrm>
            <a:off x="-12577" y="-441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UDF Agent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nvSpPr>
        <p:spPr>
          <a:xfrm>
            <a:off x="152225" y="2316925"/>
            <a:ext cx="12073486" cy="22749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spcBef>
                <a:spcPts val="3200"/>
              </a:spcBef>
              <a:buClr>
                <a:srgbClr val="3A424E"/>
              </a:buClr>
              <a:buSzPct val="100000"/>
              <a:buAutoNum type="arabicPeriod" startAt="1"/>
              <a:defRPr sz="3000">
                <a:latin typeface="Helvetica Neue Light"/>
                <a:ea typeface="Helvetica Neue Light"/>
                <a:cs typeface="Helvetica Neue Light"/>
                <a:sym typeface="Helvetica Neue Light"/>
              </a:defRPr>
            </a:pPr>
            <a:r>
              <a:t> Implement the UDF Handler Interface</a:t>
            </a:r>
          </a:p>
          <a:p>
            <a:pPr marL="228600" indent="-228600">
              <a:spcBef>
                <a:spcPts val="3200"/>
              </a:spcBef>
              <a:buClr>
                <a:srgbClr val="3A424E"/>
              </a:buClr>
              <a:buSzPct val="100000"/>
              <a:buAutoNum type="arabicPeriod" startAt="1"/>
              <a:defRPr sz="3000">
                <a:latin typeface="Helvetica Neue Light"/>
                <a:ea typeface="Helvetica Neue Light"/>
                <a:cs typeface="Helvetica Neue Light"/>
                <a:sym typeface="Helvetica Neue Light"/>
              </a:defRPr>
            </a:pPr>
            <a:r>
              <a:t> Write a TICKscript that uses the UDF</a:t>
            </a:r>
          </a:p>
          <a:p>
            <a:pPr marL="228600" indent="-228600">
              <a:spcBef>
                <a:spcPts val="3200"/>
              </a:spcBef>
              <a:buClr>
                <a:srgbClr val="3A424E"/>
              </a:buClr>
              <a:buSzPct val="100000"/>
              <a:buAutoNum type="arabicPeriod" startAt="1"/>
              <a:defRPr sz="3000">
                <a:latin typeface="Helvetica Neue Light"/>
                <a:ea typeface="Helvetica Neue Light"/>
                <a:cs typeface="Helvetica Neue Light"/>
                <a:sym typeface="Helvetica Neue Light"/>
              </a:defRPr>
            </a:pPr>
            <a:r>
              <a:t> Configure the UDF inside of Kapacitor</a:t>
            </a:r>
          </a:p>
        </p:txBody>
      </p:sp>
      <p:sp>
        <p:nvSpPr>
          <p:cNvPr id="172" name="Shape 172"/>
          <p:cNvSpPr/>
          <p:nvPr/>
        </p:nvSpPr>
        <p:spPr>
          <a:xfrm>
            <a:off x="-12577" y="-44153"/>
            <a:ext cx="13029953" cy="1715444"/>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Writing a UDF</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140673" y="1964254"/>
            <a:ext cx="12257787" cy="62156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000">
                <a:latin typeface="Helvetica Neue"/>
                <a:ea typeface="Helvetica Neue"/>
                <a:cs typeface="Helvetica Neue"/>
                <a:sym typeface="Helvetica Neue"/>
              </a:defRPr>
            </a:pPr>
            <a:r>
              <a:t>The UDF Handler Interface has a few Methods that must be implemented. For the most part, implementing the interface should be easy. The only thing that should be hard is getting the functionality that you'd like to get out of it.</a:t>
            </a:r>
          </a:p>
          <a:p>
            <a:pPr>
              <a:defRPr sz="2000">
                <a:latin typeface="Helvetica Neue"/>
                <a:ea typeface="Helvetica Neue"/>
                <a:cs typeface="Helvetica Neue"/>
                <a:sym typeface="Helvetica Neue"/>
              </a:defRPr>
            </a:pPr>
          </a:p>
          <a:p>
            <a:pPr marL="233947" indent="-233947">
              <a:buSzPct val="75000"/>
              <a:buChar char="•"/>
              <a:defRPr sz="2000">
                <a:latin typeface="Courier New"/>
                <a:ea typeface="Courier New"/>
                <a:cs typeface="Courier New"/>
                <a:sym typeface="Courier New"/>
              </a:defRPr>
            </a:pPr>
            <a:r>
              <a:t>info</a:t>
            </a:r>
          </a:p>
          <a:p>
            <a:pPr lvl="1" marL="678447" indent="-233947">
              <a:buSzPct val="75000"/>
              <a:buChar char="•"/>
              <a:defRPr sz="2000">
                <a:latin typeface="Helvetica Neue"/>
                <a:ea typeface="Helvetica Neue"/>
                <a:cs typeface="Helvetica Neue"/>
                <a:sym typeface="Helvetica Neue"/>
              </a:defRPr>
            </a:pPr>
            <a:r>
              <a:t>When Kapacitor is started it will call the </a:t>
            </a:r>
            <a:r>
              <a:rPr>
                <a:latin typeface="Courier New"/>
                <a:ea typeface="Courier New"/>
                <a:cs typeface="Courier New"/>
                <a:sym typeface="Courier New"/>
              </a:rPr>
              <a:t>info</a:t>
            </a:r>
            <a:r>
              <a:t> method</a:t>
            </a:r>
          </a:p>
          <a:p>
            <a:pPr lvl="1" marL="678447" indent="-233947">
              <a:buSzPct val="75000"/>
              <a:buChar char="•"/>
              <a:defRPr sz="2000">
                <a:latin typeface="Helvetica Neue"/>
                <a:ea typeface="Helvetica Neue"/>
                <a:cs typeface="Helvetica Neue"/>
                <a:sym typeface="Helvetica Neue"/>
              </a:defRPr>
            </a:pPr>
            <a:r>
              <a:t>The </a:t>
            </a:r>
            <a:r>
              <a:rPr>
                <a:latin typeface="Courier New"/>
                <a:ea typeface="Courier New"/>
                <a:cs typeface="Courier New"/>
                <a:sym typeface="Courier New"/>
              </a:rPr>
              <a:t>info</a:t>
            </a:r>
            <a:r>
              <a:t> method is used to parse the options associated with the UDF (dot methods in TICKscript)</a:t>
            </a:r>
          </a:p>
          <a:p>
            <a:pPr lvl="1" marL="678447" indent="-233947">
              <a:buSzPct val="75000"/>
              <a:buChar char="•"/>
              <a:defRPr sz="2000">
                <a:latin typeface="Helvetica Neue"/>
                <a:ea typeface="Helvetica Neue"/>
                <a:cs typeface="Helvetica Neue"/>
                <a:sym typeface="Helvetica Neue"/>
              </a:defRPr>
            </a:pPr>
            <a:r>
              <a:t>It specifies which type of data it wants and provides (stream vs batch)</a:t>
            </a:r>
          </a:p>
          <a:p>
            <a:pPr marL="233947" indent="-233947">
              <a:buSzPct val="75000"/>
              <a:buChar char="•"/>
              <a:defRPr sz="2000">
                <a:latin typeface="Courier New"/>
                <a:ea typeface="Courier New"/>
                <a:cs typeface="Courier New"/>
                <a:sym typeface="Courier New"/>
              </a:defRPr>
            </a:pPr>
            <a:r>
              <a:t>init</a:t>
            </a:r>
          </a:p>
          <a:p>
            <a:pPr lvl="1" marL="678447" indent="-233947">
              <a:buSzPct val="75000"/>
              <a:buChar char="•"/>
              <a:defRPr sz="2000">
                <a:latin typeface="Helvetica Neue"/>
                <a:ea typeface="Helvetica Neue"/>
                <a:cs typeface="Helvetica Neue"/>
                <a:sym typeface="Helvetica Neue"/>
              </a:defRPr>
            </a:pPr>
            <a:r>
              <a:rPr>
                <a:latin typeface="Courier New"/>
                <a:ea typeface="Courier New"/>
                <a:cs typeface="Courier New"/>
                <a:sym typeface="Courier New"/>
              </a:rPr>
              <a:t>init</a:t>
            </a:r>
            <a:r>
              <a:t> is run when the task containing the UDF starts executing.</a:t>
            </a:r>
          </a:p>
          <a:p>
            <a:pPr lvl="1" marL="678447" indent="-233947">
              <a:buSzPct val="75000"/>
              <a:buChar char="•"/>
              <a:defRPr sz="2000">
                <a:latin typeface="Helvetica Neue"/>
                <a:ea typeface="Helvetica Neue"/>
                <a:cs typeface="Helvetica Neue"/>
                <a:sym typeface="Helvetica Neue"/>
              </a:defRPr>
            </a:pPr>
            <a:r>
              <a:t>It receives a list of specified options that are pulled from the TICKscript</a:t>
            </a:r>
          </a:p>
          <a:p>
            <a:pPr marL="233947" indent="-233947">
              <a:buSzPct val="75000"/>
              <a:buChar char="•"/>
              <a:defRPr sz="2000">
                <a:latin typeface="Courier New"/>
                <a:ea typeface="Courier New"/>
                <a:cs typeface="Courier New"/>
                <a:sym typeface="Courier New"/>
              </a:defRPr>
            </a:pPr>
            <a:r>
              <a:t>begin_batch</a:t>
            </a:r>
          </a:p>
          <a:p>
            <a:pPr lvl="1" marL="678447" indent="-233947">
              <a:buSzPct val="75000"/>
              <a:buChar char="•"/>
              <a:defRPr sz="2000">
                <a:latin typeface="Helvetica Neue"/>
                <a:ea typeface="Helvetica Neue"/>
                <a:cs typeface="Helvetica Neue"/>
                <a:sym typeface="Helvetica Neue"/>
              </a:defRPr>
            </a:pPr>
            <a:r>
              <a:t>Should be used if the UDF wants (receives) data in batch form</a:t>
            </a:r>
          </a:p>
          <a:p>
            <a:pPr marL="233947" indent="-233947">
              <a:buSzPct val="75000"/>
              <a:buChar char="•"/>
              <a:defRPr sz="2000">
                <a:latin typeface="Courier New"/>
                <a:ea typeface="Courier New"/>
                <a:cs typeface="Courier New"/>
                <a:sym typeface="Courier New"/>
              </a:defRPr>
            </a:pPr>
            <a:r>
              <a:t>end_batch</a:t>
            </a:r>
          </a:p>
          <a:p>
            <a:pPr lvl="1" marL="678447" indent="-233947">
              <a:buSzPct val="75000"/>
              <a:buChar char="•"/>
              <a:defRPr sz="2000">
                <a:latin typeface="Helvetica Neue"/>
                <a:ea typeface="Helvetica Neue"/>
                <a:cs typeface="Helvetica Neue"/>
                <a:sym typeface="Helvetica Neue"/>
              </a:defRPr>
            </a:pPr>
            <a:r>
              <a:t>Should be used if the UDF provides (sends out) data in batch form</a:t>
            </a:r>
          </a:p>
          <a:p>
            <a:pPr marL="233947" indent="-233947">
              <a:buSzPct val="75000"/>
              <a:buChar char="•"/>
              <a:defRPr sz="2000">
                <a:latin typeface="Courier New"/>
                <a:ea typeface="Courier New"/>
                <a:cs typeface="Courier New"/>
                <a:sym typeface="Courier New"/>
              </a:defRPr>
            </a:pPr>
            <a:r>
              <a:t>point</a:t>
            </a:r>
          </a:p>
          <a:p>
            <a:pPr lvl="1" marL="678447" indent="-233947">
              <a:buSzPct val="75000"/>
              <a:buChar char="•"/>
              <a:defRPr sz="2000">
                <a:latin typeface="Helvetica Neue"/>
                <a:ea typeface="Helvetica Neue"/>
                <a:cs typeface="Helvetica Neue"/>
                <a:sym typeface="Helvetica Neue"/>
              </a:defRPr>
            </a:pPr>
            <a:r>
              <a:t>Should be used if the UDF wants and/or provides in stream form</a:t>
            </a:r>
          </a:p>
          <a:p>
            <a:pPr marL="233947" indent="-233947">
              <a:buSzPct val="75000"/>
              <a:buChar char="•"/>
              <a:defRPr sz="2000">
                <a:latin typeface="Helvetica Neue"/>
                <a:ea typeface="Helvetica Neue"/>
                <a:cs typeface="Helvetica Neue"/>
                <a:sym typeface="Helvetica Neue"/>
              </a:defRPr>
            </a:pPr>
            <a:r>
              <a:rPr>
                <a:latin typeface="Courier New"/>
                <a:ea typeface="Courier New"/>
                <a:cs typeface="Courier New"/>
                <a:sym typeface="Courier New"/>
              </a:rPr>
              <a:t>snapshot</a:t>
            </a:r>
            <a:r>
              <a:t>/</a:t>
            </a:r>
            <a:r>
              <a:rPr>
                <a:latin typeface="Courier New"/>
                <a:ea typeface="Courier New"/>
                <a:cs typeface="Courier New"/>
                <a:sym typeface="Courier New"/>
              </a:rPr>
              <a:t>restore</a:t>
            </a:r>
            <a:endParaRPr>
              <a:latin typeface="Courier New"/>
              <a:ea typeface="Courier New"/>
              <a:cs typeface="Courier New"/>
              <a:sym typeface="Courier New"/>
            </a:endParaRPr>
          </a:p>
          <a:p>
            <a:pPr lvl="1" marL="678447" indent="-233947">
              <a:buSzPct val="75000"/>
              <a:buChar char="•"/>
              <a:defRPr sz="2000">
                <a:latin typeface="Helvetica Neue"/>
                <a:ea typeface="Helvetica Neue"/>
                <a:cs typeface="Helvetica Neue"/>
                <a:sym typeface="Helvetica Neue"/>
              </a:defRPr>
            </a:pPr>
            <a:r>
              <a:t>Is used to save and restore the state of the UDF process</a:t>
            </a:r>
          </a:p>
          <a:p>
            <a:pPr lvl="1" marL="678447" indent="-233947">
              <a:buSzPct val="75000"/>
              <a:buChar char="•"/>
              <a:defRPr sz="2000">
                <a:latin typeface="Helvetica Neue"/>
                <a:ea typeface="Helvetica Neue"/>
                <a:cs typeface="Helvetica Neue"/>
                <a:sym typeface="Helvetica Neue"/>
              </a:defRPr>
            </a:pPr>
            <a:r>
              <a:t>Not necessarily needed</a:t>
            </a:r>
          </a:p>
        </p:txBody>
      </p:sp>
      <p:sp>
        <p:nvSpPr>
          <p:cNvPr id="175" name="Shape 175"/>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72516">
              <a:defRPr sz="5880">
                <a:solidFill>
                  <a:srgbClr val="FFFFFF"/>
                </a:solidFill>
              </a:defRPr>
            </a:lvl1pPr>
          </a:lstStyle>
          <a:p>
            <a:pPr/>
            <a:r>
              <a:t>  Implementing the UDF Handler Interface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nvSpPr>
        <p:spPr>
          <a:xfrm>
            <a:off x="373506" y="2064988"/>
            <a:ext cx="12257787" cy="42861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Courier New"/>
                <a:ea typeface="Courier New"/>
                <a:cs typeface="Courier New"/>
                <a:sym typeface="Courier New"/>
              </a:defRPr>
            </a:pPr>
            <a:r>
              <a:t>info</a:t>
            </a:r>
          </a:p>
          <a:p>
            <a:pPr lvl="1" marL="678447" indent="-233947">
              <a:buSzPct val="75000"/>
              <a:buChar char="•"/>
              <a:defRPr sz="2000">
                <a:latin typeface="Helvetica Neue"/>
                <a:ea typeface="Helvetica Neue"/>
                <a:cs typeface="Helvetica Neue"/>
                <a:sym typeface="Helvetica Neue"/>
              </a:defRPr>
            </a:pPr>
            <a:r>
              <a:t>When Kapacitor is started it will call the </a:t>
            </a:r>
            <a:r>
              <a:rPr>
                <a:latin typeface="Courier New"/>
                <a:ea typeface="Courier New"/>
                <a:cs typeface="Courier New"/>
                <a:sym typeface="Courier New"/>
              </a:rPr>
              <a:t>info</a:t>
            </a:r>
            <a:r>
              <a:t> method</a:t>
            </a:r>
          </a:p>
          <a:p>
            <a:pPr lvl="1" marL="678447" indent="-233947">
              <a:buSzPct val="75000"/>
              <a:buChar char="•"/>
              <a:defRPr sz="2000">
                <a:latin typeface="Helvetica Neue"/>
                <a:ea typeface="Helvetica Neue"/>
                <a:cs typeface="Helvetica Neue"/>
                <a:sym typeface="Helvetica Neue"/>
              </a:defRPr>
            </a:pPr>
            <a:r>
              <a:t>The </a:t>
            </a:r>
            <a:r>
              <a:rPr>
                <a:latin typeface="Courier New"/>
                <a:ea typeface="Courier New"/>
                <a:cs typeface="Courier New"/>
                <a:sym typeface="Courier New"/>
              </a:rPr>
              <a:t>info</a:t>
            </a:r>
            <a:r>
              <a:t> method is used to parse the options associated with the UDF (dot methods in TICKscript)</a:t>
            </a:r>
          </a:p>
          <a:p>
            <a:pPr lvl="1" marL="678447" indent="-233947">
              <a:buSzPct val="75000"/>
              <a:buChar char="•"/>
              <a:defRPr sz="2000">
                <a:latin typeface="Helvetica Neue"/>
                <a:ea typeface="Helvetica Neue"/>
                <a:cs typeface="Helvetica Neue"/>
                <a:sym typeface="Helvetica Neue"/>
              </a:defRPr>
            </a:pPr>
            <a:r>
              <a:t>It specifies which type of data it wants and provides (stream vs batch)</a:t>
            </a:r>
          </a:p>
          <a:p>
            <a:pPr>
              <a:defRPr sz="2000">
                <a:latin typeface="Helvetica Neue"/>
                <a:ea typeface="Helvetica Neue"/>
                <a:cs typeface="Helvetica Neue"/>
                <a:sym typeface="Helvetica Neue"/>
              </a:defRPr>
            </a:pPr>
          </a:p>
          <a:p>
            <a:pPr>
              <a:defRPr sz="2000">
                <a:latin typeface="Courier New"/>
                <a:ea typeface="Courier New"/>
                <a:cs typeface="Courier New"/>
                <a:sym typeface="Courier New"/>
              </a:defRPr>
            </a:pPr>
            <a:r>
              <a:t>    def info(self):</a:t>
            </a:r>
          </a:p>
          <a:p>
            <a:pPr>
              <a:defRPr sz="2000">
                <a:latin typeface="Courier New"/>
                <a:ea typeface="Courier New"/>
                <a:cs typeface="Courier New"/>
                <a:sym typeface="Courier New"/>
              </a:defRPr>
            </a:pPr>
            <a:r>
              <a:t>        response = udf_pb2.Response()</a:t>
            </a:r>
          </a:p>
          <a:p>
            <a:pPr>
              <a:defRPr sz="2000">
                <a:latin typeface="Courier New"/>
                <a:ea typeface="Courier New"/>
                <a:cs typeface="Courier New"/>
                <a:sym typeface="Courier New"/>
              </a:defRPr>
            </a:pPr>
            <a:r>
              <a:t>        response.info.wants = udf_pb2.STREAM</a:t>
            </a:r>
          </a:p>
          <a:p>
            <a:pPr>
              <a:defRPr sz="2000">
                <a:latin typeface="Courier New"/>
                <a:ea typeface="Courier New"/>
                <a:cs typeface="Courier New"/>
                <a:sym typeface="Courier New"/>
              </a:defRPr>
            </a:pPr>
            <a:r>
              <a:t>        response.info.provides = udf_pb2.STREAM</a:t>
            </a:r>
          </a:p>
          <a:p>
            <a:pPr>
              <a:defRPr sz="2000">
                <a:latin typeface="Courier New"/>
                <a:ea typeface="Courier New"/>
                <a:cs typeface="Courier New"/>
                <a:sym typeface="Courier New"/>
              </a:defRPr>
            </a:pPr>
            <a:r>
              <a:t>        response.info.options['field'].valueTypes.append(udf_pb2.STRING)</a:t>
            </a:r>
          </a:p>
          <a:p>
            <a:pPr>
              <a:defRPr sz="2000">
                <a:latin typeface="Courier New"/>
                <a:ea typeface="Courier New"/>
                <a:cs typeface="Courier New"/>
                <a:sym typeface="Courier New"/>
              </a:defRPr>
            </a:pPr>
            <a:r>
              <a:t>        response.info.options['size'].valueTypes.append(udf_pb2.INT)</a:t>
            </a:r>
          </a:p>
          <a:p>
            <a:pPr>
              <a:defRPr sz="2000">
                <a:latin typeface="Courier New"/>
                <a:ea typeface="Courier New"/>
                <a:cs typeface="Courier New"/>
                <a:sym typeface="Courier New"/>
              </a:defRPr>
            </a:pPr>
            <a:r>
              <a:t>        response.info.options['as'].valueTypes.append(udf_pb2.STRING)</a:t>
            </a:r>
          </a:p>
          <a:p>
            <a:pPr>
              <a:defRPr sz="2000">
                <a:latin typeface="Courier New"/>
                <a:ea typeface="Courier New"/>
                <a:cs typeface="Courier New"/>
                <a:sym typeface="Courier New"/>
              </a:defRPr>
            </a:pPr>
          </a:p>
          <a:p>
            <a:pPr>
              <a:defRPr sz="2000">
                <a:latin typeface="Courier New"/>
                <a:ea typeface="Courier New"/>
                <a:cs typeface="Courier New"/>
                <a:sym typeface="Courier New"/>
              </a:defRPr>
            </a:pPr>
            <a:r>
              <a:t>        return response</a:t>
            </a:r>
          </a:p>
        </p:txBody>
      </p:sp>
      <p:sp>
        <p:nvSpPr>
          <p:cNvPr id="178" name="Shape 178"/>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info method</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373506" y="1629961"/>
            <a:ext cx="12257787" cy="75532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000">
                <a:latin typeface="Courier New"/>
                <a:ea typeface="Courier New"/>
                <a:cs typeface="Courier New"/>
                <a:sym typeface="Courier New"/>
              </a:defRPr>
            </a:pPr>
            <a:r>
              <a:t>init</a:t>
            </a:r>
          </a:p>
          <a:p>
            <a:pPr lvl="1" marL="678447" indent="-233947">
              <a:buSzPct val="75000"/>
              <a:buChar char="•"/>
              <a:defRPr sz="2000">
                <a:latin typeface="Helvetica Neue"/>
                <a:ea typeface="Helvetica Neue"/>
                <a:cs typeface="Helvetica Neue"/>
                <a:sym typeface="Helvetica Neue"/>
              </a:defRPr>
            </a:pPr>
            <a:r>
              <a:rPr>
                <a:latin typeface="Courier New"/>
                <a:ea typeface="Courier New"/>
                <a:cs typeface="Courier New"/>
                <a:sym typeface="Courier New"/>
              </a:rPr>
              <a:t>init</a:t>
            </a:r>
            <a:r>
              <a:t> is run when the task containing the UDF starts executing.</a:t>
            </a:r>
          </a:p>
          <a:p>
            <a:pPr lvl="1" marL="678447" indent="-233947">
              <a:buSzPct val="75000"/>
              <a:buChar char="•"/>
              <a:defRPr sz="2000">
                <a:latin typeface="Helvetica Neue"/>
                <a:ea typeface="Helvetica Neue"/>
                <a:cs typeface="Helvetica Neue"/>
                <a:sym typeface="Helvetica Neue"/>
              </a:defRPr>
            </a:pPr>
            <a:r>
              <a:t>It receives a list of specified options that are pulled from the TICKscript</a:t>
            </a:r>
          </a:p>
          <a:p>
            <a:pPr>
              <a:defRPr sz="1700">
                <a:latin typeface="Helvetica Neue"/>
                <a:ea typeface="Helvetica Neue"/>
                <a:cs typeface="Helvetica Neue"/>
                <a:sym typeface="Helvetica Neue"/>
              </a:defRPr>
            </a:pPr>
          </a:p>
          <a:p>
            <a:pPr>
              <a:defRPr sz="1700">
                <a:latin typeface="Courier New"/>
                <a:ea typeface="Courier New"/>
                <a:cs typeface="Courier New"/>
                <a:sym typeface="Courier New"/>
              </a:defRPr>
            </a:pPr>
            <a:r>
              <a:t> def init(self, init_req):</a:t>
            </a:r>
          </a:p>
          <a:p>
            <a:pPr>
              <a:defRPr sz="1700">
                <a:latin typeface="Courier New"/>
                <a:ea typeface="Courier New"/>
                <a:cs typeface="Courier New"/>
                <a:sym typeface="Courier New"/>
              </a:defRPr>
            </a:pPr>
            <a:r>
              <a:t>        success = True</a:t>
            </a:r>
          </a:p>
          <a:p>
            <a:pPr>
              <a:defRPr sz="1700">
                <a:latin typeface="Courier New"/>
                <a:ea typeface="Courier New"/>
                <a:cs typeface="Courier New"/>
                <a:sym typeface="Courier New"/>
              </a:defRPr>
            </a:pPr>
            <a:r>
              <a:t>        msg = ''</a:t>
            </a:r>
          </a:p>
          <a:p>
            <a:pPr>
              <a:defRPr sz="1700">
                <a:latin typeface="Courier New"/>
                <a:ea typeface="Courier New"/>
                <a:cs typeface="Courier New"/>
                <a:sym typeface="Courier New"/>
              </a:defRPr>
            </a:pPr>
            <a:r>
              <a:t>        for opt in init_req.options:</a:t>
            </a:r>
          </a:p>
          <a:p>
            <a:pPr>
              <a:defRPr sz="1700">
                <a:latin typeface="Courier New"/>
                <a:ea typeface="Courier New"/>
                <a:cs typeface="Courier New"/>
                <a:sym typeface="Courier New"/>
              </a:defRPr>
            </a:pPr>
            <a:r>
              <a:t>            if opt.name == 'field':</a:t>
            </a:r>
          </a:p>
          <a:p>
            <a:pPr>
              <a:defRPr sz="1700">
                <a:latin typeface="Courier New"/>
                <a:ea typeface="Courier New"/>
                <a:cs typeface="Courier New"/>
                <a:sym typeface="Courier New"/>
              </a:defRPr>
            </a:pPr>
            <a:r>
              <a:t>                self._field = opt.values[0].stringValue</a:t>
            </a:r>
          </a:p>
          <a:p>
            <a:pPr>
              <a:defRPr sz="1700">
                <a:latin typeface="Courier New"/>
                <a:ea typeface="Courier New"/>
                <a:cs typeface="Courier New"/>
                <a:sym typeface="Courier New"/>
              </a:defRPr>
            </a:pPr>
            <a:r>
              <a:t>            elif opt.name == 'size':</a:t>
            </a:r>
          </a:p>
          <a:p>
            <a:pPr>
              <a:defRPr sz="1700">
                <a:latin typeface="Courier New"/>
                <a:ea typeface="Courier New"/>
                <a:cs typeface="Courier New"/>
                <a:sym typeface="Courier New"/>
              </a:defRPr>
            </a:pPr>
            <a:r>
              <a:t>                self._size = opt.values[0].intValue</a:t>
            </a:r>
          </a:p>
          <a:p>
            <a:pPr>
              <a:defRPr sz="1700">
                <a:latin typeface="Courier New"/>
                <a:ea typeface="Courier New"/>
                <a:cs typeface="Courier New"/>
                <a:sym typeface="Courier New"/>
              </a:defRPr>
            </a:pPr>
            <a:r>
              <a:t>            elif opt.name == 'as':</a:t>
            </a:r>
          </a:p>
          <a:p>
            <a:pPr>
              <a:defRPr sz="1700">
                <a:latin typeface="Courier New"/>
                <a:ea typeface="Courier New"/>
                <a:cs typeface="Courier New"/>
                <a:sym typeface="Courier New"/>
              </a:defRPr>
            </a:pPr>
            <a:r>
              <a:t>                self._as = opt.values[0].stringValue</a:t>
            </a: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t>        if self._field is None:</a:t>
            </a:r>
          </a:p>
          <a:p>
            <a:pPr>
              <a:defRPr sz="1700">
                <a:latin typeface="Courier New"/>
                <a:ea typeface="Courier New"/>
                <a:cs typeface="Courier New"/>
                <a:sym typeface="Courier New"/>
              </a:defRPr>
            </a:pPr>
            <a:r>
              <a:t>            success = False</a:t>
            </a:r>
          </a:p>
          <a:p>
            <a:pPr>
              <a:defRPr sz="1700">
                <a:latin typeface="Courier New"/>
                <a:ea typeface="Courier New"/>
                <a:cs typeface="Courier New"/>
                <a:sym typeface="Courier New"/>
              </a:defRPr>
            </a:pPr>
            <a:r>
              <a:t>            msg += ' must supply field name'</a:t>
            </a:r>
          </a:p>
          <a:p>
            <a:pPr>
              <a:defRPr sz="1700">
                <a:latin typeface="Courier New"/>
                <a:ea typeface="Courier New"/>
                <a:cs typeface="Courier New"/>
                <a:sym typeface="Courier New"/>
              </a:defRPr>
            </a:pPr>
            <a:r>
              <a:t>        if self._size == 0:</a:t>
            </a:r>
          </a:p>
          <a:p>
            <a:pPr>
              <a:defRPr sz="1700">
                <a:latin typeface="Courier New"/>
                <a:ea typeface="Courier New"/>
                <a:cs typeface="Courier New"/>
                <a:sym typeface="Courier New"/>
              </a:defRPr>
            </a:pPr>
            <a:r>
              <a:t>            success = False</a:t>
            </a:r>
          </a:p>
          <a:p>
            <a:pPr>
              <a:defRPr sz="1700">
                <a:latin typeface="Courier New"/>
                <a:ea typeface="Courier New"/>
                <a:cs typeface="Courier New"/>
                <a:sym typeface="Courier New"/>
              </a:defRPr>
            </a:pPr>
            <a:r>
              <a:t>            msg += ' must supply window size'</a:t>
            </a:r>
          </a:p>
          <a:p>
            <a:pPr>
              <a:defRPr sz="1700">
                <a:latin typeface="Courier New"/>
                <a:ea typeface="Courier New"/>
                <a:cs typeface="Courier New"/>
                <a:sym typeface="Courier New"/>
              </a:defRPr>
            </a:pPr>
            <a:r>
              <a:t>        if self._as == '':</a:t>
            </a:r>
          </a:p>
          <a:p>
            <a:pPr>
              <a:defRPr sz="1700">
                <a:latin typeface="Courier New"/>
                <a:ea typeface="Courier New"/>
                <a:cs typeface="Courier New"/>
                <a:sym typeface="Courier New"/>
              </a:defRPr>
            </a:pPr>
            <a:r>
              <a:t>            success = False</a:t>
            </a:r>
          </a:p>
          <a:p>
            <a:pPr>
              <a:defRPr sz="1700">
                <a:latin typeface="Courier New"/>
                <a:ea typeface="Courier New"/>
                <a:cs typeface="Courier New"/>
                <a:sym typeface="Courier New"/>
              </a:defRPr>
            </a:pPr>
            <a:r>
              <a:t>            msg += ' invalid as name'</a:t>
            </a: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t>        response = udf_pb2.Response()</a:t>
            </a:r>
          </a:p>
          <a:p>
            <a:pPr>
              <a:defRPr sz="1700">
                <a:latin typeface="Courier New"/>
                <a:ea typeface="Courier New"/>
                <a:cs typeface="Courier New"/>
                <a:sym typeface="Courier New"/>
              </a:defRPr>
            </a:pPr>
            <a:r>
              <a:t>        response.init.success = success</a:t>
            </a:r>
          </a:p>
          <a:p>
            <a:pPr>
              <a:defRPr sz="1700">
                <a:latin typeface="Courier New"/>
                <a:ea typeface="Courier New"/>
                <a:cs typeface="Courier New"/>
                <a:sym typeface="Courier New"/>
              </a:defRPr>
            </a:pPr>
            <a:r>
              <a:t>        response.init.error = msg[1:]</a:t>
            </a: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t>        return response</a:t>
            </a:r>
          </a:p>
        </p:txBody>
      </p:sp>
      <p:sp>
        <p:nvSpPr>
          <p:cNvPr id="181" name="Shape 181"/>
          <p:cNvSpPr/>
          <p:nvPr/>
        </p:nvSpPr>
        <p:spPr>
          <a:xfrm>
            <a:off x="-12577" y="193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Moving Average - init method</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