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8" name="Shape 9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9" name="Shape 99"/>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0" name="Shape 100"/>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8" name="Shape 10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09"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0" name="Shape 110"/>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8" name="Shape 118"/>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9" name="Shape 11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7" name="Shape 127"/>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8" name="Shape 12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6" name="Shape 136"/>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7" name="Shape 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a:defRPr>
                <a:solidFill>
                  <a:srgbClr val="FFFFFF"/>
                </a:solidFill>
              </a:defRPr>
            </a:lvl1pPr>
          </a:lstStyle>
          <a:p>
            <a:pPr/>
            <a:r>
              <a:t>Title Text</a:t>
            </a:r>
          </a:p>
        </p:txBody>
      </p:sp>
      <p:pic>
        <p:nvPicPr>
          <p:cNvPr id="145"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6" name="Shape 1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2" name="Shape 62"/>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0" name="Shape 70"/>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1" name="Shape 7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9" name="Shape 79"/>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0" name="Shape 8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1"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9" name="Shape 89"/>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0" name="Shape 90"/>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ctrTitle"/>
          </p:nvPr>
        </p:nvSpPr>
        <p:spPr>
          <a:xfrm>
            <a:off x="689322" y="1638300"/>
            <a:ext cx="10373371" cy="3302000"/>
          </a:xfrm>
          <a:prstGeom prst="rect">
            <a:avLst/>
          </a:prstGeom>
        </p:spPr>
        <p:txBody>
          <a:bodyPr/>
          <a:lstStyle/>
          <a:p>
            <a:pPr/>
            <a:r>
              <a:t>Kapacitor Motley</a:t>
            </a:r>
          </a:p>
        </p:txBody>
      </p:sp>
      <p:sp>
        <p:nvSpPr>
          <p:cNvPr id="156" name="Shape 15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Holt-Winters Example</a:t>
            </a:r>
          </a:p>
        </p:txBody>
      </p:sp>
      <p:sp>
        <p:nvSpPr>
          <p:cNvPr id="184" name="Shape 184"/>
          <p:cNvSpPr/>
          <p:nvPr/>
        </p:nvSpPr>
        <p:spPr>
          <a:xfrm>
            <a:off x="373506" y="1850528"/>
            <a:ext cx="12257787" cy="637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1700">
                <a:latin typeface="Courier New"/>
                <a:ea typeface="Courier New"/>
                <a:cs typeface="Courier New"/>
                <a:sym typeface="Courier New"/>
              </a:defRPr>
            </a:pPr>
            <a:r>
              <a:t>// The interval on which to aggregate the disk usage</a:t>
            </a:r>
          </a:p>
          <a:p>
            <a:pPr>
              <a:defRPr sz="1700">
                <a:latin typeface="Courier New"/>
                <a:ea typeface="Courier New"/>
                <a:cs typeface="Courier New"/>
                <a:sym typeface="Courier New"/>
              </a:defRPr>
            </a:pPr>
            <a:r>
              <a:t>var growth_interval = 1d</a:t>
            </a:r>
          </a:p>
          <a:p>
            <a:pPr>
              <a:defRPr sz="1700">
                <a:latin typeface="Courier New"/>
                <a:ea typeface="Courier New"/>
                <a:cs typeface="Courier New"/>
                <a:sym typeface="Courier New"/>
              </a:defRPr>
            </a:pPr>
            <a:r>
              <a:t>// The number of `growth_interval`s to forecast into the future</a:t>
            </a:r>
          </a:p>
          <a:p>
            <a:pPr>
              <a:defRPr sz="1700">
                <a:latin typeface="Courier New"/>
                <a:ea typeface="Courier New"/>
                <a:cs typeface="Courier New"/>
                <a:sym typeface="Courier New"/>
              </a:defRPr>
            </a:pPr>
            <a:r>
              <a:t>var forecast_count = 7</a:t>
            </a:r>
          </a:p>
          <a:p>
            <a:pPr>
              <a:defRPr sz="1700">
                <a:latin typeface="Courier New"/>
                <a:ea typeface="Courier New"/>
                <a:cs typeface="Courier New"/>
                <a:sym typeface="Courier New"/>
              </a:defRPr>
            </a:pPr>
            <a:r>
              <a:t>// The amount of historical data to use for the fit</a:t>
            </a:r>
          </a:p>
          <a:p>
            <a:pPr>
              <a:defRPr sz="1700">
                <a:latin typeface="Courier New"/>
                <a:ea typeface="Courier New"/>
                <a:cs typeface="Courier New"/>
                <a:sym typeface="Courier New"/>
              </a:defRPr>
            </a:pPr>
            <a:r>
              <a:t>var history = 30d</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 The critical threshold on used_percent</a:t>
            </a:r>
          </a:p>
          <a:p>
            <a:pPr>
              <a:defRPr sz="1700">
                <a:latin typeface="Courier New"/>
                <a:ea typeface="Courier New"/>
                <a:cs typeface="Courier New"/>
                <a:sym typeface="Courier New"/>
              </a:defRPr>
            </a:pPr>
            <a:r>
              <a:t>var threshold = 90.0</a:t>
            </a:r>
          </a:p>
          <a:p>
            <a:pPr>
              <a:defRPr sz="1700">
                <a:latin typeface="Courier New"/>
                <a:ea typeface="Courier New"/>
                <a:cs typeface="Courier New"/>
                <a:sym typeface="Courier New"/>
              </a:defRPr>
            </a:pPr>
          </a:p>
          <a:p>
            <a:pPr>
              <a:defRPr sz="1700">
                <a:latin typeface="Courier New"/>
                <a:ea typeface="Courier New"/>
                <a:cs typeface="Courier New"/>
                <a:sym typeface="Courier New"/>
              </a:defRPr>
            </a:pPr>
            <a:r>
              <a:t>batch</a:t>
            </a:r>
          </a:p>
          <a:p>
            <a:pPr>
              <a:defRPr sz="1700">
                <a:latin typeface="Courier New"/>
                <a:ea typeface="Courier New"/>
                <a:cs typeface="Courier New"/>
                <a:sym typeface="Courier New"/>
              </a:defRPr>
            </a:pPr>
            <a:r>
              <a:t>    |query('''</a:t>
            </a:r>
          </a:p>
          <a:p>
            <a:pPr>
              <a:defRPr sz="1700">
                <a:latin typeface="Courier New"/>
                <a:ea typeface="Courier New"/>
                <a:cs typeface="Courier New"/>
                <a:sym typeface="Courier New"/>
              </a:defRPr>
            </a:pPr>
            <a:r>
              <a:t>    SELECT max(used_percent) as used_percent</a:t>
            </a:r>
          </a:p>
          <a:p>
            <a:pPr>
              <a:defRPr sz="1700">
                <a:latin typeface="Courier New"/>
                <a:ea typeface="Courier New"/>
                <a:cs typeface="Courier New"/>
                <a:sym typeface="Courier New"/>
              </a:defRPr>
            </a:pPr>
            <a:r>
              <a:t>    FROM "telegraf"."default"."disk"</a:t>
            </a:r>
          </a:p>
          <a:p>
            <a:pPr>
              <a:defRPr sz="1700">
                <a:latin typeface="Courier New"/>
                <a:ea typeface="Courier New"/>
                <a:cs typeface="Courier New"/>
                <a:sym typeface="Courier New"/>
              </a:defRPr>
            </a:pPr>
            <a:r>
              <a:t>''')</a:t>
            </a:r>
          </a:p>
          <a:p>
            <a:pPr>
              <a:defRPr sz="1700">
                <a:latin typeface="Courier New"/>
                <a:ea typeface="Courier New"/>
                <a:cs typeface="Courier New"/>
                <a:sym typeface="Courier New"/>
              </a:defRPr>
            </a:pPr>
            <a:r>
              <a:t>        .period(history)</a:t>
            </a:r>
          </a:p>
          <a:p>
            <a:pPr>
              <a:defRPr sz="1700">
                <a:latin typeface="Courier New"/>
                <a:ea typeface="Courier New"/>
                <a:cs typeface="Courier New"/>
                <a:sym typeface="Courier New"/>
              </a:defRPr>
            </a:pPr>
            <a:r>
              <a:t>        .every(growth_interval)</a:t>
            </a:r>
          </a:p>
          <a:p>
            <a:pPr>
              <a:defRPr sz="1700">
                <a:latin typeface="Courier New"/>
                <a:ea typeface="Courier New"/>
                <a:cs typeface="Courier New"/>
                <a:sym typeface="Courier New"/>
              </a:defRPr>
            </a:pPr>
            <a:r>
              <a:t>        .align()</a:t>
            </a:r>
          </a:p>
          <a:p>
            <a:pPr>
              <a:defRPr sz="1700">
                <a:latin typeface="Courier New"/>
                <a:ea typeface="Courier New"/>
                <a:cs typeface="Courier New"/>
                <a:sym typeface="Courier New"/>
              </a:defRPr>
            </a:pPr>
            <a:r>
              <a:t>        .groupBy(time(growth_interval), *)</a:t>
            </a:r>
          </a:p>
          <a:p>
            <a:pPr>
              <a:defRPr sz="1700">
                <a:latin typeface="Courier New"/>
                <a:ea typeface="Courier New"/>
                <a:cs typeface="Courier New"/>
                <a:sym typeface="Courier New"/>
              </a:defRPr>
            </a:pPr>
            <a:r>
              <a:t>    |holtWinters('used_percent', forecast_count, 0, growth_interval)</a:t>
            </a:r>
          </a:p>
          <a:p>
            <a:pPr>
              <a:defRPr sz="1700">
                <a:latin typeface="Courier New"/>
                <a:ea typeface="Courier New"/>
                <a:cs typeface="Courier New"/>
                <a:sym typeface="Courier New"/>
              </a:defRPr>
            </a:pPr>
            <a:r>
              <a:t>        .as('used_percent')</a:t>
            </a:r>
          </a:p>
          <a:p>
            <a:pPr>
              <a:defRPr sz="1700">
                <a:latin typeface="Courier New"/>
                <a:ea typeface="Courier New"/>
                <a:cs typeface="Courier New"/>
                <a:sym typeface="Courier New"/>
              </a:defRPr>
            </a:pPr>
            <a:r>
              <a:t>    |max('used_percent')</a:t>
            </a:r>
          </a:p>
          <a:p>
            <a:pPr>
              <a:defRPr sz="1700">
                <a:latin typeface="Courier New"/>
                <a:ea typeface="Courier New"/>
                <a:cs typeface="Courier New"/>
                <a:sym typeface="Courier New"/>
              </a:defRPr>
            </a:pPr>
            <a:r>
              <a:t>        .as('used_percent')</a:t>
            </a:r>
          </a:p>
          <a:p>
            <a:pPr>
              <a:defRPr sz="1700">
                <a:latin typeface="Courier New"/>
                <a:ea typeface="Courier New"/>
                <a:cs typeface="Courier New"/>
                <a:sym typeface="Courier New"/>
              </a:defRPr>
            </a:pPr>
            <a:r>
              <a:t>    |alert()</a:t>
            </a:r>
          </a:p>
          <a:p>
            <a:pPr>
              <a:defRPr sz="1700">
                <a:latin typeface="Courier New"/>
                <a:ea typeface="Courier New"/>
                <a:cs typeface="Courier New"/>
                <a:sym typeface="Courier New"/>
              </a:defRPr>
            </a:pPr>
            <a:r>
              <a:t>         // Trigger alert if the forecasted disk usage is greater than threshold</a:t>
            </a:r>
          </a:p>
          <a:p>
            <a:pPr>
              <a:defRPr sz="1700">
                <a:latin typeface="Courier New"/>
                <a:ea typeface="Courier New"/>
                <a:cs typeface="Courier New"/>
                <a:sym typeface="Courier New"/>
              </a:defRPr>
            </a:pPr>
            <a:r>
              <a:t>        .crit(lambda: "used_percent" &gt; threshold)</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body" idx="13"/>
          </p:nvPr>
        </p:nvSpPr>
        <p:spPr>
          <a:xfrm>
            <a:off x="331539" y="1223987"/>
            <a:ext cx="12341722" cy="8354269"/>
          </a:xfrm>
          <a:prstGeom prst="roundRect">
            <a:avLst>
              <a:gd name="adj" fmla="val 1551"/>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Create a task out of the following TICKscript. Graph the result in Grafana</a:t>
            </a:r>
          </a:p>
          <a:p>
            <a:pPr algn="just">
              <a:lnSpc>
                <a:spcPct val="110000"/>
              </a:lnSpc>
              <a:defRPr sz="2600">
                <a:solidFill>
                  <a:srgbClr val="53585F"/>
                </a:solidFill>
                <a:latin typeface="Helvetica Neue"/>
                <a:ea typeface="Helvetica Neue"/>
                <a:cs typeface="Helvetica Neue"/>
                <a:sym typeface="Helvetica Neue"/>
              </a:defRPr>
            </a:pPr>
          </a:p>
          <a:p>
            <a:pPr lvl="1" algn="l">
              <a:defRPr sz="1700">
                <a:solidFill>
                  <a:srgbClr val="575E6C"/>
                </a:solidFill>
                <a:latin typeface="Courier New"/>
                <a:ea typeface="Courier New"/>
                <a:cs typeface="Courier New"/>
                <a:sym typeface="Courier New"/>
              </a:defRPr>
            </a:pPr>
            <a:r>
              <a:t>var growth_interval = 1d</a:t>
            </a:r>
          </a:p>
          <a:p>
            <a:pPr lvl="1" algn="l">
              <a:defRPr sz="1700">
                <a:solidFill>
                  <a:srgbClr val="575E6C"/>
                </a:solidFill>
                <a:latin typeface="Courier New"/>
                <a:ea typeface="Courier New"/>
                <a:cs typeface="Courier New"/>
                <a:sym typeface="Courier New"/>
              </a:defRPr>
            </a:pPr>
            <a:r>
              <a:t>var forecast_count = 7</a:t>
            </a:r>
          </a:p>
          <a:p>
            <a:pPr lvl="1" algn="l">
              <a:defRPr sz="1700">
                <a:solidFill>
                  <a:srgbClr val="575E6C"/>
                </a:solidFill>
                <a:latin typeface="Courier New"/>
                <a:ea typeface="Courier New"/>
                <a:cs typeface="Courier New"/>
                <a:sym typeface="Courier New"/>
              </a:defRPr>
            </a:pPr>
            <a:r>
              <a:t>var history = 30d</a:t>
            </a:r>
          </a:p>
          <a:p>
            <a:pPr lvl="1" algn="l">
              <a:defRPr sz="1700">
                <a:solidFill>
                  <a:srgbClr val="575E6C"/>
                </a:solidFill>
                <a:latin typeface="Courier New"/>
                <a:ea typeface="Courier New"/>
                <a:cs typeface="Courier New"/>
                <a:sym typeface="Courier New"/>
              </a:defRPr>
            </a:pPr>
          </a:p>
          <a:p>
            <a:pPr lvl="1" algn="l">
              <a:defRPr sz="1700">
                <a:solidFill>
                  <a:srgbClr val="575E6C"/>
                </a:solidFill>
                <a:latin typeface="Courier New"/>
                <a:ea typeface="Courier New"/>
                <a:cs typeface="Courier New"/>
                <a:sym typeface="Courier New"/>
              </a:defRPr>
            </a:pPr>
            <a:r>
              <a:t>var threshold = 90.0</a:t>
            </a:r>
          </a:p>
          <a:p>
            <a:pPr lvl="1" algn="l">
              <a:defRPr sz="1700">
                <a:solidFill>
                  <a:srgbClr val="575E6C"/>
                </a:solidFill>
                <a:latin typeface="Courier New"/>
                <a:ea typeface="Courier New"/>
                <a:cs typeface="Courier New"/>
                <a:sym typeface="Courier New"/>
              </a:defRPr>
            </a:pPr>
          </a:p>
          <a:p>
            <a:pPr lvl="1" algn="l">
              <a:defRPr sz="1700">
                <a:solidFill>
                  <a:srgbClr val="575E6C"/>
                </a:solidFill>
                <a:latin typeface="Courier New"/>
                <a:ea typeface="Courier New"/>
                <a:cs typeface="Courier New"/>
                <a:sym typeface="Courier New"/>
              </a:defRPr>
            </a:pPr>
            <a:r>
              <a:t>var holt = batch</a:t>
            </a:r>
          </a:p>
          <a:p>
            <a:pPr lvl="1" algn="l">
              <a:defRPr sz="1700">
                <a:solidFill>
                  <a:srgbClr val="575E6C"/>
                </a:solidFill>
                <a:latin typeface="Courier New"/>
                <a:ea typeface="Courier New"/>
                <a:cs typeface="Courier New"/>
                <a:sym typeface="Courier New"/>
              </a:defRPr>
            </a:pPr>
            <a:r>
              <a:t>    |query('''</a:t>
            </a:r>
          </a:p>
          <a:p>
            <a:pPr lvl="1" algn="l">
              <a:defRPr sz="1700">
                <a:solidFill>
                  <a:srgbClr val="575E6C"/>
                </a:solidFill>
                <a:latin typeface="Courier New"/>
                <a:ea typeface="Courier New"/>
                <a:cs typeface="Courier New"/>
                <a:sym typeface="Courier New"/>
              </a:defRPr>
            </a:pPr>
            <a:r>
              <a:t>    SELECT max(used_percent) as used_percent</a:t>
            </a:r>
          </a:p>
          <a:p>
            <a:pPr lvl="1" algn="l">
              <a:defRPr sz="1700">
                <a:solidFill>
                  <a:srgbClr val="575E6C"/>
                </a:solidFill>
                <a:latin typeface="Courier New"/>
                <a:ea typeface="Courier New"/>
                <a:cs typeface="Courier New"/>
                <a:sym typeface="Courier New"/>
              </a:defRPr>
            </a:pPr>
            <a:r>
              <a:t>    FROM "telegraf"."autogen"."disk"</a:t>
            </a:r>
          </a:p>
          <a:p>
            <a:pPr lvl="1" algn="l">
              <a:defRPr sz="1700">
                <a:solidFill>
                  <a:srgbClr val="575E6C"/>
                </a:solidFill>
                <a:latin typeface="Courier New"/>
                <a:ea typeface="Courier New"/>
                <a:cs typeface="Courier New"/>
                <a:sym typeface="Courier New"/>
              </a:defRPr>
            </a:pPr>
            <a:r>
              <a:t>''')</a:t>
            </a:r>
          </a:p>
          <a:p>
            <a:pPr lvl="1" algn="l">
              <a:defRPr sz="1700">
                <a:solidFill>
                  <a:srgbClr val="575E6C"/>
                </a:solidFill>
                <a:latin typeface="Courier New"/>
                <a:ea typeface="Courier New"/>
                <a:cs typeface="Courier New"/>
                <a:sym typeface="Courier New"/>
              </a:defRPr>
            </a:pPr>
            <a:r>
              <a:t>        .period(history)</a:t>
            </a:r>
          </a:p>
          <a:p>
            <a:pPr lvl="1" algn="l">
              <a:defRPr sz="1700">
                <a:solidFill>
                  <a:srgbClr val="575E6C"/>
                </a:solidFill>
                <a:latin typeface="Courier New"/>
                <a:ea typeface="Courier New"/>
                <a:cs typeface="Courier New"/>
                <a:sym typeface="Courier New"/>
              </a:defRPr>
            </a:pPr>
            <a:r>
              <a:t>        .every(growth_interval)</a:t>
            </a:r>
          </a:p>
          <a:p>
            <a:pPr lvl="1" algn="l">
              <a:defRPr sz="1700">
                <a:solidFill>
                  <a:srgbClr val="575E6C"/>
                </a:solidFill>
                <a:latin typeface="Courier New"/>
                <a:ea typeface="Courier New"/>
                <a:cs typeface="Courier New"/>
                <a:sym typeface="Courier New"/>
              </a:defRPr>
            </a:pPr>
            <a:r>
              <a:t>        .align()</a:t>
            </a:r>
          </a:p>
          <a:p>
            <a:pPr lvl="1" algn="l">
              <a:defRPr sz="1700">
                <a:solidFill>
                  <a:srgbClr val="575E6C"/>
                </a:solidFill>
                <a:latin typeface="Courier New"/>
                <a:ea typeface="Courier New"/>
                <a:cs typeface="Courier New"/>
                <a:sym typeface="Courier New"/>
              </a:defRPr>
            </a:pPr>
            <a:r>
              <a:t>        .groupBy(time(growth_interval), *)</a:t>
            </a:r>
          </a:p>
          <a:p>
            <a:pPr lvl="1" algn="l">
              <a:defRPr sz="1700">
                <a:solidFill>
                  <a:srgbClr val="575E6C"/>
                </a:solidFill>
                <a:latin typeface="Courier New"/>
                <a:ea typeface="Courier New"/>
                <a:cs typeface="Courier New"/>
                <a:sym typeface="Courier New"/>
              </a:defRPr>
            </a:pPr>
            <a:r>
              <a:t>    |holtWinters('used_percent', forecast_count, 0, growth_interval)</a:t>
            </a:r>
          </a:p>
          <a:p>
            <a:pPr lvl="1" algn="l">
              <a:defRPr sz="1700">
                <a:solidFill>
                  <a:srgbClr val="575E6C"/>
                </a:solidFill>
                <a:latin typeface="Courier New"/>
                <a:ea typeface="Courier New"/>
                <a:cs typeface="Courier New"/>
                <a:sym typeface="Courier New"/>
              </a:defRPr>
            </a:pPr>
            <a:r>
              <a:t>        .as('used_percent')</a:t>
            </a:r>
          </a:p>
          <a:p>
            <a:pPr lvl="1" algn="l">
              <a:defRPr sz="1700">
                <a:solidFill>
                  <a:srgbClr val="575E6C"/>
                </a:solidFill>
                <a:latin typeface="Courier New"/>
                <a:ea typeface="Courier New"/>
                <a:cs typeface="Courier New"/>
                <a:sym typeface="Courier New"/>
              </a:defRPr>
            </a:pPr>
          </a:p>
          <a:p>
            <a:pPr lvl="1" algn="l">
              <a:defRPr sz="1700">
                <a:solidFill>
                  <a:srgbClr val="575E6C"/>
                </a:solidFill>
                <a:latin typeface="Courier New"/>
                <a:ea typeface="Courier New"/>
                <a:cs typeface="Courier New"/>
                <a:sym typeface="Courier New"/>
              </a:defRPr>
            </a:pPr>
            <a:r>
              <a:t>holt</a:t>
            </a:r>
          </a:p>
          <a:p>
            <a:pPr lvl="1" algn="l">
              <a:defRPr sz="1700">
                <a:solidFill>
                  <a:srgbClr val="575E6C"/>
                </a:solidFill>
                <a:latin typeface="Courier New"/>
                <a:ea typeface="Courier New"/>
                <a:cs typeface="Courier New"/>
                <a:sym typeface="Courier New"/>
              </a:defRPr>
            </a:pPr>
            <a:r>
              <a:t>    |influxDBOut()</a:t>
            </a:r>
          </a:p>
          <a:p>
            <a:pPr lvl="1" algn="l">
              <a:defRPr sz="1700">
                <a:solidFill>
                  <a:srgbClr val="575E6C"/>
                </a:solidFill>
                <a:latin typeface="Courier New"/>
                <a:ea typeface="Courier New"/>
                <a:cs typeface="Courier New"/>
                <a:sym typeface="Courier New"/>
              </a:defRPr>
            </a:pPr>
            <a:r>
              <a:t>      .database('telegraf')</a:t>
            </a:r>
          </a:p>
          <a:p>
            <a:pPr lvl="1" algn="l">
              <a:defRPr sz="1700">
                <a:solidFill>
                  <a:srgbClr val="575E6C"/>
                </a:solidFill>
                <a:latin typeface="Courier New"/>
                <a:ea typeface="Courier New"/>
                <a:cs typeface="Courier New"/>
                <a:sym typeface="Courier New"/>
              </a:defRPr>
            </a:pPr>
            <a:r>
              <a:t>      .retentionPolicy('autogen')</a:t>
            </a:r>
          </a:p>
          <a:p>
            <a:pPr lvl="1" algn="l">
              <a:defRPr sz="1700">
                <a:solidFill>
                  <a:srgbClr val="575E6C"/>
                </a:solidFill>
                <a:latin typeface="Courier New"/>
                <a:ea typeface="Courier New"/>
                <a:cs typeface="Courier New"/>
                <a:sym typeface="Courier New"/>
              </a:defRPr>
            </a:pPr>
            <a:r>
              <a:t>      .measurement('disk_holt_winters')</a:t>
            </a:r>
          </a:p>
          <a:p>
            <a:pPr lvl="1" algn="l">
              <a:defRPr sz="1700">
                <a:solidFill>
                  <a:srgbClr val="575E6C"/>
                </a:solidFill>
                <a:latin typeface="Courier New"/>
                <a:ea typeface="Courier New"/>
                <a:cs typeface="Courier New"/>
                <a:sym typeface="Courier New"/>
              </a:defRPr>
            </a:pPr>
          </a:p>
          <a:p>
            <a:pPr lvl="1" algn="l">
              <a:defRPr sz="1700">
                <a:solidFill>
                  <a:srgbClr val="575E6C"/>
                </a:solidFill>
                <a:latin typeface="Courier New"/>
                <a:ea typeface="Courier New"/>
                <a:cs typeface="Courier New"/>
                <a:sym typeface="Courier New"/>
              </a:defRPr>
            </a:pPr>
            <a:r>
              <a:t>holt</a:t>
            </a:r>
          </a:p>
          <a:p>
            <a:pPr lvl="1" algn="l">
              <a:defRPr sz="1700">
                <a:solidFill>
                  <a:srgbClr val="575E6C"/>
                </a:solidFill>
                <a:latin typeface="Courier New"/>
                <a:ea typeface="Courier New"/>
                <a:cs typeface="Courier New"/>
                <a:sym typeface="Courier New"/>
              </a:defRPr>
            </a:pPr>
            <a:r>
              <a:t>    |max('used_percent')</a:t>
            </a:r>
          </a:p>
          <a:p>
            <a:pPr lvl="1" algn="l">
              <a:defRPr sz="1700">
                <a:solidFill>
                  <a:srgbClr val="575E6C"/>
                </a:solidFill>
                <a:latin typeface="Courier New"/>
                <a:ea typeface="Courier New"/>
                <a:cs typeface="Courier New"/>
                <a:sym typeface="Courier New"/>
              </a:defRPr>
            </a:pPr>
            <a:r>
              <a:t>        .as('used_percent')</a:t>
            </a:r>
          </a:p>
          <a:p>
            <a:pPr lvl="1" algn="l">
              <a:defRPr sz="1700">
                <a:solidFill>
                  <a:srgbClr val="575E6C"/>
                </a:solidFill>
                <a:latin typeface="Courier New"/>
                <a:ea typeface="Courier New"/>
                <a:cs typeface="Courier New"/>
                <a:sym typeface="Courier New"/>
              </a:defRPr>
            </a:pPr>
            <a:r>
              <a:t>    |alert()</a:t>
            </a:r>
          </a:p>
          <a:p>
            <a:pPr lvl="1" algn="l">
              <a:defRPr sz="1700">
                <a:solidFill>
                  <a:srgbClr val="575E6C"/>
                </a:solidFill>
                <a:latin typeface="Courier New"/>
                <a:ea typeface="Courier New"/>
                <a:cs typeface="Courier New"/>
                <a:sym typeface="Courier New"/>
              </a:defRPr>
            </a:pPr>
            <a:r>
              <a:t>         // Trigger alert if the forecasted disk usage is greater than threshold</a:t>
            </a:r>
          </a:p>
          <a:p>
            <a:pPr lvl="1" algn="l">
              <a:defRPr sz="1700">
                <a:solidFill>
                  <a:srgbClr val="575E6C"/>
                </a:solidFill>
                <a:latin typeface="Courier New"/>
                <a:ea typeface="Courier New"/>
                <a:cs typeface="Courier New"/>
                <a:sym typeface="Courier New"/>
              </a:defRPr>
            </a:pPr>
            <a:r>
              <a:t>        .crit(lambda: "used_percent" &gt; threshold)</a:t>
            </a:r>
          </a:p>
        </p:txBody>
      </p:sp>
      <p:sp>
        <p:nvSpPr>
          <p:cNvPr id="187" name="Shape 187"/>
          <p:cNvSpPr/>
          <p:nvPr/>
        </p:nvSpPr>
        <p:spPr>
          <a:xfrm>
            <a:off x="-12576" y="-6053"/>
            <a:ext cx="13029953" cy="1092005"/>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Statistical Techniques for Timeseries.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Stationary vs. Non-Stationary</a:t>
            </a:r>
          </a:p>
        </p:txBody>
      </p:sp>
      <p:sp>
        <p:nvSpPr>
          <p:cNvPr id="192" name="Shape 192"/>
          <p:cNvSpPr/>
          <p:nvPr/>
        </p:nvSpPr>
        <p:spPr>
          <a:xfrm>
            <a:off x="373506" y="2029680"/>
            <a:ext cx="12257787" cy="2479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spcBef>
                <a:spcPts val="700"/>
              </a:spcBef>
              <a:defRPr sz="2600">
                <a:latin typeface="Helvetica Neue"/>
                <a:ea typeface="Helvetica Neue"/>
                <a:cs typeface="Helvetica Neue"/>
                <a:sym typeface="Helvetica Neue"/>
              </a:defRPr>
            </a:pPr>
            <a:r>
              <a:t>A series is considered to be stationary if it meets the following criteria:</a:t>
            </a:r>
          </a:p>
          <a:p>
            <a:pPr>
              <a:spcBef>
                <a:spcPts val="700"/>
              </a:spcBef>
              <a:defRPr sz="2600">
                <a:latin typeface="Helvetica Neue"/>
                <a:ea typeface="Helvetica Neue"/>
                <a:cs typeface="Helvetica Neue"/>
                <a:sym typeface="Helvetica Neue"/>
              </a:defRPr>
            </a:pPr>
          </a:p>
          <a:p>
            <a:pPr marL="347578" indent="-347578">
              <a:spcBef>
                <a:spcPts val="700"/>
              </a:spcBef>
              <a:buSzPct val="100000"/>
              <a:buAutoNum type="arabicPeriod" startAt="1"/>
              <a:defRPr sz="2600">
                <a:latin typeface="Helvetica Neue"/>
                <a:ea typeface="Helvetica Neue"/>
                <a:cs typeface="Helvetica Neue"/>
                <a:sym typeface="Helvetica Neue"/>
              </a:defRPr>
            </a:pPr>
            <a:r>
              <a:t>The expected value of the series should be constant.</a:t>
            </a:r>
          </a:p>
          <a:p>
            <a:pPr marL="347578" indent="-347578">
              <a:spcBef>
                <a:spcPts val="700"/>
              </a:spcBef>
              <a:buSzPct val="100000"/>
              <a:buAutoNum type="arabicPeriod" startAt="1"/>
              <a:defRPr sz="2600">
                <a:latin typeface="Helvetica Neue"/>
                <a:ea typeface="Helvetica Neue"/>
                <a:cs typeface="Helvetica Neue"/>
                <a:sym typeface="Helvetica Neue"/>
              </a:defRPr>
            </a:pPr>
            <a:r>
              <a:t>The variance of the series should not be a function of time.</a:t>
            </a:r>
          </a:p>
          <a:p>
            <a:pPr marL="347578" indent="-347578">
              <a:spcBef>
                <a:spcPts val="700"/>
              </a:spcBef>
              <a:buSzPct val="100000"/>
              <a:buAutoNum type="arabicPeriod" startAt="1"/>
              <a:defRPr sz="2600">
                <a:latin typeface="Helvetica Neue"/>
                <a:ea typeface="Helvetica Neue"/>
                <a:cs typeface="Helvetica Neue"/>
                <a:sym typeface="Helvetica Neue"/>
              </a:defRPr>
            </a:pPr>
            <a:r>
              <a:t>The covariance of the </a:t>
            </a:r>
            <a:r>
              <a:rPr i="1"/>
              <a:t>i</a:t>
            </a:r>
            <a:r>
              <a:t>th and (</a:t>
            </a:r>
            <a:r>
              <a:rPr i="1"/>
              <a:t>i+m)</a:t>
            </a:r>
            <a:r>
              <a:t>th term should not be a function of time.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Stationary vs. Non-Stationary</a:t>
            </a:r>
          </a:p>
        </p:txBody>
      </p:sp>
      <p:pic>
        <p:nvPicPr>
          <p:cNvPr id="195" name="pasted-image.png"/>
          <p:cNvPicPr>
            <a:picLocks noChangeAspect="1"/>
          </p:cNvPicPr>
          <p:nvPr/>
        </p:nvPicPr>
        <p:blipFill>
          <a:blip r:embed="rId2">
            <a:extLst/>
          </a:blip>
          <a:stretch>
            <a:fillRect/>
          </a:stretch>
        </p:blipFill>
        <p:spPr>
          <a:xfrm>
            <a:off x="1410196" y="2846189"/>
            <a:ext cx="9866208" cy="4326990"/>
          </a:xfrm>
          <a:prstGeom prst="rect">
            <a:avLst/>
          </a:prstGeom>
          <a:ln w="12700">
            <a:miter lim="400000"/>
          </a:ln>
        </p:spPr>
      </p:pic>
      <p:sp>
        <p:nvSpPr>
          <p:cNvPr id="196" name="Shape 196"/>
          <p:cNvSpPr/>
          <p:nvPr/>
        </p:nvSpPr>
        <p:spPr>
          <a:xfrm>
            <a:off x="1615361" y="1897170"/>
            <a:ext cx="8259883" cy="4987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700"/>
              </a:spcBef>
              <a:defRPr sz="2600">
                <a:latin typeface="Helvetica Neue"/>
                <a:ea typeface="Helvetica Neue"/>
                <a:cs typeface="Helvetica Neue"/>
                <a:sym typeface="Helvetica Neue"/>
              </a:defRPr>
            </a:lvl1pPr>
          </a:lstStyle>
          <a:p>
            <a:pPr/>
            <a:r>
              <a:t>The expected value of the series should be constant.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Stationary vs. Non-Stationary</a:t>
            </a:r>
          </a:p>
        </p:txBody>
      </p:sp>
      <p:sp>
        <p:nvSpPr>
          <p:cNvPr id="199" name="Shape 199"/>
          <p:cNvSpPr/>
          <p:nvPr/>
        </p:nvSpPr>
        <p:spPr>
          <a:xfrm>
            <a:off x="1615361" y="1897170"/>
            <a:ext cx="8762569" cy="4987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700"/>
              </a:spcBef>
              <a:defRPr sz="2600">
                <a:latin typeface="Helvetica Neue"/>
                <a:ea typeface="Helvetica Neue"/>
                <a:cs typeface="Helvetica Neue"/>
                <a:sym typeface="Helvetica Neue"/>
              </a:defRPr>
            </a:lvl1pPr>
          </a:lstStyle>
          <a:p>
            <a:pPr/>
            <a:r>
              <a:t>The variance of the series should not be a function of time.</a:t>
            </a:r>
          </a:p>
        </p:txBody>
      </p:sp>
      <p:pic>
        <p:nvPicPr>
          <p:cNvPr id="200" name="pasted-image.png"/>
          <p:cNvPicPr>
            <a:picLocks noChangeAspect="1"/>
          </p:cNvPicPr>
          <p:nvPr/>
        </p:nvPicPr>
        <p:blipFill>
          <a:blip r:embed="rId2">
            <a:extLst/>
          </a:blip>
          <a:stretch>
            <a:fillRect/>
          </a:stretch>
        </p:blipFill>
        <p:spPr>
          <a:xfrm>
            <a:off x="566271" y="2949519"/>
            <a:ext cx="11872258" cy="5164536"/>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Stationary vs. Non-Stationary</a:t>
            </a:r>
          </a:p>
        </p:txBody>
      </p:sp>
      <p:sp>
        <p:nvSpPr>
          <p:cNvPr id="203" name="Shape 203"/>
          <p:cNvSpPr/>
          <p:nvPr/>
        </p:nvSpPr>
        <p:spPr>
          <a:xfrm>
            <a:off x="751761" y="1897171"/>
            <a:ext cx="11138688" cy="4987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spcBef>
                <a:spcPts val="700"/>
              </a:spcBef>
              <a:defRPr sz="2600">
                <a:latin typeface="Helvetica Neue"/>
                <a:ea typeface="Helvetica Neue"/>
                <a:cs typeface="Helvetica Neue"/>
                <a:sym typeface="Helvetica Neue"/>
              </a:defRPr>
            </a:pPr>
            <a:r>
              <a:t>The covariance of the </a:t>
            </a:r>
            <a:r>
              <a:rPr i="1"/>
              <a:t>i</a:t>
            </a:r>
            <a:r>
              <a:t>th and (</a:t>
            </a:r>
            <a:r>
              <a:rPr i="1"/>
              <a:t>i+m)</a:t>
            </a:r>
            <a:r>
              <a:t>th term should not be a function of time.</a:t>
            </a:r>
          </a:p>
        </p:txBody>
      </p:sp>
      <p:pic>
        <p:nvPicPr>
          <p:cNvPr id="204" name="pasted-image.png"/>
          <p:cNvPicPr>
            <a:picLocks noChangeAspect="1"/>
          </p:cNvPicPr>
          <p:nvPr/>
        </p:nvPicPr>
        <p:blipFill>
          <a:blip r:embed="rId2">
            <a:extLst/>
          </a:blip>
          <a:stretch>
            <a:fillRect/>
          </a:stretch>
        </p:blipFill>
        <p:spPr>
          <a:xfrm>
            <a:off x="415815" y="2957115"/>
            <a:ext cx="12173170" cy="5355335"/>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Stationarity</a:t>
            </a:r>
          </a:p>
        </p:txBody>
      </p:sp>
      <p:sp>
        <p:nvSpPr>
          <p:cNvPr id="207" name="Shape 207"/>
          <p:cNvSpPr/>
          <p:nvPr/>
        </p:nvSpPr>
        <p:spPr>
          <a:xfrm>
            <a:off x="373506" y="2596116"/>
            <a:ext cx="12257787" cy="6582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spcBef>
                <a:spcPts val="700"/>
              </a:spcBef>
              <a:defRPr sz="2600">
                <a:latin typeface="Helvetica Neue"/>
                <a:ea typeface="Helvetica Neue"/>
                <a:cs typeface="Helvetica Neue"/>
                <a:sym typeface="Helvetica Neue"/>
              </a:defRPr>
            </a:pPr>
            <a:r>
              <a:t>The stationarity of a series determines whether or not you'll be able to apply a particular technique.</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Many popular time series forecasting methods require that the series be stationary.</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If a series is non-stationary, the standard method is to turn the series into a stationary series and then apply standard methods.</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For more information on time-series modeling see the following link:</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http://www.analyticsvidhya.com/blog/2015/12/complete-tutorial-time-series-modeling/</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ARIMA</a:t>
            </a:r>
          </a:p>
        </p:txBody>
      </p:sp>
      <p:sp>
        <p:nvSpPr>
          <p:cNvPr id="210" name="Shape 210"/>
          <p:cNvSpPr/>
          <p:nvPr/>
        </p:nvSpPr>
        <p:spPr>
          <a:xfrm>
            <a:off x="373506" y="1884917"/>
            <a:ext cx="12257787" cy="288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spcBef>
                <a:spcPts val="700"/>
              </a:spcBef>
              <a:defRPr sz="2600">
                <a:latin typeface="Helvetica Neue"/>
                <a:ea typeface="Helvetica Neue"/>
                <a:cs typeface="Helvetica Neue"/>
                <a:sym typeface="Helvetica Neue"/>
              </a:defRPr>
            </a:pPr>
            <a:r>
              <a:t>The directory where these slides are contain a basic implementation of an ARIMA.</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Due to time constraints, I could not get it working, but it still serves as an example of what needs to be done to create a fairly complex UDF.</a:t>
            </a:r>
          </a:p>
          <a:p>
            <a:pPr>
              <a:spcBef>
                <a:spcPts val="700"/>
              </a:spcBef>
              <a:defRPr sz="2600">
                <a:latin typeface="Helvetica Neue"/>
                <a:ea typeface="Helvetica Neue"/>
                <a:cs typeface="Helvetica Neue"/>
                <a:sym typeface="Helvetica Neue"/>
              </a:defRPr>
            </a:pPr>
          </a:p>
          <a:p>
            <a:pPr>
              <a:spcBef>
                <a:spcPts val="700"/>
              </a:spcBef>
              <a:defRPr sz="2600">
                <a:latin typeface="Helvetica Neue"/>
                <a:ea typeface="Helvetica Neue"/>
                <a:cs typeface="Helvetica Neue"/>
                <a:sym typeface="Helvetica Neue"/>
              </a:defRPr>
            </a:pPr>
            <a:r>
              <a:t>I'll go over the implementation in a terminal, as well as how I developed it.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Ways to Create UDFs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3"/>
          </p:nvPr>
        </p:nvSpPr>
        <p:spPr>
          <a:xfrm>
            <a:off x="279225" y="2355025"/>
            <a:ext cx="12073486" cy="4459350"/>
          </a:xfrm>
          <a:prstGeom prst="rect">
            <a:avLst/>
          </a:prstGeom>
        </p:spPr>
        <p:txBody>
          <a:bodyPr/>
          <a:lstStyle/>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Explain what Morgoth is and it is used for</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Describe the two types of work flows available for predictive analytics</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Use the InfluxData implementation of Holt-Winters to do predictive analytics</a:t>
            </a:r>
          </a:p>
          <a:p>
            <a:pPr marL="228600" indent="-228600" algn="l">
              <a:spcBef>
                <a:spcPts val="32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Overview implementing predictive analytics UDFs with Kapacitor</a:t>
            </a:r>
          </a:p>
        </p:txBody>
      </p:sp>
      <p:sp>
        <p:nvSpPr>
          <p:cNvPr id="159" name="Shape 159"/>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Two types of predictive UDFS</a:t>
            </a:r>
          </a:p>
        </p:txBody>
      </p:sp>
      <p:sp>
        <p:nvSpPr>
          <p:cNvPr id="215" name="Shape 215"/>
          <p:cNvSpPr/>
          <p:nvPr/>
        </p:nvSpPr>
        <p:spPr>
          <a:xfrm>
            <a:off x="170306" y="2004280"/>
            <a:ext cx="12257787" cy="1806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347578" indent="-347578">
              <a:spcBef>
                <a:spcPts val="700"/>
              </a:spcBef>
              <a:buSzPct val="100000"/>
              <a:buAutoNum type="arabicPeriod" startAt="1"/>
              <a:defRPr sz="2600">
                <a:latin typeface="Helvetica Neue"/>
                <a:ea typeface="Helvetica Neue"/>
                <a:cs typeface="Helvetica Neue"/>
                <a:sym typeface="Helvetica Neue"/>
              </a:defRPr>
            </a:pPr>
            <a:r>
              <a:t>UDFs that are trained outside of Kapacitor and then run against the incoming data stream.</a:t>
            </a:r>
          </a:p>
          <a:p>
            <a:pPr marL="347578" indent="-347578">
              <a:spcBef>
                <a:spcPts val="700"/>
              </a:spcBef>
              <a:buSzPct val="100000"/>
              <a:buAutoNum type="arabicPeriod" startAt="1"/>
              <a:defRPr sz="2600">
                <a:latin typeface="Helvetica Neue"/>
                <a:ea typeface="Helvetica Neue"/>
                <a:cs typeface="Helvetica Neue"/>
                <a:sym typeface="Helvetica Neue"/>
              </a:defRPr>
            </a:pPr>
            <a:r>
              <a:t>UDFs that collect all of the data necessary and do all the modeling with the data they're given.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2354353" y="434384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Using Kapacitor</a:t>
            </a:r>
          </a:p>
        </p:txBody>
      </p:sp>
      <p:sp>
        <p:nvSpPr>
          <p:cNvPr id="162" name="Shape 162"/>
          <p:cNvSpPr/>
          <p:nvPr/>
        </p:nvSpPr>
        <p:spPr>
          <a:xfrm>
            <a:off x="2091274" y="40198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Anomaly detection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nvSpPr>
        <p:spPr>
          <a:xfrm>
            <a:off x="373506" y="1610817"/>
            <a:ext cx="12257787" cy="26958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304131" indent="-304131">
              <a:spcBef>
                <a:spcPts val="1500"/>
              </a:spcBef>
              <a:buSzPct val="75000"/>
              <a:buChar char="•"/>
              <a:defRPr sz="2600">
                <a:latin typeface="Helvetica Neue"/>
                <a:ea typeface="Helvetica Neue"/>
                <a:cs typeface="Helvetica Neue"/>
                <a:sym typeface="Helvetica Neue"/>
              </a:defRPr>
            </a:pPr>
            <a:r>
              <a:t>Morgoth is an anomaly detection framework to be used with Kapacitor.</a:t>
            </a:r>
          </a:p>
          <a:p>
            <a:pPr marL="304131" indent="-304131">
              <a:spcBef>
                <a:spcPts val="1500"/>
              </a:spcBef>
              <a:buSzPct val="75000"/>
              <a:buChar char="•"/>
              <a:defRPr sz="2600">
                <a:latin typeface="Helvetica Neue"/>
                <a:ea typeface="Helvetica Neue"/>
                <a:cs typeface="Helvetica Neue"/>
                <a:sym typeface="Helvetica Neue"/>
              </a:defRPr>
            </a:pPr>
            <a:r>
              <a:t>Compares windows of data to a maintained dictionary, if the data isn't within the dictionary then it is considered anomalous.</a:t>
            </a:r>
          </a:p>
          <a:p>
            <a:pPr marL="304131" indent="-304131">
              <a:spcBef>
                <a:spcPts val="1500"/>
              </a:spcBef>
              <a:buSzPct val="75000"/>
              <a:buChar char="•"/>
              <a:defRPr sz="2600">
                <a:latin typeface="Helvetica Neue"/>
                <a:ea typeface="Helvetica Neue"/>
                <a:cs typeface="Helvetica Neue"/>
                <a:sym typeface="Helvetica Neue"/>
              </a:defRPr>
            </a:pPr>
            <a:r>
              <a:t>Use of Morgoth requires that golang be installed.</a:t>
            </a:r>
          </a:p>
        </p:txBody>
      </p:sp>
      <p:sp>
        <p:nvSpPr>
          <p:cNvPr id="165" name="Shape 165"/>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Morgoth</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373506" y="1753734"/>
            <a:ext cx="12257787" cy="420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lvl="1">
              <a:defRPr sz="1700">
                <a:latin typeface="Courier New"/>
                <a:ea typeface="Courier New"/>
                <a:cs typeface="Courier New"/>
                <a:sym typeface="Courier New"/>
              </a:defRPr>
            </a:pPr>
            <a:r>
              <a:t>stream</a:t>
            </a:r>
          </a:p>
          <a:p>
            <a:pPr lvl="1">
              <a:defRPr sz="1700">
                <a:latin typeface="Courier New"/>
                <a:ea typeface="Courier New"/>
                <a:cs typeface="Courier New"/>
                <a:sym typeface="Courier New"/>
              </a:defRPr>
            </a:pPr>
            <a:r>
              <a:t>    |from()</a:t>
            </a:r>
          </a:p>
          <a:p>
            <a:pPr lvl="1">
              <a:defRPr sz="1700">
                <a:latin typeface="Courier New"/>
                <a:ea typeface="Courier New"/>
                <a:cs typeface="Courier New"/>
                <a:sym typeface="Courier New"/>
              </a:defRPr>
            </a:pPr>
            <a:r>
              <a:t>        .measurement('cpu')</a:t>
            </a:r>
          </a:p>
          <a:p>
            <a:pPr lvl="1">
              <a:defRPr sz="1700">
                <a:latin typeface="Courier New"/>
                <a:ea typeface="Courier New"/>
                <a:cs typeface="Courier New"/>
                <a:sym typeface="Courier New"/>
              </a:defRPr>
            </a:pPr>
            <a:r>
              <a:t>        .where(lambda: "cpu" == 'cpu-total')</a:t>
            </a:r>
          </a:p>
          <a:p>
            <a:pPr lvl="1">
              <a:defRPr sz="1700">
                <a:latin typeface="Courier New"/>
                <a:ea typeface="Courier New"/>
                <a:cs typeface="Courier New"/>
                <a:sym typeface="Courier New"/>
              </a:defRPr>
            </a:pPr>
            <a:r>
              <a:t>        .groupBy(*)</a:t>
            </a:r>
          </a:p>
          <a:p>
            <a:pPr lvl="1">
              <a:defRPr sz="1700">
                <a:latin typeface="Courier New"/>
                <a:ea typeface="Courier New"/>
                <a:cs typeface="Courier New"/>
                <a:sym typeface="Courier New"/>
              </a:defRPr>
            </a:pPr>
            <a:r>
              <a:t>    |window()</a:t>
            </a:r>
          </a:p>
          <a:p>
            <a:pPr lvl="1">
              <a:defRPr sz="1700">
                <a:latin typeface="Courier New"/>
                <a:ea typeface="Courier New"/>
                <a:cs typeface="Courier New"/>
                <a:sym typeface="Courier New"/>
              </a:defRPr>
            </a:pPr>
            <a:r>
              <a:t>        .period(1m)</a:t>
            </a:r>
          </a:p>
          <a:p>
            <a:pPr lvl="1">
              <a:defRPr sz="1700">
                <a:latin typeface="Courier New"/>
                <a:ea typeface="Courier New"/>
                <a:cs typeface="Courier New"/>
                <a:sym typeface="Courier New"/>
              </a:defRPr>
            </a:pPr>
            <a:r>
              <a:t>        .every(1m)</a:t>
            </a:r>
          </a:p>
          <a:p>
            <a:pPr lvl="1">
              <a:defRPr sz="1700">
                <a:latin typeface="Courier New"/>
                <a:ea typeface="Courier New"/>
                <a:cs typeface="Courier New"/>
                <a:sym typeface="Courier New"/>
              </a:defRPr>
            </a:pPr>
            <a:r>
              <a:t>    @morgoth()</a:t>
            </a:r>
          </a:p>
          <a:p>
            <a:pPr lvl="1">
              <a:defRPr sz="1700">
                <a:latin typeface="Courier New"/>
                <a:ea typeface="Courier New"/>
                <a:cs typeface="Courier New"/>
                <a:sym typeface="Courier New"/>
              </a:defRPr>
            </a:pPr>
            <a:r>
              <a:t>        // track the 'usage_idle' field</a:t>
            </a:r>
          </a:p>
          <a:p>
            <a:pPr lvl="1">
              <a:defRPr sz="1700">
                <a:latin typeface="Courier New"/>
                <a:ea typeface="Courier New"/>
                <a:cs typeface="Courier New"/>
                <a:sym typeface="Courier New"/>
              </a:defRPr>
            </a:pPr>
            <a:r>
              <a:t>        .field('usage_idle')</a:t>
            </a:r>
          </a:p>
          <a:p>
            <a:pPr lvl="1">
              <a:defRPr sz="1700">
                <a:latin typeface="Courier New"/>
                <a:ea typeface="Courier New"/>
                <a:cs typeface="Courier New"/>
                <a:sym typeface="Courier New"/>
              </a:defRPr>
            </a:pPr>
            <a:r>
              <a:t>        .errorTolernace(0.01)</a:t>
            </a:r>
          </a:p>
          <a:p>
            <a:pPr lvl="1">
              <a:defRPr sz="1700">
                <a:latin typeface="Courier New"/>
                <a:ea typeface="Courier New"/>
                <a:cs typeface="Courier New"/>
                <a:sym typeface="Courier New"/>
              </a:defRPr>
            </a:pPr>
            <a:r>
              <a:t>        // The window is anomalous if it occurs less the 5% of the time.</a:t>
            </a:r>
          </a:p>
          <a:p>
            <a:pPr lvl="1">
              <a:defRPr sz="1700">
                <a:latin typeface="Courier New"/>
                <a:ea typeface="Courier New"/>
                <a:cs typeface="Courier New"/>
                <a:sym typeface="Courier New"/>
              </a:defRPr>
            </a:pPr>
            <a:r>
              <a:t>        .minSupport(0.05)</a:t>
            </a:r>
          </a:p>
          <a:p>
            <a:pPr lvl="1">
              <a:defRPr sz="1700">
                <a:latin typeface="Courier New"/>
                <a:ea typeface="Courier New"/>
                <a:cs typeface="Courier New"/>
                <a:sym typeface="Courier New"/>
              </a:defRPr>
            </a:pPr>
            <a:r>
              <a:t>        // Use the sigma fingerprinter</a:t>
            </a:r>
          </a:p>
          <a:p>
            <a:pPr lvl="1">
              <a:defRPr sz="1700">
                <a:latin typeface="Courier New"/>
                <a:ea typeface="Courier New"/>
                <a:cs typeface="Courier New"/>
                <a:sym typeface="Courier New"/>
              </a:defRPr>
            </a:pPr>
            <a:r>
              <a:t>        .sigma(3.0)</a:t>
            </a:r>
          </a:p>
          <a:p>
            <a:pPr lvl="1">
              <a:defRPr sz="1700">
                <a:latin typeface="Courier New"/>
                <a:ea typeface="Courier New"/>
                <a:cs typeface="Courier New"/>
                <a:sym typeface="Courier New"/>
              </a:defRPr>
            </a:pPr>
            <a:r>
              <a:t>        // Multiple fingerprinters can be defined...</a:t>
            </a:r>
          </a:p>
        </p:txBody>
      </p:sp>
      <p:sp>
        <p:nvSpPr>
          <p:cNvPr id="168" name="Shape 168"/>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Morgoth TICKscript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373506" y="2083934"/>
            <a:ext cx="12257787" cy="130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1700">
                <a:latin typeface="Courier New"/>
                <a:ea typeface="Courier New"/>
                <a:cs typeface="Courier New"/>
                <a:sym typeface="Courier New"/>
              </a:defRPr>
            </a:pPr>
            <a:r>
              <a:t>[udf]</a:t>
            </a:r>
          </a:p>
          <a:p>
            <a:pPr>
              <a:defRPr sz="1700">
                <a:latin typeface="Courier New"/>
                <a:ea typeface="Courier New"/>
                <a:cs typeface="Courier New"/>
                <a:sym typeface="Courier New"/>
              </a:defRPr>
            </a:pPr>
            <a:r>
              <a:t>[udf.functions]</a:t>
            </a:r>
          </a:p>
          <a:p>
            <a:pPr>
              <a:defRPr sz="1700">
                <a:latin typeface="Courier New"/>
                <a:ea typeface="Courier New"/>
                <a:cs typeface="Courier New"/>
                <a:sym typeface="Courier New"/>
              </a:defRPr>
            </a:pPr>
            <a:r>
              <a:t>    [udf.functions.morgoth]</a:t>
            </a:r>
          </a:p>
          <a:p>
            <a:pPr>
              <a:defRPr sz="1700">
                <a:latin typeface="Courier New"/>
                <a:ea typeface="Courier New"/>
                <a:cs typeface="Courier New"/>
                <a:sym typeface="Courier New"/>
              </a:defRPr>
            </a:pPr>
            <a:r>
              <a:t>        prog = "/path/to/bin/morgoth"</a:t>
            </a:r>
          </a:p>
          <a:p>
            <a:pPr>
              <a:defRPr sz="1700">
                <a:latin typeface="Courier New"/>
                <a:ea typeface="Courier New"/>
                <a:cs typeface="Courier New"/>
                <a:sym typeface="Courier New"/>
              </a:defRPr>
            </a:pPr>
            <a:r>
              <a:t>        timeout = "10s"</a:t>
            </a:r>
          </a:p>
        </p:txBody>
      </p:sp>
      <p:sp>
        <p:nvSpPr>
          <p:cNvPr id="171" name="Shape 171"/>
          <p:cNvSpPr/>
          <p:nvPr/>
        </p:nvSpPr>
        <p:spPr>
          <a:xfrm>
            <a:off x="-12577"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Morgoth Configuration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xfrm>
            <a:off x="331539" y="1681435"/>
            <a:ext cx="12341722" cy="6390730"/>
          </a:xfrm>
          <a:prstGeom prst="roundRect">
            <a:avLst>
              <a:gd name="adj" fmla="val 2028"/>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Configure Kapacitor to work with Morgoth and create a Task out of the following TICKscript. I've included the Morgoth binary in this repository.</a:t>
            </a:r>
          </a:p>
          <a:p>
            <a:pPr algn="just">
              <a:lnSpc>
                <a:spcPct val="110000"/>
              </a:lnSpc>
              <a:defRPr sz="2600">
                <a:solidFill>
                  <a:srgbClr val="53585F"/>
                </a:solidFill>
                <a:latin typeface="Helvetica Neue"/>
                <a:ea typeface="Helvetica Neue"/>
                <a:cs typeface="Helvetica Neue"/>
                <a:sym typeface="Helvetica Neue"/>
              </a:defRPr>
            </a:pPr>
          </a:p>
          <a:p>
            <a:pPr lvl="1" algn="l">
              <a:defRPr sz="1700">
                <a:solidFill>
                  <a:srgbClr val="575E6C"/>
                </a:solidFill>
                <a:latin typeface="Courier New"/>
                <a:ea typeface="Courier New"/>
                <a:cs typeface="Courier New"/>
                <a:sym typeface="Courier New"/>
              </a:defRPr>
            </a:pPr>
            <a:r>
              <a:t>stream</a:t>
            </a:r>
          </a:p>
          <a:p>
            <a:pPr lvl="1" algn="l">
              <a:defRPr sz="1700">
                <a:solidFill>
                  <a:srgbClr val="575E6C"/>
                </a:solidFill>
                <a:latin typeface="Courier New"/>
                <a:ea typeface="Courier New"/>
                <a:cs typeface="Courier New"/>
                <a:sym typeface="Courier New"/>
              </a:defRPr>
            </a:pPr>
            <a:r>
              <a:t>    |from()</a:t>
            </a:r>
          </a:p>
          <a:p>
            <a:pPr lvl="1" algn="l">
              <a:defRPr sz="1700">
                <a:solidFill>
                  <a:srgbClr val="575E6C"/>
                </a:solidFill>
                <a:latin typeface="Courier New"/>
                <a:ea typeface="Courier New"/>
                <a:cs typeface="Courier New"/>
                <a:sym typeface="Courier New"/>
              </a:defRPr>
            </a:pPr>
            <a:r>
              <a:t>        .measurement('cpu')</a:t>
            </a:r>
          </a:p>
          <a:p>
            <a:pPr lvl="1" algn="l">
              <a:defRPr sz="1700">
                <a:solidFill>
                  <a:srgbClr val="575E6C"/>
                </a:solidFill>
                <a:latin typeface="Courier New"/>
                <a:ea typeface="Courier New"/>
                <a:cs typeface="Courier New"/>
                <a:sym typeface="Courier New"/>
              </a:defRPr>
            </a:pPr>
            <a:r>
              <a:t>        .where(lambda: "cpu" == 'cpu-total')</a:t>
            </a:r>
          </a:p>
          <a:p>
            <a:pPr lvl="1" algn="l">
              <a:defRPr sz="1700">
                <a:solidFill>
                  <a:srgbClr val="575E6C"/>
                </a:solidFill>
                <a:latin typeface="Courier New"/>
                <a:ea typeface="Courier New"/>
                <a:cs typeface="Courier New"/>
                <a:sym typeface="Courier New"/>
              </a:defRPr>
            </a:pPr>
            <a:r>
              <a:t>        .groupBy(*)</a:t>
            </a:r>
          </a:p>
          <a:p>
            <a:pPr lvl="1" algn="l">
              <a:defRPr sz="1700">
                <a:solidFill>
                  <a:srgbClr val="575E6C"/>
                </a:solidFill>
                <a:latin typeface="Courier New"/>
                <a:ea typeface="Courier New"/>
                <a:cs typeface="Courier New"/>
                <a:sym typeface="Courier New"/>
              </a:defRPr>
            </a:pPr>
            <a:r>
              <a:t>    |window()</a:t>
            </a:r>
          </a:p>
          <a:p>
            <a:pPr lvl="1" algn="l">
              <a:defRPr sz="1700">
                <a:solidFill>
                  <a:srgbClr val="575E6C"/>
                </a:solidFill>
                <a:latin typeface="Courier New"/>
                <a:ea typeface="Courier New"/>
                <a:cs typeface="Courier New"/>
                <a:sym typeface="Courier New"/>
              </a:defRPr>
            </a:pPr>
            <a:r>
              <a:t>        .period(1m)</a:t>
            </a:r>
          </a:p>
          <a:p>
            <a:pPr lvl="1" algn="l">
              <a:defRPr sz="1700">
                <a:solidFill>
                  <a:srgbClr val="575E6C"/>
                </a:solidFill>
                <a:latin typeface="Courier New"/>
                <a:ea typeface="Courier New"/>
                <a:cs typeface="Courier New"/>
                <a:sym typeface="Courier New"/>
              </a:defRPr>
            </a:pPr>
            <a:r>
              <a:t>        .every(1m)</a:t>
            </a:r>
          </a:p>
          <a:p>
            <a:pPr lvl="1" algn="l">
              <a:defRPr sz="1700">
                <a:solidFill>
                  <a:srgbClr val="575E6C"/>
                </a:solidFill>
                <a:latin typeface="Courier New"/>
                <a:ea typeface="Courier New"/>
                <a:cs typeface="Courier New"/>
                <a:sym typeface="Courier New"/>
              </a:defRPr>
            </a:pPr>
            <a:r>
              <a:t>    @morgoth()</a:t>
            </a:r>
          </a:p>
          <a:p>
            <a:pPr lvl="1" algn="l">
              <a:defRPr sz="1700">
                <a:solidFill>
                  <a:srgbClr val="575E6C"/>
                </a:solidFill>
                <a:latin typeface="Courier New"/>
                <a:ea typeface="Courier New"/>
                <a:cs typeface="Courier New"/>
                <a:sym typeface="Courier New"/>
              </a:defRPr>
            </a:pPr>
            <a:r>
              <a:t>        // track the 'usage_idle' field</a:t>
            </a:r>
          </a:p>
          <a:p>
            <a:pPr lvl="1" algn="l">
              <a:defRPr sz="1700">
                <a:solidFill>
                  <a:srgbClr val="575E6C"/>
                </a:solidFill>
                <a:latin typeface="Courier New"/>
                <a:ea typeface="Courier New"/>
                <a:cs typeface="Courier New"/>
                <a:sym typeface="Courier New"/>
              </a:defRPr>
            </a:pPr>
            <a:r>
              <a:t>        .field('usage_idle')</a:t>
            </a:r>
          </a:p>
          <a:p>
            <a:pPr lvl="1" algn="l">
              <a:defRPr sz="1700">
                <a:solidFill>
                  <a:srgbClr val="575E6C"/>
                </a:solidFill>
                <a:latin typeface="Courier New"/>
                <a:ea typeface="Courier New"/>
                <a:cs typeface="Courier New"/>
                <a:sym typeface="Courier New"/>
              </a:defRPr>
            </a:pPr>
            <a:r>
              <a:t>        .errorTolernace(0.01)</a:t>
            </a:r>
          </a:p>
          <a:p>
            <a:pPr lvl="1" algn="l">
              <a:defRPr sz="1700">
                <a:solidFill>
                  <a:srgbClr val="575E6C"/>
                </a:solidFill>
                <a:latin typeface="Courier New"/>
                <a:ea typeface="Courier New"/>
                <a:cs typeface="Courier New"/>
                <a:sym typeface="Courier New"/>
              </a:defRPr>
            </a:pPr>
            <a:r>
              <a:t>        // The window is anomalous if it occurs less the 5% of the time.</a:t>
            </a:r>
          </a:p>
          <a:p>
            <a:pPr lvl="1" algn="l">
              <a:defRPr sz="1700">
                <a:solidFill>
                  <a:srgbClr val="575E6C"/>
                </a:solidFill>
                <a:latin typeface="Courier New"/>
                <a:ea typeface="Courier New"/>
                <a:cs typeface="Courier New"/>
                <a:sym typeface="Courier New"/>
              </a:defRPr>
            </a:pPr>
            <a:r>
              <a:t>        .minSupport(0.05)</a:t>
            </a:r>
          </a:p>
          <a:p>
            <a:pPr lvl="1" algn="l">
              <a:defRPr sz="1700">
                <a:solidFill>
                  <a:srgbClr val="575E6C"/>
                </a:solidFill>
                <a:latin typeface="Courier New"/>
                <a:ea typeface="Courier New"/>
                <a:cs typeface="Courier New"/>
                <a:sym typeface="Courier New"/>
              </a:defRPr>
            </a:pPr>
            <a:r>
              <a:t>        // Use the sigma fingerprinter</a:t>
            </a:r>
          </a:p>
          <a:p>
            <a:pPr lvl="1" algn="l">
              <a:defRPr sz="1700">
                <a:solidFill>
                  <a:srgbClr val="575E6C"/>
                </a:solidFill>
                <a:latin typeface="Courier New"/>
                <a:ea typeface="Courier New"/>
                <a:cs typeface="Courier New"/>
                <a:sym typeface="Courier New"/>
              </a:defRPr>
            </a:pPr>
            <a:r>
              <a:t>        .sigma(3.0)</a:t>
            </a:r>
          </a:p>
          <a:p>
            <a:pPr lvl="1" algn="l">
              <a:defRPr sz="1700">
                <a:solidFill>
                  <a:srgbClr val="575E6C"/>
                </a:solidFill>
                <a:latin typeface="Courier New"/>
                <a:ea typeface="Courier New"/>
                <a:cs typeface="Courier New"/>
                <a:sym typeface="Courier New"/>
              </a:defRPr>
            </a:pPr>
            <a:r>
              <a:t>        // Multiple fingerprinters can be defined...</a:t>
            </a:r>
          </a:p>
        </p:txBody>
      </p:sp>
      <p:sp>
        <p:nvSpPr>
          <p:cNvPr id="174" name="Shape 174"/>
          <p:cNvSpPr/>
          <p:nvPr>
            <p:ph type="body" idx="14"/>
          </p:nvPr>
        </p:nvSpPr>
        <p:spPr>
          <a:prstGeom prst="rect">
            <a:avLst/>
          </a:prstGeom>
        </p:spPr>
        <p:txBody>
          <a:bodyPr/>
          <a:lstStyle/>
          <a:p>
            <a:pPr/>
            <a:r>
              <a:t>Exercise</a:t>
            </a:r>
          </a:p>
        </p:txBody>
      </p:sp>
      <p:sp>
        <p:nvSpPr>
          <p:cNvPr id="175" name="Shape 175"/>
          <p:cNvSpPr/>
          <p:nvPr/>
        </p:nvSpPr>
        <p:spPr>
          <a:xfrm>
            <a:off x="-12576" y="-60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Exercise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nvSpPr>
        <p:spPr>
          <a:xfrm>
            <a:off x="2354353" y="4343846"/>
            <a:ext cx="12732395" cy="106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Using Kapacitor</a:t>
            </a:r>
          </a:p>
        </p:txBody>
      </p:sp>
      <p:sp>
        <p:nvSpPr>
          <p:cNvPr id="178" name="Shape 178"/>
          <p:cNvSpPr/>
          <p:nvPr/>
        </p:nvSpPr>
        <p:spPr>
          <a:xfrm>
            <a:off x="2091274" y="4019847"/>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Predictive Analytics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373506" y="1834117"/>
            <a:ext cx="12257787" cy="3343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600">
                <a:latin typeface="Helvetica Neue"/>
                <a:ea typeface="Helvetica Neue"/>
                <a:cs typeface="Helvetica Neue"/>
                <a:sym typeface="Helvetica Neue"/>
              </a:defRPr>
            </a:pPr>
            <a:r>
              <a:t>Holt-Winters Exponential smoothing is a rule of thumb technique for time series data. It is a common technique used for forecasting time series data.</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Holt-Winters is implemented in both InfluxQL and Kapacitor.</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If simply graphing the output, Holt-Winters can be ran from within InfluxQL.</a:t>
            </a:r>
          </a:p>
          <a:p>
            <a:pPr>
              <a:defRPr sz="2600">
                <a:latin typeface="Helvetica Neue"/>
                <a:ea typeface="Helvetica Neue"/>
                <a:cs typeface="Helvetica Neue"/>
                <a:sym typeface="Helvetica Neue"/>
              </a:defRPr>
            </a:pPr>
          </a:p>
          <a:p>
            <a:pPr>
              <a:defRPr sz="2600">
                <a:latin typeface="Helvetica Neue"/>
                <a:ea typeface="Helvetica Neue"/>
                <a:cs typeface="Helvetica Neue"/>
                <a:sym typeface="Helvetica Neue"/>
              </a:defRPr>
            </a:pPr>
            <a:r>
              <a:t>If you'd like to alert on the data, one should use it from within Kapacitor.</a:t>
            </a:r>
          </a:p>
        </p:txBody>
      </p:sp>
      <p:sp>
        <p:nvSpPr>
          <p:cNvPr id="181" name="Shape 181"/>
          <p:cNvSpPr/>
          <p:nvPr/>
        </p:nvSpPr>
        <p:spPr>
          <a:xfrm>
            <a:off x="-12577" y="-44153"/>
            <a:ext cx="13029953" cy="1452961"/>
          </a:xfrm>
          <a:prstGeom prst="rect">
            <a:avLst/>
          </a:prstGeom>
          <a:solidFill>
            <a:schemeClr val="accent2">
              <a:satOff val="-13916"/>
              <a:lumOff val="13989"/>
            </a:schemeClr>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a:solidFill>
                  <a:srgbClr val="FFFFFF"/>
                </a:solidFill>
              </a:defRPr>
            </a:lvl1pPr>
          </a:lstStyle>
          <a:p>
            <a:pPr/>
            <a:r>
              <a:t>    Holt-Winters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