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comments/comment1.xml" ContentType="application/vnd.openxmlformats-officedocument.presentationml.comments+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comments/comment2.xml" ContentType="application/vnd.openxmlformats-officedocument.presentationml.comments+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s/comment3.xml" ContentType="application/vnd.openxmlformats-officedocument.presentationml.comments+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5"/>
    <p:sldId id="313" r:id="rId66"/>
    <p:sldId id="314" r:id="rId67"/>
    <p:sldId id="315" r:id="rId69"/>
    <p:sldId id="316" r:id="rId70"/>
    <p:sldId id="317" r:id="rId71"/>
    <p:sldId id="318" r:id="rId72"/>
    <p:sldId id="319" r:id="rId74"/>
    <p:sldId id="320" r:id="rId75"/>
    <p:sldId id="321" r:id="rId76"/>
    <p:sldId id="322" r:id="rId77"/>
    <p:sldId id="323" r:id="rId78"/>
    <p:sldId id="324" r:id="rId79"/>
    <p:sldId id="325" r:id="rId80"/>
    <p:sldId id="326" r:id="rId81"/>
  </p:sldIdLst>
  <p:sldSz cx="9144000" cy="5143500"/>
  <p:notesSz cx="6858000" cy="9144000"/>
  <p:defaultTextStyle>
    <a:lvl1pPr>
      <a:defRPr sz="1400">
        <a:solidFill>
          <a:srgbClr val="262626"/>
        </a:solidFill>
        <a:latin typeface="Arial"/>
        <a:ea typeface="Arial"/>
        <a:cs typeface="Arial"/>
        <a:sym typeface="Arial"/>
      </a:defRPr>
    </a:lvl1pPr>
    <a:lvl2pPr>
      <a:defRPr sz="1400">
        <a:solidFill>
          <a:srgbClr val="262626"/>
        </a:solidFill>
        <a:latin typeface="Arial"/>
        <a:ea typeface="Arial"/>
        <a:cs typeface="Arial"/>
        <a:sym typeface="Arial"/>
      </a:defRPr>
    </a:lvl2pPr>
    <a:lvl3pPr>
      <a:defRPr sz="1400">
        <a:solidFill>
          <a:srgbClr val="262626"/>
        </a:solidFill>
        <a:latin typeface="Arial"/>
        <a:ea typeface="Arial"/>
        <a:cs typeface="Arial"/>
        <a:sym typeface="Arial"/>
      </a:defRPr>
    </a:lvl3pPr>
    <a:lvl4pPr>
      <a:defRPr sz="1400">
        <a:solidFill>
          <a:srgbClr val="262626"/>
        </a:solidFill>
        <a:latin typeface="Arial"/>
        <a:ea typeface="Arial"/>
        <a:cs typeface="Arial"/>
        <a:sym typeface="Arial"/>
      </a:defRPr>
    </a:lvl4pPr>
    <a:lvl5pPr>
      <a:defRPr sz="1400">
        <a:solidFill>
          <a:srgbClr val="262626"/>
        </a:solidFill>
        <a:latin typeface="Arial"/>
        <a:ea typeface="Arial"/>
        <a:cs typeface="Arial"/>
        <a:sym typeface="Arial"/>
      </a:defRPr>
    </a:lvl5pPr>
    <a:lvl6pPr>
      <a:defRPr sz="1400">
        <a:solidFill>
          <a:srgbClr val="262626"/>
        </a:solidFill>
        <a:latin typeface="Arial"/>
        <a:ea typeface="Arial"/>
        <a:cs typeface="Arial"/>
        <a:sym typeface="Arial"/>
      </a:defRPr>
    </a:lvl6pPr>
    <a:lvl7pPr>
      <a:defRPr sz="1400">
        <a:solidFill>
          <a:srgbClr val="262626"/>
        </a:solidFill>
        <a:latin typeface="Arial"/>
        <a:ea typeface="Arial"/>
        <a:cs typeface="Arial"/>
        <a:sym typeface="Arial"/>
      </a:defRPr>
    </a:lvl7pPr>
    <a:lvl8pPr>
      <a:defRPr sz="1400">
        <a:solidFill>
          <a:srgbClr val="262626"/>
        </a:solidFill>
        <a:latin typeface="Arial"/>
        <a:ea typeface="Arial"/>
        <a:cs typeface="Arial"/>
        <a:sym typeface="Arial"/>
      </a:defRPr>
    </a:lvl8pPr>
    <a:lvl9pPr>
      <a:defRPr sz="1400">
        <a:solidFill>
          <a:srgbClr val="262626"/>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Russo Iii" initials="VRI"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262626"/>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n" i="on">
        <a:font>
          <a:latin typeface="Arial"/>
          <a:ea typeface="Arial"/>
          <a:cs typeface="Arial"/>
        </a:font>
        <a:srgbClr val="262626"/>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n" i="on">
        <a:font>
          <a:latin typeface="Arial"/>
          <a:ea typeface="Arial"/>
          <a:cs typeface="Arial"/>
        </a:font>
        <a:srgbClr val="262626"/>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n" i="on">
        <a:font>
          <a:latin typeface="Arial"/>
          <a:ea typeface="Arial"/>
          <a:cs typeface="Arial"/>
        </a:font>
        <a:srgbClr val="262626"/>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n" i="on">
        <a:font>
          <a:latin typeface="Arial"/>
          <a:ea typeface="Arial"/>
          <a:cs typeface="Arial"/>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9D7"/>
          </a:solidFill>
        </a:fill>
      </a:tcStyle>
    </a:wholeTbl>
    <a:band2H>
      <a:tcTxStyle b="def" i="def"/>
      <a:tcStyle>
        <a:tcBdr/>
        <a:fill>
          <a:solidFill>
            <a:srgbClr val="E6EDEC"/>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38A7E"/>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38A7E"/>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138A7E"/>
          </a:solidFill>
        </a:fill>
      </a:tcStyle>
    </a:firstRow>
  </a:tblStyle>
  <a:tblStyle styleId="{EEE7283C-3CF3-47DC-8721-378D4A62B228}" styleName="">
    <a:tblBg/>
    <a:wholeTbl>
      <a:tcTxStyle b="on" i="on">
        <a:font>
          <a:latin typeface="Arial"/>
          <a:ea typeface="Arial"/>
          <a:cs typeface="Arial"/>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DDE0"/>
          </a:solidFill>
        </a:fill>
      </a:tcStyle>
    </a:wholeTbl>
    <a:band2H>
      <a:tcTxStyle b="def" i="def"/>
      <a:tcStyle>
        <a:tcBdr/>
        <a:fill>
          <a:solidFill>
            <a:srgbClr val="ECEFF0"/>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198A4"/>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198A4"/>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198A4"/>
          </a:solidFill>
        </a:fill>
      </a:tcStyle>
    </a:firstRow>
  </a:tblStyle>
  <a:tblStyle styleId="{CF821DB8-F4EB-4A41-A1BA-3FCAFE7338EE}" styleName="">
    <a:tblBg/>
    <a:wholeTbl>
      <a:tcTxStyle b="on" i="on">
        <a:font>
          <a:latin typeface="Arial"/>
          <a:ea typeface="Arial"/>
          <a:cs typeface="Arial"/>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3CDD5"/>
          </a:solidFill>
        </a:fill>
      </a:tcStyle>
    </a:wholeTbl>
    <a:band2H>
      <a:tcTxStyle b="def" i="def"/>
      <a:tcStyle>
        <a:tcBdr/>
        <a:fill>
          <a:solidFill>
            <a:srgbClr val="EAE8EB"/>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D3F76"/>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D3F76"/>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D3F76"/>
          </a:solidFill>
        </a:fill>
      </a:tcStyle>
    </a:firstRow>
  </a:tblStyle>
  <a:tblStyle styleId="{33BA23B1-9221-436E-865A-0063620EA4FD}" styleName="">
    <a:tblBg/>
    <a:wholeTbl>
      <a:tcTxStyle b="on" i="on">
        <a:font>
          <a:latin typeface="Arial"/>
          <a:ea typeface="Arial"/>
          <a:cs typeface="Arial"/>
        </a:font>
        <a:srgbClr val="2626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38A7E"/>
          </a:solidFill>
        </a:fill>
      </a:tcStyle>
    </a:firstCol>
    <a:lastRow>
      <a:tcTxStyle b="on" i="on">
        <a:font>
          <a:latin typeface="Arial"/>
          <a:ea typeface="Arial"/>
          <a:cs typeface="Arial"/>
        </a:font>
        <a:srgbClr val="262626"/>
      </a:tcTxStyle>
      <a:tcStyle>
        <a:tcBdr>
          <a:left>
            <a:ln w="12700" cap="flat">
              <a:noFill/>
              <a:miter lim="400000"/>
            </a:ln>
          </a:left>
          <a:right>
            <a:ln w="12700" cap="flat">
              <a:noFill/>
              <a:miter lim="400000"/>
            </a:ln>
          </a:right>
          <a:top>
            <a:ln w="50800" cap="flat">
              <a:solidFill>
                <a:srgbClr val="262626"/>
              </a:solidFill>
              <a:prstDash val="solid"/>
              <a:bevel/>
            </a:ln>
          </a:top>
          <a:bottom>
            <a:ln w="25400" cap="flat">
              <a:solidFill>
                <a:srgbClr val="262626"/>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262626"/>
              </a:solidFill>
              <a:prstDash val="solid"/>
              <a:bevel/>
            </a:ln>
          </a:top>
          <a:bottom>
            <a:ln w="25400" cap="flat">
              <a:solidFill>
                <a:srgbClr val="262626"/>
              </a:solidFill>
              <a:prstDash val="solid"/>
              <a:bevel/>
            </a:ln>
          </a:bottom>
          <a:insideH>
            <a:ln w="12700" cap="flat">
              <a:noFill/>
              <a:miter lim="400000"/>
            </a:ln>
          </a:insideH>
          <a:insideV>
            <a:ln w="12700" cap="flat">
              <a:noFill/>
              <a:miter lim="400000"/>
            </a:ln>
          </a:insideV>
        </a:tcBdr>
        <a:fill>
          <a:solidFill>
            <a:srgbClr val="138A7E"/>
          </a:solidFill>
        </a:fill>
      </a:tcStyle>
    </a:firstRow>
  </a:tblStyle>
  <a:tblStyle styleId="{2708684C-4D16-4618-839F-0558EEFCDFE6}" styleName="">
    <a:tblBg/>
    <a:wholeTbl>
      <a:tcTxStyle b="on" i="on">
        <a:font>
          <a:latin typeface="Arial"/>
          <a:ea typeface="Arial"/>
          <a:cs typeface="Arial"/>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BCBCB"/>
          </a:solidFill>
        </a:fill>
      </a:tcStyle>
    </a:wholeTbl>
    <a:band2H>
      <a:tcTxStyle b="def" i="def"/>
      <a:tcStyle>
        <a:tcBdr/>
        <a:fill>
          <a:solidFill>
            <a:srgbClr val="E7E7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62626"/>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62626"/>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6262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comments" Target="comments/comment1.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comments" Target="comments/comment2.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comments" Target="comments/comment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2-16T18:31:02.492" idx="1">
    <p:pos x="4196" y="-1264"/>
    <p:text>There can be moments of downtime (research moments of when downtime can occur)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2-16T18:31:02.502" idx="2">
    <p:pos x="4016" y="-1168"/>
    <p:text>Add snapshot of the debug screen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2-16T18:31:02.554" idx="3">
    <p:pos x="3942" y="-1205"/>
    <p:text>Change "User self-service" to "Marketplace exposure". Discuss the automation instance creation distinction between CUPS and Broker/</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p:nvPr>
            <p:ph type="sldImg"/>
          </p:nvPr>
        </p:nvSpPr>
        <p:spPr>
          <a:xfrm>
            <a:off x="1143000" y="685800"/>
            <a:ext cx="4572000" cy="3429000"/>
          </a:xfrm>
          <a:prstGeom prst="rect">
            <a:avLst/>
          </a:prstGeom>
        </p:spPr>
        <p:txBody>
          <a:bodyPr/>
          <a:lstStyle/>
          <a:p>
            <a:pPr lvl="0"/>
          </a:p>
        </p:txBody>
      </p:sp>
      <p:sp>
        <p:nvSpPr>
          <p:cNvPr id="94" name="Shape 9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 Id="rId3" Type="http://schemas.openxmlformats.org/officeDocument/2006/relationships/hyperlink" Target="http://docs.pivotal.io/pivotalcf/customizing/upgrading-pcf.html" TargetMode="Externa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 Id="rId3" Type="http://schemas.openxmlformats.org/officeDocument/2006/relationships/hyperlink" Target="https://pcfsizer.cfapps.pez.pivotal.io"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 Id="rId3" Type="http://schemas.openxmlformats.org/officeDocument/2006/relationships/hyperlink" Target="https://drive.google.com/folderview?id=0B4KCenwl13JOcUJjUXdsVzNxZlk&amp;usp=drive_web"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 Id="rId3" Type="http://schemas.openxmlformats.org/officeDocument/2006/relationships/hyperlink" Target="https://sites.google.com/a/pivotal.io/pcf-poc-practices/prepare" TargetMode="Externa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lvl="0"/>
          </a:p>
        </p:txBody>
      </p:sp>
      <p:sp>
        <p:nvSpPr>
          <p:cNvPr id="397" name="Shape 397"/>
          <p:cNvSpPr/>
          <p:nvPr>
            <p:ph type="body" sz="quarter" idx="1"/>
          </p:nvPr>
        </p:nvSpPr>
        <p:spPr>
          <a:prstGeom prst="rect">
            <a:avLst/>
          </a:prstGeom>
        </p:spPr>
        <p:txBody>
          <a:bodyPr/>
          <a:lstStyle>
            <a:lvl1pPr defTabSz="914400">
              <a:lnSpc>
                <a:spcPct val="100000"/>
              </a:lnSpc>
              <a:defRPr sz="1800"/>
            </a:lvl1pPr>
          </a:lstStyle>
          <a:p>
            <a:pPr lvl="0"/>
            <a:r>
              <a:t>The goal of these slides is to introduce the day-to-day operations for Pivotal Cloud Foundry.  It covers installation and configuration, backup / recovery, scaling, and upgrading the platform.  It also covers PCF products and services, as well as how to achieve zero downtime deployments.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sldImg"/>
          </p:nvPr>
        </p:nvSpPr>
        <p:spPr>
          <a:prstGeom prst="rect">
            <a:avLst/>
          </a:prstGeom>
        </p:spPr>
        <p:txBody>
          <a:bodyPr/>
          <a:lstStyle/>
          <a:p>
            <a:pPr lvl="0"/>
          </a:p>
        </p:txBody>
      </p:sp>
      <p:sp>
        <p:nvSpPr>
          <p:cNvPr id="485" name="Shape 485"/>
          <p:cNvSpPr/>
          <p:nvPr>
            <p:ph type="body" sz="quarter" idx="1"/>
          </p:nvPr>
        </p:nvSpPr>
        <p:spPr>
          <a:prstGeom prst="rect">
            <a:avLst/>
          </a:prstGeom>
        </p:spPr>
        <p:txBody>
          <a:bodyPr/>
          <a:lstStyle/>
          <a:p>
            <a:pPr lvl="0" defTabSz="914400">
              <a:lnSpc>
                <a:spcPct val="100000"/>
              </a:lnSpc>
              <a:defRPr sz="1800"/>
            </a:pPr>
            <a:r>
              <a:t>Patching and upgrading Ops Manager is critical to maintain system updates and new features.  Upgrading Ops Manager, unlike PCF products that use canary deployments, requires downtime for the existing Ops Manager instance.  Elastic runtime and other PCF products will continue to operate normally, but Ops Manager functions like installing products or monitoring PCF VMs will be unavailable during upgrades.</a:t>
            </a:r>
          </a:p>
          <a:p>
            <a:pPr lvl="0" defTabSz="914400">
              <a:lnSpc>
                <a:spcPct val="100000"/>
              </a:lnSpc>
              <a:defRPr sz="1800"/>
            </a:pPr>
          </a:p>
          <a:p>
            <a:pPr lvl="0" defTabSz="914400">
              <a:lnSpc>
                <a:spcPct val="100000"/>
              </a:lnSpc>
              <a:defRPr sz="1800"/>
            </a:pPr>
            <a:r>
              <a:t>To apply a patch or upgrade to Ops Manager, follow these steps:</a:t>
            </a:r>
          </a:p>
          <a:p>
            <a:pPr lvl="0" defTabSz="914400">
              <a:lnSpc>
                <a:spcPct val="100000"/>
              </a:lnSpc>
              <a:defRPr sz="1800"/>
            </a:pPr>
          </a:p>
          <a:p>
            <a:pPr lvl="0" marL="457200" indent="-228600" defTabSz="914400">
              <a:lnSpc>
                <a:spcPct val="100000"/>
              </a:lnSpc>
              <a:buSzPct val="100000"/>
              <a:buAutoNum type="arabicPeriod" startAt="1"/>
              <a:defRPr sz="1800"/>
            </a:pPr>
            <a:r>
              <a:t>Verify that you are able upgrade from your current version according to the release notes.  Typically, only 1 version is supported for upgrades (i.e. 1.5 -&gt; 1.6, not 1.4 -&gt; 1.6), so you may have to perform incremental upgrades.</a:t>
            </a:r>
          </a:p>
          <a:p>
            <a:pPr lvl="0" marL="457200" indent="-228600" defTabSz="914400">
              <a:lnSpc>
                <a:spcPct val="100000"/>
              </a:lnSpc>
              <a:buSzPct val="100000"/>
              <a:buAutoNum type="arabicPeriod" startAt="1"/>
              <a:defRPr sz="1800"/>
            </a:pPr>
            <a:r>
              <a:t>Export your installation settings in the Ops Manager UI.</a:t>
            </a:r>
          </a:p>
          <a:p>
            <a:pPr lvl="0" marL="457200" indent="-228600" defTabSz="914400">
              <a:lnSpc>
                <a:spcPct val="100000"/>
              </a:lnSpc>
              <a:buSzPct val="100000"/>
              <a:buAutoNum type="arabicPeriod" startAt="1"/>
              <a:defRPr sz="1800"/>
            </a:pPr>
            <a:r>
              <a:t>Power off the existing Ops Manager VM in your cloud provider, and record it’s IP address.</a:t>
            </a:r>
          </a:p>
          <a:p>
            <a:pPr lvl="0" marL="457200" indent="-228600" defTabSz="914400">
              <a:lnSpc>
                <a:spcPct val="100000"/>
              </a:lnSpc>
              <a:buSzPct val="100000"/>
              <a:buAutoNum type="arabicPeriod" startAt="1"/>
              <a:defRPr sz="1800"/>
            </a:pPr>
            <a:r>
              <a:t>Deploy the new Ops Manager VM template in your cloud provider, using the older version’s IP address.</a:t>
            </a:r>
          </a:p>
          <a:p>
            <a:pPr lvl="0" marL="457200" indent="-228600" defTabSz="914400">
              <a:lnSpc>
                <a:spcPct val="100000"/>
              </a:lnSpc>
              <a:buSzPct val="100000"/>
              <a:buAutoNum type="arabicPeriod" startAt="1"/>
              <a:defRPr sz="1800"/>
            </a:pPr>
            <a:r>
              <a:t>Import your installation settings through the Ops Manager UI.</a:t>
            </a:r>
          </a:p>
          <a:p>
            <a:pPr lvl="0" defTabSz="914400">
              <a:lnSpc>
                <a:spcPct val="100000"/>
              </a:lnSpc>
              <a:defRPr sz="1800"/>
            </a:pPr>
          </a:p>
          <a:p>
            <a:pPr lvl="0" defTabSz="914400">
              <a:lnSpc>
                <a:spcPct val="100000"/>
              </a:lnSpc>
              <a:defRPr sz="1800"/>
            </a:pPr>
            <a:r>
              <a:t>Full patching / upgrading instructions for Ops Manager can be found here:</a:t>
            </a:r>
          </a:p>
          <a:p>
            <a:pPr lvl="0" defTabSz="914400">
              <a:lnSpc>
                <a:spcPct val="100000"/>
              </a:lnSpc>
              <a:defRPr sz="1800"/>
            </a:pPr>
            <a:r>
              <a:rPr>
                <a:hlinkClick r:id="rId3" invalidUrl="" action="" tgtFrame="" tooltip="" history="1" highlightClick="0" endSnd="0"/>
              </a:rPr>
              <a:t>http://docs.pivotal.io/pivotalcf/customizing/upgrading-pcf.html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sldImg"/>
          </p:nvPr>
        </p:nvSpPr>
        <p:spPr>
          <a:prstGeom prst="rect">
            <a:avLst/>
          </a:prstGeom>
        </p:spPr>
        <p:txBody>
          <a:bodyPr/>
          <a:lstStyle/>
          <a:p>
            <a:pPr lvl="0"/>
          </a:p>
        </p:txBody>
      </p:sp>
      <p:sp>
        <p:nvSpPr>
          <p:cNvPr id="491" name="Shape 491"/>
          <p:cNvSpPr/>
          <p:nvPr>
            <p:ph type="body" sz="quarter" idx="1"/>
          </p:nvPr>
        </p:nvSpPr>
        <p:spPr>
          <a:prstGeom prst="rect">
            <a:avLst/>
          </a:prstGeom>
        </p:spPr>
        <p:txBody>
          <a:bodyPr/>
          <a:lstStyle/>
          <a:p>
            <a:pPr lvl="0" defTabSz="914400">
              <a:lnSpc>
                <a:spcPct val="100000"/>
              </a:lnSpc>
              <a:defRPr sz="1800"/>
            </a:pPr>
            <a:r>
              <a:t>Patching and upgrading installed PCF products is very similar to installing new products.  Upgrading PCF products use canary style deployments, which ensures that there is no downtime for the product while it is being upgraded. </a:t>
            </a:r>
          </a:p>
          <a:p>
            <a:pPr lvl="0" marL="457200" indent="-228600" defTabSz="914400">
              <a:lnSpc>
                <a:spcPct val="100000"/>
              </a:lnSpc>
              <a:buSzPct val="100000"/>
              <a:buAutoNum type="arabicPeriod" startAt="1"/>
              <a:defRPr sz="1800"/>
            </a:pPr>
            <a:r>
              <a:t>Verify that the current version is supported to be upgraded according to the release notes, as well as any required dependencies.</a:t>
            </a:r>
          </a:p>
          <a:p>
            <a:pPr lvl="0" marL="457200" indent="-228600" defTabSz="914400">
              <a:lnSpc>
                <a:spcPct val="100000"/>
              </a:lnSpc>
              <a:buSzPct val="100000"/>
              <a:buAutoNum type="arabicPeriod" startAt="1"/>
              <a:defRPr sz="1800"/>
            </a:pPr>
            <a:r>
              <a:t>Import the new version of the product in the Ops Manager UI.</a:t>
            </a:r>
          </a:p>
          <a:p>
            <a:pPr lvl="0" marL="457200" indent="-228600" defTabSz="914400">
              <a:lnSpc>
                <a:spcPct val="100000"/>
              </a:lnSpc>
              <a:buSzPct val="100000"/>
              <a:buAutoNum type="arabicPeriod" startAt="1"/>
              <a:defRPr sz="1800"/>
            </a:pPr>
            <a:r>
              <a:t>Click the Upgrade button for your product.</a:t>
            </a:r>
          </a:p>
          <a:p>
            <a:pPr lvl="0" marL="457200" indent="-228600" defTabSz="914400">
              <a:lnSpc>
                <a:spcPct val="100000"/>
              </a:lnSpc>
              <a:buSzPct val="100000"/>
              <a:buAutoNum type="arabicPeriod" startAt="1"/>
              <a:defRPr sz="1800"/>
            </a:pPr>
            <a:r>
              <a:t>Optionally, change any configuration settings needed for your product (i.e. enable errands that were disabled previously).</a:t>
            </a:r>
          </a:p>
          <a:p>
            <a:pPr lvl="0" marL="457200" indent="-228600" defTabSz="914400">
              <a:lnSpc>
                <a:spcPct val="100000"/>
              </a:lnSpc>
              <a:buSzPct val="100000"/>
              <a:buAutoNum type="arabicPeriod" startAt="1"/>
              <a:defRPr sz="1800"/>
            </a:pPr>
            <a:r>
              <a:t>Click the Apply Changes button.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Shape 495"/>
          <p:cNvSpPr/>
          <p:nvPr>
            <p:ph type="sldImg"/>
          </p:nvPr>
        </p:nvSpPr>
        <p:spPr>
          <a:prstGeom prst="rect">
            <a:avLst/>
          </a:prstGeom>
        </p:spPr>
        <p:txBody>
          <a:bodyPr/>
          <a:lstStyle/>
          <a:p>
            <a:pPr lvl="0"/>
          </a:p>
        </p:txBody>
      </p:sp>
      <p:sp>
        <p:nvSpPr>
          <p:cNvPr id="496" name="Shape 496"/>
          <p:cNvSpPr/>
          <p:nvPr>
            <p:ph type="body" sz="quarter" idx="1"/>
          </p:nvPr>
        </p:nvSpPr>
        <p:spPr>
          <a:prstGeom prst="rect">
            <a:avLst/>
          </a:prstGeom>
        </p:spPr>
        <p:txBody>
          <a:bodyPr/>
          <a:lstStyle/>
          <a:p>
            <a:pPr lvl="0" defTabSz="914400">
              <a:lnSpc>
                <a:spcPct val="100000"/>
              </a:lnSpc>
              <a:defRPr sz="1800"/>
            </a:pPr>
            <a:r>
              <a:t>There are a number of ways to monitor VM status and health for your PCF installation.  For each PCF product installed, there is a tab labeled Status that will give information on all of the managed VMs, such as health, IP address, and capacity assigned.  You can also get the same information from the BOSH command line interface, using the bosh vms command.</a:t>
            </a:r>
          </a:p>
          <a:p>
            <a:pPr lvl="0" defTabSz="914400">
              <a:lnSpc>
                <a:spcPct val="100000"/>
              </a:lnSpc>
              <a:defRPr sz="1800"/>
            </a:pPr>
          </a:p>
          <a:p>
            <a:pPr lvl="0" defTabSz="914400">
              <a:lnSpc>
                <a:spcPct val="100000"/>
              </a:lnSpc>
              <a:defRPr sz="1800"/>
            </a:pPr>
            <a:r>
              <a:t>Most cloud providers also provide various tools to monitor and manage VMs provision by PCF.  In a vSphere environment, you can use the vCenter client.  In vCloud Air environments, you can use vCenter Operations Manager or vCenter Hyperic.  In AWS environments, you can use AWS CloudWatch.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sldImg"/>
          </p:nvPr>
        </p:nvSpPr>
        <p:spPr>
          <a:prstGeom prst="rect">
            <a:avLst/>
          </a:prstGeom>
        </p:spPr>
        <p:txBody>
          <a:bodyPr/>
          <a:lstStyle/>
          <a:p>
            <a:pPr lvl="0"/>
          </a:p>
        </p:txBody>
      </p:sp>
      <p:sp>
        <p:nvSpPr>
          <p:cNvPr id="501" name="Shape 501"/>
          <p:cNvSpPr/>
          <p:nvPr>
            <p:ph type="body" sz="quarter" idx="1"/>
          </p:nvPr>
        </p:nvSpPr>
        <p:spPr>
          <a:prstGeom prst="rect">
            <a:avLst/>
          </a:prstGeom>
        </p:spPr>
        <p:txBody>
          <a:bodyPr/>
          <a:lstStyle/>
          <a:p>
            <a:pPr lvl="0" defTabSz="914400">
              <a:lnSpc>
                <a:spcPct val="100000"/>
              </a:lnSpc>
              <a:defRPr sz="1800"/>
            </a:pPr>
            <a:r>
              <a:t>There are 2 ways to get access to platform-generated logs, which can be useful to troubleshooting problems or working with the Pivotal support team.</a:t>
            </a:r>
          </a:p>
          <a:p>
            <a:pPr lvl="0" defTabSz="914400">
              <a:lnSpc>
                <a:spcPct val="100000"/>
              </a:lnSpc>
              <a:defRPr sz="1800"/>
            </a:pPr>
          </a:p>
          <a:p>
            <a:pPr lvl="0" marL="457200" indent="-228600" defTabSz="914400">
              <a:lnSpc>
                <a:spcPct val="100000"/>
              </a:lnSpc>
              <a:buSzPct val="100000"/>
              <a:buAutoNum type="arabicPeriod" startAt="1"/>
              <a:defRPr sz="1800"/>
            </a:pPr>
            <a:r>
              <a:t>Through the Ops Manager UI.  Logs for each component in a product can be obtained using the following steps:</a:t>
            </a:r>
          </a:p>
          <a:p>
            <a:pPr lvl="1" marL="914400" indent="-228600" defTabSz="914400">
              <a:lnSpc>
                <a:spcPct val="100000"/>
              </a:lnSpc>
              <a:buSzPct val="100000"/>
              <a:buAutoNum type="alphaLcPeriod" startAt="1"/>
              <a:defRPr sz="1800"/>
            </a:pPr>
            <a:r>
              <a:t>Go into the Product tile, Status tab, and click the Logs button for that component.</a:t>
            </a:r>
          </a:p>
          <a:p>
            <a:pPr lvl="1" marL="914400" indent="-228600" defTabSz="914400">
              <a:lnSpc>
                <a:spcPct val="100000"/>
              </a:lnSpc>
              <a:buSzPct val="100000"/>
              <a:buAutoNum type="alphaLcPeriod" startAt="1"/>
              <a:defRPr sz="1800"/>
            </a:pPr>
            <a:r>
              <a:t>Go into the Product tile, Logs tab, and click the download link(s) the logs.</a:t>
            </a:r>
          </a:p>
          <a:p>
            <a:pPr lvl="0" marL="457200" indent="-228600" defTabSz="914400">
              <a:lnSpc>
                <a:spcPct val="100000"/>
              </a:lnSpc>
              <a:buSzPct val="100000"/>
              <a:buAutoNum type="arabicPeriod" startAt="1"/>
              <a:defRPr sz="1800"/>
            </a:pPr>
            <a:r>
              <a:t>Through the BOSH CLI, using the bosh logs command.  This typically requires that you have SSH access to the Ops Manager VM.</a:t>
            </a:r>
          </a:p>
          <a:p>
            <a:pPr lvl="0" defTabSz="914400">
              <a:lnSpc>
                <a:spcPct val="100000"/>
              </a:lnSpc>
              <a:defRPr sz="1800"/>
            </a:pPr>
          </a:p>
          <a:p>
            <a:pPr lvl="0" defTabSz="914400">
              <a:lnSpc>
                <a:spcPct val="100000"/>
              </a:lnSpc>
              <a:defRPr sz="1800"/>
            </a:pPr>
            <a:r>
              <a:t>The platform logs are separate from application logs.  Elastic Runtime components and application logs are collected by the Loggregator component and sent to an external syslog server.</a:t>
            </a:r>
          </a:p>
          <a:p>
            <a:pPr lvl="0" defTabSz="914400">
              <a:lnSpc>
                <a:spcPct val="100000"/>
              </a:lnSpc>
              <a:defRPr sz="1800"/>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6" name="Shape 506"/>
          <p:cNvSpPr/>
          <p:nvPr>
            <p:ph type="sldImg"/>
          </p:nvPr>
        </p:nvSpPr>
        <p:spPr>
          <a:prstGeom prst="rect">
            <a:avLst/>
          </a:prstGeom>
        </p:spPr>
        <p:txBody>
          <a:bodyPr/>
          <a:lstStyle/>
          <a:p>
            <a:pPr lvl="0"/>
          </a:p>
        </p:txBody>
      </p:sp>
      <p:sp>
        <p:nvSpPr>
          <p:cNvPr id="507" name="Shape 507"/>
          <p:cNvSpPr/>
          <p:nvPr>
            <p:ph type="body" sz="quarter" idx="1"/>
          </p:nvPr>
        </p:nvSpPr>
        <p:spPr>
          <a:prstGeom prst="rect">
            <a:avLst/>
          </a:prstGeom>
        </p:spPr>
        <p:txBody>
          <a:bodyPr/>
          <a:lstStyle/>
          <a:p>
            <a:pPr lvl="0" defTabSz="914400">
              <a:lnSpc>
                <a:spcPct val="100000"/>
              </a:lnSpc>
              <a:defRPr sz="1800"/>
            </a:pPr>
            <a:r>
              <a:t>There are a couple of methods for troubleshooting PCF issues.  Ops Manager exposes a debug endpoint, which can give you detailed information about product installations, platform configuration, and the Ops Manager web application itself.  For more advanced troubleshooting, the BOSH CLI can be used to get information and perform checks on the platform.  </a:t>
            </a:r>
          </a:p>
          <a:p>
            <a:pPr lvl="0" defTabSz="914400">
              <a:lnSpc>
                <a:spcPct val="100000"/>
              </a:lnSpc>
              <a:defRPr sz="1800"/>
            </a:pPr>
          </a:p>
          <a:p>
            <a:pPr lvl="0" defTabSz="914400">
              <a:lnSpc>
                <a:spcPct val="100000"/>
              </a:lnSpc>
              <a:defRPr sz="1800"/>
            </a:pPr>
            <a:r>
              <a:t>Using the BOSH CLI usually requires SSH access to the Ops Manager VM.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Shape 511"/>
          <p:cNvSpPr/>
          <p:nvPr>
            <p:ph type="sldImg"/>
          </p:nvPr>
        </p:nvSpPr>
        <p:spPr>
          <a:prstGeom prst="rect">
            <a:avLst/>
          </a:prstGeom>
        </p:spPr>
        <p:txBody>
          <a:bodyPr/>
          <a:lstStyle/>
          <a:p>
            <a:pPr lvl="0"/>
          </a:p>
        </p:txBody>
      </p:sp>
      <p:sp>
        <p:nvSpPr>
          <p:cNvPr id="512" name="Shape 512"/>
          <p:cNvSpPr/>
          <p:nvPr>
            <p:ph type="body" sz="quarter" idx="1"/>
          </p:nvPr>
        </p:nvSpPr>
        <p:spPr>
          <a:prstGeom prst="rect">
            <a:avLst/>
          </a:prstGeom>
        </p:spPr>
        <p:txBody>
          <a:bodyPr/>
          <a:lstStyle/>
          <a:p>
            <a:pPr lvl="0" defTabSz="914400">
              <a:lnSpc>
                <a:spcPct val="100000"/>
              </a:lnSpc>
              <a:defRPr sz="1800"/>
            </a:pPr>
            <a:r>
              <a:t>There is a strong distinction between PCF products and services.  Products add capabilities to a PCF installation.  Examples of PCF products include Elastic Runtime, data products, and mobile back-end products.  Products may also be provided by 3rd parties, such as Jenkins, and customers can also create their own custom products.</a:t>
            </a:r>
          </a:p>
          <a:p>
            <a:pPr lvl="0" defTabSz="914400">
              <a:lnSpc>
                <a:spcPct val="100000"/>
              </a:lnSpc>
              <a:defRPr sz="1800"/>
            </a:pPr>
          </a:p>
          <a:p>
            <a:pPr lvl="0" defTabSz="914400">
              <a:lnSpc>
                <a:spcPct val="100000"/>
              </a:lnSpc>
              <a:defRPr sz="1800"/>
            </a:pPr>
            <a:r>
              <a:t>As an example of why customers may want to create their own custom products, consider a content management system (CMS) that a custom uses as a content database for custom applications.  The customer may want allow developers to create a ‘sandbox’ environment for new development that includes it’s own instance of the CMS.  By creating a custom product for the CMS, a cloud operator can make the CMS available in the platform, and allow developers to create their own instances of the CMS for development.</a:t>
            </a:r>
          </a:p>
          <a:p>
            <a:pPr lvl="0" defTabSz="914400">
              <a:lnSpc>
                <a:spcPct val="100000"/>
              </a:lnSpc>
              <a:defRPr sz="1800"/>
            </a:pPr>
          </a:p>
          <a:p>
            <a:pPr lvl="0" defTabSz="914400">
              <a:lnSpc>
                <a:spcPct val="100000"/>
              </a:lnSpc>
              <a:defRPr sz="1800"/>
            </a:pPr>
            <a:r>
              <a:t>Note that most PCF products ultimately expose themselves as services in Elastic Runtime, but this is not always the case.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ph type="sldImg"/>
          </p:nvPr>
        </p:nvSpPr>
        <p:spPr>
          <a:prstGeom prst="rect">
            <a:avLst/>
          </a:prstGeom>
        </p:spPr>
        <p:txBody>
          <a:bodyPr/>
          <a:lstStyle/>
          <a:p>
            <a:pPr lvl="0"/>
          </a:p>
        </p:txBody>
      </p:sp>
      <p:sp>
        <p:nvSpPr>
          <p:cNvPr id="517" name="Shape 517"/>
          <p:cNvSpPr/>
          <p:nvPr>
            <p:ph type="body" sz="quarter" idx="1"/>
          </p:nvPr>
        </p:nvSpPr>
        <p:spPr>
          <a:prstGeom prst="rect">
            <a:avLst/>
          </a:prstGeom>
        </p:spPr>
        <p:txBody>
          <a:bodyPr/>
          <a:lstStyle/>
          <a:p>
            <a:pPr lvl="0" defTabSz="914400">
              <a:lnSpc>
                <a:spcPct val="100000"/>
              </a:lnSpc>
              <a:defRPr sz="1800"/>
            </a:pPr>
            <a:r>
              <a:t>Services are systems that custom applications need to function properly, or to be deployed properly.  Services may be managed by PCF (in other words, a PCF product), or they may be an existing enterprise service integrated into the platform, like a mainframe or Oracle database.  Services integrate with the platform by providing a Service Broker API that cloud operators install in the platform, regardless of where the actual service lives.  The one exception are user-provided services, which we will discuss shortly.</a:t>
            </a:r>
          </a:p>
          <a:p>
            <a:pPr lvl="0" defTabSz="914400">
              <a:lnSpc>
                <a:spcPct val="100000"/>
              </a:lnSpc>
              <a:defRPr sz="1800"/>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sldImg"/>
          </p:nvPr>
        </p:nvSpPr>
        <p:spPr>
          <a:prstGeom prst="rect">
            <a:avLst/>
          </a:prstGeom>
        </p:spPr>
        <p:txBody>
          <a:bodyPr/>
          <a:lstStyle/>
          <a:p>
            <a:pPr lvl="0"/>
          </a:p>
        </p:txBody>
      </p:sp>
      <p:sp>
        <p:nvSpPr>
          <p:cNvPr id="522" name="Shape 522"/>
          <p:cNvSpPr/>
          <p:nvPr>
            <p:ph type="body" sz="quarter" idx="1"/>
          </p:nvPr>
        </p:nvSpPr>
        <p:spPr>
          <a:prstGeom prst="rect">
            <a:avLst/>
          </a:prstGeom>
        </p:spPr>
        <p:txBody>
          <a:bodyPr/>
          <a:lstStyle/>
          <a:p>
            <a:pPr lvl="0" defTabSz="914400">
              <a:lnSpc>
                <a:spcPct val="100000"/>
              </a:lnSpc>
              <a:defRPr sz="1800"/>
            </a:pPr>
            <a:r>
              <a:t>There are 3 types of services in PCF, with increasing levels of platform benefits:</a:t>
            </a:r>
          </a:p>
          <a:p>
            <a:pPr lvl="0" defTabSz="914400">
              <a:lnSpc>
                <a:spcPct val="100000"/>
              </a:lnSpc>
              <a:defRPr sz="1800"/>
            </a:pPr>
          </a:p>
          <a:p>
            <a:pPr lvl="0" marL="457200" indent="-228600" defTabSz="914400">
              <a:lnSpc>
                <a:spcPct val="100000"/>
              </a:lnSpc>
              <a:buSzPct val="100000"/>
              <a:buAutoNum type="arabicPeriod" startAt="1"/>
              <a:defRPr sz="1800"/>
            </a:pPr>
            <a:r>
              <a:t>User-provided - A user-provided service is simply a list of connection parameters that are stored in the platform and provided to an application when it binds to the service.   User-provided services are useful for quickly getting parameters to an application, without having to create a service broker and registering with it the platform.  They are also helpful for services that will probably only be used once or twice.  User-provided services are created using the CF CLI’s create-user-provided-service command, which takes an arbitrary set of key/value pairs as an argument.</a:t>
            </a:r>
          </a:p>
          <a:p>
            <a:pPr lvl="0" marL="457200" indent="-228600" defTabSz="914400">
              <a:lnSpc>
                <a:spcPct val="100000"/>
              </a:lnSpc>
              <a:buSzPct val="100000"/>
              <a:buAutoNum type="arabicPeriod" startAt="1"/>
              <a:defRPr sz="1800"/>
            </a:pPr>
            <a:r>
              <a:t>Service broker - A service broker is a set of 5 REST endpoints that implement the lifecycle of developers interacting with a service.   A service broker can run on PCF, or anywhere else, and it’s URL is registered with PCF.  Most customers create service brokers for existing enterprise services that are managed externally but are used by many applications, like an Oracle database or a message broker.  Most PCF products also create a service broker as part of the installation.  Note that service brokers do not act as a proxy between an application and the service.  All application and service communication is direct via the native protocol (JDBC, JMS, etc.). The 5 REST endpoints that are exposed are:</a:t>
            </a:r>
          </a:p>
          <a:p>
            <a:pPr lvl="1" marL="914400" indent="-228600" defTabSz="914400">
              <a:lnSpc>
                <a:spcPct val="100000"/>
              </a:lnSpc>
              <a:buSzPct val="100000"/>
              <a:buAutoNum type="alphaLcPeriod" startAt="1"/>
              <a:defRPr sz="1800"/>
            </a:pPr>
            <a:r>
              <a:t>Catalog - The catalog method is intended to get information about the service, such as a description of the service and different plans available.  The catalog method is what gets displayed in the Elastic Runtime marketplace.</a:t>
            </a:r>
          </a:p>
          <a:p>
            <a:pPr lvl="1" marL="914400" indent="-228600" defTabSz="914400">
              <a:lnSpc>
                <a:spcPct val="100000"/>
              </a:lnSpc>
              <a:buSzPct val="100000"/>
              <a:buAutoNum type="alphaLcPeriod" startAt="1"/>
              <a:defRPr sz="1800"/>
            </a:pPr>
            <a:r>
              <a:t>Create - The create method should create resources in the service.  Those resources may be a new database or schema in a database, a new queue in a message broker, or a folder structure in a filesystem service.  The create method will typically create new credentials for the service instance as well.</a:t>
            </a:r>
          </a:p>
          <a:p>
            <a:pPr lvl="1" marL="914400" indent="-228600" defTabSz="914400">
              <a:lnSpc>
                <a:spcPct val="100000"/>
              </a:lnSpc>
              <a:buSzPct val="100000"/>
              <a:buAutoNum type="alphaLcPeriod" startAt="1"/>
              <a:defRPr sz="1800"/>
            </a:pPr>
            <a:r>
              <a:t>Bind - The bind method is invoked when an application binds to a service, and is responsible for returning connection information such as a URL or credentials to PCF.  PCF then injects that information into the application via an environment variable called VCAP_SERVICES.  This is similar to binding to a user-provided service.</a:t>
            </a:r>
          </a:p>
          <a:p>
            <a:pPr lvl="1" marL="914400" indent="-228600" defTabSz="914400">
              <a:lnSpc>
                <a:spcPct val="100000"/>
              </a:lnSpc>
              <a:buSzPct val="100000"/>
              <a:buAutoNum type="alphaLcPeriod" startAt="1"/>
              <a:defRPr sz="1800"/>
            </a:pPr>
            <a:r>
              <a:t>Unbind - Unbinding tells the service broker to clean up any resources created during binding.  Typically it will disallow access to the service.</a:t>
            </a:r>
          </a:p>
          <a:p>
            <a:pPr lvl="1" marL="914400" indent="-228600" defTabSz="914400">
              <a:lnSpc>
                <a:spcPct val="100000"/>
              </a:lnSpc>
              <a:buSzPct val="100000"/>
              <a:buAutoNum type="alphaLcPeriod" startAt="1"/>
              <a:defRPr sz="1800"/>
            </a:pPr>
            <a:r>
              <a:t>Delete - The delete method should clean up any resources created by the create method, such as deleting a database or schema that was created.</a:t>
            </a:r>
          </a:p>
          <a:p>
            <a:pPr lvl="0" marL="457200" indent="-228600" defTabSz="914400">
              <a:lnSpc>
                <a:spcPct val="100000"/>
              </a:lnSpc>
              <a:buSzPct val="100000"/>
              <a:buAutoNum type="arabicPeriod" startAt="1"/>
              <a:defRPr sz="1800"/>
            </a:pPr>
            <a:r>
              <a:t>PCF product - A PCF product will typically install a service broker, so it provides the service broker functionality.  A PCF product’s runtime is also provisioned and managed by PCF, so PCF can scale, monitor, and upgrade the product.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sldImg"/>
          </p:nvPr>
        </p:nvSpPr>
        <p:spPr>
          <a:prstGeom prst="rect">
            <a:avLst/>
          </a:prstGeom>
        </p:spPr>
        <p:txBody>
          <a:bodyPr/>
          <a:lstStyle/>
          <a:p>
            <a:pPr lvl="0"/>
          </a:p>
        </p:txBody>
      </p:sp>
      <p:sp>
        <p:nvSpPr>
          <p:cNvPr id="527" name="Shape 527"/>
          <p:cNvSpPr/>
          <p:nvPr>
            <p:ph type="body" sz="quarter" idx="1"/>
          </p:nvPr>
        </p:nvSpPr>
        <p:spPr>
          <a:prstGeom prst="rect">
            <a:avLst/>
          </a:prstGeom>
        </p:spPr>
        <p:txBody>
          <a:bodyPr/>
          <a:lstStyle/>
          <a:p>
            <a:pPr lvl="0" defTabSz="914400">
              <a:lnSpc>
                <a:spcPct val="100000"/>
              </a:lnSpc>
              <a:defRPr sz="1800"/>
            </a:pPr>
            <a:r>
              <a:t>This table depicts the operator and developer experience for each of the 3 types of services.  All services, including user-provided, provide the ability for applications to do late binding to the service.  In other words, from a developer’s perspective, when services are bound to an application, connection information is injected into the application in the form of a VCAP_SERVICES environment variable.  Connection information is not contained within the application, but is managed and injected by the platform at deployment time, which ensures portability and automation of the application.</a:t>
            </a:r>
          </a:p>
          <a:p>
            <a:pPr lvl="0" defTabSz="914400">
              <a:lnSpc>
                <a:spcPct val="100000"/>
              </a:lnSpc>
              <a:defRPr sz="1800"/>
            </a:pPr>
          </a:p>
          <a:p>
            <a:pPr lvl="0" defTabSz="914400">
              <a:lnSpc>
                <a:spcPct val="100000"/>
              </a:lnSpc>
              <a:defRPr sz="1800"/>
            </a:pPr>
            <a:r>
              <a:t>When a service broker is created and installed, it extends the developer’s experience by allowing the developer to discover service capabilities, create resources in the service, and clean up the resources when finished.  This experience is provided in a self-service model, without the need to involve administrators or operators.</a:t>
            </a:r>
          </a:p>
          <a:p>
            <a:pPr lvl="0" defTabSz="914400">
              <a:lnSpc>
                <a:spcPct val="100000"/>
              </a:lnSpc>
              <a:defRPr sz="1800"/>
            </a:pPr>
          </a:p>
          <a:p>
            <a:pPr lvl="0" defTabSz="914400">
              <a:lnSpc>
                <a:spcPct val="100000"/>
              </a:lnSpc>
              <a:defRPr sz="1800"/>
            </a:pPr>
            <a:r>
              <a:t>PCF products, in addition to the service broker interaction,  also provide platform management benefits to the operator.  With PCF products, operators get the additional benefits of PCF’s ease of deployment, upgrading, scaling, and health management for the service.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Shape 531"/>
          <p:cNvSpPr/>
          <p:nvPr>
            <p:ph type="sldImg"/>
          </p:nvPr>
        </p:nvSpPr>
        <p:spPr>
          <a:prstGeom prst="rect">
            <a:avLst/>
          </a:prstGeom>
        </p:spPr>
        <p:txBody>
          <a:bodyPr/>
          <a:lstStyle/>
          <a:p>
            <a:pPr lvl="0"/>
          </a:p>
        </p:txBody>
      </p:sp>
      <p:sp>
        <p:nvSpPr>
          <p:cNvPr id="532" name="Shape 532"/>
          <p:cNvSpPr/>
          <p:nvPr>
            <p:ph type="body" sz="quarter" idx="1"/>
          </p:nvPr>
        </p:nvSpPr>
        <p:spPr>
          <a:prstGeom prst="rect">
            <a:avLst/>
          </a:prstGeom>
        </p:spPr>
        <p:txBody>
          <a:bodyPr/>
          <a:lstStyle/>
          <a:p>
            <a:pPr lvl="0" defTabSz="914400">
              <a:lnSpc>
                <a:spcPct val="100000"/>
              </a:lnSpc>
              <a:defRPr sz="1800"/>
            </a:pPr>
            <a:r>
              <a:t>A blue/green deployment is a technique used to deploy new versions of applications without incurring any downtime.  It relies on having multiple routes (or URLs) defined for an application version.  A live or public route is mapped to a particular version, and then switched to a new version when ready.  Using this technique also allows you to rapidly roll back a version if necessary.</a:t>
            </a:r>
          </a:p>
          <a:p>
            <a:pPr lvl="0" defTabSz="914400">
              <a:lnSpc>
                <a:spcPct val="100000"/>
              </a:lnSpc>
              <a:defRPr sz="1800"/>
            </a:pPr>
          </a:p>
          <a:p>
            <a:pPr lvl="0" defTabSz="914400">
              <a:lnSpc>
                <a:spcPct val="100000"/>
              </a:lnSpc>
              <a:defRPr sz="1800"/>
            </a:pPr>
            <a:r>
              <a:t>Zero-downtime deployments are very important in a continuous delivery environment.   Incurring downtime for releases every 6 months isn’t a big deal, but downtime when updates are being delivered weekly or daily would drastically impact business.  PCF easily enables blue/green deployments through it’s ability to have multiple routes and domains assigned to an application.  </a:t>
            </a:r>
          </a:p>
          <a:p>
            <a:pPr lvl="0" defTabSz="914400">
              <a:lnSpc>
                <a:spcPct val="100000"/>
              </a:lnSpc>
              <a:defRPr sz="1800"/>
            </a:pPr>
          </a:p>
          <a:p>
            <a:pPr lvl="0" defTabSz="914400">
              <a:lnSpc>
                <a:spcPct val="100000"/>
              </a:lnSpc>
              <a:defRPr sz="1800"/>
            </a:pPr>
            <a:r>
              <a:t>With the release of gorouter, even more complex scenarios will be possible in future releases of PCF, such as using weighted routing to send a percentage of traffic to different versions of an application for controlled rollouts and beta testing.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lvl="0"/>
          </a:p>
        </p:txBody>
      </p:sp>
      <p:sp>
        <p:nvSpPr>
          <p:cNvPr id="402" name="Shape 402"/>
          <p:cNvSpPr/>
          <p:nvPr>
            <p:ph type="body" sz="quarter" idx="1"/>
          </p:nvPr>
        </p:nvSpPr>
        <p:spPr>
          <a:prstGeom prst="rect">
            <a:avLst/>
          </a:prstGeom>
        </p:spPr>
        <p:txBody>
          <a:bodyPr/>
          <a:lstStyle/>
          <a:p>
            <a:pPr lvl="0" defTabSz="914400">
              <a:lnSpc>
                <a:spcPct val="100000"/>
              </a:lnSpc>
              <a:defRPr sz="1800"/>
            </a:pPr>
            <a:r>
              <a:t>The first step in preparing for a PCF installation is to determine which location (on-premise or off-premise) and which cloud provider will be used.  This will determine the Ops Manager flavor that you will download and deploy.  Ops Manager includes the specific cloud provider interface and stemcells, and will provision Ops Manager Director, which contains the specific cloud provider configuration.</a:t>
            </a:r>
          </a:p>
          <a:p>
            <a:pPr lvl="0" defTabSz="914400">
              <a:lnSpc>
                <a:spcPct val="100000"/>
              </a:lnSpc>
              <a:defRPr sz="1800"/>
            </a:pPr>
          </a:p>
          <a:p>
            <a:pPr lvl="0" defTabSz="914400">
              <a:lnSpc>
                <a:spcPct val="100000"/>
              </a:lnSpc>
              <a:defRPr sz="1800"/>
            </a:pPr>
            <a:r>
              <a:t>Ops Manager is provided in an VM template format for your cloud provider.  For example, in vSphere, Ops Manager is provided as an OVA template; in AWS, Ops Manager is an AMI already created in AWS.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ph type="sldImg"/>
          </p:nvPr>
        </p:nvSpPr>
        <p:spPr>
          <a:prstGeom prst="rect">
            <a:avLst/>
          </a:prstGeom>
        </p:spPr>
        <p:txBody>
          <a:bodyPr/>
          <a:lstStyle/>
          <a:p>
            <a:pPr lvl="0"/>
          </a:p>
        </p:txBody>
      </p:sp>
      <p:sp>
        <p:nvSpPr>
          <p:cNvPr id="553" name="Shape 553"/>
          <p:cNvSpPr/>
          <p:nvPr>
            <p:ph type="body" sz="quarter" idx="1"/>
          </p:nvPr>
        </p:nvSpPr>
        <p:spPr>
          <a:prstGeom prst="rect">
            <a:avLst/>
          </a:prstGeom>
        </p:spPr>
        <p:txBody>
          <a:bodyPr/>
          <a:lstStyle/>
          <a:p>
            <a:pPr lvl="0" defTabSz="914400">
              <a:lnSpc>
                <a:spcPct val="100000"/>
              </a:lnSpc>
              <a:defRPr sz="1800"/>
            </a:pPr>
            <a:r>
              <a:t>This graphic demonstrates how blue / green deployments work in PCF.  </a:t>
            </a:r>
          </a:p>
          <a:p>
            <a:pPr lvl="0" defTabSz="914400">
              <a:lnSpc>
                <a:spcPct val="100000"/>
              </a:lnSpc>
              <a:defRPr sz="1800"/>
            </a:pPr>
          </a:p>
          <a:p>
            <a:pPr lvl="0" defTabSz="914400">
              <a:lnSpc>
                <a:spcPct val="100000"/>
              </a:lnSpc>
              <a:defRPr sz="1800"/>
            </a:pPr>
            <a:r>
              <a:t>(Each transition in the slide relates to the following steps)</a:t>
            </a:r>
          </a:p>
          <a:p>
            <a:pPr lvl="0" defTabSz="914400">
              <a:lnSpc>
                <a:spcPct val="100000"/>
              </a:lnSpc>
              <a:defRPr sz="1800"/>
            </a:pPr>
          </a:p>
          <a:p>
            <a:pPr lvl="0" marL="457200" indent="-228600" defTabSz="914400">
              <a:lnSpc>
                <a:spcPct val="100000"/>
              </a:lnSpc>
              <a:buSzPct val="100000"/>
              <a:buAutoNum type="arabicPeriod" startAt="1"/>
              <a:defRPr sz="1800"/>
            </a:pPr>
            <a:r>
              <a:t>The ‘blue’ deployment of an application is the current live version.  Both www-blue.example.com and www.example.com are routed to blue.  www.example.com is the live, public URL, and www-blue.example.com is an internal URL unique to that version.</a:t>
            </a:r>
          </a:p>
          <a:p>
            <a:pPr lvl="0" marL="457200" indent="-228600" defTabSz="914400">
              <a:lnSpc>
                <a:spcPct val="100000"/>
              </a:lnSpc>
              <a:buSzPct val="100000"/>
              <a:buAutoNum type="arabicPeriod" startAt="1"/>
              <a:defRPr sz="1800"/>
            </a:pPr>
            <a:r>
              <a:t>The next version of the application, the ‘green’ deployment, is deployed to PCF, and is given the unique internal URL www-green.example.com.  Whatever acceptance testing that needs to happen will be done through the www-green.example.com URL.</a:t>
            </a:r>
          </a:p>
          <a:p>
            <a:pPr lvl="0" marL="457200" indent="-228600" defTabSz="914400">
              <a:lnSpc>
                <a:spcPct val="100000"/>
              </a:lnSpc>
              <a:buSzPct val="100000"/>
              <a:buAutoNum type="arabicPeriod" startAt="1"/>
              <a:defRPr sz="1800"/>
            </a:pPr>
            <a:r>
              <a:t>Once the green deployment is ready to go live, www.example.com is mapped to green, and then immediately unmapped from blue.  All requests for www.example.com will now be routed to green.</a:t>
            </a:r>
          </a:p>
          <a:p>
            <a:pPr lvl="0" marL="457200" indent="-228600" defTabSz="914400">
              <a:lnSpc>
                <a:spcPct val="100000"/>
              </a:lnSpc>
              <a:buSzPct val="100000"/>
              <a:buAutoNum type="arabicPeriod" startAt="1"/>
              <a:defRPr sz="1800"/>
            </a:pPr>
            <a:r>
              <a:t>Blue can then be retired if desired, or kept running with only www-blue.example.com mapped to it.  If the green version needs to be rolled back, www.example.com can just be mapped to blue and unmapped from green.</a:t>
            </a:r>
          </a:p>
          <a:p>
            <a:pPr lvl="0" defTabSz="914400">
              <a:lnSpc>
                <a:spcPct val="100000"/>
              </a:lnSpc>
              <a:defRPr sz="1800"/>
            </a:pPr>
          </a:p>
          <a:p>
            <a:pPr lvl="0" defTabSz="914400">
              <a:lnSpc>
                <a:spcPct val="100000"/>
              </a:lnSpc>
              <a:defRPr sz="1800"/>
            </a:pPr>
            <a:r>
              <a:t>In practice, most customers use something other than blue and green for the instance names.  Using a version or build identifier as part of the app and route naming conventions will allow to you keep multiple versions deployed and avoid some of the confusion about which version is live.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Shape 557"/>
          <p:cNvSpPr/>
          <p:nvPr>
            <p:ph type="sldImg"/>
          </p:nvPr>
        </p:nvSpPr>
        <p:spPr>
          <a:prstGeom prst="rect">
            <a:avLst/>
          </a:prstGeom>
        </p:spPr>
        <p:txBody>
          <a:bodyPr/>
          <a:lstStyle/>
          <a:p>
            <a:pPr lvl="0"/>
          </a:p>
        </p:txBody>
      </p:sp>
      <p:sp>
        <p:nvSpPr>
          <p:cNvPr id="558" name="Shape 558"/>
          <p:cNvSpPr/>
          <p:nvPr>
            <p:ph type="body" sz="quarter" idx="1"/>
          </p:nvPr>
        </p:nvSpPr>
        <p:spPr>
          <a:prstGeom prst="rect">
            <a:avLst/>
          </a:prstGeom>
        </p:spPr>
        <p:txBody>
          <a:bodyPr/>
          <a:lstStyle/>
          <a:p>
            <a:pPr lvl="0" defTabSz="914400">
              <a:lnSpc>
                <a:spcPct val="100000"/>
              </a:lnSpc>
              <a:defRPr sz="1800"/>
            </a:pPr>
            <a:r>
              <a:t>In PCF, there are 2 types of scaling of applications:</a:t>
            </a:r>
          </a:p>
          <a:p>
            <a:pPr lvl="0" defTabSz="914400">
              <a:lnSpc>
                <a:spcPct val="100000"/>
              </a:lnSpc>
              <a:defRPr sz="1800"/>
            </a:pPr>
          </a:p>
          <a:p>
            <a:pPr lvl="0" marL="457200" indent="-228600" defTabSz="914400">
              <a:lnSpc>
                <a:spcPct val="100000"/>
              </a:lnSpc>
              <a:buSzPct val="100000"/>
              <a:buAutoNum type="arabicPeriod" startAt="1"/>
              <a:defRPr sz="1800"/>
            </a:pPr>
            <a:r>
              <a:t>Vertical scaling of an application, where as the amount of memory or disk assigned is changed.  This is the traditional scaling model for application servers, as it was costly and time consuming to create new application servers in a cluster, so modifying the resources for an existing instance was the only feasible choice.  Applications are rarely vertically scaled in a cloud environment.</a:t>
            </a:r>
          </a:p>
          <a:p>
            <a:pPr lvl="0" marL="457200" indent="-228600" defTabSz="914400">
              <a:lnSpc>
                <a:spcPct val="100000"/>
              </a:lnSpc>
              <a:buSzPct val="100000"/>
              <a:buAutoNum type="arabicPeriod" startAt="1"/>
              <a:defRPr sz="1800"/>
            </a:pPr>
            <a:r>
              <a:t>Horizontal scaling, where the number of running instances of an application are modified.  There are many benefits to horizontal scaling, but there are certain application design patterns that need to be followed, such as statelessness and external shared file storage.</a:t>
            </a:r>
          </a:p>
          <a:p>
            <a:pPr lvl="0" defTabSz="914400">
              <a:lnSpc>
                <a:spcPct val="100000"/>
              </a:lnSpc>
              <a:defRPr sz="1800"/>
            </a:pPr>
          </a:p>
          <a:p>
            <a:pPr lvl="0" defTabSz="914400">
              <a:lnSpc>
                <a:spcPct val="100000"/>
              </a:lnSpc>
              <a:defRPr sz="1800"/>
            </a:pPr>
            <a:r>
              <a:t>PCF also provides an autoscaling service for horizontal scaling.  The autoscaling service will scale applications that are bound to it in or out based on CPU thresholds, and can be scheduled as well.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Shape 563"/>
          <p:cNvSpPr/>
          <p:nvPr>
            <p:ph type="sldImg"/>
          </p:nvPr>
        </p:nvSpPr>
        <p:spPr>
          <a:prstGeom prst="rect">
            <a:avLst/>
          </a:prstGeom>
        </p:spPr>
        <p:txBody>
          <a:bodyPr/>
          <a:lstStyle/>
          <a:p>
            <a:pPr lvl="0"/>
          </a:p>
        </p:txBody>
      </p:sp>
      <p:sp>
        <p:nvSpPr>
          <p:cNvPr id="564" name="Shape 564"/>
          <p:cNvSpPr/>
          <p:nvPr>
            <p:ph type="body" sz="quarter" idx="1"/>
          </p:nvPr>
        </p:nvSpPr>
        <p:spPr>
          <a:prstGeom prst="rect">
            <a:avLst/>
          </a:prstGeom>
        </p:spPr>
        <p:txBody>
          <a:bodyPr/>
          <a:lstStyle>
            <a:lvl1pPr defTabSz="914400">
              <a:lnSpc>
                <a:spcPct val="100000"/>
              </a:lnSpc>
              <a:defRPr sz="1800"/>
            </a:lvl1pPr>
          </a:lstStyle>
          <a:p>
            <a:pPr lvl="0"/>
            <a:r>
              <a:t>Scaling in PCF is very simple to do.  The number of instances, memory, and disk quota, can all be modified through the CF CLI, Apps Manager, and other PCF clients.  Note that vertical scaling requires a restart of the application to have the changes take affect.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 name="Shape 570"/>
          <p:cNvSpPr/>
          <p:nvPr>
            <p:ph type="sldImg"/>
          </p:nvPr>
        </p:nvSpPr>
        <p:spPr>
          <a:prstGeom prst="rect">
            <a:avLst/>
          </a:prstGeom>
        </p:spPr>
        <p:txBody>
          <a:bodyPr/>
          <a:lstStyle/>
          <a:p>
            <a:pPr lvl="0"/>
          </a:p>
        </p:txBody>
      </p:sp>
      <p:sp>
        <p:nvSpPr>
          <p:cNvPr id="571" name="Shape 571"/>
          <p:cNvSpPr/>
          <p:nvPr>
            <p:ph type="body" sz="quarter" idx="1"/>
          </p:nvPr>
        </p:nvSpPr>
        <p:spPr>
          <a:prstGeom prst="rect">
            <a:avLst/>
          </a:prstGeom>
        </p:spPr>
        <p:txBody>
          <a:bodyPr/>
          <a:lstStyle>
            <a:lvl1pPr defTabSz="914400">
              <a:lnSpc>
                <a:spcPct val="100000"/>
              </a:lnSpc>
              <a:defRPr sz="1800"/>
            </a:lvl1pPr>
          </a:lstStyle>
          <a:p>
            <a:pPr lvl="0"/>
            <a:r>
              <a:t>The autoscaling service can be bound to applications, and managed through the Apps Manager UI.  Multiple applications can take advantage of autoscaling if desired, with different thresholds and parameters.  Autoscaling events are also tracked and are available through the Apps Manager UI.</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sldImg"/>
          </p:nvPr>
        </p:nvSpPr>
        <p:spPr>
          <a:prstGeom prst="rect">
            <a:avLst/>
          </a:prstGeom>
        </p:spPr>
        <p:txBody>
          <a:bodyPr/>
          <a:lstStyle/>
          <a:p>
            <a:pPr lvl="0"/>
          </a:p>
        </p:txBody>
      </p:sp>
      <p:sp>
        <p:nvSpPr>
          <p:cNvPr id="577" name="Shape 577"/>
          <p:cNvSpPr/>
          <p:nvPr>
            <p:ph type="body" sz="quarter" idx="1"/>
          </p:nvPr>
        </p:nvSpPr>
        <p:spPr>
          <a:prstGeom prst="rect">
            <a:avLst/>
          </a:prstGeom>
        </p:spPr>
        <p:txBody>
          <a:bodyPr/>
          <a:lstStyle/>
          <a:p>
            <a:pPr lvl="0" defTabSz="914400">
              <a:lnSpc>
                <a:spcPct val="100000"/>
              </a:lnSpc>
              <a:defRPr sz="1800"/>
            </a:pPr>
            <a:r>
              <a:t>Platform capacity and scaling is the responsibility of the cloud operator.  Each PCF product installed, including Elastic Runtime has it’s own capacity configuration definition, and is scaled independently of the other installed products.  Each product provides a Resource Config tab in the tile, which is a table of each component, the number of VM instances for that component, and the resources definitions for each instance.  The Resource Config for a product is cloud provider specific, since each cloud provider has different notions of VM capacity (OpenStack has flavors, AWS has instance type, vSphere has traditional hardware configuration).</a:t>
            </a:r>
          </a:p>
          <a:p>
            <a:pPr lvl="0" defTabSz="914400">
              <a:lnSpc>
                <a:spcPct val="100000"/>
              </a:lnSpc>
              <a:defRPr sz="1800"/>
            </a:pPr>
          </a:p>
          <a:p>
            <a:pPr lvl="0" defTabSz="914400">
              <a:lnSpc>
                <a:spcPct val="100000"/>
              </a:lnSpc>
              <a:defRPr sz="1800"/>
            </a:pPr>
            <a:r>
              <a:t>For Elastic Runtime, there are only a few components that are typically scaled to add or remove capacity.  These are the components whose performance is impacted by the number of application instance running:</a:t>
            </a:r>
          </a:p>
          <a:p>
            <a:pPr lvl="0" defTabSz="914400">
              <a:lnSpc>
                <a:spcPct val="100000"/>
              </a:lnSpc>
              <a:defRPr sz="1800"/>
            </a:pPr>
          </a:p>
          <a:p>
            <a:pPr lvl="0" marL="457200" indent="-228600" defTabSz="914400">
              <a:lnSpc>
                <a:spcPct val="100000"/>
              </a:lnSpc>
              <a:buSzPct val="100000"/>
              <a:buChar char="●"/>
              <a:defRPr sz="1800"/>
            </a:pPr>
            <a:r>
              <a:t>GoRouter, which is responsible for routing requests / responses, and is impacted by the number of application instances as well as the amount of traffic.</a:t>
            </a:r>
          </a:p>
          <a:p>
            <a:pPr lvl="0" marL="457200" indent="-228600" defTabSz="914400">
              <a:lnSpc>
                <a:spcPct val="100000"/>
              </a:lnSpc>
              <a:buSzPct val="100000"/>
              <a:buChar char="●"/>
              <a:defRPr sz="1800"/>
            </a:pPr>
            <a:r>
              <a:t>DEA / Cell, which is the execution environment for applications.</a:t>
            </a:r>
          </a:p>
          <a:p>
            <a:pPr lvl="0" marL="457200" indent="-228600" defTabSz="914400">
              <a:lnSpc>
                <a:spcPct val="100000"/>
              </a:lnSpc>
              <a:buSzPct val="100000"/>
              <a:buChar char="●"/>
              <a:defRPr sz="1800"/>
            </a:pPr>
            <a:r>
              <a:t>Loggregator / Doppler, which is responsible for assembling logs collected from applications.</a:t>
            </a:r>
          </a:p>
          <a:p>
            <a:pPr lvl="0" defTabSz="914400">
              <a:lnSpc>
                <a:spcPct val="100000"/>
              </a:lnSpc>
              <a:defRPr sz="1800"/>
            </a:pPr>
          </a:p>
          <a:p>
            <a:pPr lvl="0" defTabSz="914400">
              <a:lnSpc>
                <a:spcPct val="100000"/>
              </a:lnSpc>
              <a:defRPr sz="1800"/>
            </a:pPr>
            <a:r>
              <a:t>There is no ability to autoscale the platform at this time.  Although technically feasible, most cloud operators aren’t comfortable with additional infrastructure being consumed without their manual intervention.</a:t>
            </a:r>
          </a:p>
          <a:p>
            <a:pPr lvl="0" defTabSz="914400">
              <a:lnSpc>
                <a:spcPct val="100000"/>
              </a:lnSpc>
              <a:defRPr sz="1800"/>
            </a:pPr>
          </a:p>
          <a:p>
            <a:pPr lvl="0" defTabSz="914400">
              <a:lnSpc>
                <a:spcPct val="100000"/>
              </a:lnSpc>
              <a:defRPr sz="1800"/>
            </a:pPr>
            <a:r>
              <a:t>There are also a number of components which should have multiple instances to eliminate a single point of failure, but aren’t necessarily impacted  by application load.  </a:t>
            </a:r>
          </a:p>
          <a:p>
            <a:pPr lvl="0" defTabSz="914400">
              <a:lnSpc>
                <a:spcPct val="100000"/>
              </a:lnSpc>
              <a:defRPr sz="1800"/>
            </a:pPr>
          </a:p>
          <a:p>
            <a:pPr lvl="0" defTabSz="914400">
              <a:lnSpc>
                <a:spcPct val="100000"/>
              </a:lnSpc>
              <a:defRPr sz="1800"/>
            </a:pPr>
            <a:r>
              <a:t>More information on platform scaling and HA configuration can be found here:</a:t>
            </a:r>
          </a:p>
          <a:p>
            <a:pPr lvl="0" defTabSz="914400">
              <a:lnSpc>
                <a:spcPct val="100000"/>
              </a:lnSpc>
              <a:defRPr sz="1800"/>
            </a:pPr>
            <a:r>
              <a:t>https://docs.pivotal.io/pivotalcf/concepts/high-availability.html#capacity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1" name="Shape 581"/>
          <p:cNvSpPr/>
          <p:nvPr>
            <p:ph type="sldImg"/>
          </p:nvPr>
        </p:nvSpPr>
        <p:spPr>
          <a:prstGeom prst="rect">
            <a:avLst/>
          </a:prstGeom>
        </p:spPr>
        <p:txBody>
          <a:bodyPr/>
          <a:lstStyle/>
          <a:p>
            <a:pPr lvl="0"/>
          </a:p>
        </p:txBody>
      </p:sp>
      <p:sp>
        <p:nvSpPr>
          <p:cNvPr id="582" name="Shape 582"/>
          <p:cNvSpPr/>
          <p:nvPr>
            <p:ph type="body" sz="quarter" idx="1"/>
          </p:nvPr>
        </p:nvSpPr>
        <p:spPr>
          <a:prstGeom prst="rect">
            <a:avLst/>
          </a:prstGeom>
        </p:spPr>
        <p:txBody>
          <a:bodyPr/>
          <a:lstStyle>
            <a:lvl1pPr defTabSz="914400">
              <a:lnSpc>
                <a:spcPct val="100000"/>
              </a:lnSpc>
              <a:defRPr sz="1800"/>
            </a:lvl1pPr>
          </a:lstStyle>
          <a:p>
            <a:pPr lvl="0"/>
            <a:r>
              <a:t>This graphic shows the resource config page for Elastic Runtime.  Each component can be individually configured and scaled as needed.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6" name="Shape 586"/>
          <p:cNvSpPr/>
          <p:nvPr>
            <p:ph type="sldImg"/>
          </p:nvPr>
        </p:nvSpPr>
        <p:spPr>
          <a:prstGeom prst="rect">
            <a:avLst/>
          </a:prstGeom>
        </p:spPr>
        <p:txBody>
          <a:bodyPr/>
          <a:lstStyle/>
          <a:p>
            <a:pPr lvl="0"/>
          </a:p>
        </p:txBody>
      </p:sp>
      <p:sp>
        <p:nvSpPr>
          <p:cNvPr id="587" name="Shape 587"/>
          <p:cNvSpPr/>
          <p:nvPr>
            <p:ph type="body" sz="quarter" idx="1"/>
          </p:nvPr>
        </p:nvSpPr>
        <p:spPr>
          <a:prstGeom prst="rect">
            <a:avLst/>
          </a:prstGeom>
        </p:spPr>
        <p:txBody>
          <a:bodyPr/>
          <a:lstStyle/>
          <a:p>
            <a:pPr lvl="0" defTabSz="914400">
              <a:lnSpc>
                <a:spcPct val="100000"/>
              </a:lnSpc>
              <a:defRPr sz="1800"/>
            </a:pPr>
            <a:r>
              <a:t>Sizing and capacity planning is a complex process for PCF, as you have to take into account what the total workloads will be in the future.  For initial sizing calculations, Pivotal’s Custom Solutions team has built a web-based tool called ‘Shekel’.  This tool is available at:</a:t>
            </a:r>
          </a:p>
          <a:p>
            <a:pPr lvl="0" defTabSz="914400">
              <a:lnSpc>
                <a:spcPct val="100000"/>
              </a:lnSpc>
              <a:defRPr sz="1800"/>
            </a:pPr>
          </a:p>
          <a:p>
            <a:pPr lvl="0" defTabSz="914400">
              <a:lnSpc>
                <a:spcPct val="100000"/>
              </a:lnSpc>
              <a:defRPr sz="1800"/>
            </a:pPr>
            <a:r>
              <a:rPr>
                <a:hlinkClick r:id="rId3" invalidUrl="" action="" tgtFrame="" tooltip="" history="1" highlightClick="0" endSnd="0"/>
              </a:rPr>
              <a:t>https://pcfsizer.cfapps.pez.pivotal.io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lvl="0"/>
          </a:p>
        </p:txBody>
      </p:sp>
      <p:sp>
        <p:nvSpPr>
          <p:cNvPr id="408" name="Shape 408"/>
          <p:cNvSpPr/>
          <p:nvPr>
            <p:ph type="body" sz="quarter" idx="1"/>
          </p:nvPr>
        </p:nvSpPr>
        <p:spPr>
          <a:prstGeom prst="rect">
            <a:avLst/>
          </a:prstGeom>
        </p:spPr>
        <p:txBody>
          <a:bodyPr/>
          <a:lstStyle/>
          <a:p>
            <a:pPr lvl="0" defTabSz="914400">
              <a:lnSpc>
                <a:spcPct val="100000"/>
              </a:lnSpc>
              <a:defRPr sz="1800"/>
            </a:pPr>
            <a:r>
              <a:t>This graphic depicts the basic network topology for a PCF installation.  As can be seen, different components can be isolated to within different networks to provide security boundaries.  Only specific ports need to be open for traffic between the components.  This allows you to have isolated workloads and well known traffic ingress and egress.</a:t>
            </a:r>
          </a:p>
          <a:p>
            <a:pPr lvl="0" defTabSz="914400">
              <a:lnSpc>
                <a:spcPct val="100000"/>
              </a:lnSpc>
              <a:defRPr sz="1800"/>
            </a:pPr>
          </a:p>
          <a:p>
            <a:pPr lvl="0" defTabSz="914400">
              <a:lnSpc>
                <a:spcPct val="100000"/>
              </a:lnSpc>
              <a:defRPr sz="1800"/>
            </a:pPr>
            <a:r>
              <a:t>Existing and new features of PCF will strengthen this model.  Application security groups allow operators to define egress rules for applications in Elastic Runtime.  Elastic clusters, a new feature being planned for PCF, will allow operators to isolate application workloads on different networks or even cloud providers.</a:t>
            </a:r>
          </a:p>
          <a:p>
            <a:pPr lvl="0" defTabSz="914400">
              <a:lnSpc>
                <a:spcPct val="100000"/>
              </a:lnSpc>
              <a:defRPr sz="1800"/>
            </a:pPr>
          </a:p>
          <a:p>
            <a:pPr lvl="0" defTabSz="914400">
              <a:lnSpc>
                <a:spcPct val="100000"/>
              </a:lnSpc>
              <a:defRPr sz="1800"/>
            </a:pPr>
            <a:r>
              <a:t>Detailed topologies for AWS &amp; vSphere can be found here:</a:t>
            </a:r>
          </a:p>
          <a:p>
            <a:pPr lvl="0" defTabSz="914400">
              <a:lnSpc>
                <a:spcPct val="100000"/>
              </a:lnSpc>
              <a:defRPr sz="1800"/>
            </a:pPr>
            <a:r>
              <a:rPr>
                <a:hlinkClick r:id="rId3" invalidUrl="" action="" tgtFrame="" tooltip="" history="1" highlightClick="0" endSnd="0"/>
              </a:rPr>
              <a:t>https://drive.google.com/folderview?id=0B4KCenwl13JOcUJjUXdsVzNxZlk&amp;usp=drive_web</a:t>
            </a:r>
          </a:p>
          <a:p>
            <a:pPr lvl="0" defTabSz="914400">
              <a:lnSpc>
                <a:spcPct val="100000"/>
              </a:lnSpc>
              <a:defRPr sz="1800"/>
            </a:pPr>
          </a:p>
          <a:p>
            <a:pPr lvl="0" defTabSz="914400">
              <a:lnSpc>
                <a:spcPct val="100000"/>
              </a:lnSpc>
              <a:defRPr sz="1800"/>
            </a:pPr>
            <a:r>
              <a:t>Topics of Discussion - NSX capabilities. Dynamic Segmentation</a:t>
            </a:r>
          </a:p>
          <a:p>
            <a:pPr lvl="0" defTabSz="914400">
              <a:lnSpc>
                <a:spcPct val="100000"/>
              </a:lnSpc>
              <a:defRPr sz="1800"/>
            </a:pPr>
            <a:r>
              <a:t>CF is a deliberate process with known network resource consumption.</a:t>
            </a:r>
          </a:p>
          <a:p>
            <a:pPr lvl="0" defTabSz="914400">
              <a:lnSpc>
                <a:spcPct val="100000"/>
              </a:lnSpc>
              <a:defRPr sz="1800"/>
            </a:pPr>
          </a:p>
          <a:p>
            <a:pPr lvl="0" defTabSz="914400">
              <a:lnSpc>
                <a:spcPct val="100000"/>
              </a:lnSpc>
              <a:defRPr sz="1800"/>
            </a:pPr>
            <a:r>
              <a:t>Network segmentation - Elastic Clusters - James Bayer “Isolation groups, Elastic clusters”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sldImg"/>
          </p:nvPr>
        </p:nvSpPr>
        <p:spPr>
          <a:prstGeom prst="rect">
            <a:avLst/>
          </a:prstGeom>
        </p:spPr>
        <p:txBody>
          <a:bodyPr/>
          <a:lstStyle/>
          <a:p>
            <a:pPr lvl="0"/>
          </a:p>
        </p:txBody>
      </p:sp>
      <p:sp>
        <p:nvSpPr>
          <p:cNvPr id="414" name="Shape 414"/>
          <p:cNvSpPr/>
          <p:nvPr>
            <p:ph type="body" sz="quarter" idx="1"/>
          </p:nvPr>
        </p:nvSpPr>
        <p:spPr>
          <a:prstGeom prst="rect">
            <a:avLst/>
          </a:prstGeom>
        </p:spPr>
        <p:txBody>
          <a:bodyPr/>
          <a:lstStyle>
            <a:lvl1pPr defTabSz="914400">
              <a:lnSpc>
                <a:spcPct val="100000"/>
              </a:lnSpc>
              <a:defRPr sz="1800"/>
            </a:lvl1pPr>
          </a:lstStyle>
          <a:p>
            <a:pPr lvl="0"/>
            <a:r>
              <a:t>There are several general requirements that must be met for installing PCF.  In addition to the general requirements, each cloud provider has a specific set of requirements that must be met prior to installation.  These requirements include available capacity, firewall rules, load balancers, and network provisioning, as well as credentials with appropriate privileges assigned.  Follow the links provided for General Requirements as well as the cloud provider specific requirements prior to installation.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Shape 418"/>
          <p:cNvSpPr/>
          <p:nvPr>
            <p:ph type="sldImg"/>
          </p:nvPr>
        </p:nvSpPr>
        <p:spPr>
          <a:prstGeom prst="rect">
            <a:avLst/>
          </a:prstGeom>
        </p:spPr>
        <p:txBody>
          <a:bodyPr/>
          <a:lstStyle/>
          <a:p>
            <a:pPr lvl="0"/>
          </a:p>
        </p:txBody>
      </p:sp>
      <p:sp>
        <p:nvSpPr>
          <p:cNvPr id="419" name="Shape 419"/>
          <p:cNvSpPr/>
          <p:nvPr>
            <p:ph type="body" sz="quarter" idx="1"/>
          </p:nvPr>
        </p:nvSpPr>
        <p:spPr>
          <a:prstGeom prst="rect">
            <a:avLst/>
          </a:prstGeom>
        </p:spPr>
        <p:txBody>
          <a:bodyPr/>
          <a:lstStyle/>
          <a:p>
            <a:pPr lvl="0" defTabSz="914400">
              <a:lnSpc>
                <a:spcPct val="100000"/>
              </a:lnSpc>
              <a:defRPr sz="1800"/>
            </a:pPr>
            <a:r>
              <a:t>Note: The installation &amp; configuration steps are meant to demonstrate the basic process, not to be a step-by-step list of installation steps.  For actual installation procedures, refer to the steps </a:t>
            </a:r>
            <a:r>
              <a:rPr>
                <a:hlinkClick r:id="rId3" invalidUrl="" action="" tgtFrame="" tooltip="" history="1" highlightClick="0" endSnd="0"/>
              </a:rPr>
              <a:t>here</a:t>
            </a:r>
            <a:r>
              <a:t>.</a:t>
            </a:r>
          </a:p>
          <a:p>
            <a:pPr lvl="0" defTabSz="914400">
              <a:lnSpc>
                <a:spcPct val="100000"/>
              </a:lnSpc>
              <a:defRPr sz="1800"/>
            </a:pPr>
          </a:p>
          <a:p>
            <a:pPr lvl="0" defTabSz="914400">
              <a:lnSpc>
                <a:spcPct val="100000"/>
              </a:lnSpc>
              <a:defRPr sz="1800"/>
            </a:pPr>
            <a:r>
              <a:t>The basic process for installing and configuring PCF is as follows:</a:t>
            </a:r>
          </a:p>
          <a:p>
            <a:pPr lvl="0" defTabSz="914400">
              <a:lnSpc>
                <a:spcPct val="100000"/>
              </a:lnSpc>
              <a:defRPr sz="1800"/>
            </a:pPr>
          </a:p>
          <a:p>
            <a:pPr lvl="0" marL="457200" indent="-228600" defTabSz="914400">
              <a:lnSpc>
                <a:spcPct val="100000"/>
              </a:lnSpc>
              <a:buSzPct val="100000"/>
              <a:buFont typeface="Source Sans Pro"/>
              <a:buAutoNum type="arabicPeriod" startAt="1"/>
              <a:defRPr sz="1800"/>
            </a:pPr>
            <a:r>
              <a:rPr>
                <a:latin typeface="Source Sans Pro"/>
                <a:ea typeface="Source Sans Pro"/>
                <a:cs typeface="Source Sans Pro"/>
                <a:sym typeface="Source Sans Pro"/>
              </a:rPr>
              <a:t>Create the Ops Manager VM from the appropriate VM template.  This may be an OVA file downloaded from Pivotal Network, or an AMI on AWS.</a:t>
            </a:r>
          </a:p>
          <a:p>
            <a:pPr lvl="0" marL="457200" indent="-228600" defTabSz="914400">
              <a:lnSpc>
                <a:spcPct val="100000"/>
              </a:lnSpc>
              <a:buSzPct val="100000"/>
              <a:buFont typeface="Source Sans Pro"/>
              <a:buAutoNum type="arabicPeriod" startAt="1"/>
              <a:defRPr sz="1800"/>
            </a:pPr>
            <a:r>
              <a:rPr>
                <a:latin typeface="Source Sans Pro"/>
                <a:ea typeface="Source Sans Pro"/>
                <a:cs typeface="Source Sans Pro"/>
                <a:sym typeface="Source Sans Pro"/>
              </a:rPr>
              <a:t>Configure Ops Manager Director with specific cloud provider settings from the prerequisites.</a:t>
            </a:r>
          </a:p>
          <a:p>
            <a:pPr lvl="0" marL="457200" indent="-228600" defTabSz="914400">
              <a:lnSpc>
                <a:spcPct val="100000"/>
              </a:lnSpc>
              <a:buSzPct val="100000"/>
              <a:buFont typeface="Source Sans Pro"/>
              <a:buAutoNum type="arabicPeriod" startAt="1"/>
              <a:defRPr sz="1800"/>
            </a:pPr>
            <a:r>
              <a:rPr>
                <a:latin typeface="Source Sans Pro"/>
                <a:ea typeface="Source Sans Pro"/>
                <a:cs typeface="Source Sans Pro"/>
                <a:sym typeface="Source Sans Pro"/>
              </a:rPr>
              <a:t>Use Ops Manager to install Ops Manager Director.</a:t>
            </a:r>
          </a:p>
          <a:p>
            <a:pPr lvl="0" marL="457200" indent="-228600" defTabSz="914400">
              <a:lnSpc>
                <a:spcPct val="100000"/>
              </a:lnSpc>
              <a:buSzPct val="100000"/>
              <a:buFont typeface="Source Sans Pro"/>
              <a:buAutoNum type="arabicPeriod" startAt="1"/>
              <a:defRPr sz="1800"/>
            </a:pPr>
            <a:r>
              <a:rPr>
                <a:latin typeface="Source Sans Pro"/>
                <a:ea typeface="Source Sans Pro"/>
                <a:cs typeface="Source Sans Pro"/>
                <a:sym typeface="Source Sans Pro"/>
              </a:rPr>
              <a:t>Upload Elastic Runtime (.pivotal file) into Ops Manager.</a:t>
            </a:r>
          </a:p>
          <a:p>
            <a:pPr lvl="0" marL="457200" indent="-228600" defTabSz="914400">
              <a:lnSpc>
                <a:spcPct val="100000"/>
              </a:lnSpc>
              <a:buSzPct val="100000"/>
              <a:buFont typeface="Source Sans Pro"/>
              <a:buAutoNum type="arabicPeriod" startAt="1"/>
              <a:defRPr sz="1800"/>
            </a:pPr>
            <a:r>
              <a:rPr>
                <a:latin typeface="Source Sans Pro"/>
                <a:ea typeface="Source Sans Pro"/>
                <a:cs typeface="Source Sans Pro"/>
                <a:sym typeface="Source Sans Pro"/>
              </a:rPr>
              <a:t>Configure Elastic Runtime.</a:t>
            </a:r>
          </a:p>
          <a:p>
            <a:pPr lvl="0" marL="457200" indent="-228600" defTabSz="914400">
              <a:lnSpc>
                <a:spcPct val="100000"/>
              </a:lnSpc>
              <a:buSzPct val="100000"/>
              <a:buFont typeface="Source Sans Pro"/>
              <a:buAutoNum type="arabicPeriod" startAt="1"/>
              <a:defRPr sz="1800"/>
            </a:pPr>
            <a:r>
              <a:rPr>
                <a:latin typeface="Source Sans Pro"/>
                <a:ea typeface="Source Sans Pro"/>
                <a:cs typeface="Source Sans Pro"/>
                <a:sym typeface="Source Sans Pro"/>
              </a:rPr>
              <a:t>Use Ops Manager to install Elastic Runtime.</a:t>
            </a:r>
          </a:p>
          <a:p>
            <a:pPr lvl="0" marL="457200" indent="-228600" defTabSz="914400">
              <a:lnSpc>
                <a:spcPct val="100000"/>
              </a:lnSpc>
              <a:buSzPct val="100000"/>
              <a:buFont typeface="Source Sans Pro"/>
              <a:buAutoNum type="arabicPeriod" startAt="1"/>
              <a:defRPr sz="1800"/>
            </a:pPr>
            <a:r>
              <a:rPr>
                <a:latin typeface="Source Sans Pro"/>
                <a:ea typeface="Source Sans Pro"/>
                <a:cs typeface="Source Sans Pro"/>
                <a:sym typeface="Source Sans Pro"/>
              </a:rPr>
              <a:t>Repeat steps 4-6 for each PCF product you want installed (i.e. MySQL, RabbitMQ, or Push Notifications).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Img"/>
          </p:nvPr>
        </p:nvSpPr>
        <p:spPr>
          <a:prstGeom prst="rect">
            <a:avLst/>
          </a:prstGeom>
        </p:spPr>
        <p:txBody>
          <a:bodyPr/>
          <a:lstStyle/>
          <a:p>
            <a:pPr lvl="0"/>
          </a:p>
        </p:txBody>
      </p:sp>
      <p:sp>
        <p:nvSpPr>
          <p:cNvPr id="454" name="Shape 454"/>
          <p:cNvSpPr/>
          <p:nvPr>
            <p:ph type="body" sz="quarter" idx="1"/>
          </p:nvPr>
        </p:nvSpPr>
        <p:spPr>
          <a:prstGeom prst="rect">
            <a:avLst/>
          </a:prstGeom>
        </p:spPr>
        <p:txBody>
          <a:bodyPr/>
          <a:lstStyle/>
          <a:p>
            <a:pPr lvl="0" defTabSz="914400">
              <a:lnSpc>
                <a:spcPct val="100000"/>
              </a:lnSpc>
              <a:defRPr sz="1800"/>
            </a:pPr>
            <a:r>
              <a:t>This graphic depicts the basic installation steps for Pivotal Cloud Foundry.</a:t>
            </a:r>
          </a:p>
          <a:p>
            <a:pPr lvl="0" defTabSz="914400">
              <a:lnSpc>
                <a:spcPct val="100000"/>
              </a:lnSpc>
              <a:defRPr sz="1800"/>
            </a:pPr>
          </a:p>
          <a:p>
            <a:pPr lvl="0" defTabSz="914400">
              <a:lnSpc>
                <a:spcPct val="100000"/>
              </a:lnSpc>
              <a:defRPr sz="1800"/>
            </a:pPr>
            <a:r>
              <a:t>(Each transition in the slide relates to the following steps)</a:t>
            </a:r>
          </a:p>
          <a:p>
            <a:pPr lvl="0" defTabSz="914400">
              <a:lnSpc>
                <a:spcPct val="100000"/>
              </a:lnSpc>
              <a:defRPr sz="1800"/>
            </a:pPr>
          </a:p>
          <a:p>
            <a:pPr lvl="0" marL="457200" indent="-228600" defTabSz="914400">
              <a:lnSpc>
                <a:spcPct val="100000"/>
              </a:lnSpc>
              <a:buSzPct val="100000"/>
              <a:buAutoNum type="arabicPeriod" startAt="1"/>
              <a:defRPr sz="1800"/>
            </a:pPr>
            <a:r>
              <a:t>Assuming your cloud provider has been installed and configured correctly, the first step is to create an Ops Manager instance for your cloud provider.  Ops Manager is delivered in a specific cloud provider format, such as an OVA file for vSphere or an AMI for AWS EC2.  The Ops Manager installation contains the cloud provider interface (CPI), and is responsible for provisioning Ops Manager Director, as well as generating deployment manifests and managing product dependencies.</a:t>
            </a:r>
          </a:p>
          <a:p>
            <a:pPr lvl="0" marL="457200" indent="-228600" defTabSz="914400">
              <a:lnSpc>
                <a:spcPct val="100000"/>
              </a:lnSpc>
              <a:buSzPct val="100000"/>
              <a:buAutoNum type="arabicPeriod" startAt="1"/>
              <a:defRPr sz="1800"/>
            </a:pPr>
            <a:r>
              <a:t>Once Ops Manager has been deployed, the Ops Manager Director instance is configured and deployed.  Ops Manager Director contains configuration for your specific cloud provider, and is the orchestrator for deploying and managing the rest of the PCF products.</a:t>
            </a:r>
          </a:p>
          <a:p>
            <a:pPr lvl="0" marL="457200" indent="-228600" defTabSz="914400">
              <a:lnSpc>
                <a:spcPct val="100000"/>
              </a:lnSpc>
              <a:buSzPct val="100000"/>
              <a:buAutoNum type="arabicPeriod" startAt="1"/>
              <a:defRPr sz="1800"/>
            </a:pPr>
            <a:r>
              <a:t>PCF products, such as Elastic Runtime, MySQL, and RabbitMQ, are then configured in Ops Manager, and deployed by Ops Manager Director through Cannery style deployment.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sldImg"/>
          </p:nvPr>
        </p:nvSpPr>
        <p:spPr>
          <a:prstGeom prst="rect">
            <a:avLst/>
          </a:prstGeom>
        </p:spPr>
        <p:txBody>
          <a:bodyPr/>
          <a:lstStyle/>
          <a:p>
            <a:pPr lvl="0"/>
          </a:p>
        </p:txBody>
      </p:sp>
      <p:sp>
        <p:nvSpPr>
          <p:cNvPr id="459" name="Shape 459"/>
          <p:cNvSpPr/>
          <p:nvPr>
            <p:ph type="body" sz="quarter" idx="1"/>
          </p:nvPr>
        </p:nvSpPr>
        <p:spPr>
          <a:prstGeom prst="rect">
            <a:avLst/>
          </a:prstGeom>
        </p:spPr>
        <p:txBody>
          <a:bodyPr/>
          <a:lstStyle>
            <a:lvl1pPr defTabSz="914400">
              <a:lnSpc>
                <a:spcPct val="100000"/>
              </a:lnSpc>
              <a:defRPr sz="1800"/>
            </a:lvl1pPr>
          </a:lstStyle>
          <a:p>
            <a:pPr lvl="0"/>
            <a:r>
              <a:t>As we talked about before, the first step is to create an Ops Manager VM from the VM template for your particular cloud provider.  Use these links to view the step-by-step documentation for installing Ops Manager on your cloud provider.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Shape 463"/>
          <p:cNvSpPr/>
          <p:nvPr>
            <p:ph type="sldImg"/>
          </p:nvPr>
        </p:nvSpPr>
        <p:spPr>
          <a:prstGeom prst="rect">
            <a:avLst/>
          </a:prstGeom>
        </p:spPr>
        <p:txBody>
          <a:bodyPr/>
          <a:lstStyle/>
          <a:p>
            <a:pPr lvl="0"/>
          </a:p>
        </p:txBody>
      </p:sp>
      <p:sp>
        <p:nvSpPr>
          <p:cNvPr id="464" name="Shape 464"/>
          <p:cNvSpPr/>
          <p:nvPr>
            <p:ph type="body" sz="quarter" idx="1"/>
          </p:nvPr>
        </p:nvSpPr>
        <p:spPr>
          <a:prstGeom prst="rect">
            <a:avLst/>
          </a:prstGeom>
        </p:spPr>
        <p:txBody>
          <a:bodyPr/>
          <a:lstStyle>
            <a:lvl1pPr defTabSz="914400">
              <a:lnSpc>
                <a:spcPct val="100000"/>
              </a:lnSpc>
              <a:defRPr sz="1800"/>
            </a:lvl1pPr>
          </a:lstStyle>
          <a:p>
            <a:pPr lvl="0"/>
            <a:r>
              <a:t>Once Ops Manager has been installed via the appropriate VM template, a tile will appear in the Ops Manager UI for Ops Manager Director.  Use these links to configure Ops Manager Director for your particular cloud provider.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ph type="sldImg"/>
          </p:nvPr>
        </p:nvSpPr>
        <p:spPr>
          <a:prstGeom prst="rect">
            <a:avLst/>
          </a:prstGeom>
        </p:spPr>
        <p:txBody>
          <a:bodyPr/>
          <a:lstStyle/>
          <a:p>
            <a:pPr lvl="0"/>
          </a:p>
        </p:txBody>
      </p:sp>
      <p:sp>
        <p:nvSpPr>
          <p:cNvPr id="479" name="Shape 479"/>
          <p:cNvSpPr/>
          <p:nvPr>
            <p:ph type="body" sz="quarter" idx="1"/>
          </p:nvPr>
        </p:nvSpPr>
        <p:spPr>
          <a:prstGeom prst="rect">
            <a:avLst/>
          </a:prstGeom>
        </p:spPr>
        <p:txBody>
          <a:bodyPr/>
          <a:lstStyle>
            <a:lvl1pPr defTabSz="914400">
              <a:lnSpc>
                <a:spcPct val="100000"/>
              </a:lnSpc>
              <a:defRPr sz="1800"/>
            </a:lvl1pPr>
          </a:lstStyle>
          <a:p>
            <a:pPr lvl="0"/>
            <a:r>
              <a:t>The main point is to think of the entire platform can be automated and scriptable. Meaning it is completely ephemeral from an operations perspective.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sp>
        <p:nvSpPr>
          <p:cNvPr id="9" name="Shape 9"/>
          <p:cNvSpPr/>
          <p:nvPr>
            <p:ph type="title"/>
          </p:nvPr>
        </p:nvSpPr>
        <p:spPr>
          <a:xfrm>
            <a:off x="457198" y="0"/>
            <a:ext cx="6662272" cy="1048020"/>
          </a:xfrm>
          <a:prstGeom prst="rect">
            <a:avLst/>
          </a:prstGeom>
        </p:spPr>
        <p:txBody>
          <a:bodyPr/>
          <a:lstStyle>
            <a:lvl1pPr>
              <a:defRPr b="1" sz="2800">
                <a:solidFill>
                  <a:srgbClr val="138A7E"/>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138A7E"/>
                </a:solidFill>
              </a:rPr>
              <a:t>Title Text</a:t>
            </a:r>
          </a:p>
        </p:txBody>
      </p:sp>
      <p:sp>
        <p:nvSpPr>
          <p:cNvPr id="10" name="Shape 10"/>
          <p:cNvSpPr/>
          <p:nvPr>
            <p:ph type="body" idx="1"/>
          </p:nvPr>
        </p:nvSpPr>
        <p:spPr>
          <a:xfrm>
            <a:off x="457200" y="1519380"/>
            <a:ext cx="8229600" cy="3624120"/>
          </a:xfrm>
          <a:prstGeom prst="rect">
            <a:avLst/>
          </a:prstGeom>
        </p:spPr>
        <p:txBody>
          <a:bodyPr/>
          <a:lstStyle>
            <a:lvl1pPr>
              <a:buClr>
                <a:srgbClr val="878787"/>
              </a:buClr>
              <a:defRPr>
                <a:solidFill>
                  <a:srgbClr val="878787"/>
                </a:solidFill>
                <a:latin typeface="Source Sans Pro"/>
                <a:ea typeface="Source Sans Pro"/>
                <a:cs typeface="Source Sans Pro"/>
                <a:sym typeface="Source Sans Pro"/>
              </a:defRPr>
            </a:lvl1pPr>
            <a:lvl2pPr>
              <a:buClr>
                <a:srgbClr val="878787"/>
              </a:buClr>
              <a:defRPr>
                <a:solidFill>
                  <a:srgbClr val="878787"/>
                </a:solidFill>
                <a:latin typeface="Source Sans Pro"/>
                <a:ea typeface="Source Sans Pro"/>
                <a:cs typeface="Source Sans Pro"/>
                <a:sym typeface="Source Sans Pro"/>
              </a:defRPr>
            </a:lvl2pPr>
            <a:lvl3pPr>
              <a:buClr>
                <a:srgbClr val="878787"/>
              </a:buClr>
              <a:defRPr>
                <a:solidFill>
                  <a:srgbClr val="878787"/>
                </a:solidFill>
                <a:latin typeface="Source Sans Pro"/>
                <a:ea typeface="Source Sans Pro"/>
                <a:cs typeface="Source Sans Pro"/>
                <a:sym typeface="Source Sans Pro"/>
              </a:defRPr>
            </a:lvl3pPr>
            <a:lvl4pPr>
              <a:buClr>
                <a:srgbClr val="878787"/>
              </a:buClr>
              <a:defRPr>
                <a:solidFill>
                  <a:srgbClr val="878787"/>
                </a:solidFill>
                <a:latin typeface="Source Sans Pro"/>
                <a:ea typeface="Source Sans Pro"/>
                <a:cs typeface="Source Sans Pro"/>
                <a:sym typeface="Source Sans Pro"/>
              </a:defRPr>
            </a:lvl4pPr>
            <a:lvl5pPr>
              <a:buClr>
                <a:srgbClr val="878787"/>
              </a:buClr>
              <a:defRPr>
                <a:solidFill>
                  <a:srgbClr val="878787"/>
                </a:solidFill>
                <a:latin typeface="Source Sans Pro"/>
                <a:ea typeface="Source Sans Pro"/>
                <a:cs typeface="Source Sans Pro"/>
                <a:sym typeface="Source Sans Pro"/>
              </a:defRPr>
            </a:lvl5pPr>
          </a:lstStyle>
          <a:p>
            <a:pPr lvl="0">
              <a:defRPr sz="1800">
                <a:solidFill>
                  <a:srgbClr val="000000"/>
                </a:solidFill>
              </a:defRPr>
            </a:pPr>
            <a:r>
              <a:rPr sz="2800">
                <a:solidFill>
                  <a:srgbClr val="878787"/>
                </a:solidFill>
              </a:rPr>
              <a:t>Body Level One</a:t>
            </a:r>
            <a:endParaRPr sz="2800">
              <a:solidFill>
                <a:srgbClr val="878787"/>
              </a:solidFill>
            </a:endParaRPr>
          </a:p>
          <a:p>
            <a:pPr lvl="1">
              <a:defRPr sz="1800">
                <a:solidFill>
                  <a:srgbClr val="000000"/>
                </a:solidFill>
              </a:defRPr>
            </a:pPr>
            <a:r>
              <a:rPr sz="2800">
                <a:solidFill>
                  <a:srgbClr val="878787"/>
                </a:solidFill>
              </a:rPr>
              <a:t>Body Level Two</a:t>
            </a:r>
            <a:endParaRPr sz="2800">
              <a:solidFill>
                <a:srgbClr val="878787"/>
              </a:solidFill>
            </a:endParaRPr>
          </a:p>
          <a:p>
            <a:pPr lvl="2">
              <a:defRPr sz="1800">
                <a:solidFill>
                  <a:srgbClr val="000000"/>
                </a:solidFill>
              </a:defRPr>
            </a:pPr>
            <a:r>
              <a:rPr sz="2800">
                <a:solidFill>
                  <a:srgbClr val="878787"/>
                </a:solidFill>
              </a:rPr>
              <a:t>Body Level Three</a:t>
            </a:r>
            <a:endParaRPr sz="2800">
              <a:solidFill>
                <a:srgbClr val="878787"/>
              </a:solidFill>
            </a:endParaRPr>
          </a:p>
          <a:p>
            <a:pPr lvl="3">
              <a:defRPr sz="1800">
                <a:solidFill>
                  <a:srgbClr val="000000"/>
                </a:solidFill>
              </a:defRPr>
            </a:pPr>
            <a:r>
              <a:rPr sz="2800">
                <a:solidFill>
                  <a:srgbClr val="878787"/>
                </a:solidFill>
              </a:rPr>
              <a:t>Body Level Four</a:t>
            </a:r>
            <a:endParaRPr sz="2800">
              <a:solidFill>
                <a:srgbClr val="878787"/>
              </a:solidFill>
            </a:endParaRPr>
          </a:p>
          <a:p>
            <a:pPr lvl="4">
              <a:defRPr sz="1800">
                <a:solidFill>
                  <a:srgbClr val="000000"/>
                </a:solidFill>
              </a:defRPr>
            </a:pPr>
            <a:r>
              <a:rPr sz="2800">
                <a:solidFill>
                  <a:srgbClr val="878787"/>
                </a:solidFill>
              </a:rPr>
              <a:t>Body Level Five</a:t>
            </a:r>
          </a:p>
        </p:txBody>
      </p:sp>
      <p:sp>
        <p:nvSpPr>
          <p:cNvPr id="11" name="Shape 11"/>
          <p:cNvSpPr/>
          <p:nvPr/>
        </p:nvSpPr>
        <p:spPr>
          <a:xfrm>
            <a:off x="0" y="952605"/>
            <a:ext cx="9144000" cy="1"/>
          </a:xfrm>
          <a:prstGeom prst="line">
            <a:avLst/>
          </a:prstGeom>
          <a:ln>
            <a:solidFill>
              <a:srgbClr val="E8E8E8"/>
            </a:solidFill>
            <a:round/>
          </a:ln>
        </p:spPr>
        <p:txBody>
          <a:bodyPr lIns="0" tIns="0" rIns="0" bIns="0"/>
          <a:lstStyle/>
          <a:p>
            <a:pPr lvl="0" defTabSz="457200">
              <a:defRPr sz="1200">
                <a:solidFill>
                  <a:srgbClr val="000000"/>
                </a:solidFill>
                <a:latin typeface="+mn-lt"/>
                <a:ea typeface="+mn-ea"/>
                <a:cs typeface="+mn-cs"/>
                <a:sym typeface="Helvetica"/>
              </a:defRPr>
            </a:pP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1_Two Content">
    <p:bg>
      <p:bgPr>
        <a:solidFill>
          <a:srgbClr val="FFFFFF"/>
        </a:solidFill>
      </p:bgPr>
    </p:bg>
    <p:spTree>
      <p:nvGrpSpPr>
        <p:cNvPr id="1" name=""/>
        <p:cNvGrpSpPr/>
        <p:nvPr/>
      </p:nvGrpSpPr>
      <p:grpSpPr>
        <a:xfrm>
          <a:off x="0" y="0"/>
          <a:ext cx="0" cy="0"/>
          <a:chOff x="0" y="0"/>
          <a:chExt cx="0" cy="0"/>
        </a:xfrm>
      </p:grpSpPr>
      <p:sp>
        <p:nvSpPr>
          <p:cNvPr id="47" name="Shape 47"/>
          <p:cNvSpPr/>
          <p:nvPr/>
        </p:nvSpPr>
        <p:spPr>
          <a:xfrm>
            <a:off x="-7471" y="-52294"/>
            <a:ext cx="9218707" cy="5210736"/>
          </a:xfrm>
          <a:prstGeom prst="rect">
            <a:avLst/>
          </a:prstGeom>
          <a:solidFill>
            <a:srgbClr val="1B2831"/>
          </a:solidFill>
          <a:ln w="12700">
            <a:miter lim="400000"/>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sp>
        <p:nvSpPr>
          <p:cNvPr id="48" name="Shape 48"/>
          <p:cNvSpPr/>
          <p:nvPr/>
        </p:nvSpPr>
        <p:spPr>
          <a:xfrm>
            <a:off x="4495798" y="948765"/>
            <a:ext cx="4722906" cy="4258234"/>
          </a:xfrm>
          <a:prstGeom prst="rect">
            <a:avLst/>
          </a:prstGeom>
          <a:solidFill>
            <a:srgbClr val="138A7E"/>
          </a:solidFill>
          <a:ln w="12700">
            <a:miter lim="400000"/>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sp>
        <p:nvSpPr>
          <p:cNvPr id="49" name="Shape 49"/>
          <p:cNvSpPr/>
          <p:nvPr>
            <p:ph type="title"/>
          </p:nvPr>
        </p:nvSpPr>
        <p:spPr>
          <a:xfrm>
            <a:off x="231587" y="0"/>
            <a:ext cx="8538883" cy="1000364"/>
          </a:xfrm>
          <a:prstGeom prst="rect">
            <a:avLst/>
          </a:prstGeom>
        </p:spPr>
        <p:txBody>
          <a:bodyPr/>
          <a:lstStyle>
            <a:lvl1pPr>
              <a:defRPr b="1" sz="2800">
                <a:latin typeface="Source Sans Pro"/>
                <a:ea typeface="Source Sans Pro"/>
                <a:cs typeface="Source Sans Pro"/>
                <a:sym typeface="Source Sans Pro"/>
              </a:defRPr>
            </a:lvl1pPr>
          </a:lstStyle>
          <a:p>
            <a:pPr lvl="0">
              <a:defRPr b="0" sz="1800">
                <a:solidFill>
                  <a:srgbClr val="000000"/>
                </a:solidFill>
              </a:defRPr>
            </a:pPr>
            <a:r>
              <a:rPr b="1" sz="2800">
                <a:solidFill>
                  <a:srgbClr val="FFFFFF"/>
                </a:solidFill>
              </a:rPr>
              <a:t>Title Text</a:t>
            </a:r>
          </a:p>
        </p:txBody>
      </p:sp>
      <p:sp>
        <p:nvSpPr>
          <p:cNvPr id="50" name="Shape 50"/>
          <p:cNvSpPr/>
          <p:nvPr>
            <p:ph type="body" idx="1"/>
          </p:nvPr>
        </p:nvSpPr>
        <p:spPr>
          <a:xfrm>
            <a:off x="4728881" y="1192686"/>
            <a:ext cx="3957919" cy="3950814"/>
          </a:xfrm>
          <a:prstGeom prst="rect">
            <a:avLst/>
          </a:prstGeom>
        </p:spPr>
        <p:txBody>
          <a:bodyPr/>
          <a:lstStyle>
            <a:lvl1pPr marL="285750" indent="-184150">
              <a:spcBef>
                <a:spcPts val="600"/>
              </a:spcBef>
              <a:defRPr sz="1600">
                <a:latin typeface="Source Sans Pro"/>
                <a:ea typeface="Source Sans Pro"/>
                <a:cs typeface="Source Sans Pro"/>
                <a:sym typeface="Source Sans Pro"/>
              </a:defRPr>
            </a:lvl1pPr>
            <a:lvl2pPr marL="0" indent="457200">
              <a:spcBef>
                <a:spcPts val="600"/>
              </a:spcBef>
              <a:buSzTx/>
              <a:buNone/>
              <a:defRPr sz="1600">
                <a:latin typeface="Source Sans Pro"/>
                <a:ea typeface="Source Sans Pro"/>
                <a:cs typeface="Source Sans Pro"/>
                <a:sym typeface="Source Sans Pro"/>
              </a:defRPr>
            </a:lvl2pPr>
            <a:lvl3pPr marL="0" indent="914400">
              <a:spcBef>
                <a:spcPts val="600"/>
              </a:spcBef>
              <a:buSzTx/>
              <a:buNone/>
              <a:defRPr sz="1600">
                <a:latin typeface="Source Sans Pro"/>
                <a:ea typeface="Source Sans Pro"/>
                <a:cs typeface="Source Sans Pro"/>
                <a:sym typeface="Source Sans Pro"/>
              </a:defRPr>
            </a:lvl3pPr>
            <a:lvl4pPr marL="0" indent="1371600">
              <a:spcBef>
                <a:spcPts val="600"/>
              </a:spcBef>
              <a:buSzTx/>
              <a:buNone/>
              <a:defRPr sz="1600">
                <a:latin typeface="Source Sans Pro"/>
                <a:ea typeface="Source Sans Pro"/>
                <a:cs typeface="Source Sans Pro"/>
                <a:sym typeface="Source Sans Pro"/>
              </a:defRPr>
            </a:lvl4pPr>
            <a:lvl5pPr marL="0" indent="1828800">
              <a:spcBef>
                <a:spcPts val="600"/>
              </a:spcBef>
              <a:buSzTx/>
              <a:buNone/>
              <a:defRPr sz="1600">
                <a:latin typeface="Source Sans Pro"/>
                <a:ea typeface="Source Sans Pro"/>
                <a:cs typeface="Source Sans Pro"/>
                <a:sym typeface="Source Sans Pro"/>
              </a:defRPr>
            </a:lvl5pPr>
          </a:lstStyle>
          <a:p>
            <a:pPr lvl="0">
              <a:defRPr sz="1800">
                <a:solidFill>
                  <a:srgbClr val="000000"/>
                </a:solidFill>
              </a:defRPr>
            </a:pPr>
            <a:r>
              <a:rPr sz="1600">
                <a:solidFill>
                  <a:srgbClr val="FFFFFF"/>
                </a:solidFill>
              </a:rPr>
              <a:t>Body Level One</a:t>
            </a:r>
            <a:endParaRPr sz="1600">
              <a:solidFill>
                <a:srgbClr val="FFFFFF"/>
              </a:solidFill>
            </a:endParaRPr>
          </a:p>
          <a:p>
            <a:pPr lvl="1">
              <a:defRPr sz="1800">
                <a:solidFill>
                  <a:srgbClr val="000000"/>
                </a:solidFill>
              </a:defRPr>
            </a:pPr>
            <a:r>
              <a:rPr sz="1600">
                <a:solidFill>
                  <a:srgbClr val="FFFFFF"/>
                </a:solidFill>
              </a:rPr>
              <a:t>Body Level Two</a:t>
            </a:r>
            <a:endParaRPr sz="1600">
              <a:solidFill>
                <a:srgbClr val="FFFFFF"/>
              </a:solidFill>
            </a:endParaRPr>
          </a:p>
          <a:p>
            <a:pPr lvl="2">
              <a:defRPr sz="1800">
                <a:solidFill>
                  <a:srgbClr val="000000"/>
                </a:solidFill>
              </a:defRPr>
            </a:pPr>
            <a:r>
              <a:rPr sz="1600">
                <a:solidFill>
                  <a:srgbClr val="FFFFFF"/>
                </a:solidFill>
              </a:rPr>
              <a:t>Body Level Three</a:t>
            </a:r>
            <a:endParaRPr sz="1600">
              <a:solidFill>
                <a:srgbClr val="FFFFFF"/>
              </a:solidFill>
            </a:endParaRPr>
          </a:p>
          <a:p>
            <a:pPr lvl="3">
              <a:defRPr sz="1800">
                <a:solidFill>
                  <a:srgbClr val="000000"/>
                </a:solidFill>
              </a:defRPr>
            </a:pPr>
            <a:r>
              <a:rPr sz="1600">
                <a:solidFill>
                  <a:srgbClr val="FFFFFF"/>
                </a:solidFill>
              </a:rPr>
              <a:t>Body Level Four</a:t>
            </a:r>
            <a:endParaRPr sz="1600">
              <a:solidFill>
                <a:srgbClr val="FFFFFF"/>
              </a:solidFill>
            </a:endParaRPr>
          </a:p>
          <a:p>
            <a:pPr lvl="4">
              <a:defRPr sz="1800">
                <a:solidFill>
                  <a:srgbClr val="000000"/>
                </a:solidFill>
              </a:defRPr>
            </a:pPr>
            <a:r>
              <a:rPr sz="1600">
                <a:solidFill>
                  <a:srgbClr val="FFFFFF"/>
                </a:solidFill>
              </a:rPr>
              <a:t>Body Level Five</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2_Two Content">
    <p:bg>
      <p:bgPr>
        <a:solidFill>
          <a:srgbClr val="FFFFFF"/>
        </a:solidFill>
      </p:bgPr>
    </p:bg>
    <p:spTree>
      <p:nvGrpSpPr>
        <p:cNvPr id="1" name=""/>
        <p:cNvGrpSpPr/>
        <p:nvPr/>
      </p:nvGrpSpPr>
      <p:grpSpPr>
        <a:xfrm>
          <a:off x="0" y="0"/>
          <a:ext cx="0" cy="0"/>
          <a:chOff x="0" y="0"/>
          <a:chExt cx="0" cy="0"/>
        </a:xfrm>
      </p:grpSpPr>
      <p:sp>
        <p:nvSpPr>
          <p:cNvPr id="52" name="Shape 52"/>
          <p:cNvSpPr/>
          <p:nvPr>
            <p:ph type="title"/>
          </p:nvPr>
        </p:nvSpPr>
        <p:spPr>
          <a:xfrm>
            <a:off x="457198" y="0"/>
            <a:ext cx="6662272" cy="1048020"/>
          </a:xfrm>
          <a:prstGeom prst="rect">
            <a:avLst/>
          </a:prstGeom>
        </p:spPr>
        <p:txBody>
          <a:bodyPr/>
          <a:lstStyle>
            <a:lvl1pPr>
              <a:defRPr b="1" sz="2800">
                <a:solidFill>
                  <a:srgbClr val="138A7E"/>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138A7E"/>
                </a:solidFill>
              </a:rPr>
              <a:t>Title Text</a:t>
            </a:r>
          </a:p>
        </p:txBody>
      </p:sp>
      <p:sp>
        <p:nvSpPr>
          <p:cNvPr id="53" name="Shape 53"/>
          <p:cNvSpPr/>
          <p:nvPr>
            <p:ph type="body" idx="1"/>
          </p:nvPr>
        </p:nvSpPr>
        <p:spPr>
          <a:xfrm>
            <a:off x="457200" y="1200150"/>
            <a:ext cx="4038599" cy="3943350"/>
          </a:xfrm>
          <a:prstGeom prst="rect">
            <a:avLst/>
          </a:prstGeom>
        </p:spPr>
        <p:txBody>
          <a:bodyPr/>
          <a:lstStyle>
            <a:lvl1pPr marL="0" indent="0">
              <a:spcBef>
                <a:spcPts val="600"/>
              </a:spcBef>
              <a:buClrTx/>
              <a:buSzTx/>
              <a:buFontTx/>
              <a:buNone/>
              <a:defRPr sz="1600">
                <a:solidFill>
                  <a:srgbClr val="878787"/>
                </a:solidFill>
                <a:latin typeface="Source Sans Pro"/>
                <a:ea typeface="Source Sans Pro"/>
                <a:cs typeface="Source Sans Pro"/>
                <a:sym typeface="Source Sans Pro"/>
              </a:defRPr>
            </a:lvl1pPr>
            <a:lvl2pPr marL="0" indent="457200">
              <a:spcBef>
                <a:spcPts val="600"/>
              </a:spcBef>
              <a:buClrTx/>
              <a:buSzTx/>
              <a:buFontTx/>
              <a:buNone/>
              <a:defRPr sz="1600">
                <a:solidFill>
                  <a:srgbClr val="878787"/>
                </a:solidFill>
                <a:latin typeface="Source Sans Pro"/>
                <a:ea typeface="Source Sans Pro"/>
                <a:cs typeface="Source Sans Pro"/>
                <a:sym typeface="Source Sans Pro"/>
              </a:defRPr>
            </a:lvl2pPr>
            <a:lvl3pPr marL="0" indent="914400">
              <a:spcBef>
                <a:spcPts val="600"/>
              </a:spcBef>
              <a:buClrTx/>
              <a:buSzTx/>
              <a:buFontTx/>
              <a:buNone/>
              <a:defRPr sz="1600">
                <a:solidFill>
                  <a:srgbClr val="878787"/>
                </a:solidFill>
                <a:latin typeface="Source Sans Pro"/>
                <a:ea typeface="Source Sans Pro"/>
                <a:cs typeface="Source Sans Pro"/>
                <a:sym typeface="Source Sans Pro"/>
              </a:defRPr>
            </a:lvl3pPr>
            <a:lvl4pPr marL="0" indent="1371600">
              <a:spcBef>
                <a:spcPts val="600"/>
              </a:spcBef>
              <a:buClrTx/>
              <a:buSzTx/>
              <a:buFontTx/>
              <a:buNone/>
              <a:defRPr sz="1600">
                <a:solidFill>
                  <a:srgbClr val="878787"/>
                </a:solidFill>
                <a:latin typeface="Source Sans Pro"/>
                <a:ea typeface="Source Sans Pro"/>
                <a:cs typeface="Source Sans Pro"/>
                <a:sym typeface="Source Sans Pro"/>
              </a:defRPr>
            </a:lvl4pPr>
            <a:lvl5pPr marL="0" indent="1828800">
              <a:spcBef>
                <a:spcPts val="600"/>
              </a:spcBef>
              <a:buClrTx/>
              <a:buSzTx/>
              <a:buFontTx/>
              <a:buNone/>
              <a:defRPr sz="1600">
                <a:solidFill>
                  <a:srgbClr val="878787"/>
                </a:solidFill>
                <a:latin typeface="Source Sans Pro"/>
                <a:ea typeface="Source Sans Pro"/>
                <a:cs typeface="Source Sans Pro"/>
                <a:sym typeface="Source Sans Pro"/>
              </a:defRPr>
            </a:lvl5pPr>
          </a:lstStyle>
          <a:p>
            <a:pPr lvl="0">
              <a:defRPr sz="1800">
                <a:solidFill>
                  <a:srgbClr val="000000"/>
                </a:solidFill>
              </a:defRPr>
            </a:pPr>
            <a:r>
              <a:rPr sz="1600">
                <a:solidFill>
                  <a:srgbClr val="878787"/>
                </a:solidFill>
              </a:rPr>
              <a:t>Body Level One</a:t>
            </a:r>
            <a:endParaRPr sz="1600">
              <a:solidFill>
                <a:srgbClr val="878787"/>
              </a:solidFill>
            </a:endParaRPr>
          </a:p>
          <a:p>
            <a:pPr lvl="1">
              <a:defRPr sz="1800">
                <a:solidFill>
                  <a:srgbClr val="000000"/>
                </a:solidFill>
              </a:defRPr>
            </a:pPr>
            <a:r>
              <a:rPr sz="1600">
                <a:solidFill>
                  <a:srgbClr val="878787"/>
                </a:solidFill>
              </a:rPr>
              <a:t>Body Level Two</a:t>
            </a:r>
            <a:endParaRPr sz="1600">
              <a:solidFill>
                <a:srgbClr val="878787"/>
              </a:solidFill>
            </a:endParaRPr>
          </a:p>
          <a:p>
            <a:pPr lvl="2">
              <a:defRPr sz="1800">
                <a:solidFill>
                  <a:srgbClr val="000000"/>
                </a:solidFill>
              </a:defRPr>
            </a:pPr>
            <a:r>
              <a:rPr sz="1600">
                <a:solidFill>
                  <a:srgbClr val="878787"/>
                </a:solidFill>
              </a:rPr>
              <a:t>Body Level Three</a:t>
            </a:r>
            <a:endParaRPr sz="1600">
              <a:solidFill>
                <a:srgbClr val="878787"/>
              </a:solidFill>
            </a:endParaRPr>
          </a:p>
          <a:p>
            <a:pPr lvl="3">
              <a:defRPr sz="1800">
                <a:solidFill>
                  <a:srgbClr val="000000"/>
                </a:solidFill>
              </a:defRPr>
            </a:pPr>
            <a:r>
              <a:rPr sz="1600">
                <a:solidFill>
                  <a:srgbClr val="878787"/>
                </a:solidFill>
              </a:rPr>
              <a:t>Body Level Four</a:t>
            </a:r>
            <a:endParaRPr sz="1600">
              <a:solidFill>
                <a:srgbClr val="878787"/>
              </a:solidFill>
            </a:endParaRPr>
          </a:p>
          <a:p>
            <a:pPr lvl="4">
              <a:defRPr sz="1800">
                <a:solidFill>
                  <a:srgbClr val="000000"/>
                </a:solidFill>
              </a:defRPr>
            </a:pPr>
            <a:r>
              <a:rPr sz="1600">
                <a:solidFill>
                  <a:srgbClr val="878787"/>
                </a:solidFill>
              </a:rPr>
              <a:t>Body Level Five</a:t>
            </a:r>
          </a:p>
        </p:txBody>
      </p:sp>
      <p:sp>
        <p:nvSpPr>
          <p:cNvPr id="54" name="Shape 54"/>
          <p:cNvSpPr/>
          <p:nvPr/>
        </p:nvSpPr>
        <p:spPr>
          <a:xfrm>
            <a:off x="0" y="952605"/>
            <a:ext cx="9144000" cy="1"/>
          </a:xfrm>
          <a:prstGeom prst="line">
            <a:avLst/>
          </a:prstGeom>
          <a:ln>
            <a:solidFill>
              <a:srgbClr val="E8E8E8"/>
            </a:solidFill>
            <a:round/>
          </a:ln>
        </p:spPr>
        <p:txBody>
          <a:bodyPr lIns="0" tIns="0" rIns="0" bIns="0"/>
          <a:lstStyle/>
          <a:p>
            <a:pPr lvl="0" defTabSz="457200">
              <a:defRPr sz="1200">
                <a:solidFill>
                  <a:srgbClr val="000000"/>
                </a:solidFill>
                <a:latin typeface="+mn-lt"/>
                <a:ea typeface="+mn-ea"/>
                <a:cs typeface="+mn-cs"/>
                <a:sym typeface="Helvetica"/>
              </a:defRPr>
            </a:pP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Comparison">
    <p:bg>
      <p:bgPr>
        <a:solidFill>
          <a:srgbClr val="FFFFFF"/>
        </a:solidFill>
      </p:bgPr>
    </p:bg>
    <p:spTree>
      <p:nvGrpSpPr>
        <p:cNvPr id="1" name=""/>
        <p:cNvGrpSpPr/>
        <p:nvPr/>
      </p:nvGrpSpPr>
      <p:grpSpPr>
        <a:xfrm>
          <a:off x="0" y="0"/>
          <a:ext cx="0" cy="0"/>
          <a:chOff x="0" y="0"/>
          <a:chExt cx="0" cy="0"/>
        </a:xfrm>
      </p:grpSpPr>
      <p:sp>
        <p:nvSpPr>
          <p:cNvPr id="56" name="Shape 56"/>
          <p:cNvSpPr/>
          <p:nvPr>
            <p:ph type="title"/>
          </p:nvPr>
        </p:nvSpPr>
        <p:spPr>
          <a:xfrm>
            <a:off x="457198" y="240140"/>
            <a:ext cx="6662272" cy="567740"/>
          </a:xfrm>
          <a:prstGeom prst="rect">
            <a:avLst/>
          </a:prstGeom>
        </p:spPr>
        <p:txBody>
          <a:bodyPr/>
          <a:lstStyle>
            <a:lvl1pPr>
              <a:defRPr b="1" sz="2800">
                <a:solidFill>
                  <a:srgbClr val="138A7E"/>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138A7E"/>
                </a:solidFill>
              </a:rPr>
              <a:t>Title Text</a:t>
            </a:r>
          </a:p>
        </p:txBody>
      </p:sp>
      <p:sp>
        <p:nvSpPr>
          <p:cNvPr id="57" name="Shape 57"/>
          <p:cNvSpPr/>
          <p:nvPr>
            <p:ph type="body" idx="1"/>
          </p:nvPr>
        </p:nvSpPr>
        <p:spPr>
          <a:xfrm>
            <a:off x="457200" y="807879"/>
            <a:ext cx="4040188" cy="1097055"/>
          </a:xfrm>
          <a:prstGeom prst="rect">
            <a:avLst/>
          </a:prstGeom>
        </p:spPr>
        <p:txBody>
          <a:bodyPr anchor="b"/>
          <a:lstStyle>
            <a:lvl1pPr marL="0" indent="0">
              <a:spcBef>
                <a:spcPts val="400"/>
              </a:spcBef>
              <a:buClrTx/>
              <a:buSzTx/>
              <a:buFontTx/>
              <a:buNone/>
              <a:defRPr b="1" sz="2400">
                <a:solidFill>
                  <a:srgbClr val="878787"/>
                </a:solidFill>
                <a:latin typeface="Source Sans Pro"/>
                <a:ea typeface="Source Sans Pro"/>
                <a:cs typeface="Source Sans Pro"/>
                <a:sym typeface="Source Sans Pro"/>
              </a:defRPr>
            </a:lvl1pPr>
            <a:lvl2pPr marL="0" indent="457200">
              <a:spcBef>
                <a:spcPts val="400"/>
              </a:spcBef>
              <a:buClrTx/>
              <a:buSzTx/>
              <a:buFontTx/>
              <a:buNone/>
              <a:defRPr b="1" sz="2400">
                <a:solidFill>
                  <a:srgbClr val="878787"/>
                </a:solidFill>
                <a:latin typeface="Source Sans Pro"/>
                <a:ea typeface="Source Sans Pro"/>
                <a:cs typeface="Source Sans Pro"/>
                <a:sym typeface="Source Sans Pro"/>
              </a:defRPr>
            </a:lvl2pPr>
            <a:lvl3pPr marL="0" indent="914400">
              <a:spcBef>
                <a:spcPts val="400"/>
              </a:spcBef>
              <a:buClrTx/>
              <a:buSzTx/>
              <a:buFontTx/>
              <a:buNone/>
              <a:defRPr b="1" sz="2400">
                <a:solidFill>
                  <a:srgbClr val="878787"/>
                </a:solidFill>
                <a:latin typeface="Source Sans Pro"/>
                <a:ea typeface="Source Sans Pro"/>
                <a:cs typeface="Source Sans Pro"/>
                <a:sym typeface="Source Sans Pro"/>
              </a:defRPr>
            </a:lvl3pPr>
            <a:lvl4pPr marL="0" indent="1371600">
              <a:spcBef>
                <a:spcPts val="400"/>
              </a:spcBef>
              <a:buClrTx/>
              <a:buSzTx/>
              <a:buFontTx/>
              <a:buNone/>
              <a:defRPr b="1" sz="2400">
                <a:solidFill>
                  <a:srgbClr val="878787"/>
                </a:solidFill>
                <a:latin typeface="Source Sans Pro"/>
                <a:ea typeface="Source Sans Pro"/>
                <a:cs typeface="Source Sans Pro"/>
                <a:sym typeface="Source Sans Pro"/>
              </a:defRPr>
            </a:lvl4pPr>
            <a:lvl5pPr marL="0" indent="1828800">
              <a:spcBef>
                <a:spcPts val="400"/>
              </a:spcBef>
              <a:buClrTx/>
              <a:buSzTx/>
              <a:buFontTx/>
              <a:buNone/>
              <a:defRPr b="1" sz="2400">
                <a:solidFill>
                  <a:srgbClr val="878787"/>
                </a:solidFill>
                <a:latin typeface="Source Sans Pro"/>
                <a:ea typeface="Source Sans Pro"/>
                <a:cs typeface="Source Sans Pro"/>
                <a:sym typeface="Source Sans Pro"/>
              </a:defRPr>
            </a:lvl5pPr>
          </a:lstStyle>
          <a:p>
            <a:pPr lvl="0">
              <a:defRPr b="0" sz="1800">
                <a:solidFill>
                  <a:srgbClr val="000000"/>
                </a:solidFill>
              </a:defRPr>
            </a:pPr>
            <a:r>
              <a:rPr b="1" sz="2400">
                <a:solidFill>
                  <a:srgbClr val="878787"/>
                </a:solidFill>
              </a:rPr>
              <a:t>Body Level One</a:t>
            </a:r>
            <a:endParaRPr b="1" sz="2400">
              <a:solidFill>
                <a:srgbClr val="878787"/>
              </a:solidFill>
            </a:endParaRPr>
          </a:p>
          <a:p>
            <a:pPr lvl="1">
              <a:defRPr b="0" sz="1800">
                <a:solidFill>
                  <a:srgbClr val="000000"/>
                </a:solidFill>
              </a:defRPr>
            </a:pPr>
            <a:r>
              <a:rPr b="1" sz="2400">
                <a:solidFill>
                  <a:srgbClr val="878787"/>
                </a:solidFill>
              </a:rPr>
              <a:t>Body Level Two</a:t>
            </a:r>
            <a:endParaRPr b="1" sz="2400">
              <a:solidFill>
                <a:srgbClr val="878787"/>
              </a:solidFill>
            </a:endParaRPr>
          </a:p>
          <a:p>
            <a:pPr lvl="2">
              <a:defRPr b="0" sz="1800">
                <a:solidFill>
                  <a:srgbClr val="000000"/>
                </a:solidFill>
              </a:defRPr>
            </a:pPr>
            <a:r>
              <a:rPr b="1" sz="2400">
                <a:solidFill>
                  <a:srgbClr val="878787"/>
                </a:solidFill>
              </a:rPr>
              <a:t>Body Level Three</a:t>
            </a:r>
            <a:endParaRPr b="1" sz="2400">
              <a:solidFill>
                <a:srgbClr val="878787"/>
              </a:solidFill>
            </a:endParaRPr>
          </a:p>
          <a:p>
            <a:pPr lvl="3">
              <a:defRPr b="0" sz="1800">
                <a:solidFill>
                  <a:srgbClr val="000000"/>
                </a:solidFill>
              </a:defRPr>
            </a:pPr>
            <a:r>
              <a:rPr b="1" sz="2400">
                <a:solidFill>
                  <a:srgbClr val="878787"/>
                </a:solidFill>
              </a:rPr>
              <a:t>Body Level Four</a:t>
            </a:r>
            <a:endParaRPr b="1" sz="2400">
              <a:solidFill>
                <a:srgbClr val="878787"/>
              </a:solidFill>
            </a:endParaRPr>
          </a:p>
          <a:p>
            <a:pPr lvl="4">
              <a:defRPr b="0" sz="1800">
                <a:solidFill>
                  <a:srgbClr val="000000"/>
                </a:solidFill>
              </a:defRPr>
            </a:pPr>
            <a:r>
              <a:rPr b="1" sz="2400">
                <a:solidFill>
                  <a:srgbClr val="878787"/>
                </a:solidFill>
              </a:rPr>
              <a:t>Body Level Five</a:t>
            </a:r>
          </a:p>
        </p:txBody>
      </p:sp>
      <p:sp>
        <p:nvSpPr>
          <p:cNvPr id="58" name="Shape 58"/>
          <p:cNvSpPr/>
          <p:nvPr/>
        </p:nvSpPr>
        <p:spPr>
          <a:xfrm>
            <a:off x="0" y="952605"/>
            <a:ext cx="9144000" cy="1"/>
          </a:xfrm>
          <a:prstGeom prst="line">
            <a:avLst/>
          </a:prstGeom>
          <a:ln>
            <a:solidFill>
              <a:srgbClr val="E8E8E8"/>
            </a:solidFill>
            <a:round/>
          </a:ln>
        </p:spPr>
        <p:txBody>
          <a:bodyPr lIns="0" tIns="0" rIns="0" bIns="0"/>
          <a:lstStyle/>
          <a:p>
            <a:pPr lvl="0" defTabSz="457200">
              <a:defRPr sz="1200">
                <a:solidFill>
                  <a:srgbClr val="000000"/>
                </a:solidFill>
                <a:latin typeface="+mn-lt"/>
                <a:ea typeface="+mn-ea"/>
                <a:cs typeface="+mn-cs"/>
                <a:sym typeface="Helvetica"/>
              </a:defRPr>
            </a:pP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Only">
    <p:bg>
      <p:bgPr>
        <a:solidFill>
          <a:srgbClr val="FFFFFF"/>
        </a:solidFill>
      </p:bgPr>
    </p:bg>
    <p:spTree>
      <p:nvGrpSpPr>
        <p:cNvPr id="1" name=""/>
        <p:cNvGrpSpPr/>
        <p:nvPr/>
      </p:nvGrpSpPr>
      <p:grpSpPr>
        <a:xfrm>
          <a:off x="0" y="0"/>
          <a:ext cx="0" cy="0"/>
          <a:chOff x="0" y="0"/>
          <a:chExt cx="0" cy="0"/>
        </a:xfrm>
      </p:grpSpPr>
      <p:sp>
        <p:nvSpPr>
          <p:cNvPr id="60" name="Shape 60"/>
          <p:cNvSpPr/>
          <p:nvPr/>
        </p:nvSpPr>
        <p:spPr>
          <a:xfrm>
            <a:off x="0" y="0"/>
            <a:ext cx="9144000" cy="5143499"/>
          </a:xfrm>
          <a:prstGeom prst="rect">
            <a:avLst/>
          </a:prstGeom>
          <a:solidFill>
            <a:srgbClr val="1B2831"/>
          </a:solidFill>
          <a:ln w="12700">
            <a:miter lim="400000"/>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sp>
        <p:nvSpPr>
          <p:cNvPr id="61" name="Shape 61"/>
          <p:cNvSpPr/>
          <p:nvPr>
            <p:ph type="title"/>
          </p:nvPr>
        </p:nvSpPr>
        <p:spPr>
          <a:xfrm>
            <a:off x="0" y="0"/>
            <a:ext cx="9144000" cy="1048022"/>
          </a:xfrm>
          <a:prstGeom prst="rect">
            <a:avLst/>
          </a:prstGeom>
        </p:spPr>
        <p:txBody>
          <a:bodyPr/>
          <a:lstStyle>
            <a:lvl1pPr algn="ctr">
              <a:defRPr b="1" sz="1800">
                <a:solidFill>
                  <a:srgbClr val="138A7E"/>
                </a:solidFill>
                <a:latin typeface="Source Sans Pro"/>
                <a:ea typeface="Source Sans Pro"/>
                <a:cs typeface="Source Sans Pro"/>
                <a:sym typeface="Source Sans Pro"/>
              </a:defRPr>
            </a:lvl1pPr>
          </a:lstStyle>
          <a:p>
            <a:pPr lvl="0">
              <a:defRPr b="0">
                <a:solidFill>
                  <a:srgbClr val="000000"/>
                </a:solidFill>
              </a:defRPr>
            </a:pPr>
            <a:r>
              <a:rPr b="1">
                <a:solidFill>
                  <a:srgbClr val="138A7E"/>
                </a:solidFill>
              </a:rPr>
              <a:t>Title Text</a:t>
            </a:r>
          </a:p>
        </p:txBody>
      </p:sp>
      <p:sp>
        <p:nvSpPr>
          <p:cNvPr id="62" name="Shape 62"/>
          <p:cNvSpPr/>
          <p:nvPr>
            <p:ph type="body" idx="1"/>
          </p:nvPr>
        </p:nvSpPr>
        <p:spPr>
          <a:xfrm>
            <a:off x="1042145" y="1770527"/>
            <a:ext cx="7059706" cy="2663361"/>
          </a:xfrm>
          <a:prstGeom prst="rect">
            <a:avLst/>
          </a:prstGeom>
        </p:spPr>
        <p:txBody>
          <a:bodyPr/>
          <a:lstStyle>
            <a:lvl1pPr marL="0" indent="0" algn="ctr">
              <a:buClrTx/>
              <a:buSzTx/>
              <a:buFontTx/>
              <a:buNone/>
              <a:defRPr>
                <a:latin typeface="Source Sans Pro"/>
                <a:ea typeface="Source Sans Pro"/>
                <a:cs typeface="Source Sans Pro"/>
                <a:sym typeface="Source Sans Pro"/>
              </a:defRPr>
            </a:lvl1pPr>
            <a:lvl2pPr marL="0" indent="457200" algn="ctr">
              <a:buClrTx/>
              <a:buSzTx/>
              <a:buFontTx/>
              <a:buNone/>
              <a:defRPr>
                <a:latin typeface="Source Sans Pro"/>
                <a:ea typeface="Source Sans Pro"/>
                <a:cs typeface="Source Sans Pro"/>
                <a:sym typeface="Source Sans Pro"/>
              </a:defRPr>
            </a:lvl2pPr>
            <a:lvl3pPr marL="0" indent="914400" algn="ctr">
              <a:buClrTx/>
              <a:buSzTx/>
              <a:buFontTx/>
              <a:buNone/>
              <a:defRPr>
                <a:latin typeface="Source Sans Pro"/>
                <a:ea typeface="Source Sans Pro"/>
                <a:cs typeface="Source Sans Pro"/>
                <a:sym typeface="Source Sans Pro"/>
              </a:defRPr>
            </a:lvl3pPr>
            <a:lvl4pPr marL="0" indent="1371600" algn="ctr">
              <a:buClrTx/>
              <a:buSzTx/>
              <a:buFontTx/>
              <a:buNone/>
              <a:defRPr>
                <a:latin typeface="Source Sans Pro"/>
                <a:ea typeface="Source Sans Pro"/>
                <a:cs typeface="Source Sans Pro"/>
                <a:sym typeface="Source Sans Pro"/>
              </a:defRPr>
            </a:lvl4pPr>
            <a:lvl5pPr marL="0" indent="1828800" algn="ctr">
              <a:buClrTx/>
              <a:buSzTx/>
              <a:buFontTx/>
              <a:buNone/>
              <a:defRPr>
                <a:latin typeface="Source Sans Pro"/>
                <a:ea typeface="Source Sans Pro"/>
                <a:cs typeface="Source Sans Pro"/>
                <a:sym typeface="Source Sans Pro"/>
              </a:defRPr>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pic>
        <p:nvPicPr>
          <p:cNvPr id="63" name="image02.png"/>
          <p:cNvPicPr/>
          <p:nvPr/>
        </p:nvPicPr>
        <p:blipFill>
          <a:blip r:embed="rId2">
            <a:extLst/>
          </a:blip>
          <a:stretch>
            <a:fillRect/>
          </a:stretch>
        </p:blipFill>
        <p:spPr>
          <a:xfrm>
            <a:off x="0" y="0"/>
            <a:ext cx="9144000" cy="5143499"/>
          </a:xfrm>
          <a:prstGeom prst="rect">
            <a:avLst/>
          </a:prstGeom>
          <a:ln w="12700">
            <a:miter lim="400000"/>
          </a:ln>
        </p:spPr>
      </p:pic>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bg>
      <p:bgPr>
        <a:solidFill>
          <a:srgbClr val="FFFFFF"/>
        </a:solidFill>
      </p:bgPr>
    </p:bg>
    <p:spTree>
      <p:nvGrpSpPr>
        <p:cNvPr id="1" name=""/>
        <p:cNvGrpSpPr/>
        <p:nvPr/>
      </p:nvGrpSpPr>
      <p:grpSpPr>
        <a:xfrm>
          <a:off x="0" y="0"/>
          <a:ext cx="0" cy="0"/>
          <a:chOff x="0" y="0"/>
          <a:chExt cx="0" cy="0"/>
        </a:xfrm>
      </p:grpSpPr>
      <p:sp>
        <p:nvSpPr>
          <p:cNvPr id="65" name="Shape 65"/>
          <p:cNvSpPr/>
          <p:nvPr/>
        </p:nvSpPr>
        <p:spPr>
          <a:xfrm>
            <a:off x="-67235" y="-126999"/>
            <a:ext cx="9226178" cy="5285442"/>
          </a:xfrm>
          <a:prstGeom prst="rect">
            <a:avLst/>
          </a:prstGeom>
          <a:solidFill>
            <a:srgbClr val="97ACB5"/>
          </a:solidFill>
          <a:ln w="12700">
            <a:miter lim="400000"/>
          </a:ln>
        </p:spPr>
        <p:txBody>
          <a:bodyPr lIns="0" tIns="0" rIns="0" bIns="0" anchor="ctr"/>
          <a:lstStyle/>
          <a:p>
            <a:pPr lvl="0" algn="ctr">
              <a:defRPr sz="1800">
                <a:solidFill>
                  <a:srgbClr val="8198A4"/>
                </a:solidFill>
                <a:latin typeface="Source Sans Pro"/>
                <a:ea typeface="Source Sans Pro"/>
                <a:cs typeface="Source Sans Pro"/>
                <a:sym typeface="Source Sans Pro"/>
              </a:defRPr>
            </a:pPr>
          </a:p>
        </p:txBody>
      </p:sp>
      <p:sp>
        <p:nvSpPr>
          <p:cNvPr id="66" name="Shape 66"/>
          <p:cNvSpPr/>
          <p:nvPr>
            <p:ph type="title"/>
          </p:nvPr>
        </p:nvSpPr>
        <p:spPr>
          <a:xfrm>
            <a:off x="239055" y="444293"/>
            <a:ext cx="8516472" cy="397664"/>
          </a:xfrm>
          <a:prstGeom prst="rect">
            <a:avLst/>
          </a:prstGeom>
        </p:spPr>
        <p:txBody>
          <a:bodyPr anchor="b"/>
          <a:lstStyle>
            <a:lvl1pPr>
              <a:defRPr sz="2800">
                <a:latin typeface="Source Sans Pro"/>
                <a:ea typeface="Source Sans Pro"/>
                <a:cs typeface="Source Sans Pro"/>
                <a:sym typeface="Source Sans Pro"/>
              </a:defRPr>
            </a:lvl1pPr>
          </a:lstStyle>
          <a:p>
            <a:pPr lvl="0">
              <a:defRPr sz="1800">
                <a:solidFill>
                  <a:srgbClr val="000000"/>
                </a:solidFill>
              </a:defRPr>
            </a:pPr>
            <a:r>
              <a:rPr sz="2800">
                <a:solidFill>
                  <a:srgbClr val="FFFFFF"/>
                </a:solidFill>
              </a:rPr>
              <a:t>Title Text</a:t>
            </a:r>
          </a:p>
        </p:txBody>
      </p:sp>
      <p:sp>
        <p:nvSpPr>
          <p:cNvPr id="67" name="Shape 67"/>
          <p:cNvSpPr/>
          <p:nvPr>
            <p:ph type="body" idx="1"/>
          </p:nvPr>
        </p:nvSpPr>
        <p:spPr>
          <a:xfrm>
            <a:off x="239055" y="157380"/>
            <a:ext cx="8516472" cy="286914"/>
          </a:xfrm>
          <a:prstGeom prst="rect">
            <a:avLst/>
          </a:prstGeom>
        </p:spPr>
        <p:txBody>
          <a:bodyPr/>
          <a:lstStyle>
            <a:lvl1pPr marL="0" indent="0">
              <a:spcBef>
                <a:spcPts val="200"/>
              </a:spcBef>
              <a:buClrTx/>
              <a:buSzTx/>
              <a:buFontTx/>
              <a:buNone/>
              <a:defRPr b="1" sz="1200">
                <a:solidFill>
                  <a:srgbClr val="1B2831"/>
                </a:solidFill>
                <a:latin typeface="Source Sans Pro"/>
                <a:ea typeface="Source Sans Pro"/>
                <a:cs typeface="Source Sans Pro"/>
                <a:sym typeface="Source Sans Pro"/>
              </a:defRPr>
            </a:lvl1pPr>
            <a:lvl2pPr marL="0" indent="457200">
              <a:spcBef>
                <a:spcPts val="200"/>
              </a:spcBef>
              <a:buClrTx/>
              <a:buSzTx/>
              <a:buFontTx/>
              <a:buNone/>
              <a:defRPr b="1" sz="1200">
                <a:solidFill>
                  <a:srgbClr val="1B2831"/>
                </a:solidFill>
                <a:latin typeface="Source Sans Pro"/>
                <a:ea typeface="Source Sans Pro"/>
                <a:cs typeface="Source Sans Pro"/>
                <a:sym typeface="Source Sans Pro"/>
              </a:defRPr>
            </a:lvl2pPr>
            <a:lvl3pPr marL="0" indent="914400">
              <a:spcBef>
                <a:spcPts val="200"/>
              </a:spcBef>
              <a:buClrTx/>
              <a:buSzTx/>
              <a:buFontTx/>
              <a:buNone/>
              <a:defRPr b="1" sz="1200">
                <a:solidFill>
                  <a:srgbClr val="1B2831"/>
                </a:solidFill>
                <a:latin typeface="Source Sans Pro"/>
                <a:ea typeface="Source Sans Pro"/>
                <a:cs typeface="Source Sans Pro"/>
                <a:sym typeface="Source Sans Pro"/>
              </a:defRPr>
            </a:lvl3pPr>
            <a:lvl4pPr marL="0" indent="1371600">
              <a:spcBef>
                <a:spcPts val="200"/>
              </a:spcBef>
              <a:buClrTx/>
              <a:buSzTx/>
              <a:buFontTx/>
              <a:buNone/>
              <a:defRPr b="1" sz="1200">
                <a:solidFill>
                  <a:srgbClr val="1B2831"/>
                </a:solidFill>
                <a:latin typeface="Source Sans Pro"/>
                <a:ea typeface="Source Sans Pro"/>
                <a:cs typeface="Source Sans Pro"/>
                <a:sym typeface="Source Sans Pro"/>
              </a:defRPr>
            </a:lvl4pPr>
            <a:lvl5pPr marL="0" indent="1828800">
              <a:spcBef>
                <a:spcPts val="200"/>
              </a:spcBef>
              <a:buClrTx/>
              <a:buSzTx/>
              <a:buFontTx/>
              <a:buNone/>
              <a:defRPr b="1" sz="1200">
                <a:solidFill>
                  <a:srgbClr val="1B2831"/>
                </a:solidFill>
                <a:latin typeface="Source Sans Pro"/>
                <a:ea typeface="Source Sans Pro"/>
                <a:cs typeface="Source Sans Pro"/>
                <a:sym typeface="Source Sans Pro"/>
              </a:defRPr>
            </a:lvl5pPr>
          </a:lstStyle>
          <a:p>
            <a:pPr lvl="0">
              <a:defRPr b="0" sz="1800">
                <a:solidFill>
                  <a:srgbClr val="000000"/>
                </a:solidFill>
              </a:defRPr>
            </a:pPr>
            <a:r>
              <a:rPr b="1" sz="1200">
                <a:solidFill>
                  <a:srgbClr val="1B2831"/>
                </a:solidFill>
              </a:rPr>
              <a:t>Body Level One</a:t>
            </a:r>
            <a:endParaRPr b="1" sz="1200">
              <a:solidFill>
                <a:srgbClr val="1B2831"/>
              </a:solidFill>
            </a:endParaRPr>
          </a:p>
          <a:p>
            <a:pPr lvl="1">
              <a:defRPr b="0" sz="1800">
                <a:solidFill>
                  <a:srgbClr val="000000"/>
                </a:solidFill>
              </a:defRPr>
            </a:pPr>
            <a:r>
              <a:rPr b="1" sz="1200">
                <a:solidFill>
                  <a:srgbClr val="1B2831"/>
                </a:solidFill>
              </a:rPr>
              <a:t>Body Level Two</a:t>
            </a:r>
            <a:endParaRPr b="1" sz="1200">
              <a:solidFill>
                <a:srgbClr val="1B2831"/>
              </a:solidFill>
            </a:endParaRPr>
          </a:p>
          <a:p>
            <a:pPr lvl="2">
              <a:defRPr b="0" sz="1800">
                <a:solidFill>
                  <a:srgbClr val="000000"/>
                </a:solidFill>
              </a:defRPr>
            </a:pPr>
            <a:r>
              <a:rPr b="1" sz="1200">
                <a:solidFill>
                  <a:srgbClr val="1B2831"/>
                </a:solidFill>
              </a:rPr>
              <a:t>Body Level Three</a:t>
            </a:r>
            <a:endParaRPr b="1" sz="1200">
              <a:solidFill>
                <a:srgbClr val="1B2831"/>
              </a:solidFill>
            </a:endParaRPr>
          </a:p>
          <a:p>
            <a:pPr lvl="3">
              <a:defRPr b="0" sz="1800">
                <a:solidFill>
                  <a:srgbClr val="000000"/>
                </a:solidFill>
              </a:defRPr>
            </a:pPr>
            <a:r>
              <a:rPr b="1" sz="1200">
                <a:solidFill>
                  <a:srgbClr val="1B2831"/>
                </a:solidFill>
              </a:rPr>
              <a:t>Body Level Four</a:t>
            </a:r>
            <a:endParaRPr b="1" sz="1200">
              <a:solidFill>
                <a:srgbClr val="1B2831"/>
              </a:solidFill>
            </a:endParaRPr>
          </a:p>
          <a:p>
            <a:pPr lvl="4">
              <a:defRPr b="0" sz="1800">
                <a:solidFill>
                  <a:srgbClr val="000000"/>
                </a:solidFill>
              </a:defRPr>
            </a:pPr>
            <a:r>
              <a:rPr b="1" sz="1200">
                <a:solidFill>
                  <a:srgbClr val="1B2831"/>
                </a:solidFill>
              </a:rPr>
              <a:t>Body Level Five</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1_Comparison">
    <p:bg>
      <p:bgPr>
        <a:solidFill>
          <a:srgbClr val="FFFFFF"/>
        </a:solidFill>
      </p:bgPr>
    </p:bg>
    <p:spTree>
      <p:nvGrpSpPr>
        <p:cNvPr id="1" name=""/>
        <p:cNvGrpSpPr/>
        <p:nvPr/>
      </p:nvGrpSpPr>
      <p:grpSpPr>
        <a:xfrm>
          <a:off x="0" y="0"/>
          <a:ext cx="0" cy="0"/>
          <a:chOff x="0" y="0"/>
          <a:chExt cx="0" cy="0"/>
        </a:xfrm>
      </p:grpSpPr>
      <p:sp>
        <p:nvSpPr>
          <p:cNvPr id="69" name="Shape 69"/>
          <p:cNvSpPr/>
          <p:nvPr/>
        </p:nvSpPr>
        <p:spPr>
          <a:xfrm>
            <a:off x="366058" y="1822332"/>
            <a:ext cx="2039472" cy="2772080"/>
          </a:xfrm>
          <a:prstGeom prst="rect">
            <a:avLst/>
          </a:prstGeom>
          <a:solidFill>
            <a:srgbClr val="F5F5F5"/>
          </a:solidFill>
          <a:ln w="12700">
            <a:miter lim="400000"/>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sp>
        <p:nvSpPr>
          <p:cNvPr id="70" name="Shape 70"/>
          <p:cNvSpPr/>
          <p:nvPr/>
        </p:nvSpPr>
        <p:spPr>
          <a:xfrm>
            <a:off x="2488200" y="1822332"/>
            <a:ext cx="2039471" cy="2772080"/>
          </a:xfrm>
          <a:prstGeom prst="rect">
            <a:avLst/>
          </a:prstGeom>
          <a:solidFill>
            <a:srgbClr val="F5F5F5"/>
          </a:solidFill>
          <a:ln w="12700">
            <a:miter lim="400000"/>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sp>
        <p:nvSpPr>
          <p:cNvPr id="71" name="Shape 71"/>
          <p:cNvSpPr/>
          <p:nvPr/>
        </p:nvSpPr>
        <p:spPr>
          <a:xfrm>
            <a:off x="4610341" y="1822332"/>
            <a:ext cx="2039471" cy="2772080"/>
          </a:xfrm>
          <a:prstGeom prst="rect">
            <a:avLst/>
          </a:prstGeom>
          <a:solidFill>
            <a:srgbClr val="F5F5F5"/>
          </a:solidFill>
          <a:ln w="12700">
            <a:miter lim="400000"/>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sp>
        <p:nvSpPr>
          <p:cNvPr id="72" name="Shape 72"/>
          <p:cNvSpPr/>
          <p:nvPr/>
        </p:nvSpPr>
        <p:spPr>
          <a:xfrm>
            <a:off x="6732485" y="1822332"/>
            <a:ext cx="2039471" cy="2772080"/>
          </a:xfrm>
          <a:prstGeom prst="rect">
            <a:avLst/>
          </a:prstGeom>
          <a:solidFill>
            <a:srgbClr val="F5F5F5"/>
          </a:solidFill>
          <a:ln w="12700">
            <a:miter lim="400000"/>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sp>
        <p:nvSpPr>
          <p:cNvPr id="73" name="Shape 73"/>
          <p:cNvSpPr/>
          <p:nvPr>
            <p:ph type="title"/>
          </p:nvPr>
        </p:nvSpPr>
        <p:spPr>
          <a:xfrm>
            <a:off x="457198" y="227629"/>
            <a:ext cx="6662272" cy="592762"/>
          </a:xfrm>
          <a:prstGeom prst="rect">
            <a:avLst/>
          </a:prstGeom>
        </p:spPr>
        <p:txBody>
          <a:bodyPr/>
          <a:lstStyle>
            <a:lvl1pPr>
              <a:defRPr b="1" sz="2800">
                <a:solidFill>
                  <a:srgbClr val="138A7E"/>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138A7E"/>
                </a:solidFill>
              </a:rPr>
              <a:t>Title Text</a:t>
            </a:r>
          </a:p>
        </p:txBody>
      </p:sp>
      <p:sp>
        <p:nvSpPr>
          <p:cNvPr id="74" name="Shape 74"/>
          <p:cNvSpPr/>
          <p:nvPr>
            <p:ph type="body" idx="1"/>
          </p:nvPr>
        </p:nvSpPr>
        <p:spPr>
          <a:xfrm>
            <a:off x="457200" y="820390"/>
            <a:ext cx="1948328" cy="927748"/>
          </a:xfrm>
          <a:prstGeom prst="rect">
            <a:avLst/>
          </a:prstGeom>
        </p:spPr>
        <p:txBody>
          <a:bodyPr anchor="b"/>
          <a:lstStyle>
            <a:lvl1pPr marL="0" indent="0" algn="ctr">
              <a:spcBef>
                <a:spcPts val="400"/>
              </a:spcBef>
              <a:buClrTx/>
              <a:buSzTx/>
              <a:buFontTx/>
              <a:buNone/>
              <a:defRPr b="1" sz="2400">
                <a:solidFill>
                  <a:srgbClr val="006FD6"/>
                </a:solidFill>
                <a:latin typeface="Source Sans Pro"/>
                <a:ea typeface="Source Sans Pro"/>
                <a:cs typeface="Source Sans Pro"/>
                <a:sym typeface="Source Sans Pro"/>
              </a:defRPr>
            </a:lvl1pPr>
            <a:lvl2pPr marL="0" indent="457200" algn="ctr">
              <a:spcBef>
                <a:spcPts val="400"/>
              </a:spcBef>
              <a:buClrTx/>
              <a:buSzTx/>
              <a:buFontTx/>
              <a:buNone/>
              <a:defRPr b="1" sz="2400">
                <a:solidFill>
                  <a:srgbClr val="006FD6"/>
                </a:solidFill>
                <a:latin typeface="Source Sans Pro"/>
                <a:ea typeface="Source Sans Pro"/>
                <a:cs typeface="Source Sans Pro"/>
                <a:sym typeface="Source Sans Pro"/>
              </a:defRPr>
            </a:lvl2pPr>
            <a:lvl3pPr marL="0" indent="914400" algn="ctr">
              <a:spcBef>
                <a:spcPts val="400"/>
              </a:spcBef>
              <a:buClrTx/>
              <a:buSzTx/>
              <a:buFontTx/>
              <a:buNone/>
              <a:defRPr b="1" sz="2400">
                <a:solidFill>
                  <a:srgbClr val="006FD6"/>
                </a:solidFill>
                <a:latin typeface="Source Sans Pro"/>
                <a:ea typeface="Source Sans Pro"/>
                <a:cs typeface="Source Sans Pro"/>
                <a:sym typeface="Source Sans Pro"/>
              </a:defRPr>
            </a:lvl3pPr>
            <a:lvl4pPr marL="0" indent="1371600" algn="ctr">
              <a:spcBef>
                <a:spcPts val="400"/>
              </a:spcBef>
              <a:buClrTx/>
              <a:buSzTx/>
              <a:buFontTx/>
              <a:buNone/>
              <a:defRPr b="1" sz="2400">
                <a:solidFill>
                  <a:srgbClr val="006FD6"/>
                </a:solidFill>
                <a:latin typeface="Source Sans Pro"/>
                <a:ea typeface="Source Sans Pro"/>
                <a:cs typeface="Source Sans Pro"/>
                <a:sym typeface="Source Sans Pro"/>
              </a:defRPr>
            </a:lvl4pPr>
            <a:lvl5pPr marL="0" indent="1828800" algn="ctr">
              <a:spcBef>
                <a:spcPts val="400"/>
              </a:spcBef>
              <a:buClrTx/>
              <a:buSzTx/>
              <a:buFontTx/>
              <a:buNone/>
              <a:defRPr b="1" sz="2400">
                <a:solidFill>
                  <a:srgbClr val="006FD6"/>
                </a:solidFill>
                <a:latin typeface="Source Sans Pro"/>
                <a:ea typeface="Source Sans Pro"/>
                <a:cs typeface="Source Sans Pro"/>
                <a:sym typeface="Source Sans Pro"/>
              </a:defRPr>
            </a:lvl5pPr>
          </a:lstStyle>
          <a:p>
            <a:pPr lvl="0">
              <a:defRPr b="0" sz="1800">
                <a:solidFill>
                  <a:srgbClr val="000000"/>
                </a:solidFill>
              </a:defRPr>
            </a:pPr>
            <a:r>
              <a:rPr b="1" sz="2400">
                <a:solidFill>
                  <a:srgbClr val="006FD6"/>
                </a:solidFill>
              </a:rPr>
              <a:t>Body Level One</a:t>
            </a:r>
            <a:endParaRPr b="1" sz="2400">
              <a:solidFill>
                <a:srgbClr val="006FD6"/>
              </a:solidFill>
            </a:endParaRPr>
          </a:p>
          <a:p>
            <a:pPr lvl="1">
              <a:defRPr b="0" sz="1800">
                <a:solidFill>
                  <a:srgbClr val="000000"/>
                </a:solidFill>
              </a:defRPr>
            </a:pPr>
            <a:r>
              <a:rPr b="1" sz="2400">
                <a:solidFill>
                  <a:srgbClr val="006FD6"/>
                </a:solidFill>
              </a:rPr>
              <a:t>Body Level Two</a:t>
            </a:r>
            <a:endParaRPr b="1" sz="2400">
              <a:solidFill>
                <a:srgbClr val="006FD6"/>
              </a:solidFill>
            </a:endParaRPr>
          </a:p>
          <a:p>
            <a:pPr lvl="2">
              <a:defRPr b="0" sz="1800">
                <a:solidFill>
                  <a:srgbClr val="000000"/>
                </a:solidFill>
              </a:defRPr>
            </a:pPr>
            <a:r>
              <a:rPr b="1" sz="2400">
                <a:solidFill>
                  <a:srgbClr val="006FD6"/>
                </a:solidFill>
              </a:rPr>
              <a:t>Body Level Three</a:t>
            </a:r>
            <a:endParaRPr b="1" sz="2400">
              <a:solidFill>
                <a:srgbClr val="006FD6"/>
              </a:solidFill>
            </a:endParaRPr>
          </a:p>
          <a:p>
            <a:pPr lvl="3">
              <a:defRPr b="0" sz="1800">
                <a:solidFill>
                  <a:srgbClr val="000000"/>
                </a:solidFill>
              </a:defRPr>
            </a:pPr>
            <a:r>
              <a:rPr b="1" sz="2400">
                <a:solidFill>
                  <a:srgbClr val="006FD6"/>
                </a:solidFill>
              </a:rPr>
              <a:t>Body Level Four</a:t>
            </a:r>
            <a:endParaRPr b="1" sz="2400">
              <a:solidFill>
                <a:srgbClr val="006FD6"/>
              </a:solidFill>
            </a:endParaRPr>
          </a:p>
          <a:p>
            <a:pPr lvl="4">
              <a:defRPr b="0" sz="1800">
                <a:solidFill>
                  <a:srgbClr val="000000"/>
                </a:solidFill>
              </a:defRPr>
            </a:pPr>
            <a:r>
              <a:rPr b="1" sz="2400">
                <a:solidFill>
                  <a:srgbClr val="006FD6"/>
                </a:solidFill>
              </a:rPr>
              <a:t>Body Level Five</a:t>
            </a:r>
          </a:p>
        </p:txBody>
      </p:sp>
      <p:sp>
        <p:nvSpPr>
          <p:cNvPr id="75" name="Shape 75"/>
          <p:cNvSpPr/>
          <p:nvPr/>
        </p:nvSpPr>
        <p:spPr>
          <a:xfrm>
            <a:off x="0" y="952605"/>
            <a:ext cx="9144000" cy="1"/>
          </a:xfrm>
          <a:prstGeom prst="line">
            <a:avLst/>
          </a:prstGeom>
          <a:ln>
            <a:solidFill>
              <a:srgbClr val="E8E8E8"/>
            </a:solidFill>
            <a:round/>
          </a:ln>
        </p:spPr>
        <p:txBody>
          <a:bodyPr lIns="0" tIns="0" rIns="0" bIns="0"/>
          <a:lstStyle/>
          <a:p>
            <a:pPr lvl="0" defTabSz="457200">
              <a:defRPr sz="1200">
                <a:solidFill>
                  <a:srgbClr val="000000"/>
                </a:solidFill>
                <a:latin typeface="+mn-lt"/>
                <a:ea typeface="+mn-ea"/>
                <a:cs typeface="+mn-cs"/>
                <a:sym typeface="Helvetica"/>
              </a:defRPr>
            </a:pP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1_Picture with Caption">
    <p:bg>
      <p:bgPr>
        <a:solidFill>
          <a:srgbClr val="FFFFFF"/>
        </a:solidFill>
      </p:bgPr>
    </p:bg>
    <p:spTree>
      <p:nvGrpSpPr>
        <p:cNvPr id="1" name=""/>
        <p:cNvGrpSpPr/>
        <p:nvPr/>
      </p:nvGrpSpPr>
      <p:grpSpPr>
        <a:xfrm>
          <a:off x="0" y="0"/>
          <a:ext cx="0" cy="0"/>
          <a:chOff x="0" y="0"/>
          <a:chExt cx="0" cy="0"/>
        </a:xfrm>
      </p:grpSpPr>
      <p:sp>
        <p:nvSpPr>
          <p:cNvPr id="77" name="Shape 77"/>
          <p:cNvSpPr/>
          <p:nvPr/>
        </p:nvSpPr>
        <p:spPr>
          <a:xfrm>
            <a:off x="4669116" y="-126999"/>
            <a:ext cx="4736352" cy="5285442"/>
          </a:xfrm>
          <a:prstGeom prst="rect">
            <a:avLst/>
          </a:prstGeom>
          <a:solidFill>
            <a:srgbClr val="FFFFFF"/>
          </a:solidFill>
          <a:ln w="12700">
            <a:miter lim="400000"/>
          </a:ln>
        </p:spPr>
        <p:txBody>
          <a:bodyPr lIns="0" tIns="0" rIns="0" bIns="0" anchor="ctr"/>
          <a:lstStyle/>
          <a:p>
            <a:pPr lvl="0" algn="ctr">
              <a:defRPr sz="1800">
                <a:solidFill>
                  <a:srgbClr val="8198A4"/>
                </a:solidFill>
                <a:latin typeface="Source Sans Pro"/>
                <a:ea typeface="Source Sans Pro"/>
                <a:cs typeface="Source Sans Pro"/>
                <a:sym typeface="Source Sans Pro"/>
              </a:defRPr>
            </a:pPr>
          </a:p>
        </p:txBody>
      </p:sp>
      <p:sp>
        <p:nvSpPr>
          <p:cNvPr id="78" name="Shape 78"/>
          <p:cNvSpPr/>
          <p:nvPr/>
        </p:nvSpPr>
        <p:spPr>
          <a:xfrm>
            <a:off x="-67233" y="-126999"/>
            <a:ext cx="4528919" cy="5285442"/>
          </a:xfrm>
          <a:prstGeom prst="rect">
            <a:avLst/>
          </a:prstGeom>
          <a:solidFill>
            <a:srgbClr val="97ACB5"/>
          </a:solidFill>
          <a:ln w="12700">
            <a:miter lim="400000"/>
          </a:ln>
        </p:spPr>
        <p:txBody>
          <a:bodyPr lIns="0" tIns="0" rIns="0" bIns="0" anchor="ctr"/>
          <a:lstStyle/>
          <a:p>
            <a:pPr lvl="0" algn="ctr">
              <a:defRPr sz="1800">
                <a:solidFill>
                  <a:srgbClr val="8198A4"/>
                </a:solidFill>
                <a:latin typeface="Source Sans Pro"/>
                <a:ea typeface="Source Sans Pro"/>
                <a:cs typeface="Source Sans Pro"/>
                <a:sym typeface="Source Sans Pro"/>
              </a:defRPr>
            </a:pPr>
          </a:p>
        </p:txBody>
      </p:sp>
      <p:sp>
        <p:nvSpPr>
          <p:cNvPr id="79" name="Shape 79"/>
          <p:cNvSpPr/>
          <p:nvPr>
            <p:ph type="title"/>
          </p:nvPr>
        </p:nvSpPr>
        <p:spPr>
          <a:xfrm>
            <a:off x="239056" y="475524"/>
            <a:ext cx="4430061" cy="422629"/>
          </a:xfrm>
          <a:prstGeom prst="rect">
            <a:avLst/>
          </a:prstGeom>
        </p:spPr>
        <p:txBody>
          <a:bodyPr anchor="b"/>
          <a:lstStyle>
            <a:lvl1pPr>
              <a:defRPr sz="2800">
                <a:latin typeface="Source Sans Pro"/>
                <a:ea typeface="Source Sans Pro"/>
                <a:cs typeface="Source Sans Pro"/>
                <a:sym typeface="Source Sans Pro"/>
              </a:defRPr>
            </a:lvl1pPr>
          </a:lstStyle>
          <a:p>
            <a:pPr lvl="0">
              <a:defRPr sz="1800">
                <a:solidFill>
                  <a:srgbClr val="000000"/>
                </a:solidFill>
              </a:defRPr>
            </a:pPr>
            <a:r>
              <a:rPr sz="2800">
                <a:solidFill>
                  <a:srgbClr val="FFFFFF"/>
                </a:solidFill>
              </a:rPr>
              <a:t>Title Text</a:t>
            </a:r>
          </a:p>
        </p:txBody>
      </p:sp>
      <p:sp>
        <p:nvSpPr>
          <p:cNvPr id="80" name="Shape 80"/>
          <p:cNvSpPr/>
          <p:nvPr>
            <p:ph type="body" idx="1"/>
          </p:nvPr>
        </p:nvSpPr>
        <p:spPr>
          <a:xfrm>
            <a:off x="239056" y="224618"/>
            <a:ext cx="4430062" cy="250907"/>
          </a:xfrm>
          <a:prstGeom prst="rect">
            <a:avLst/>
          </a:prstGeom>
        </p:spPr>
        <p:txBody>
          <a:bodyPr/>
          <a:lstStyle>
            <a:lvl1pPr marL="0" indent="0">
              <a:spcBef>
                <a:spcPts val="200"/>
              </a:spcBef>
              <a:buClrTx/>
              <a:buSzTx/>
              <a:buFontTx/>
              <a:buNone/>
              <a:defRPr b="1" sz="1000">
                <a:solidFill>
                  <a:srgbClr val="1B2831"/>
                </a:solidFill>
                <a:latin typeface="Source Sans Pro"/>
                <a:ea typeface="Source Sans Pro"/>
                <a:cs typeface="Source Sans Pro"/>
                <a:sym typeface="Source Sans Pro"/>
              </a:defRPr>
            </a:lvl1pPr>
            <a:lvl2pPr marL="0" indent="457200">
              <a:spcBef>
                <a:spcPts val="200"/>
              </a:spcBef>
              <a:buClrTx/>
              <a:buSzTx/>
              <a:buFontTx/>
              <a:buNone/>
              <a:defRPr b="1" sz="1000">
                <a:solidFill>
                  <a:srgbClr val="1B2831"/>
                </a:solidFill>
                <a:latin typeface="Source Sans Pro"/>
                <a:ea typeface="Source Sans Pro"/>
                <a:cs typeface="Source Sans Pro"/>
                <a:sym typeface="Source Sans Pro"/>
              </a:defRPr>
            </a:lvl2pPr>
            <a:lvl3pPr marL="0" indent="914400">
              <a:spcBef>
                <a:spcPts val="200"/>
              </a:spcBef>
              <a:buClrTx/>
              <a:buSzTx/>
              <a:buFontTx/>
              <a:buNone/>
              <a:defRPr b="1" sz="1000">
                <a:solidFill>
                  <a:srgbClr val="1B2831"/>
                </a:solidFill>
                <a:latin typeface="Source Sans Pro"/>
                <a:ea typeface="Source Sans Pro"/>
                <a:cs typeface="Source Sans Pro"/>
                <a:sym typeface="Source Sans Pro"/>
              </a:defRPr>
            </a:lvl3pPr>
            <a:lvl4pPr marL="0" indent="1371600">
              <a:spcBef>
                <a:spcPts val="200"/>
              </a:spcBef>
              <a:buClrTx/>
              <a:buSzTx/>
              <a:buFontTx/>
              <a:buNone/>
              <a:defRPr b="1" sz="1000">
                <a:solidFill>
                  <a:srgbClr val="1B2831"/>
                </a:solidFill>
                <a:latin typeface="Source Sans Pro"/>
                <a:ea typeface="Source Sans Pro"/>
                <a:cs typeface="Source Sans Pro"/>
                <a:sym typeface="Source Sans Pro"/>
              </a:defRPr>
            </a:lvl4pPr>
            <a:lvl5pPr marL="0" indent="1828800">
              <a:spcBef>
                <a:spcPts val="200"/>
              </a:spcBef>
              <a:buClrTx/>
              <a:buSzTx/>
              <a:buFontTx/>
              <a:buNone/>
              <a:defRPr b="1" sz="1000">
                <a:solidFill>
                  <a:srgbClr val="1B2831"/>
                </a:solidFill>
                <a:latin typeface="Source Sans Pro"/>
                <a:ea typeface="Source Sans Pro"/>
                <a:cs typeface="Source Sans Pro"/>
                <a:sym typeface="Source Sans Pro"/>
              </a:defRPr>
            </a:lvl5pPr>
          </a:lstStyle>
          <a:p>
            <a:pPr lvl="0">
              <a:defRPr b="0" sz="1800">
                <a:solidFill>
                  <a:srgbClr val="000000"/>
                </a:solidFill>
              </a:defRPr>
            </a:pPr>
            <a:r>
              <a:rPr b="1" sz="1000">
                <a:solidFill>
                  <a:srgbClr val="1B2831"/>
                </a:solidFill>
              </a:rPr>
              <a:t>Body Level One</a:t>
            </a:r>
            <a:endParaRPr b="1" sz="1000">
              <a:solidFill>
                <a:srgbClr val="1B2831"/>
              </a:solidFill>
            </a:endParaRPr>
          </a:p>
          <a:p>
            <a:pPr lvl="1">
              <a:defRPr b="0" sz="1800">
                <a:solidFill>
                  <a:srgbClr val="000000"/>
                </a:solidFill>
              </a:defRPr>
            </a:pPr>
            <a:r>
              <a:rPr b="1" sz="1000">
                <a:solidFill>
                  <a:srgbClr val="1B2831"/>
                </a:solidFill>
              </a:rPr>
              <a:t>Body Level Two</a:t>
            </a:r>
            <a:endParaRPr b="1" sz="1000">
              <a:solidFill>
                <a:srgbClr val="1B2831"/>
              </a:solidFill>
            </a:endParaRPr>
          </a:p>
          <a:p>
            <a:pPr lvl="2">
              <a:defRPr b="0" sz="1800">
                <a:solidFill>
                  <a:srgbClr val="000000"/>
                </a:solidFill>
              </a:defRPr>
            </a:pPr>
            <a:r>
              <a:rPr b="1" sz="1000">
                <a:solidFill>
                  <a:srgbClr val="1B2831"/>
                </a:solidFill>
              </a:rPr>
              <a:t>Body Level Three</a:t>
            </a:r>
            <a:endParaRPr b="1" sz="1000">
              <a:solidFill>
                <a:srgbClr val="1B2831"/>
              </a:solidFill>
            </a:endParaRPr>
          </a:p>
          <a:p>
            <a:pPr lvl="3">
              <a:defRPr b="0" sz="1800">
                <a:solidFill>
                  <a:srgbClr val="000000"/>
                </a:solidFill>
              </a:defRPr>
            </a:pPr>
            <a:r>
              <a:rPr b="1" sz="1000">
                <a:solidFill>
                  <a:srgbClr val="1B2831"/>
                </a:solidFill>
              </a:rPr>
              <a:t>Body Level Four</a:t>
            </a:r>
            <a:endParaRPr b="1" sz="1000">
              <a:solidFill>
                <a:srgbClr val="1B2831"/>
              </a:solidFill>
            </a:endParaRPr>
          </a:p>
          <a:p>
            <a:pPr lvl="4">
              <a:defRPr b="0" sz="1800">
                <a:solidFill>
                  <a:srgbClr val="000000"/>
                </a:solidFill>
              </a:defRPr>
            </a:pPr>
            <a:r>
              <a:rPr b="1" sz="1000">
                <a:solidFill>
                  <a:srgbClr val="1B2831"/>
                </a:solidFill>
              </a:rPr>
              <a:t>Body Level Five</a:t>
            </a:r>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4_Custom Layout">
    <p:bg>
      <p:bgPr>
        <a:solidFill>
          <a:srgbClr val="FFFFFF"/>
        </a:solidFill>
      </p:bgPr>
    </p:bg>
    <p:spTree>
      <p:nvGrpSpPr>
        <p:cNvPr id="1" name=""/>
        <p:cNvGrpSpPr/>
        <p:nvPr/>
      </p:nvGrpSpPr>
      <p:grpSpPr>
        <a:xfrm>
          <a:off x="0" y="0"/>
          <a:ext cx="0" cy="0"/>
          <a:chOff x="0" y="0"/>
          <a:chExt cx="0" cy="0"/>
        </a:xfrm>
      </p:grpSpPr>
      <p:sp>
        <p:nvSpPr>
          <p:cNvPr id="82" name="Shape 82"/>
          <p:cNvSpPr/>
          <p:nvPr>
            <p:ph type="title"/>
          </p:nvPr>
        </p:nvSpPr>
        <p:spPr>
          <a:xfrm>
            <a:off x="457198" y="0"/>
            <a:ext cx="6662272" cy="1048020"/>
          </a:xfrm>
          <a:prstGeom prst="rect">
            <a:avLst/>
          </a:prstGeom>
        </p:spPr>
        <p:txBody>
          <a:bodyPr/>
          <a:lstStyle>
            <a:lvl1pPr>
              <a:defRPr b="1" sz="2800">
                <a:solidFill>
                  <a:srgbClr val="138A7E"/>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138A7E"/>
                </a:solidFill>
              </a:rPr>
              <a:t>Title Text</a:t>
            </a:r>
          </a:p>
        </p:txBody>
      </p:sp>
      <p:sp>
        <p:nvSpPr>
          <p:cNvPr id="83" name="Shape 83"/>
          <p:cNvSpPr/>
          <p:nvPr/>
        </p:nvSpPr>
        <p:spPr>
          <a:xfrm>
            <a:off x="-163870" y="-65548"/>
            <a:ext cx="9447160" cy="5284839"/>
          </a:xfrm>
          <a:prstGeom prst="rect">
            <a:avLst/>
          </a:prstGeom>
          <a:solidFill>
            <a:srgbClr val="1B2831"/>
          </a:solidFill>
          <a:ln w="12700">
            <a:solidFill>
              <a:srgbClr val="F5F5F5"/>
            </a:solidFill>
            <a:round/>
          </a:ln>
        </p:spPr>
        <p:txBody>
          <a:bodyPr lIns="0" tIns="0" rIns="0" bIns="0" anchor="ctr"/>
          <a:lstStyle/>
          <a:p>
            <a:pPr lvl="0" algn="ctr">
              <a:defRPr sz="1800">
                <a:solidFill>
                  <a:srgbClr val="F5F5F5"/>
                </a:solidFill>
                <a:latin typeface="Source Sans Pro"/>
                <a:ea typeface="Source Sans Pro"/>
                <a:cs typeface="Source Sans Pro"/>
                <a:sym typeface="Source Sans Pro"/>
              </a:defRPr>
            </a:pPr>
          </a:p>
        </p:txBody>
      </p:sp>
      <p:sp>
        <p:nvSpPr>
          <p:cNvPr id="84" name="Shape 84"/>
          <p:cNvSpPr/>
          <p:nvPr/>
        </p:nvSpPr>
        <p:spPr>
          <a:xfrm>
            <a:off x="1701800" y="3094038"/>
            <a:ext cx="56896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sz="1800">
                <a:solidFill>
                  <a:srgbClr val="000000"/>
                </a:solidFill>
              </a:defRPr>
            </a:pPr>
            <a:r>
              <a:rPr sz="2400">
                <a:solidFill>
                  <a:srgbClr val="E8E8E8"/>
                </a:solidFill>
              </a:rPr>
              <a:t>A NEW PLATFORM </a:t>
            </a:r>
            <a:r>
              <a:rPr sz="2400">
                <a:solidFill>
                  <a:srgbClr val="138A7E"/>
                </a:solidFill>
              </a:rPr>
              <a:t>FOR A NEW ERA</a:t>
            </a:r>
          </a:p>
        </p:txBody>
      </p:sp>
      <p:pic>
        <p:nvPicPr>
          <p:cNvPr id="85" name="image00.png"/>
          <p:cNvPicPr/>
          <p:nvPr/>
        </p:nvPicPr>
        <p:blipFill>
          <a:blip r:embed="rId2">
            <a:extLst/>
          </a:blip>
          <a:srcRect l="0" t="0" r="5546" b="0"/>
          <a:stretch>
            <a:fillRect/>
          </a:stretch>
        </p:blipFill>
        <p:spPr>
          <a:xfrm>
            <a:off x="1973263" y="1658938"/>
            <a:ext cx="5189537" cy="1260475"/>
          </a:xfrm>
          <a:prstGeom prst="rect">
            <a:avLst/>
          </a:prstGeom>
          <a:ln w="12700">
            <a:miter lim="400000"/>
          </a:ln>
        </p:spPr>
      </p:pic>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FFFFFF"/>
        </a:solid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emp Basic without Rule">
    <p:spTree>
      <p:nvGrpSpPr>
        <p:cNvPr id="1" name=""/>
        <p:cNvGrpSpPr/>
        <p:nvPr/>
      </p:nvGrpSpPr>
      <p:grpSpPr>
        <a:xfrm>
          <a:off x="0" y="0"/>
          <a:ext cx="0" cy="0"/>
          <a:chOff x="0" y="0"/>
          <a:chExt cx="0" cy="0"/>
        </a:xfrm>
      </p:grpSpPr>
      <p:sp>
        <p:nvSpPr>
          <p:cNvPr id="88" name="Shape 88"/>
          <p:cNvSpPr/>
          <p:nvPr/>
        </p:nvSpPr>
        <p:spPr>
          <a:xfrm>
            <a:off x="0" y="4629150"/>
            <a:ext cx="9144000" cy="385763"/>
          </a:xfrm>
          <a:prstGeom prst="rect">
            <a:avLst/>
          </a:prstGeom>
          <a:solidFill>
            <a:srgbClr val="00786E"/>
          </a:solidFill>
          <a:ln w="12700">
            <a:miter lim="400000"/>
          </a:ln>
        </p:spPr>
        <p:txBody>
          <a:bodyPr lIns="0" tIns="0" rIns="0" bIns="0" anchor="ctr"/>
          <a:lstStyle/>
          <a:p>
            <a:pPr lvl="0">
              <a:defRPr sz="1800">
                <a:solidFill>
                  <a:srgbClr val="FFFFFF"/>
                </a:solidFill>
                <a:latin typeface="Source Sans Pro"/>
                <a:ea typeface="Source Sans Pro"/>
                <a:cs typeface="Source Sans Pro"/>
                <a:sym typeface="Source Sans Pro"/>
              </a:defRPr>
            </a:pPr>
          </a:p>
        </p:txBody>
      </p:sp>
      <p:sp>
        <p:nvSpPr>
          <p:cNvPr id="89" name="Shape 89"/>
          <p:cNvSpPr/>
          <p:nvPr/>
        </p:nvSpPr>
        <p:spPr>
          <a:xfrm>
            <a:off x="366712" y="5018447"/>
            <a:ext cx="227488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7F7F7F"/>
                </a:solidFill>
              </a:defRPr>
            </a:lvl1pPr>
          </a:lstStyle>
          <a:p>
            <a:pPr lvl="0">
              <a:defRPr sz="1800">
                <a:solidFill>
                  <a:srgbClr val="000000"/>
                </a:solidFill>
              </a:defRPr>
            </a:pPr>
            <a:r>
              <a:rPr sz="600">
                <a:solidFill>
                  <a:srgbClr val="7F7F7F"/>
                </a:solidFill>
              </a:rPr>
              <a:t>© Copyright 2015 Pivotal. All rights reserved.</a:t>
            </a:r>
          </a:p>
        </p:txBody>
      </p:sp>
      <p:pic>
        <p:nvPicPr>
          <p:cNvPr id="90" name="image03.png"/>
          <p:cNvPicPr/>
          <p:nvPr/>
        </p:nvPicPr>
        <p:blipFill>
          <a:blip r:embed="rId2">
            <a:extLst/>
          </a:blip>
          <a:stretch>
            <a:fillRect/>
          </a:stretch>
        </p:blipFill>
        <p:spPr>
          <a:xfrm>
            <a:off x="7941732" y="4713966"/>
            <a:ext cx="957262" cy="219455"/>
          </a:xfrm>
          <a:prstGeom prst="rect">
            <a:avLst/>
          </a:prstGeom>
          <a:ln w="12700">
            <a:miter lim="400000"/>
          </a:ln>
        </p:spPr>
      </p:pic>
      <p:sp>
        <p:nvSpPr>
          <p:cNvPr id="91" name="Shape 91"/>
          <p:cNvSpPr/>
          <p:nvPr>
            <p:ph type="title"/>
          </p:nvPr>
        </p:nvSpPr>
        <p:spPr>
          <a:prstGeom prst="rect">
            <a:avLst/>
          </a:prstGeom>
        </p:spPr>
        <p:txBody>
          <a:bodyPr/>
          <a:lstStyle>
            <a:lvl1pPr>
              <a:defRPr sz="3200"/>
            </a:lvl1pPr>
          </a:lstStyle>
          <a:p>
            <a:pPr lvl="0">
              <a:defRPr sz="1800">
                <a:solidFill>
                  <a:srgbClr val="000000"/>
                </a:solidFill>
              </a:defRPr>
            </a:pPr>
            <a:r>
              <a:rPr sz="3200">
                <a:solidFill>
                  <a:srgbClr val="FFFFFF"/>
                </a:solidFill>
              </a:rPr>
              <a:t>Title Text</a:t>
            </a:r>
          </a:p>
        </p:txBody>
      </p:sp>
      <p:sp>
        <p:nvSpPr>
          <p:cNvPr id="92" name="Shape 92"/>
          <p:cNvSpPr/>
          <p:nvPr>
            <p:ph type="body" idx="1"/>
          </p:nvPr>
        </p:nvSpPr>
        <p:spPr>
          <a:prstGeom prst="rect">
            <a:avLst/>
          </a:prstGeom>
        </p:spPr>
        <p:txBody>
          <a:body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emp Basic with Rule">
    <p:spTree>
      <p:nvGrpSpPr>
        <p:cNvPr id="1" name=""/>
        <p:cNvGrpSpPr/>
        <p:nvPr/>
      </p:nvGrpSpPr>
      <p:grpSpPr>
        <a:xfrm>
          <a:off x="0" y="0"/>
          <a:ext cx="0" cy="0"/>
          <a:chOff x="0" y="0"/>
          <a:chExt cx="0" cy="0"/>
        </a:xfrm>
      </p:grpSpPr>
      <p:sp>
        <p:nvSpPr>
          <p:cNvPr id="13" name="Shape 13"/>
          <p:cNvSpPr/>
          <p:nvPr>
            <p:ph type="title"/>
          </p:nvPr>
        </p:nvSpPr>
        <p:spPr>
          <a:prstGeom prst="rect">
            <a:avLst/>
          </a:prstGeom>
        </p:spPr>
        <p:txBody>
          <a:bodyPr/>
          <a:lstStyle/>
          <a:p>
            <a:pPr lvl="0">
              <a:defRPr sz="1800">
                <a:solidFill>
                  <a:srgbClr val="000000"/>
                </a:solidFill>
              </a:defRPr>
            </a:pPr>
            <a:r>
              <a:rPr sz="3800">
                <a:solidFill>
                  <a:srgbClr val="FFFFFF"/>
                </a:solidFill>
              </a:rPr>
              <a:t>Title Text</a:t>
            </a:r>
          </a:p>
        </p:txBody>
      </p:sp>
      <p:sp>
        <p:nvSpPr>
          <p:cNvPr id="14" name="Shape 14"/>
          <p:cNvSpPr/>
          <p:nvPr>
            <p:ph type="body" idx="1"/>
          </p:nvPr>
        </p:nvSpPr>
        <p:spPr>
          <a:prstGeom prst="rect">
            <a:avLst/>
          </a:prstGeom>
        </p:spPr>
        <p:txBody>
          <a:body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solidFill>
          <a:srgbClr val="FFFFFF"/>
        </a:solidFill>
      </p:bgPr>
    </p:bg>
    <p:spTree>
      <p:nvGrpSpPr>
        <p:cNvPr id="1" name=""/>
        <p:cNvGrpSpPr/>
        <p:nvPr/>
      </p:nvGrpSpPr>
      <p:grpSpPr>
        <a:xfrm>
          <a:off x="0" y="0"/>
          <a:ext cx="0" cy="0"/>
          <a:chOff x="0" y="0"/>
          <a:chExt cx="0" cy="0"/>
        </a:xfrm>
      </p:grpSpPr>
      <p:sp>
        <p:nvSpPr>
          <p:cNvPr id="16" name="Shape 16"/>
          <p:cNvSpPr/>
          <p:nvPr/>
        </p:nvSpPr>
        <p:spPr>
          <a:xfrm>
            <a:off x="-89647" y="-27990"/>
            <a:ext cx="9259049" cy="5220258"/>
          </a:xfrm>
          <a:prstGeom prst="rect">
            <a:avLst/>
          </a:prstGeom>
          <a:solidFill>
            <a:srgbClr val="138A7E"/>
          </a:solidFill>
          <a:ln w="25400">
            <a:solidFill>
              <a:srgbClr val="0D645B"/>
            </a:solidFill>
            <a:round/>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pic>
        <p:nvPicPr>
          <p:cNvPr id="17" name="image01.png"/>
          <p:cNvPicPr/>
          <p:nvPr/>
        </p:nvPicPr>
        <p:blipFill>
          <a:blip r:embed="rId2">
            <a:extLst/>
          </a:blip>
          <a:stretch>
            <a:fillRect/>
          </a:stretch>
        </p:blipFill>
        <p:spPr>
          <a:xfrm>
            <a:off x="7401983" y="366151"/>
            <a:ext cx="1364191" cy="309290"/>
          </a:xfrm>
          <a:prstGeom prst="rect">
            <a:avLst/>
          </a:prstGeom>
          <a:ln w="12700">
            <a:miter lim="400000"/>
          </a:ln>
        </p:spPr>
      </p:pic>
      <p:sp>
        <p:nvSpPr>
          <p:cNvPr id="18" name="Shape 18"/>
          <p:cNvSpPr/>
          <p:nvPr>
            <p:ph type="title"/>
          </p:nvPr>
        </p:nvSpPr>
        <p:spPr>
          <a:xfrm>
            <a:off x="1134020" y="1970413"/>
            <a:ext cx="6530787" cy="1216944"/>
          </a:xfrm>
          <a:prstGeom prst="rect">
            <a:avLst/>
          </a:prstGeom>
        </p:spPr>
        <p:txBody>
          <a:bodyPr/>
          <a:lstStyle>
            <a:lvl1pPr>
              <a:lnSpc>
                <a:spcPct val="80000"/>
              </a:lnSpc>
              <a:spcBef>
                <a:spcPts val="500"/>
              </a:spcBef>
              <a:defRPr b="1" sz="4800">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Title Text</a:t>
            </a:r>
          </a:p>
        </p:txBody>
      </p:sp>
      <p:sp>
        <p:nvSpPr>
          <p:cNvPr id="19" name="Shape 19"/>
          <p:cNvSpPr/>
          <p:nvPr>
            <p:ph type="body" idx="1"/>
          </p:nvPr>
        </p:nvSpPr>
        <p:spPr>
          <a:xfrm>
            <a:off x="1134020" y="1586262"/>
            <a:ext cx="6110924" cy="384152"/>
          </a:xfrm>
          <a:prstGeom prst="rect">
            <a:avLst/>
          </a:prstGeom>
        </p:spPr>
        <p:txBody>
          <a:bodyPr/>
          <a:lstStyle>
            <a:lvl1pPr marL="0" indent="0">
              <a:spcBef>
                <a:spcPts val="300"/>
              </a:spcBef>
              <a:buClrTx/>
              <a:buSzTx/>
              <a:buFontTx/>
              <a:buNone/>
              <a:defRPr sz="1600">
                <a:solidFill>
                  <a:srgbClr val="262626"/>
                </a:solidFill>
                <a:latin typeface="Source Sans Pro"/>
                <a:ea typeface="Source Sans Pro"/>
                <a:cs typeface="Source Sans Pro"/>
                <a:sym typeface="Source Sans Pro"/>
              </a:defRPr>
            </a:lvl1pPr>
            <a:lvl2pPr marL="0" indent="457200">
              <a:spcBef>
                <a:spcPts val="300"/>
              </a:spcBef>
              <a:buClrTx/>
              <a:buSzTx/>
              <a:buFontTx/>
              <a:buNone/>
              <a:defRPr sz="1600">
                <a:solidFill>
                  <a:srgbClr val="262626"/>
                </a:solidFill>
                <a:latin typeface="Source Sans Pro"/>
                <a:ea typeface="Source Sans Pro"/>
                <a:cs typeface="Source Sans Pro"/>
                <a:sym typeface="Source Sans Pro"/>
              </a:defRPr>
            </a:lvl2pPr>
            <a:lvl3pPr marL="0" indent="914400">
              <a:spcBef>
                <a:spcPts val="300"/>
              </a:spcBef>
              <a:buClrTx/>
              <a:buSzTx/>
              <a:buFontTx/>
              <a:buNone/>
              <a:defRPr sz="1600">
                <a:solidFill>
                  <a:srgbClr val="262626"/>
                </a:solidFill>
                <a:latin typeface="Source Sans Pro"/>
                <a:ea typeface="Source Sans Pro"/>
                <a:cs typeface="Source Sans Pro"/>
                <a:sym typeface="Source Sans Pro"/>
              </a:defRPr>
            </a:lvl3pPr>
            <a:lvl4pPr marL="0" indent="1371600">
              <a:spcBef>
                <a:spcPts val="300"/>
              </a:spcBef>
              <a:buClrTx/>
              <a:buSzTx/>
              <a:buFontTx/>
              <a:buNone/>
              <a:defRPr sz="1600">
                <a:solidFill>
                  <a:srgbClr val="262626"/>
                </a:solidFill>
                <a:latin typeface="Source Sans Pro"/>
                <a:ea typeface="Source Sans Pro"/>
                <a:cs typeface="Source Sans Pro"/>
                <a:sym typeface="Source Sans Pro"/>
              </a:defRPr>
            </a:lvl4pPr>
            <a:lvl5pPr marL="0" indent="1828800">
              <a:spcBef>
                <a:spcPts val="300"/>
              </a:spcBef>
              <a:buClrTx/>
              <a:buSzTx/>
              <a:buFontTx/>
              <a:buNone/>
              <a:defRPr sz="1600">
                <a:solidFill>
                  <a:srgbClr val="262626"/>
                </a:solidFill>
                <a:latin typeface="Source Sans Pro"/>
                <a:ea typeface="Source Sans Pro"/>
                <a:cs typeface="Source Sans Pro"/>
                <a:sym typeface="Source Sans Pro"/>
              </a:defRPr>
            </a:lvl5pPr>
          </a:lstStyle>
          <a:p>
            <a:pPr lvl="0">
              <a:defRPr sz="1800">
                <a:solidFill>
                  <a:srgbClr val="000000"/>
                </a:solidFill>
              </a:defRPr>
            </a:pPr>
            <a:r>
              <a:rPr sz="1600">
                <a:solidFill>
                  <a:srgbClr val="262626"/>
                </a:solidFill>
              </a:rPr>
              <a:t>Body Level One</a:t>
            </a:r>
            <a:endParaRPr sz="1600">
              <a:solidFill>
                <a:srgbClr val="262626"/>
              </a:solidFill>
            </a:endParaRPr>
          </a:p>
          <a:p>
            <a:pPr lvl="1">
              <a:defRPr sz="1800">
                <a:solidFill>
                  <a:srgbClr val="000000"/>
                </a:solidFill>
              </a:defRPr>
            </a:pPr>
            <a:r>
              <a:rPr sz="1600">
                <a:solidFill>
                  <a:srgbClr val="262626"/>
                </a:solidFill>
              </a:rPr>
              <a:t>Body Level Two</a:t>
            </a:r>
            <a:endParaRPr sz="1600">
              <a:solidFill>
                <a:srgbClr val="262626"/>
              </a:solidFill>
            </a:endParaRPr>
          </a:p>
          <a:p>
            <a:pPr lvl="2">
              <a:defRPr sz="1800">
                <a:solidFill>
                  <a:srgbClr val="000000"/>
                </a:solidFill>
              </a:defRPr>
            </a:pPr>
            <a:r>
              <a:rPr sz="1600">
                <a:solidFill>
                  <a:srgbClr val="262626"/>
                </a:solidFill>
              </a:rPr>
              <a:t>Body Level Three</a:t>
            </a:r>
            <a:endParaRPr sz="1600">
              <a:solidFill>
                <a:srgbClr val="262626"/>
              </a:solidFill>
            </a:endParaRPr>
          </a:p>
          <a:p>
            <a:pPr lvl="3">
              <a:defRPr sz="1800">
                <a:solidFill>
                  <a:srgbClr val="000000"/>
                </a:solidFill>
              </a:defRPr>
            </a:pPr>
            <a:r>
              <a:rPr sz="1600">
                <a:solidFill>
                  <a:srgbClr val="262626"/>
                </a:solidFill>
              </a:rPr>
              <a:t>Body Level Four</a:t>
            </a:r>
            <a:endParaRPr sz="1600">
              <a:solidFill>
                <a:srgbClr val="262626"/>
              </a:solidFill>
            </a:endParaRPr>
          </a:p>
          <a:p>
            <a:pPr lvl="4">
              <a:defRPr sz="1800">
                <a:solidFill>
                  <a:srgbClr val="000000"/>
                </a:solidFill>
              </a:defRPr>
            </a:pPr>
            <a:r>
              <a:rPr sz="1600">
                <a:solidFill>
                  <a:srgbClr val="262626"/>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bg>
      <p:bgPr>
        <a:solidFill>
          <a:srgbClr val="FFFFFF"/>
        </a:solidFill>
      </p:bgPr>
    </p:bg>
    <p:spTree>
      <p:nvGrpSpPr>
        <p:cNvPr id="1" name=""/>
        <p:cNvGrpSpPr/>
        <p:nvPr/>
      </p:nvGrpSpPr>
      <p:grpSpPr>
        <a:xfrm>
          <a:off x="0" y="0"/>
          <a:ext cx="0" cy="0"/>
          <a:chOff x="0" y="0"/>
          <a:chExt cx="0" cy="0"/>
        </a:xfrm>
      </p:grpSpPr>
      <p:sp>
        <p:nvSpPr>
          <p:cNvPr id="21" name="Shape 21"/>
          <p:cNvSpPr/>
          <p:nvPr/>
        </p:nvSpPr>
        <p:spPr>
          <a:xfrm>
            <a:off x="-89647" y="-27990"/>
            <a:ext cx="9259049" cy="5220258"/>
          </a:xfrm>
          <a:prstGeom prst="rect">
            <a:avLst/>
          </a:prstGeom>
          <a:solidFill>
            <a:srgbClr val="1B2831"/>
          </a:solidFill>
          <a:ln w="25400">
            <a:solidFill>
              <a:srgbClr val="0D645B"/>
            </a:solidFill>
            <a:round/>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pic>
        <p:nvPicPr>
          <p:cNvPr id="22" name="image01.png"/>
          <p:cNvPicPr/>
          <p:nvPr/>
        </p:nvPicPr>
        <p:blipFill>
          <a:blip r:embed="rId2">
            <a:extLst/>
          </a:blip>
          <a:stretch>
            <a:fillRect/>
          </a:stretch>
        </p:blipFill>
        <p:spPr>
          <a:xfrm>
            <a:off x="7401983" y="366151"/>
            <a:ext cx="1364191" cy="309290"/>
          </a:xfrm>
          <a:prstGeom prst="rect">
            <a:avLst/>
          </a:prstGeom>
          <a:ln w="12700">
            <a:miter lim="400000"/>
          </a:ln>
        </p:spPr>
      </p:pic>
      <p:sp>
        <p:nvSpPr>
          <p:cNvPr id="23" name="Shape 23"/>
          <p:cNvSpPr/>
          <p:nvPr>
            <p:ph type="title"/>
          </p:nvPr>
        </p:nvSpPr>
        <p:spPr>
          <a:xfrm>
            <a:off x="1134020" y="1970413"/>
            <a:ext cx="6530787" cy="1216944"/>
          </a:xfrm>
          <a:prstGeom prst="rect">
            <a:avLst/>
          </a:prstGeom>
        </p:spPr>
        <p:txBody>
          <a:bodyPr/>
          <a:lstStyle>
            <a:lvl1pPr>
              <a:lnSpc>
                <a:spcPct val="80000"/>
              </a:lnSpc>
              <a:spcBef>
                <a:spcPts val="500"/>
              </a:spcBef>
              <a:defRPr b="1" sz="4800">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Title Text</a:t>
            </a:r>
          </a:p>
        </p:txBody>
      </p:sp>
      <p:sp>
        <p:nvSpPr>
          <p:cNvPr id="24" name="Shape 24"/>
          <p:cNvSpPr/>
          <p:nvPr>
            <p:ph type="body" idx="1"/>
          </p:nvPr>
        </p:nvSpPr>
        <p:spPr>
          <a:xfrm>
            <a:off x="1134020" y="1586262"/>
            <a:ext cx="6110924" cy="384152"/>
          </a:xfrm>
          <a:prstGeom prst="rect">
            <a:avLst/>
          </a:prstGeom>
        </p:spPr>
        <p:txBody>
          <a:bodyPr/>
          <a:lstStyle>
            <a:lvl1pPr marL="0" indent="0">
              <a:spcBef>
                <a:spcPts val="300"/>
              </a:spcBef>
              <a:buClrTx/>
              <a:buSzTx/>
              <a:buFontTx/>
              <a:buNone/>
              <a:defRPr sz="1600">
                <a:solidFill>
                  <a:srgbClr val="43E5D5"/>
                </a:solidFill>
                <a:latin typeface="Source Sans Pro"/>
                <a:ea typeface="Source Sans Pro"/>
                <a:cs typeface="Source Sans Pro"/>
                <a:sym typeface="Source Sans Pro"/>
              </a:defRPr>
            </a:lvl1pPr>
            <a:lvl2pPr marL="0" indent="457200">
              <a:spcBef>
                <a:spcPts val="300"/>
              </a:spcBef>
              <a:buClrTx/>
              <a:buSzTx/>
              <a:buFontTx/>
              <a:buNone/>
              <a:defRPr sz="1600">
                <a:solidFill>
                  <a:srgbClr val="43E5D5"/>
                </a:solidFill>
                <a:latin typeface="Source Sans Pro"/>
                <a:ea typeface="Source Sans Pro"/>
                <a:cs typeface="Source Sans Pro"/>
                <a:sym typeface="Source Sans Pro"/>
              </a:defRPr>
            </a:lvl2pPr>
            <a:lvl3pPr marL="0" indent="914400">
              <a:spcBef>
                <a:spcPts val="300"/>
              </a:spcBef>
              <a:buClrTx/>
              <a:buSzTx/>
              <a:buFontTx/>
              <a:buNone/>
              <a:defRPr sz="1600">
                <a:solidFill>
                  <a:srgbClr val="43E5D5"/>
                </a:solidFill>
                <a:latin typeface="Source Sans Pro"/>
                <a:ea typeface="Source Sans Pro"/>
                <a:cs typeface="Source Sans Pro"/>
                <a:sym typeface="Source Sans Pro"/>
              </a:defRPr>
            </a:lvl3pPr>
            <a:lvl4pPr marL="0" indent="1371600">
              <a:spcBef>
                <a:spcPts val="300"/>
              </a:spcBef>
              <a:buClrTx/>
              <a:buSzTx/>
              <a:buFontTx/>
              <a:buNone/>
              <a:defRPr sz="1600">
                <a:solidFill>
                  <a:srgbClr val="43E5D5"/>
                </a:solidFill>
                <a:latin typeface="Source Sans Pro"/>
                <a:ea typeface="Source Sans Pro"/>
                <a:cs typeface="Source Sans Pro"/>
                <a:sym typeface="Source Sans Pro"/>
              </a:defRPr>
            </a:lvl4pPr>
            <a:lvl5pPr marL="0" indent="1828800">
              <a:spcBef>
                <a:spcPts val="300"/>
              </a:spcBef>
              <a:buClrTx/>
              <a:buSzTx/>
              <a:buFontTx/>
              <a:buNone/>
              <a:defRPr sz="1600">
                <a:solidFill>
                  <a:srgbClr val="43E5D5"/>
                </a:solidFill>
                <a:latin typeface="Source Sans Pro"/>
                <a:ea typeface="Source Sans Pro"/>
                <a:cs typeface="Source Sans Pro"/>
                <a:sym typeface="Source Sans Pro"/>
              </a:defRPr>
            </a:lvl5pPr>
          </a:lstStyle>
          <a:p>
            <a:pPr lvl="0">
              <a:defRPr sz="1800">
                <a:solidFill>
                  <a:srgbClr val="000000"/>
                </a:solidFill>
              </a:defRPr>
            </a:pPr>
            <a:r>
              <a:rPr sz="1600">
                <a:solidFill>
                  <a:srgbClr val="43E5D5"/>
                </a:solidFill>
              </a:rPr>
              <a:t>Body Level One</a:t>
            </a:r>
            <a:endParaRPr sz="1600">
              <a:solidFill>
                <a:srgbClr val="43E5D5"/>
              </a:solidFill>
            </a:endParaRPr>
          </a:p>
          <a:p>
            <a:pPr lvl="1">
              <a:defRPr sz="1800">
                <a:solidFill>
                  <a:srgbClr val="000000"/>
                </a:solidFill>
              </a:defRPr>
            </a:pPr>
            <a:r>
              <a:rPr sz="1600">
                <a:solidFill>
                  <a:srgbClr val="43E5D5"/>
                </a:solidFill>
              </a:rPr>
              <a:t>Body Level Two</a:t>
            </a:r>
            <a:endParaRPr sz="1600">
              <a:solidFill>
                <a:srgbClr val="43E5D5"/>
              </a:solidFill>
            </a:endParaRPr>
          </a:p>
          <a:p>
            <a:pPr lvl="2">
              <a:defRPr sz="1800">
                <a:solidFill>
                  <a:srgbClr val="000000"/>
                </a:solidFill>
              </a:defRPr>
            </a:pPr>
            <a:r>
              <a:rPr sz="1600">
                <a:solidFill>
                  <a:srgbClr val="43E5D5"/>
                </a:solidFill>
              </a:rPr>
              <a:t>Body Level Three</a:t>
            </a:r>
            <a:endParaRPr sz="1600">
              <a:solidFill>
                <a:srgbClr val="43E5D5"/>
              </a:solidFill>
            </a:endParaRPr>
          </a:p>
          <a:p>
            <a:pPr lvl="3">
              <a:defRPr sz="1800">
                <a:solidFill>
                  <a:srgbClr val="000000"/>
                </a:solidFill>
              </a:defRPr>
            </a:pPr>
            <a:r>
              <a:rPr sz="1600">
                <a:solidFill>
                  <a:srgbClr val="43E5D5"/>
                </a:solidFill>
              </a:rPr>
              <a:t>Body Level Four</a:t>
            </a:r>
            <a:endParaRPr sz="1600">
              <a:solidFill>
                <a:srgbClr val="43E5D5"/>
              </a:solidFill>
            </a:endParaRPr>
          </a:p>
          <a:p>
            <a:pPr lvl="4">
              <a:defRPr sz="1800">
                <a:solidFill>
                  <a:srgbClr val="000000"/>
                </a:solidFill>
              </a:defRPr>
            </a:pPr>
            <a:r>
              <a:rPr sz="1600">
                <a:solidFill>
                  <a:srgbClr val="43E5D5"/>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bg>
      <p:bgPr>
        <a:solidFill>
          <a:srgbClr val="FFFFFF"/>
        </a:solidFill>
      </p:bgPr>
    </p:bg>
    <p:spTree>
      <p:nvGrpSpPr>
        <p:cNvPr id="1" name=""/>
        <p:cNvGrpSpPr/>
        <p:nvPr/>
      </p:nvGrpSpPr>
      <p:grpSpPr>
        <a:xfrm>
          <a:off x="0" y="0"/>
          <a:ext cx="0" cy="0"/>
          <a:chOff x="0" y="0"/>
          <a:chExt cx="0" cy="0"/>
        </a:xfrm>
      </p:grpSpPr>
      <p:sp>
        <p:nvSpPr>
          <p:cNvPr id="26" name="Shape 26"/>
          <p:cNvSpPr/>
          <p:nvPr/>
        </p:nvSpPr>
        <p:spPr>
          <a:xfrm>
            <a:off x="0" y="0"/>
            <a:ext cx="10167471" cy="5143499"/>
          </a:xfrm>
          <a:prstGeom prst="rect">
            <a:avLst/>
          </a:prstGeom>
          <a:solidFill>
            <a:srgbClr val="1B2831"/>
          </a:solidFill>
          <a:ln w="25400">
            <a:solidFill>
              <a:srgbClr val="1B1B1B"/>
            </a:solidFill>
            <a:round/>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sp>
        <p:nvSpPr>
          <p:cNvPr id="27" name="Shape 27"/>
          <p:cNvSpPr/>
          <p:nvPr>
            <p:ph type="title"/>
          </p:nvPr>
        </p:nvSpPr>
        <p:spPr>
          <a:xfrm>
            <a:off x="1195325" y="1862722"/>
            <a:ext cx="6947615" cy="639495"/>
          </a:xfrm>
          <a:prstGeom prst="rect">
            <a:avLst/>
          </a:prstGeom>
        </p:spPr>
        <p:txBody>
          <a:bodyPr/>
          <a:lstStyle>
            <a:lvl1pPr>
              <a:defRPr b="1" sz="3600">
                <a:solidFill>
                  <a:srgbClr val="138A7E"/>
                </a:solidFill>
                <a:latin typeface="Source Sans Pro"/>
                <a:ea typeface="Source Sans Pro"/>
                <a:cs typeface="Source Sans Pro"/>
                <a:sym typeface="Source Sans Pro"/>
              </a:defRPr>
            </a:lvl1pPr>
          </a:lstStyle>
          <a:p>
            <a:pPr lvl="0">
              <a:defRPr b="0" sz="1800">
                <a:solidFill>
                  <a:srgbClr val="000000"/>
                </a:solidFill>
              </a:defRPr>
            </a:pPr>
            <a:r>
              <a:rPr b="1" sz="3600">
                <a:solidFill>
                  <a:srgbClr val="138A7E"/>
                </a:solidFill>
              </a:rPr>
              <a:t>Title Text</a:t>
            </a:r>
          </a:p>
        </p:txBody>
      </p:sp>
      <p:pic>
        <p:nvPicPr>
          <p:cNvPr id="28" name="image01.png"/>
          <p:cNvPicPr/>
          <p:nvPr/>
        </p:nvPicPr>
        <p:blipFill>
          <a:blip r:embed="rId2">
            <a:extLst/>
          </a:blip>
          <a:stretch>
            <a:fillRect/>
          </a:stretch>
        </p:blipFill>
        <p:spPr>
          <a:xfrm>
            <a:off x="7401983" y="366151"/>
            <a:ext cx="1364191" cy="309290"/>
          </a:xfrm>
          <a:prstGeom prst="rect">
            <a:avLst/>
          </a:prstGeom>
          <a:ln w="12700">
            <a:miter lim="400000"/>
          </a:ln>
        </p:spPr>
      </p:pic>
      <p:sp>
        <p:nvSpPr>
          <p:cNvPr id="29" name="Shape 29"/>
          <p:cNvSpPr/>
          <p:nvPr>
            <p:ph type="body" idx="1"/>
          </p:nvPr>
        </p:nvSpPr>
        <p:spPr>
          <a:xfrm>
            <a:off x="1195325" y="2502216"/>
            <a:ext cx="5828552" cy="1723779"/>
          </a:xfrm>
          <a:prstGeom prst="rect">
            <a:avLst/>
          </a:prstGeom>
        </p:spPr>
        <p:txBody>
          <a:bodyPr/>
          <a:lstStyle>
            <a:lvl1pPr marL="0" indent="0">
              <a:spcBef>
                <a:spcPts val="400"/>
              </a:spcBef>
              <a:buClrTx/>
              <a:buSzTx/>
              <a:buFontTx/>
              <a:buNone/>
              <a:defRPr sz="2400">
                <a:latin typeface="Source Sans Pro"/>
                <a:ea typeface="Source Sans Pro"/>
                <a:cs typeface="Source Sans Pro"/>
                <a:sym typeface="Source Sans Pro"/>
              </a:defRPr>
            </a:lvl1pPr>
            <a:lvl2pPr marL="742950" indent="-133350">
              <a:spcBef>
                <a:spcPts val="400"/>
              </a:spcBef>
              <a:buClrTx/>
              <a:buFontTx/>
              <a:defRPr sz="2400">
                <a:latin typeface="Source Sans Pro"/>
                <a:ea typeface="Source Sans Pro"/>
                <a:cs typeface="Source Sans Pro"/>
                <a:sym typeface="Source Sans Pro"/>
              </a:defRPr>
            </a:lvl2pPr>
            <a:lvl3pPr marL="1163319" indent="-121919">
              <a:spcBef>
                <a:spcPts val="400"/>
              </a:spcBef>
              <a:buClrTx/>
              <a:buFontTx/>
              <a:defRPr sz="2400">
                <a:latin typeface="Source Sans Pro"/>
                <a:ea typeface="Source Sans Pro"/>
                <a:cs typeface="Source Sans Pro"/>
                <a:sym typeface="Source Sans Pro"/>
              </a:defRPr>
            </a:lvl3pPr>
            <a:lvl4pPr marL="1638300" indent="-152400">
              <a:spcBef>
                <a:spcPts val="400"/>
              </a:spcBef>
              <a:buClrTx/>
              <a:buFontTx/>
              <a:defRPr sz="2400">
                <a:latin typeface="Source Sans Pro"/>
                <a:ea typeface="Source Sans Pro"/>
                <a:cs typeface="Source Sans Pro"/>
                <a:sym typeface="Source Sans Pro"/>
              </a:defRPr>
            </a:lvl4pPr>
            <a:lvl5pPr marL="2095500" indent="-152400">
              <a:spcBef>
                <a:spcPts val="400"/>
              </a:spcBef>
              <a:buClrTx/>
              <a:buFontTx/>
              <a:defRPr sz="2400">
                <a:latin typeface="Source Sans Pro"/>
                <a:ea typeface="Source Sans Pro"/>
                <a:cs typeface="Source Sans Pro"/>
                <a:sym typeface="Source Sans Pro"/>
              </a:defRPr>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2_Custom Layout">
    <p:bg>
      <p:bgPr>
        <a:solidFill>
          <a:srgbClr val="FFFFFF"/>
        </a:solidFill>
      </p:bgPr>
    </p:bg>
    <p:spTree>
      <p:nvGrpSpPr>
        <p:cNvPr id="1" name=""/>
        <p:cNvGrpSpPr/>
        <p:nvPr/>
      </p:nvGrpSpPr>
      <p:grpSpPr>
        <a:xfrm>
          <a:off x="0" y="0"/>
          <a:ext cx="0" cy="0"/>
          <a:chOff x="0" y="0"/>
          <a:chExt cx="0" cy="0"/>
        </a:xfrm>
      </p:grpSpPr>
      <p:sp>
        <p:nvSpPr>
          <p:cNvPr id="31" name="Shape 31"/>
          <p:cNvSpPr/>
          <p:nvPr/>
        </p:nvSpPr>
        <p:spPr>
          <a:xfrm>
            <a:off x="0" y="0"/>
            <a:ext cx="10167471" cy="5143499"/>
          </a:xfrm>
          <a:prstGeom prst="rect">
            <a:avLst/>
          </a:prstGeom>
          <a:solidFill>
            <a:srgbClr val="1B2831"/>
          </a:solidFill>
          <a:ln w="25400">
            <a:solidFill>
              <a:srgbClr val="1B1B1B"/>
            </a:solidFill>
            <a:round/>
          </a:ln>
        </p:spPr>
        <p:txBody>
          <a:bodyPr lIns="0" tIns="0" rIns="0" bIns="0" anchor="ctr"/>
          <a:lstStyle/>
          <a:p>
            <a:pPr lvl="0" algn="ctr">
              <a:defRPr sz="1800">
                <a:solidFill>
                  <a:srgbClr val="FFFFFF"/>
                </a:solidFill>
                <a:latin typeface="Source Sans Pro"/>
                <a:ea typeface="Source Sans Pro"/>
                <a:cs typeface="Source Sans Pro"/>
                <a:sym typeface="Source Sans Pro"/>
              </a:defRPr>
            </a:pPr>
          </a:p>
        </p:txBody>
      </p:sp>
      <p:sp>
        <p:nvSpPr>
          <p:cNvPr id="32" name="Shape 32"/>
          <p:cNvSpPr/>
          <p:nvPr>
            <p:ph type="title"/>
          </p:nvPr>
        </p:nvSpPr>
        <p:spPr>
          <a:xfrm>
            <a:off x="1117708" y="402857"/>
            <a:ext cx="6947615" cy="595705"/>
          </a:xfrm>
          <a:prstGeom prst="rect">
            <a:avLst/>
          </a:prstGeom>
        </p:spPr>
        <p:txBody>
          <a:bodyPr/>
          <a:lstStyle>
            <a:lvl1pPr>
              <a:defRPr b="1" sz="3600">
                <a:latin typeface="Source Sans Pro"/>
                <a:ea typeface="Source Sans Pro"/>
                <a:cs typeface="Source Sans Pro"/>
                <a:sym typeface="Source Sans Pro"/>
              </a:defRPr>
            </a:lvl1pPr>
          </a:lstStyle>
          <a:p>
            <a:pPr lvl="0">
              <a:defRPr b="0" sz="1800">
                <a:solidFill>
                  <a:srgbClr val="000000"/>
                </a:solidFill>
              </a:defRPr>
            </a:pPr>
            <a:r>
              <a:rPr b="1" sz="3600">
                <a:solidFill>
                  <a:srgbClr val="FFFFFF"/>
                </a:solidFill>
              </a:rPr>
              <a:t>Title Text</a:t>
            </a:r>
          </a:p>
        </p:txBody>
      </p:sp>
      <p:sp>
        <p:nvSpPr>
          <p:cNvPr id="33" name="Shape 33"/>
          <p:cNvSpPr/>
          <p:nvPr>
            <p:ph type="body" idx="1"/>
          </p:nvPr>
        </p:nvSpPr>
        <p:spPr>
          <a:xfrm>
            <a:off x="1117708" y="998561"/>
            <a:ext cx="5828553" cy="1767571"/>
          </a:xfrm>
          <a:prstGeom prst="rect">
            <a:avLst/>
          </a:prstGeom>
        </p:spPr>
        <p:txBody>
          <a:bodyPr/>
          <a:lstStyle>
            <a:lvl1pPr marL="0" indent="0">
              <a:spcBef>
                <a:spcPts val="400"/>
              </a:spcBef>
              <a:buClrTx/>
              <a:buSzTx/>
              <a:buFontTx/>
              <a:buNone/>
              <a:defRPr sz="2400">
                <a:latin typeface="Source Sans Pro"/>
                <a:ea typeface="Source Sans Pro"/>
                <a:cs typeface="Source Sans Pro"/>
                <a:sym typeface="Source Sans Pro"/>
              </a:defRPr>
            </a:lvl1pPr>
            <a:lvl2pPr marL="742950" indent="-133350">
              <a:spcBef>
                <a:spcPts val="400"/>
              </a:spcBef>
              <a:buClrTx/>
              <a:buFontTx/>
              <a:defRPr sz="2400">
                <a:latin typeface="Source Sans Pro"/>
                <a:ea typeface="Source Sans Pro"/>
                <a:cs typeface="Source Sans Pro"/>
                <a:sym typeface="Source Sans Pro"/>
              </a:defRPr>
            </a:lvl2pPr>
            <a:lvl3pPr marL="1163319" indent="-121919">
              <a:spcBef>
                <a:spcPts val="400"/>
              </a:spcBef>
              <a:buClrTx/>
              <a:buFontTx/>
              <a:defRPr sz="2400">
                <a:latin typeface="Source Sans Pro"/>
                <a:ea typeface="Source Sans Pro"/>
                <a:cs typeface="Source Sans Pro"/>
                <a:sym typeface="Source Sans Pro"/>
              </a:defRPr>
            </a:lvl3pPr>
            <a:lvl4pPr marL="1638300" indent="-152400">
              <a:spcBef>
                <a:spcPts val="400"/>
              </a:spcBef>
              <a:buClrTx/>
              <a:buFontTx/>
              <a:defRPr sz="2400">
                <a:latin typeface="Source Sans Pro"/>
                <a:ea typeface="Source Sans Pro"/>
                <a:cs typeface="Source Sans Pro"/>
                <a:sym typeface="Source Sans Pro"/>
              </a:defRPr>
            </a:lvl4pPr>
            <a:lvl5pPr marL="2095500" indent="-152400">
              <a:spcBef>
                <a:spcPts val="400"/>
              </a:spcBef>
              <a:buClrTx/>
              <a:buFontTx/>
              <a:defRPr sz="2400">
                <a:latin typeface="Source Sans Pro"/>
                <a:ea typeface="Source Sans Pro"/>
                <a:cs typeface="Source Sans Pro"/>
                <a:sym typeface="Source Sans Pro"/>
              </a:defRPr>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3_Custom Layout">
    <p:bg>
      <p:bgPr>
        <a:solidFill>
          <a:srgbClr val="FFFFFF"/>
        </a:solidFill>
      </p:bgPr>
    </p:bg>
    <p:spTree>
      <p:nvGrpSpPr>
        <p:cNvPr id="1" name=""/>
        <p:cNvGrpSpPr/>
        <p:nvPr/>
      </p:nvGrpSpPr>
      <p:grpSpPr>
        <a:xfrm>
          <a:off x="0" y="0"/>
          <a:ext cx="0" cy="0"/>
          <a:chOff x="0" y="0"/>
          <a:chExt cx="0" cy="0"/>
        </a:xfrm>
      </p:grpSpPr>
      <p:sp>
        <p:nvSpPr>
          <p:cNvPr id="35" name="Shape 35"/>
          <p:cNvSpPr/>
          <p:nvPr/>
        </p:nvSpPr>
        <p:spPr>
          <a:xfrm>
            <a:off x="0" y="0"/>
            <a:ext cx="10167471" cy="5143499"/>
          </a:xfrm>
          <a:prstGeom prst="rect">
            <a:avLst/>
          </a:prstGeom>
          <a:solidFill>
            <a:srgbClr val="1B2831"/>
          </a:solidFill>
          <a:ln w="25400">
            <a:solidFill>
              <a:srgbClr val="1B1B1B"/>
            </a:solidFill>
            <a:round/>
          </a:ln>
        </p:spPr>
        <p:txBody>
          <a:bodyPr lIns="0" tIns="0" rIns="0" bIns="0" anchor="ctr"/>
          <a:lstStyle/>
          <a:p>
            <a:pPr lvl="0" algn="ctr">
              <a:defRPr sz="1800">
                <a:solidFill>
                  <a:srgbClr val="0A1215"/>
                </a:solidFill>
                <a:latin typeface="Source Sans Pro"/>
                <a:ea typeface="Source Sans Pro"/>
                <a:cs typeface="Source Sans Pro"/>
                <a:sym typeface="Source Sans Pro"/>
              </a:defRPr>
            </a:pPr>
          </a:p>
        </p:txBody>
      </p:sp>
      <p:sp>
        <p:nvSpPr>
          <p:cNvPr id="36" name="Shape 36"/>
          <p:cNvSpPr/>
          <p:nvPr>
            <p:ph type="title"/>
          </p:nvPr>
        </p:nvSpPr>
        <p:spPr>
          <a:xfrm>
            <a:off x="1117708" y="402857"/>
            <a:ext cx="6947615" cy="595705"/>
          </a:xfrm>
          <a:prstGeom prst="rect">
            <a:avLst/>
          </a:prstGeom>
        </p:spPr>
        <p:txBody>
          <a:bodyPr/>
          <a:lstStyle>
            <a:lvl1pPr algn="ctr">
              <a:defRPr b="1" sz="3600">
                <a:latin typeface="Source Sans Pro"/>
                <a:ea typeface="Source Sans Pro"/>
                <a:cs typeface="Source Sans Pro"/>
                <a:sym typeface="Source Sans Pro"/>
              </a:defRPr>
            </a:lvl1pPr>
          </a:lstStyle>
          <a:p>
            <a:pPr lvl="0">
              <a:defRPr b="0" sz="1800">
                <a:solidFill>
                  <a:srgbClr val="000000"/>
                </a:solidFill>
              </a:defRPr>
            </a:pPr>
            <a:r>
              <a:rPr b="1" sz="3600">
                <a:solidFill>
                  <a:srgbClr val="FFFFFF"/>
                </a:solidFill>
              </a:rPr>
              <a:t>Title Text</a:t>
            </a:r>
          </a:p>
        </p:txBody>
      </p:sp>
      <p:sp>
        <p:nvSpPr>
          <p:cNvPr id="37" name="Shape 37"/>
          <p:cNvSpPr/>
          <p:nvPr>
            <p:ph type="body" idx="1"/>
          </p:nvPr>
        </p:nvSpPr>
        <p:spPr>
          <a:xfrm>
            <a:off x="1677241" y="998561"/>
            <a:ext cx="5828553" cy="1767571"/>
          </a:xfrm>
          <a:prstGeom prst="rect">
            <a:avLst/>
          </a:prstGeom>
        </p:spPr>
        <p:txBody>
          <a:bodyPr/>
          <a:lstStyle>
            <a:lvl1pPr marL="0" indent="0" algn="ctr">
              <a:spcBef>
                <a:spcPts val="400"/>
              </a:spcBef>
              <a:buClrTx/>
              <a:buSzTx/>
              <a:buFontTx/>
              <a:buNone/>
              <a:defRPr sz="2400">
                <a:latin typeface="Source Sans Pro"/>
                <a:ea typeface="Source Sans Pro"/>
                <a:cs typeface="Source Sans Pro"/>
                <a:sym typeface="Source Sans Pro"/>
              </a:defRPr>
            </a:lvl1pPr>
            <a:lvl2pPr marL="742950" indent="-133350" algn="ctr">
              <a:spcBef>
                <a:spcPts val="400"/>
              </a:spcBef>
              <a:buClrTx/>
              <a:buFontTx/>
              <a:defRPr sz="2400">
                <a:latin typeface="Source Sans Pro"/>
                <a:ea typeface="Source Sans Pro"/>
                <a:cs typeface="Source Sans Pro"/>
                <a:sym typeface="Source Sans Pro"/>
              </a:defRPr>
            </a:lvl2pPr>
            <a:lvl3pPr marL="1163319" indent="-121919" algn="ctr">
              <a:spcBef>
                <a:spcPts val="400"/>
              </a:spcBef>
              <a:buClrTx/>
              <a:buFontTx/>
              <a:defRPr sz="2400">
                <a:latin typeface="Source Sans Pro"/>
                <a:ea typeface="Source Sans Pro"/>
                <a:cs typeface="Source Sans Pro"/>
                <a:sym typeface="Source Sans Pro"/>
              </a:defRPr>
            </a:lvl3pPr>
            <a:lvl4pPr marL="1638300" indent="-152400" algn="ctr">
              <a:spcBef>
                <a:spcPts val="400"/>
              </a:spcBef>
              <a:buClrTx/>
              <a:buFontTx/>
              <a:defRPr sz="2400">
                <a:latin typeface="Source Sans Pro"/>
                <a:ea typeface="Source Sans Pro"/>
                <a:cs typeface="Source Sans Pro"/>
                <a:sym typeface="Source Sans Pro"/>
              </a:defRPr>
            </a:lvl4pPr>
            <a:lvl5pPr marL="2095500" indent="-152400" algn="ctr">
              <a:spcBef>
                <a:spcPts val="400"/>
              </a:spcBef>
              <a:buClrTx/>
              <a:buFontTx/>
              <a:defRPr sz="2400">
                <a:latin typeface="Source Sans Pro"/>
                <a:ea typeface="Source Sans Pro"/>
                <a:cs typeface="Source Sans Pro"/>
                <a:sym typeface="Source Sans Pro"/>
              </a:defRPr>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1_Custom Layout">
    <p:bg>
      <p:bgPr>
        <a:solidFill>
          <a:srgbClr val="FFFFFF"/>
        </a:solidFill>
      </p:bgPr>
    </p:bg>
    <p:spTree>
      <p:nvGrpSpPr>
        <p:cNvPr id="1" name=""/>
        <p:cNvGrpSpPr/>
        <p:nvPr/>
      </p:nvGrpSpPr>
      <p:grpSpPr>
        <a:xfrm>
          <a:off x="0" y="0"/>
          <a:ext cx="0" cy="0"/>
          <a:chOff x="0" y="0"/>
          <a:chExt cx="0" cy="0"/>
        </a:xfrm>
      </p:grpSpPr>
      <p:sp>
        <p:nvSpPr>
          <p:cNvPr id="39" name="Shape 39"/>
          <p:cNvSpPr/>
          <p:nvPr>
            <p:ph type="title"/>
          </p:nvPr>
        </p:nvSpPr>
        <p:spPr>
          <a:xfrm>
            <a:off x="457198" y="0"/>
            <a:ext cx="6662272" cy="1033079"/>
          </a:xfrm>
          <a:prstGeom prst="rect">
            <a:avLst/>
          </a:prstGeom>
        </p:spPr>
        <p:txBody>
          <a:bodyPr/>
          <a:lstStyle>
            <a:lvl1pPr>
              <a:defRPr b="1" sz="2800">
                <a:solidFill>
                  <a:srgbClr val="138A7E"/>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138A7E"/>
                </a:solidFill>
              </a:rPr>
              <a:t>Title Text</a:t>
            </a:r>
          </a:p>
        </p:txBody>
      </p:sp>
      <p:sp>
        <p:nvSpPr>
          <p:cNvPr id="40" name="Shape 40"/>
          <p:cNvSpPr/>
          <p:nvPr>
            <p:ph type="body" idx="1"/>
          </p:nvPr>
        </p:nvSpPr>
        <p:spPr>
          <a:xfrm>
            <a:off x="457200" y="1519380"/>
            <a:ext cx="8229600" cy="3624120"/>
          </a:xfrm>
          <a:prstGeom prst="rect">
            <a:avLst/>
          </a:prstGeom>
        </p:spPr>
        <p:txBody>
          <a:bodyPr/>
          <a:lstStyle>
            <a:lvl1pPr marL="0" indent="0">
              <a:buClrTx/>
              <a:buSzTx/>
              <a:buFontTx/>
              <a:buNone/>
              <a:defRPr>
                <a:solidFill>
                  <a:srgbClr val="878787"/>
                </a:solidFill>
                <a:latin typeface="Source Sans Pro"/>
                <a:ea typeface="Source Sans Pro"/>
                <a:cs typeface="Source Sans Pro"/>
                <a:sym typeface="Source Sans Pro"/>
              </a:defRPr>
            </a:lvl1pPr>
            <a:lvl2pPr marL="0" indent="457200">
              <a:buClrTx/>
              <a:buSzTx/>
              <a:buFontTx/>
              <a:buNone/>
              <a:defRPr>
                <a:solidFill>
                  <a:srgbClr val="878787"/>
                </a:solidFill>
                <a:latin typeface="Source Sans Pro"/>
                <a:ea typeface="Source Sans Pro"/>
                <a:cs typeface="Source Sans Pro"/>
                <a:sym typeface="Source Sans Pro"/>
              </a:defRPr>
            </a:lvl2pPr>
            <a:lvl3pPr marL="0" indent="914400">
              <a:buClrTx/>
              <a:buSzTx/>
              <a:buFontTx/>
              <a:buNone/>
              <a:defRPr>
                <a:solidFill>
                  <a:srgbClr val="878787"/>
                </a:solidFill>
                <a:latin typeface="Source Sans Pro"/>
                <a:ea typeface="Source Sans Pro"/>
                <a:cs typeface="Source Sans Pro"/>
                <a:sym typeface="Source Sans Pro"/>
              </a:defRPr>
            </a:lvl3pPr>
            <a:lvl4pPr marL="0" indent="1371600">
              <a:buClrTx/>
              <a:buSzTx/>
              <a:buFontTx/>
              <a:buNone/>
              <a:defRPr>
                <a:solidFill>
                  <a:srgbClr val="878787"/>
                </a:solidFill>
                <a:latin typeface="Source Sans Pro"/>
                <a:ea typeface="Source Sans Pro"/>
                <a:cs typeface="Source Sans Pro"/>
                <a:sym typeface="Source Sans Pro"/>
              </a:defRPr>
            </a:lvl4pPr>
            <a:lvl5pPr marL="0" indent="1828800">
              <a:buClrTx/>
              <a:buSzTx/>
              <a:buFontTx/>
              <a:buNone/>
              <a:defRPr>
                <a:solidFill>
                  <a:srgbClr val="878787"/>
                </a:solidFill>
                <a:latin typeface="Source Sans Pro"/>
                <a:ea typeface="Source Sans Pro"/>
                <a:cs typeface="Source Sans Pro"/>
                <a:sym typeface="Source Sans Pro"/>
              </a:defRPr>
            </a:lvl5pPr>
          </a:lstStyle>
          <a:p>
            <a:pPr lvl="0">
              <a:defRPr sz="1800">
                <a:solidFill>
                  <a:srgbClr val="000000"/>
                </a:solidFill>
              </a:defRPr>
            </a:pPr>
            <a:r>
              <a:rPr sz="2800">
                <a:solidFill>
                  <a:srgbClr val="878787"/>
                </a:solidFill>
              </a:rPr>
              <a:t>Body Level One</a:t>
            </a:r>
            <a:endParaRPr sz="2800">
              <a:solidFill>
                <a:srgbClr val="878787"/>
              </a:solidFill>
            </a:endParaRPr>
          </a:p>
          <a:p>
            <a:pPr lvl="1">
              <a:defRPr sz="1800">
                <a:solidFill>
                  <a:srgbClr val="000000"/>
                </a:solidFill>
              </a:defRPr>
            </a:pPr>
            <a:r>
              <a:rPr sz="2800">
                <a:solidFill>
                  <a:srgbClr val="878787"/>
                </a:solidFill>
              </a:rPr>
              <a:t>Body Level Two</a:t>
            </a:r>
            <a:endParaRPr sz="2800">
              <a:solidFill>
                <a:srgbClr val="878787"/>
              </a:solidFill>
            </a:endParaRPr>
          </a:p>
          <a:p>
            <a:pPr lvl="2">
              <a:defRPr sz="1800">
                <a:solidFill>
                  <a:srgbClr val="000000"/>
                </a:solidFill>
              </a:defRPr>
            </a:pPr>
            <a:r>
              <a:rPr sz="2800">
                <a:solidFill>
                  <a:srgbClr val="878787"/>
                </a:solidFill>
              </a:rPr>
              <a:t>Body Level Three</a:t>
            </a:r>
            <a:endParaRPr sz="2800">
              <a:solidFill>
                <a:srgbClr val="878787"/>
              </a:solidFill>
            </a:endParaRPr>
          </a:p>
          <a:p>
            <a:pPr lvl="3">
              <a:defRPr sz="1800">
                <a:solidFill>
                  <a:srgbClr val="000000"/>
                </a:solidFill>
              </a:defRPr>
            </a:pPr>
            <a:r>
              <a:rPr sz="2800">
                <a:solidFill>
                  <a:srgbClr val="878787"/>
                </a:solidFill>
              </a:rPr>
              <a:t>Body Level Four</a:t>
            </a:r>
            <a:endParaRPr sz="2800">
              <a:solidFill>
                <a:srgbClr val="878787"/>
              </a:solidFill>
            </a:endParaRPr>
          </a:p>
          <a:p>
            <a:pPr lvl="4">
              <a:defRPr sz="1800">
                <a:solidFill>
                  <a:srgbClr val="000000"/>
                </a:solidFill>
              </a:defRPr>
            </a:pPr>
            <a:r>
              <a:rPr sz="2800">
                <a:solidFill>
                  <a:srgbClr val="878787"/>
                </a:solidFill>
              </a:rPr>
              <a:t>Body Level Five</a:t>
            </a:r>
          </a:p>
        </p:txBody>
      </p:sp>
      <p:sp>
        <p:nvSpPr>
          <p:cNvPr id="41" name="Shape 41"/>
          <p:cNvSpPr/>
          <p:nvPr/>
        </p:nvSpPr>
        <p:spPr>
          <a:xfrm>
            <a:off x="0" y="952605"/>
            <a:ext cx="9144000" cy="1"/>
          </a:xfrm>
          <a:prstGeom prst="line">
            <a:avLst/>
          </a:prstGeom>
          <a:ln>
            <a:solidFill>
              <a:srgbClr val="E8E8E8"/>
            </a:solidFill>
            <a:round/>
          </a:ln>
        </p:spPr>
        <p:txBody>
          <a:bodyPr lIns="0" tIns="0" rIns="0" bIns="0"/>
          <a:lstStyle/>
          <a:p>
            <a:pPr lvl="0" defTabSz="457200">
              <a:defRPr sz="1200">
                <a:solidFill>
                  <a:srgbClr val="000000"/>
                </a:solidFill>
                <a:latin typeface="+mn-lt"/>
                <a:ea typeface="+mn-ea"/>
                <a:cs typeface="+mn-cs"/>
                <a:sym typeface="Helvetica"/>
              </a:defRPr>
            </a:pP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wo Content">
    <p:bg>
      <p:bgPr>
        <a:solidFill>
          <a:srgbClr val="FFFFFF"/>
        </a:solidFill>
      </p:bgPr>
    </p:bg>
    <p:spTree>
      <p:nvGrpSpPr>
        <p:cNvPr id="1" name=""/>
        <p:cNvGrpSpPr/>
        <p:nvPr/>
      </p:nvGrpSpPr>
      <p:grpSpPr>
        <a:xfrm>
          <a:off x="0" y="0"/>
          <a:ext cx="0" cy="0"/>
          <a:chOff x="0" y="0"/>
          <a:chExt cx="0" cy="0"/>
        </a:xfrm>
      </p:grpSpPr>
      <p:sp>
        <p:nvSpPr>
          <p:cNvPr id="43" name="Shape 43"/>
          <p:cNvSpPr/>
          <p:nvPr>
            <p:ph type="title"/>
          </p:nvPr>
        </p:nvSpPr>
        <p:spPr>
          <a:xfrm>
            <a:off x="457198" y="0"/>
            <a:ext cx="6662272" cy="1048020"/>
          </a:xfrm>
          <a:prstGeom prst="rect">
            <a:avLst/>
          </a:prstGeom>
        </p:spPr>
        <p:txBody>
          <a:bodyPr/>
          <a:lstStyle>
            <a:lvl1pPr>
              <a:defRPr b="1" sz="2800">
                <a:solidFill>
                  <a:srgbClr val="138A7E"/>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138A7E"/>
                </a:solidFill>
              </a:rPr>
              <a:t>Title Text</a:t>
            </a:r>
          </a:p>
        </p:txBody>
      </p:sp>
      <p:sp>
        <p:nvSpPr>
          <p:cNvPr id="44" name="Shape 44"/>
          <p:cNvSpPr/>
          <p:nvPr>
            <p:ph type="body" idx="1"/>
          </p:nvPr>
        </p:nvSpPr>
        <p:spPr>
          <a:xfrm>
            <a:off x="457200" y="1200150"/>
            <a:ext cx="4038599" cy="3943350"/>
          </a:xfrm>
          <a:prstGeom prst="rect">
            <a:avLst/>
          </a:prstGeom>
        </p:spPr>
        <p:txBody>
          <a:bodyPr/>
          <a:lstStyle>
            <a:lvl1pPr indent="-190500">
              <a:spcBef>
                <a:spcPts val="400"/>
              </a:spcBef>
              <a:buClr>
                <a:srgbClr val="878787"/>
              </a:buClr>
              <a:defRPr sz="2400">
                <a:solidFill>
                  <a:srgbClr val="878787"/>
                </a:solidFill>
                <a:latin typeface="Source Sans Pro"/>
                <a:ea typeface="Source Sans Pro"/>
                <a:cs typeface="Source Sans Pro"/>
                <a:sym typeface="Source Sans Pro"/>
              </a:defRPr>
            </a:lvl1pPr>
            <a:lvl2pPr marL="774700" indent="-190500">
              <a:spcBef>
                <a:spcPts val="400"/>
              </a:spcBef>
              <a:buClr>
                <a:srgbClr val="878787"/>
              </a:buClr>
              <a:defRPr sz="2400">
                <a:solidFill>
                  <a:srgbClr val="878787"/>
                </a:solidFill>
                <a:latin typeface="Source Sans Pro"/>
                <a:ea typeface="Source Sans Pro"/>
                <a:cs typeface="Source Sans Pro"/>
                <a:sym typeface="Source Sans Pro"/>
              </a:defRPr>
            </a:lvl2pPr>
            <a:lvl3pPr marL="1181100" indent="-152400">
              <a:spcBef>
                <a:spcPts val="400"/>
              </a:spcBef>
              <a:buClr>
                <a:srgbClr val="878787"/>
              </a:buClr>
              <a:defRPr sz="2400">
                <a:solidFill>
                  <a:srgbClr val="878787"/>
                </a:solidFill>
                <a:latin typeface="Source Sans Pro"/>
                <a:ea typeface="Source Sans Pro"/>
                <a:cs typeface="Source Sans Pro"/>
                <a:sym typeface="Source Sans Pro"/>
              </a:defRPr>
            </a:lvl3pPr>
            <a:lvl4pPr indent="-190500">
              <a:spcBef>
                <a:spcPts val="400"/>
              </a:spcBef>
              <a:buClr>
                <a:srgbClr val="878787"/>
              </a:buClr>
              <a:defRPr sz="2400">
                <a:solidFill>
                  <a:srgbClr val="878787"/>
                </a:solidFill>
                <a:latin typeface="Source Sans Pro"/>
                <a:ea typeface="Source Sans Pro"/>
                <a:cs typeface="Source Sans Pro"/>
                <a:sym typeface="Source Sans Pro"/>
              </a:defRPr>
            </a:lvl4pPr>
            <a:lvl5pPr indent="-190500">
              <a:spcBef>
                <a:spcPts val="400"/>
              </a:spcBef>
              <a:buClr>
                <a:srgbClr val="878787"/>
              </a:buClr>
              <a:defRPr sz="2400">
                <a:solidFill>
                  <a:srgbClr val="878787"/>
                </a:solidFill>
                <a:latin typeface="Source Sans Pro"/>
                <a:ea typeface="Source Sans Pro"/>
                <a:cs typeface="Source Sans Pro"/>
                <a:sym typeface="Source Sans Pro"/>
              </a:defRPr>
            </a:lvl5pPr>
          </a:lstStyle>
          <a:p>
            <a:pPr lvl="0">
              <a:defRPr sz="1800">
                <a:solidFill>
                  <a:srgbClr val="000000"/>
                </a:solidFill>
              </a:defRPr>
            </a:pPr>
            <a:r>
              <a:rPr sz="2400">
                <a:solidFill>
                  <a:srgbClr val="878787"/>
                </a:solidFill>
              </a:rPr>
              <a:t>Body Level One</a:t>
            </a:r>
            <a:endParaRPr sz="2400">
              <a:solidFill>
                <a:srgbClr val="878787"/>
              </a:solidFill>
            </a:endParaRPr>
          </a:p>
          <a:p>
            <a:pPr lvl="1">
              <a:defRPr sz="1800">
                <a:solidFill>
                  <a:srgbClr val="000000"/>
                </a:solidFill>
              </a:defRPr>
            </a:pPr>
            <a:r>
              <a:rPr sz="2400">
                <a:solidFill>
                  <a:srgbClr val="878787"/>
                </a:solidFill>
              </a:rPr>
              <a:t>Body Level Two</a:t>
            </a:r>
            <a:endParaRPr sz="2400">
              <a:solidFill>
                <a:srgbClr val="878787"/>
              </a:solidFill>
            </a:endParaRPr>
          </a:p>
          <a:p>
            <a:pPr lvl="2">
              <a:defRPr sz="1800">
                <a:solidFill>
                  <a:srgbClr val="000000"/>
                </a:solidFill>
              </a:defRPr>
            </a:pPr>
            <a:r>
              <a:rPr sz="2400">
                <a:solidFill>
                  <a:srgbClr val="878787"/>
                </a:solidFill>
              </a:rPr>
              <a:t>Body Level Three</a:t>
            </a:r>
            <a:endParaRPr sz="2400">
              <a:solidFill>
                <a:srgbClr val="878787"/>
              </a:solidFill>
            </a:endParaRPr>
          </a:p>
          <a:p>
            <a:pPr lvl="3">
              <a:defRPr sz="1800">
                <a:solidFill>
                  <a:srgbClr val="000000"/>
                </a:solidFill>
              </a:defRPr>
            </a:pPr>
            <a:r>
              <a:rPr sz="2400">
                <a:solidFill>
                  <a:srgbClr val="878787"/>
                </a:solidFill>
              </a:rPr>
              <a:t>Body Level Four</a:t>
            </a:r>
            <a:endParaRPr sz="2400">
              <a:solidFill>
                <a:srgbClr val="878787"/>
              </a:solidFill>
            </a:endParaRPr>
          </a:p>
          <a:p>
            <a:pPr lvl="4">
              <a:defRPr sz="1800">
                <a:solidFill>
                  <a:srgbClr val="000000"/>
                </a:solidFill>
              </a:defRPr>
            </a:pPr>
            <a:r>
              <a:rPr sz="2400">
                <a:solidFill>
                  <a:srgbClr val="878787"/>
                </a:solidFill>
              </a:rPr>
              <a:t>Body Level Five</a:t>
            </a:r>
          </a:p>
        </p:txBody>
      </p:sp>
      <p:sp>
        <p:nvSpPr>
          <p:cNvPr id="45" name="Shape 45"/>
          <p:cNvSpPr/>
          <p:nvPr/>
        </p:nvSpPr>
        <p:spPr>
          <a:xfrm>
            <a:off x="0" y="952605"/>
            <a:ext cx="9144000" cy="1"/>
          </a:xfrm>
          <a:prstGeom prst="line">
            <a:avLst/>
          </a:prstGeom>
          <a:ln>
            <a:solidFill>
              <a:srgbClr val="E8E8E8"/>
            </a:solidFill>
            <a:round/>
          </a:ln>
        </p:spPr>
        <p:txBody>
          <a:bodyPr lIns="0" tIns="0" rIns="0" bIns="0"/>
          <a:lstStyle/>
          <a:p>
            <a:pPr lvl="0" defTabSz="457200">
              <a:defRPr sz="1200">
                <a:solidFill>
                  <a:srgbClr val="000000"/>
                </a:solidFill>
                <a:latin typeface="+mn-lt"/>
                <a:ea typeface="+mn-ea"/>
                <a:cs typeface="+mn-cs"/>
                <a:sym typeface="Helvetica"/>
              </a:defRPr>
            </a:pP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p:bgPr>
    </p:bg>
    <p:spTree>
      <p:nvGrpSpPr>
        <p:cNvPr id="1" name=""/>
        <p:cNvGrpSpPr/>
        <p:nvPr/>
      </p:nvGrpSpPr>
      <p:grpSpPr>
        <a:xfrm>
          <a:off x="0" y="0"/>
          <a:ext cx="0" cy="0"/>
          <a:chOff x="0" y="0"/>
          <a:chExt cx="0" cy="0"/>
        </a:xfrm>
      </p:grpSpPr>
      <p:sp>
        <p:nvSpPr>
          <p:cNvPr id="2" name="Shape 2"/>
          <p:cNvSpPr/>
          <p:nvPr>
            <p:ph type="title"/>
          </p:nvPr>
        </p:nvSpPr>
        <p:spPr>
          <a:xfrm>
            <a:off x="457198" y="0"/>
            <a:ext cx="8229601" cy="100363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lstStyle/>
          <a:p>
            <a:pPr lvl="0">
              <a:defRPr sz="1800">
                <a:solidFill>
                  <a:srgbClr val="000000"/>
                </a:solidFill>
              </a:defRPr>
            </a:pPr>
            <a:r>
              <a:rPr sz="3800">
                <a:solidFill>
                  <a:srgbClr val="FFFFFF"/>
                </a:solidFill>
              </a:rPr>
              <a:t>Title Text</a:t>
            </a:r>
          </a:p>
        </p:txBody>
      </p:sp>
      <p:sp>
        <p:nvSpPr>
          <p:cNvPr id="3" name="Shape 3"/>
          <p:cNvSpPr/>
          <p:nvPr>
            <p:ph type="body" idx="1"/>
          </p:nvPr>
        </p:nvSpPr>
        <p:spPr>
          <a:xfrm>
            <a:off x="457200" y="1108074"/>
            <a:ext cx="8229600" cy="403542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
        <p:nvSpPr>
          <p:cNvPr id="4" name="Shape 4"/>
          <p:cNvSpPr/>
          <p:nvPr/>
        </p:nvSpPr>
        <p:spPr>
          <a:xfrm>
            <a:off x="0" y="4629150"/>
            <a:ext cx="9144000" cy="385763"/>
          </a:xfrm>
          <a:prstGeom prst="rect">
            <a:avLst/>
          </a:prstGeom>
          <a:solidFill>
            <a:srgbClr val="00786E"/>
          </a:solidFill>
          <a:ln w="12700">
            <a:miter lim="400000"/>
          </a:ln>
        </p:spPr>
        <p:txBody>
          <a:bodyPr lIns="0" tIns="0" rIns="0" bIns="0" anchor="ctr"/>
          <a:lstStyle/>
          <a:p>
            <a:pPr lvl="0">
              <a:defRPr sz="1800">
                <a:solidFill>
                  <a:srgbClr val="FFFFFF"/>
                </a:solidFill>
                <a:latin typeface="Source Sans Pro"/>
                <a:ea typeface="Source Sans Pro"/>
                <a:cs typeface="Source Sans Pro"/>
                <a:sym typeface="Source Sans Pro"/>
              </a:defRPr>
            </a:pPr>
          </a:p>
        </p:txBody>
      </p:sp>
      <p:sp>
        <p:nvSpPr>
          <p:cNvPr id="5" name="Shape 5"/>
          <p:cNvSpPr/>
          <p:nvPr/>
        </p:nvSpPr>
        <p:spPr>
          <a:xfrm>
            <a:off x="366712" y="5018447"/>
            <a:ext cx="227488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7F7F7F"/>
                </a:solidFill>
              </a:defRPr>
            </a:lvl1pPr>
          </a:lstStyle>
          <a:p>
            <a:pPr lvl="0">
              <a:defRPr sz="1800">
                <a:solidFill>
                  <a:srgbClr val="000000"/>
                </a:solidFill>
              </a:defRPr>
            </a:pPr>
            <a:r>
              <a:rPr sz="600">
                <a:solidFill>
                  <a:srgbClr val="7F7F7F"/>
                </a:solidFill>
              </a:rPr>
              <a:t>© Copyright 2015 Pivotal. All rights reserved.</a:t>
            </a:r>
          </a:p>
        </p:txBody>
      </p:sp>
      <p:pic>
        <p:nvPicPr>
          <p:cNvPr id="6" name="image03.png"/>
          <p:cNvPicPr/>
          <p:nvPr/>
        </p:nvPicPr>
        <p:blipFill>
          <a:blip r:embed="rId2">
            <a:extLst/>
          </a:blip>
          <a:stretch>
            <a:fillRect/>
          </a:stretch>
        </p:blipFill>
        <p:spPr>
          <a:xfrm>
            <a:off x="7941732" y="4713966"/>
            <a:ext cx="957262" cy="219455"/>
          </a:xfrm>
          <a:prstGeom prst="rect">
            <a:avLst/>
          </a:prstGeom>
          <a:ln w="12700">
            <a:miter lim="400000"/>
          </a:ln>
        </p:spPr>
      </p:pic>
      <p:sp>
        <p:nvSpPr>
          <p:cNvPr id="7" name="Shape 7"/>
          <p:cNvSpPr/>
          <p:nvPr/>
        </p:nvSpPr>
        <p:spPr>
          <a:xfrm>
            <a:off x="0" y="885930"/>
            <a:ext cx="9144000" cy="1"/>
          </a:xfrm>
          <a:prstGeom prst="line">
            <a:avLst/>
          </a:prstGeom>
          <a:ln>
            <a:solidFill>
              <a:srgbClr val="E8E8E8"/>
            </a:solidFill>
            <a:round/>
          </a:ln>
        </p:spPr>
        <p:txBody>
          <a:bodyPr lIns="0" tIns="0" rIns="0" bIns="0"/>
          <a:lstStyle/>
          <a:p>
            <a:pPr lvl="0" defTabSz="457200">
              <a:defRPr sz="1200">
                <a:solidFill>
                  <a:srgbClr val="000000"/>
                </a:solidFill>
                <a:latin typeface="+mn-lt"/>
                <a:ea typeface="+mn-ea"/>
                <a:cs typeface="+mn-cs"/>
                <a:sym typeface="Helvetica"/>
              </a:defRPr>
            </a:pP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transition spd="med" advClick="1"/>
  <p:txStyles>
    <p:titleStyle>
      <a:lvl1pPr>
        <a:defRPr sz="3800">
          <a:solidFill>
            <a:srgbClr val="FFFFFF"/>
          </a:solidFill>
          <a:latin typeface="Arial"/>
          <a:ea typeface="Arial"/>
          <a:cs typeface="Arial"/>
          <a:sym typeface="Arial"/>
        </a:defRPr>
      </a:lvl1pPr>
      <a:lvl2pPr>
        <a:defRPr sz="3800">
          <a:solidFill>
            <a:srgbClr val="FFFFFF"/>
          </a:solidFill>
          <a:latin typeface="Arial"/>
          <a:ea typeface="Arial"/>
          <a:cs typeface="Arial"/>
          <a:sym typeface="Arial"/>
        </a:defRPr>
      </a:lvl2pPr>
      <a:lvl3pPr>
        <a:defRPr sz="3800">
          <a:solidFill>
            <a:srgbClr val="FFFFFF"/>
          </a:solidFill>
          <a:latin typeface="Arial"/>
          <a:ea typeface="Arial"/>
          <a:cs typeface="Arial"/>
          <a:sym typeface="Arial"/>
        </a:defRPr>
      </a:lvl3pPr>
      <a:lvl4pPr>
        <a:defRPr sz="3800">
          <a:solidFill>
            <a:srgbClr val="FFFFFF"/>
          </a:solidFill>
          <a:latin typeface="Arial"/>
          <a:ea typeface="Arial"/>
          <a:cs typeface="Arial"/>
          <a:sym typeface="Arial"/>
        </a:defRPr>
      </a:lvl4pPr>
      <a:lvl5pPr>
        <a:defRPr sz="3800">
          <a:solidFill>
            <a:srgbClr val="FFFFFF"/>
          </a:solidFill>
          <a:latin typeface="Arial"/>
          <a:ea typeface="Arial"/>
          <a:cs typeface="Arial"/>
          <a:sym typeface="Arial"/>
        </a:defRPr>
      </a:lvl5pPr>
      <a:lvl6pPr>
        <a:defRPr sz="3800">
          <a:solidFill>
            <a:srgbClr val="FFFFFF"/>
          </a:solidFill>
          <a:latin typeface="Arial"/>
          <a:ea typeface="Arial"/>
          <a:cs typeface="Arial"/>
          <a:sym typeface="Arial"/>
        </a:defRPr>
      </a:lvl6pPr>
      <a:lvl7pPr>
        <a:defRPr sz="3800">
          <a:solidFill>
            <a:srgbClr val="FFFFFF"/>
          </a:solidFill>
          <a:latin typeface="Arial"/>
          <a:ea typeface="Arial"/>
          <a:cs typeface="Arial"/>
          <a:sym typeface="Arial"/>
        </a:defRPr>
      </a:lvl7pPr>
      <a:lvl8pPr>
        <a:defRPr sz="3800">
          <a:solidFill>
            <a:srgbClr val="FFFFFF"/>
          </a:solidFill>
          <a:latin typeface="Arial"/>
          <a:ea typeface="Arial"/>
          <a:cs typeface="Arial"/>
          <a:sym typeface="Arial"/>
        </a:defRPr>
      </a:lvl8pPr>
      <a:lvl9pPr>
        <a:defRPr sz="3800">
          <a:solidFill>
            <a:srgbClr val="FFFFFF"/>
          </a:solidFill>
          <a:latin typeface="Arial"/>
          <a:ea typeface="Arial"/>
          <a:cs typeface="Arial"/>
          <a:sym typeface="Arial"/>
        </a:defRPr>
      </a:lvl9pPr>
    </p:titleStyle>
    <p:bodyStyle>
      <a:lvl1pPr marL="342900" indent="-165100">
        <a:spcBef>
          <a:spcPts val="500"/>
        </a:spcBef>
        <a:buClr>
          <a:srgbClr val="FFFFFF"/>
        </a:buClr>
        <a:buSzPct val="100000"/>
        <a:buFont typeface="Arial"/>
        <a:buChar char="•"/>
        <a:defRPr sz="2800">
          <a:solidFill>
            <a:srgbClr val="FFFFFF"/>
          </a:solidFill>
          <a:latin typeface="Arial"/>
          <a:ea typeface="Arial"/>
          <a:cs typeface="Arial"/>
          <a:sym typeface="Arial"/>
        </a:defRPr>
      </a:lvl1pPr>
      <a:lvl2pPr marL="765175" indent="-155575">
        <a:spcBef>
          <a:spcPts val="500"/>
        </a:spcBef>
        <a:buClr>
          <a:srgbClr val="FFFFFF"/>
        </a:buClr>
        <a:buSzPct val="100000"/>
        <a:buFont typeface="Arial"/>
        <a:buChar char="–"/>
        <a:defRPr sz="2800">
          <a:solidFill>
            <a:srgbClr val="FFFFFF"/>
          </a:solidFill>
          <a:latin typeface="Arial"/>
          <a:ea typeface="Arial"/>
          <a:cs typeface="Arial"/>
          <a:sym typeface="Arial"/>
        </a:defRPr>
      </a:lvl2pPr>
      <a:lvl3pPr marL="1183639" indent="-142239">
        <a:spcBef>
          <a:spcPts val="500"/>
        </a:spcBef>
        <a:buClr>
          <a:srgbClr val="FFFFFF"/>
        </a:buClr>
        <a:buSzPct val="100000"/>
        <a:buFont typeface="Arial"/>
        <a:buChar char="•"/>
        <a:defRPr sz="2800">
          <a:solidFill>
            <a:srgbClr val="FFFFFF"/>
          </a:solidFill>
          <a:latin typeface="Arial"/>
          <a:ea typeface="Arial"/>
          <a:cs typeface="Arial"/>
          <a:sym typeface="Arial"/>
        </a:defRPr>
      </a:lvl3pPr>
      <a:lvl4pPr marL="1663700" indent="-177800">
        <a:spcBef>
          <a:spcPts val="500"/>
        </a:spcBef>
        <a:buClr>
          <a:srgbClr val="FFFFFF"/>
        </a:buClr>
        <a:buSzPct val="100000"/>
        <a:buFont typeface="Arial"/>
        <a:buChar char="–"/>
        <a:defRPr sz="2800">
          <a:solidFill>
            <a:srgbClr val="FFFFFF"/>
          </a:solidFill>
          <a:latin typeface="Arial"/>
          <a:ea typeface="Arial"/>
          <a:cs typeface="Arial"/>
          <a:sym typeface="Arial"/>
        </a:defRPr>
      </a:lvl4pPr>
      <a:lvl5pPr marL="2120900" indent="-177800">
        <a:spcBef>
          <a:spcPts val="500"/>
        </a:spcBef>
        <a:buClr>
          <a:srgbClr val="FFFFFF"/>
        </a:buClr>
        <a:buSzPct val="100000"/>
        <a:buFont typeface="Arial"/>
        <a:buChar char="»"/>
        <a:defRPr sz="2800">
          <a:solidFill>
            <a:srgbClr val="FFFFFF"/>
          </a:solidFill>
          <a:latin typeface="Arial"/>
          <a:ea typeface="Arial"/>
          <a:cs typeface="Arial"/>
          <a:sym typeface="Arial"/>
        </a:defRPr>
      </a:lvl5pPr>
      <a:lvl6pPr marL="2555239" indent="-142239">
        <a:spcBef>
          <a:spcPts val="500"/>
        </a:spcBef>
        <a:buClr>
          <a:srgbClr val="FFFFFF"/>
        </a:buClr>
        <a:buSzPct val="100000"/>
        <a:buFont typeface="Arial"/>
        <a:buChar char="•"/>
        <a:defRPr sz="2800">
          <a:solidFill>
            <a:srgbClr val="FFFFFF"/>
          </a:solidFill>
          <a:latin typeface="Arial"/>
          <a:ea typeface="Arial"/>
          <a:cs typeface="Arial"/>
          <a:sym typeface="Arial"/>
        </a:defRPr>
      </a:lvl6pPr>
      <a:lvl7pPr marL="3012439" indent="-142239">
        <a:spcBef>
          <a:spcPts val="500"/>
        </a:spcBef>
        <a:buClr>
          <a:srgbClr val="FFFFFF"/>
        </a:buClr>
        <a:buSzPct val="100000"/>
        <a:buFont typeface="Arial"/>
        <a:buChar char="•"/>
        <a:defRPr sz="2800">
          <a:solidFill>
            <a:srgbClr val="FFFFFF"/>
          </a:solidFill>
          <a:latin typeface="Arial"/>
          <a:ea typeface="Arial"/>
          <a:cs typeface="Arial"/>
          <a:sym typeface="Arial"/>
        </a:defRPr>
      </a:lvl7pPr>
      <a:lvl8pPr marL="3469640" indent="-142240">
        <a:spcBef>
          <a:spcPts val="500"/>
        </a:spcBef>
        <a:buClr>
          <a:srgbClr val="FFFFFF"/>
        </a:buClr>
        <a:buSzPct val="100000"/>
        <a:buFont typeface="Arial"/>
        <a:buChar char="•"/>
        <a:defRPr sz="2800">
          <a:solidFill>
            <a:srgbClr val="FFFFFF"/>
          </a:solidFill>
          <a:latin typeface="Arial"/>
          <a:ea typeface="Arial"/>
          <a:cs typeface="Arial"/>
          <a:sym typeface="Arial"/>
        </a:defRPr>
      </a:lvl8pPr>
      <a:lvl9pPr marL="3926840" indent="-142240">
        <a:spcBef>
          <a:spcPts val="500"/>
        </a:spcBef>
        <a:buClr>
          <a:srgbClr val="FFFFFF"/>
        </a:buClr>
        <a:buSzPct val="100000"/>
        <a:buFont typeface="Arial"/>
        <a:buChar char="•"/>
        <a:defRPr sz="2800">
          <a:solidFill>
            <a:srgbClr val="FFFFFF"/>
          </a:solidFill>
          <a:latin typeface="Arial"/>
          <a:ea typeface="Arial"/>
          <a:cs typeface="Arial"/>
          <a:sym typeface="Arial"/>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5.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jpeg"/><Relationship Id="rId3" Type="http://schemas.openxmlformats.org/officeDocument/2006/relationships/image" Target="../media/image3.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5.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rive.google.com/open?id=0B4KCenwl13JOcUJjUXdsVzNxZlk" TargetMode="External"/><Relationship Id="rId4" Type="http://schemas.openxmlformats.org/officeDocument/2006/relationships/image" Target="../media/image23.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ocs.pivotal.io/pivotalcf/customizing/requirements.html#vsphere" TargetMode="External"/><Relationship Id="rId4" Type="http://schemas.openxmlformats.org/officeDocument/2006/relationships/hyperlink" Target="http://docs.pivotal.io/pivotalcf/customizing/requirements.html#vcloud-air" TargetMode="External"/><Relationship Id="rId5" Type="http://schemas.openxmlformats.org/officeDocument/2006/relationships/hyperlink" Target="http://docs.pivotal.io/pivotalcf/customizing/openstack.html" TargetMode="External"/><Relationship Id="rId6" Type="http://schemas.openxmlformats.org/officeDocument/2006/relationships/hyperlink" Target="http://docs.pivotal.io/pivotalcf/customizing/requirements.html#aws" TargetMode="External"/><Relationship Id="rId7" Type="http://schemas.openxmlformats.org/officeDocument/2006/relationships/hyperlink" Target="http://docs.pivotal.io/pivotalcf/customizing/requirements.html#general" TargetMode="Externa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ocs.pivotal.io/pivotalcf/customizing/vsphere.html" TargetMode="External"/><Relationship Id="rId4" Type="http://schemas.openxmlformats.org/officeDocument/2006/relationships/hyperlink" Target="http://docs.pivotal.io/pivotalcf/customizing/openstack.html" TargetMode="External"/><Relationship Id="rId5" Type="http://schemas.openxmlformats.org/officeDocument/2006/relationships/hyperlink" Target="http://docs.pivotal.io/pivotalcf/customizing/cloudform.html"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ocs.pivotal.io/pivotalcf/customizing/vsphere-config.html" TargetMode="External"/><Relationship Id="rId4" Type="http://schemas.openxmlformats.org/officeDocument/2006/relationships/hyperlink" Target="http://docs.pivotal.io/pivotalcf/customizing/vchs-vcloud-config.html" TargetMode="External"/><Relationship Id="rId5" Type="http://schemas.openxmlformats.org/officeDocument/2006/relationships/hyperlink" Target="http://docs.pivotal.io/pivotalcf/customizing/openstack-om-config.html" TargetMode="External"/><Relationship Id="rId6" Type="http://schemas.openxmlformats.org/officeDocument/2006/relationships/hyperlink" Target="http://docs.pivotal.io/pivotalcf/customizing/cloudform-om-config.html" TargetMode="Externa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ivotal.io/pivotalcf/customizing/backup-restore/backup-pcf.html" TargetMode="Externa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ocs.pivotal.io/pivotalcf/customizing/backup-restore/restore-pcf.html" TargetMode="Externa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ocs.pivotal.io/pivotalcf/customizing/upgrading-pcf.html" TargetMode="Externa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hyperlink" Target="http://docs.pivotal.io/pivotalcf/customizing/upgrading-products.html" TargetMode="Externa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2.xml"/><Relationship Id="rId4" Type="http://schemas.openxmlformats.org/officeDocument/2006/relationships/hyperlink" Target="https://docs.pivotal.io/pivotalcf/customizing/troubleshooting.htmll" TargetMode="External"/><Relationship Id="rId5" Type="http://schemas.openxmlformats.org/officeDocument/2006/relationships/hyperlink" Target="https://docs.pivotal.io/pivotalcf/customizing/trouble-advanced.html"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network.pivotal.io/" TargetMode="Externa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3.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pivotal.io/pivotalcf/devguide/deploy-apps/blue-green.html" TargetMode="Externa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5.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ocs.pivotal.io/pivotalcf/concepts/high-availability.html#capacity"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pcfsizer.cfapps.pez.pivotal.io"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6" name="image11.jpg"/>
          <p:cNvPicPr/>
          <p:nvPr/>
        </p:nvPicPr>
        <p:blipFill>
          <a:blip r:embed="rId2">
            <a:extLst/>
          </a:blip>
          <a:stretch>
            <a:fillRect/>
          </a:stretch>
        </p:blipFill>
        <p:spPr>
          <a:xfrm>
            <a:off x="-3" y="-6463"/>
            <a:ext cx="9167237" cy="5156576"/>
          </a:xfrm>
          <a:prstGeom prst="rect">
            <a:avLst/>
          </a:prstGeom>
          <a:ln w="12700">
            <a:miter lim="400000"/>
          </a:ln>
        </p:spPr>
      </p:pic>
      <p:sp>
        <p:nvSpPr>
          <p:cNvPr id="97" name="Shape 97"/>
          <p:cNvSpPr/>
          <p:nvPr/>
        </p:nvSpPr>
        <p:spPr>
          <a:xfrm>
            <a:off x="446035" y="1487154"/>
            <a:ext cx="3965191" cy="2110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solidFill>
                  <a:srgbClr val="000000"/>
                </a:solidFill>
              </a:defRPr>
            </a:pPr>
            <a:r>
              <a:rPr sz="4000">
                <a:solidFill>
                  <a:srgbClr val="FFFFFF"/>
                </a:solidFill>
                <a:latin typeface="Roboto Regular"/>
                <a:ea typeface="Roboto Regular"/>
                <a:cs typeface="Roboto Regular"/>
                <a:sym typeface="Roboto Regular"/>
              </a:rPr>
              <a:t>Open.</a:t>
            </a:r>
            <a:endParaRPr sz="1400"/>
          </a:p>
          <a:p>
            <a:pPr lvl="0">
              <a:defRPr sz="1800">
                <a:solidFill>
                  <a:srgbClr val="000000"/>
                </a:solidFill>
              </a:defRPr>
            </a:pPr>
            <a:r>
              <a:rPr sz="4000">
                <a:solidFill>
                  <a:srgbClr val="FFFFFF"/>
                </a:solidFill>
                <a:latin typeface="Roboto Regular"/>
                <a:ea typeface="Roboto Regular"/>
                <a:cs typeface="Roboto Regular"/>
                <a:sym typeface="Roboto Regular"/>
              </a:rPr>
              <a:t>Agile.</a:t>
            </a:r>
            <a:endParaRPr sz="1400"/>
          </a:p>
          <a:p>
            <a:pPr lvl="0">
              <a:defRPr sz="1800">
                <a:solidFill>
                  <a:srgbClr val="000000"/>
                </a:solidFill>
              </a:defRPr>
            </a:pPr>
            <a:r>
              <a:rPr sz="4000">
                <a:solidFill>
                  <a:srgbClr val="FFFFFF"/>
                </a:solidFill>
                <a:latin typeface="Roboto Regular"/>
                <a:ea typeface="Roboto Regular"/>
                <a:cs typeface="Roboto Regular"/>
                <a:sym typeface="Roboto Regular"/>
              </a:rPr>
              <a:t>Cloud-Ready.</a:t>
            </a:r>
          </a:p>
        </p:txBody>
      </p:sp>
      <p:pic>
        <p:nvPicPr>
          <p:cNvPr id="98" name="image08.png"/>
          <p:cNvPicPr/>
          <p:nvPr/>
        </p:nvPicPr>
        <p:blipFill>
          <a:blip r:embed="rId3">
            <a:extLst/>
          </a:blip>
          <a:stretch>
            <a:fillRect/>
          </a:stretch>
        </p:blipFill>
        <p:spPr>
          <a:xfrm>
            <a:off x="566612" y="0"/>
            <a:ext cx="2045955" cy="801794"/>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a:off x="1282496" y="3878622"/>
            <a:ext cx="6579008" cy="1247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nSpc>
                <a:spcPct val="80000"/>
              </a:lnSpc>
              <a:spcBef>
                <a:spcPts val="500"/>
              </a:spcBef>
              <a:defRPr sz="1800">
                <a:solidFill>
                  <a:srgbClr val="000000"/>
                </a:solidFill>
              </a:defRPr>
            </a:pPr>
            <a:r>
              <a:rPr b="1" sz="4800">
                <a:solidFill>
                  <a:srgbClr val="FFFFFF"/>
                </a:solidFill>
                <a:latin typeface="Source Sans Pro"/>
                <a:ea typeface="Source Sans Pro"/>
                <a:cs typeface="Source Sans Pro"/>
                <a:sym typeface="Source Sans Pro"/>
              </a:rPr>
              <a:t>clouds build </a:t>
            </a:r>
            <a:r>
              <a:rPr b="1" sz="7200">
                <a:solidFill>
                  <a:srgbClr val="FFFFFF"/>
                </a:solidFill>
                <a:latin typeface="Source Sans Pro"/>
                <a:ea typeface="Source Sans Pro"/>
                <a:cs typeface="Source Sans Pro"/>
                <a:sym typeface="Source Sans Pro"/>
              </a:rPr>
              <a:t>big</a:t>
            </a:r>
            <a:r>
              <a:rPr b="1" sz="4800">
                <a:solidFill>
                  <a:srgbClr val="FFFFFF"/>
                </a:solidFill>
                <a:latin typeface="Source Sans Pro"/>
                <a:ea typeface="Source Sans Pro"/>
                <a:cs typeface="Source Sans Pro"/>
                <a:sym typeface="Source Sans Pro"/>
              </a:rPr>
              <a:t> things</a:t>
            </a:r>
          </a:p>
        </p:txBody>
      </p:sp>
      <p:grpSp>
        <p:nvGrpSpPr>
          <p:cNvPr id="177" name="Group 177"/>
          <p:cNvGrpSpPr/>
          <p:nvPr/>
        </p:nvGrpSpPr>
        <p:grpSpPr>
          <a:xfrm>
            <a:off x="813429" y="1431268"/>
            <a:ext cx="1162943" cy="1557588"/>
            <a:chOff x="0" y="0"/>
            <a:chExt cx="1162942" cy="1557586"/>
          </a:xfrm>
        </p:grpSpPr>
        <p:sp>
          <p:nvSpPr>
            <p:cNvPr id="168" name="Shape 168"/>
            <p:cNvSpPr/>
            <p:nvPr/>
          </p:nvSpPr>
          <p:spPr>
            <a:xfrm>
              <a:off x="0" y="5667"/>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69" name="Shape 169"/>
            <p:cNvSpPr/>
            <p:nvPr/>
          </p:nvSpPr>
          <p:spPr>
            <a:xfrm>
              <a:off x="387297" y="258618"/>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70" name="Shape 170"/>
            <p:cNvSpPr/>
            <p:nvPr/>
          </p:nvSpPr>
          <p:spPr>
            <a:xfrm>
              <a:off x="781942" y="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71" name="Shape 171"/>
            <p:cNvSpPr/>
            <p:nvPr/>
          </p:nvSpPr>
          <p:spPr>
            <a:xfrm>
              <a:off x="781942" y="460138"/>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72" name="Shape 172"/>
            <p:cNvSpPr/>
            <p:nvPr/>
          </p:nvSpPr>
          <p:spPr>
            <a:xfrm>
              <a:off x="0" y="461818"/>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73" name="Shape 173"/>
            <p:cNvSpPr/>
            <p:nvPr/>
          </p:nvSpPr>
          <p:spPr>
            <a:xfrm>
              <a:off x="387297" y="720436"/>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74" name="Shape 174"/>
            <p:cNvSpPr/>
            <p:nvPr/>
          </p:nvSpPr>
          <p:spPr>
            <a:xfrm>
              <a:off x="781942" y="921956"/>
              <a:ext cx="381001" cy="3810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75" name="Shape 175"/>
            <p:cNvSpPr/>
            <p:nvPr/>
          </p:nvSpPr>
          <p:spPr>
            <a:xfrm>
              <a:off x="0" y="917968"/>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76" name="Shape 176"/>
            <p:cNvSpPr/>
            <p:nvPr/>
          </p:nvSpPr>
          <p:spPr>
            <a:xfrm>
              <a:off x="387297" y="1176586"/>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grpSp>
      <p:grpSp>
        <p:nvGrpSpPr>
          <p:cNvPr id="234" name="Group 234"/>
          <p:cNvGrpSpPr/>
          <p:nvPr/>
        </p:nvGrpSpPr>
        <p:grpSpPr>
          <a:xfrm>
            <a:off x="3156107" y="290105"/>
            <a:ext cx="4689030" cy="3680115"/>
            <a:chOff x="0" y="0"/>
            <a:chExt cx="4689028" cy="3680113"/>
          </a:xfrm>
        </p:grpSpPr>
        <p:sp>
          <p:nvSpPr>
            <p:cNvPr id="178" name="Shape 178"/>
            <p:cNvSpPr/>
            <p:nvPr/>
          </p:nvSpPr>
          <p:spPr>
            <a:xfrm>
              <a:off x="1571231" y="1106894"/>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79" name="Shape 179"/>
            <p:cNvSpPr/>
            <p:nvPr/>
          </p:nvSpPr>
          <p:spPr>
            <a:xfrm>
              <a:off x="1962202" y="1289102"/>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0" name="Shape 180"/>
            <p:cNvSpPr/>
            <p:nvPr/>
          </p:nvSpPr>
          <p:spPr>
            <a:xfrm>
              <a:off x="2353173" y="1101226"/>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1" name="Shape 181"/>
            <p:cNvSpPr/>
            <p:nvPr/>
          </p:nvSpPr>
          <p:spPr>
            <a:xfrm>
              <a:off x="2353173" y="156136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2" name="Shape 182"/>
            <p:cNvSpPr/>
            <p:nvPr/>
          </p:nvSpPr>
          <p:spPr>
            <a:xfrm>
              <a:off x="1571231" y="1549819"/>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3" name="Shape 183"/>
            <p:cNvSpPr/>
            <p:nvPr/>
          </p:nvSpPr>
          <p:spPr>
            <a:xfrm>
              <a:off x="1962202" y="1714814"/>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4" name="Shape 184"/>
            <p:cNvSpPr/>
            <p:nvPr/>
          </p:nvSpPr>
          <p:spPr>
            <a:xfrm>
              <a:off x="2353173" y="2023183"/>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5" name="Shape 185"/>
            <p:cNvSpPr/>
            <p:nvPr/>
          </p:nvSpPr>
          <p:spPr>
            <a:xfrm>
              <a:off x="1571231" y="199274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6" name="Shape 186"/>
            <p:cNvSpPr/>
            <p:nvPr/>
          </p:nvSpPr>
          <p:spPr>
            <a:xfrm>
              <a:off x="1962202" y="215669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7" name="Shape 187"/>
            <p:cNvSpPr/>
            <p:nvPr/>
          </p:nvSpPr>
          <p:spPr>
            <a:xfrm>
              <a:off x="1197578" y="1732027"/>
              <a:ext cx="381001" cy="3810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8" name="Shape 188"/>
            <p:cNvSpPr/>
            <p:nvPr/>
          </p:nvSpPr>
          <p:spPr>
            <a:xfrm>
              <a:off x="1197578" y="1289102"/>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89" name="Shape 189"/>
            <p:cNvSpPr/>
            <p:nvPr/>
          </p:nvSpPr>
          <p:spPr>
            <a:xfrm>
              <a:off x="1197578" y="848276"/>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0" name="Shape 190"/>
            <p:cNvSpPr/>
            <p:nvPr/>
          </p:nvSpPr>
          <p:spPr>
            <a:xfrm>
              <a:off x="1962202" y="43657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1" name="Shape 191"/>
            <p:cNvSpPr/>
            <p:nvPr/>
          </p:nvSpPr>
          <p:spPr>
            <a:xfrm>
              <a:off x="2353173" y="64507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2" name="Shape 192"/>
            <p:cNvSpPr/>
            <p:nvPr/>
          </p:nvSpPr>
          <p:spPr>
            <a:xfrm>
              <a:off x="1571231" y="64507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3" name="Shape 193"/>
            <p:cNvSpPr/>
            <p:nvPr/>
          </p:nvSpPr>
          <p:spPr>
            <a:xfrm>
              <a:off x="1962202" y="851608"/>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4" name="Shape 194"/>
            <p:cNvSpPr/>
            <p:nvPr/>
          </p:nvSpPr>
          <p:spPr>
            <a:xfrm>
              <a:off x="1571231" y="2430239"/>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5" name="Shape 195"/>
            <p:cNvSpPr/>
            <p:nvPr/>
          </p:nvSpPr>
          <p:spPr>
            <a:xfrm>
              <a:off x="2350391" y="2430239"/>
              <a:ext cx="381002"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6" name="Shape 196"/>
            <p:cNvSpPr/>
            <p:nvPr/>
          </p:nvSpPr>
          <p:spPr>
            <a:xfrm>
              <a:off x="2723152" y="261578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7" name="Shape 197"/>
            <p:cNvSpPr/>
            <p:nvPr/>
          </p:nvSpPr>
          <p:spPr>
            <a:xfrm>
              <a:off x="2723152" y="2171621"/>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8" name="Shape 198"/>
            <p:cNvSpPr/>
            <p:nvPr/>
          </p:nvSpPr>
          <p:spPr>
            <a:xfrm>
              <a:off x="2723152" y="1728144"/>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99" name="Shape 199"/>
            <p:cNvSpPr/>
            <p:nvPr/>
          </p:nvSpPr>
          <p:spPr>
            <a:xfrm>
              <a:off x="2723152" y="1290151"/>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0" name="Shape 200"/>
            <p:cNvSpPr/>
            <p:nvPr/>
          </p:nvSpPr>
          <p:spPr>
            <a:xfrm>
              <a:off x="2723152" y="848276"/>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1" name="Shape 201"/>
            <p:cNvSpPr/>
            <p:nvPr/>
          </p:nvSpPr>
          <p:spPr>
            <a:xfrm>
              <a:off x="1197578" y="2174953"/>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2" name="Shape 202"/>
            <p:cNvSpPr/>
            <p:nvPr/>
          </p:nvSpPr>
          <p:spPr>
            <a:xfrm>
              <a:off x="1962202" y="259690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3" name="Shape 203"/>
            <p:cNvSpPr/>
            <p:nvPr/>
          </p:nvSpPr>
          <p:spPr>
            <a:xfrm>
              <a:off x="2723152" y="305870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4" name="Shape 204"/>
            <p:cNvSpPr/>
            <p:nvPr/>
          </p:nvSpPr>
          <p:spPr>
            <a:xfrm>
              <a:off x="2353173" y="2881246"/>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5" name="Shape 205"/>
            <p:cNvSpPr/>
            <p:nvPr/>
          </p:nvSpPr>
          <p:spPr>
            <a:xfrm>
              <a:off x="2342677" y="223128"/>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6" name="Shape 206"/>
            <p:cNvSpPr/>
            <p:nvPr/>
          </p:nvSpPr>
          <p:spPr>
            <a:xfrm>
              <a:off x="1572175" y="223142"/>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7" name="Shape 207"/>
            <p:cNvSpPr/>
            <p:nvPr/>
          </p:nvSpPr>
          <p:spPr>
            <a:xfrm>
              <a:off x="2723152" y="40535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8" name="Shape 208"/>
            <p:cNvSpPr/>
            <p:nvPr/>
          </p:nvSpPr>
          <p:spPr>
            <a:xfrm>
              <a:off x="1197578" y="40535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09" name="Shape 209"/>
            <p:cNvSpPr/>
            <p:nvPr/>
          </p:nvSpPr>
          <p:spPr>
            <a:xfrm>
              <a:off x="1962202" y="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0" name="Shape 210"/>
            <p:cNvSpPr/>
            <p:nvPr/>
          </p:nvSpPr>
          <p:spPr>
            <a:xfrm>
              <a:off x="2342677" y="3299113"/>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1" name="Shape 211"/>
            <p:cNvSpPr/>
            <p:nvPr/>
          </p:nvSpPr>
          <p:spPr>
            <a:xfrm>
              <a:off x="1962202" y="303393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2" name="Shape 212"/>
            <p:cNvSpPr/>
            <p:nvPr/>
          </p:nvSpPr>
          <p:spPr>
            <a:xfrm>
              <a:off x="1576662" y="2863508"/>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3" name="Shape 213"/>
            <p:cNvSpPr/>
            <p:nvPr/>
          </p:nvSpPr>
          <p:spPr>
            <a:xfrm>
              <a:off x="1194797" y="262753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4" name="Shape 214"/>
            <p:cNvSpPr/>
            <p:nvPr/>
          </p:nvSpPr>
          <p:spPr>
            <a:xfrm>
              <a:off x="3135115" y="2318641"/>
              <a:ext cx="381001" cy="3810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5" name="Shape 215"/>
            <p:cNvSpPr/>
            <p:nvPr/>
          </p:nvSpPr>
          <p:spPr>
            <a:xfrm>
              <a:off x="3135115" y="189114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6" name="Shape 216"/>
            <p:cNvSpPr/>
            <p:nvPr/>
          </p:nvSpPr>
          <p:spPr>
            <a:xfrm>
              <a:off x="3135115" y="1465433"/>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7" name="Shape 217"/>
            <p:cNvSpPr/>
            <p:nvPr/>
          </p:nvSpPr>
          <p:spPr>
            <a:xfrm>
              <a:off x="3135115" y="1031481"/>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8" name="Shape 218"/>
            <p:cNvSpPr/>
            <p:nvPr/>
          </p:nvSpPr>
          <p:spPr>
            <a:xfrm>
              <a:off x="4308028" y="1732027"/>
              <a:ext cx="381001" cy="38100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19" name="Shape 219"/>
            <p:cNvSpPr/>
            <p:nvPr/>
          </p:nvSpPr>
          <p:spPr>
            <a:xfrm>
              <a:off x="3917057" y="1985201"/>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0" name="Shape 220"/>
            <p:cNvSpPr/>
            <p:nvPr/>
          </p:nvSpPr>
          <p:spPr>
            <a:xfrm>
              <a:off x="3917057" y="1549819"/>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1" name="Shape 221"/>
            <p:cNvSpPr/>
            <p:nvPr/>
          </p:nvSpPr>
          <p:spPr>
            <a:xfrm>
              <a:off x="3508768" y="206758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2" name="Shape 222"/>
            <p:cNvSpPr/>
            <p:nvPr/>
          </p:nvSpPr>
          <p:spPr>
            <a:xfrm>
              <a:off x="3508768" y="1692353"/>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3" name="Shape 223"/>
            <p:cNvSpPr/>
            <p:nvPr/>
          </p:nvSpPr>
          <p:spPr>
            <a:xfrm>
              <a:off x="3508768" y="1283211"/>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4" name="Shape 224"/>
            <p:cNvSpPr/>
            <p:nvPr/>
          </p:nvSpPr>
          <p:spPr>
            <a:xfrm>
              <a:off x="785615" y="103759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5" name="Shape 225"/>
            <p:cNvSpPr/>
            <p:nvPr/>
          </p:nvSpPr>
          <p:spPr>
            <a:xfrm>
              <a:off x="3515590" y="2447452"/>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6" name="Shape 226"/>
            <p:cNvSpPr/>
            <p:nvPr/>
          </p:nvSpPr>
          <p:spPr>
            <a:xfrm>
              <a:off x="3135115" y="2744144"/>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7" name="Shape 227"/>
            <p:cNvSpPr/>
            <p:nvPr/>
          </p:nvSpPr>
          <p:spPr>
            <a:xfrm>
              <a:off x="785615" y="1461313"/>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8" name="Shape 228"/>
            <p:cNvSpPr/>
            <p:nvPr/>
          </p:nvSpPr>
          <p:spPr>
            <a:xfrm>
              <a:off x="785615" y="1892037"/>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29" name="Shape 229"/>
            <p:cNvSpPr/>
            <p:nvPr/>
          </p:nvSpPr>
          <p:spPr>
            <a:xfrm>
              <a:off x="791178" y="2332417"/>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30" name="Shape 230"/>
            <p:cNvSpPr/>
            <p:nvPr/>
          </p:nvSpPr>
          <p:spPr>
            <a:xfrm>
              <a:off x="398318" y="1211433"/>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31" name="Shape 231"/>
            <p:cNvSpPr/>
            <p:nvPr/>
          </p:nvSpPr>
          <p:spPr>
            <a:xfrm>
              <a:off x="398318" y="1678289"/>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32" name="Shape 232"/>
            <p:cNvSpPr/>
            <p:nvPr/>
          </p:nvSpPr>
          <p:spPr>
            <a:xfrm>
              <a:off x="398318" y="2146201"/>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33" name="Shape 233"/>
            <p:cNvSpPr/>
            <p:nvPr/>
          </p:nvSpPr>
          <p:spPr>
            <a:xfrm>
              <a:off x="0" y="1881974"/>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gr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nvSpPr>
        <p:spPr>
          <a:xfrm>
            <a:off x="758088" y="2145029"/>
            <a:ext cx="6840221"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but … not Cloud Foundry</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nvSpPr>
        <p:spPr>
          <a:xfrm>
            <a:off x="813483" y="1444925"/>
            <a:ext cx="7569608" cy="283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For any Cloud or IaaS provider API </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To manage complete lifecycle of all resources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For any small or large scale deployment or release engineering</a:t>
            </a:r>
          </a:p>
        </p:txBody>
      </p:sp>
      <p:sp>
        <p:nvSpPr>
          <p:cNvPr id="239" name="Shape 239"/>
          <p:cNvSpPr/>
          <p:nvPr/>
        </p:nvSpPr>
        <p:spPr>
          <a:xfrm>
            <a:off x="3752138" y="20875"/>
            <a:ext cx="1639724"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BOSH</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45" name="Group 245"/>
          <p:cNvGrpSpPr/>
          <p:nvPr/>
        </p:nvGrpSpPr>
        <p:grpSpPr>
          <a:xfrm>
            <a:off x="692669" y="2138680"/>
            <a:ext cx="7758662" cy="866140"/>
            <a:chOff x="0" y="0"/>
            <a:chExt cx="7758660" cy="866139"/>
          </a:xfrm>
        </p:grpSpPr>
        <p:sp>
          <p:nvSpPr>
            <p:cNvPr id="241" name="Shape 241"/>
            <p:cNvSpPr/>
            <p:nvPr/>
          </p:nvSpPr>
          <p:spPr>
            <a:xfrm>
              <a:off x="945944" y="159047"/>
              <a:ext cx="6812717" cy="548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3200">
                  <a:solidFill>
                    <a:srgbClr val="FFFFFF"/>
                  </a:solidFill>
                </a:defRPr>
              </a:lvl1pPr>
            </a:lstStyle>
            <a:p>
              <a:pPr lvl="0">
                <a:defRPr sz="1800">
                  <a:solidFill>
                    <a:srgbClr val="000000"/>
                  </a:solidFill>
                </a:defRPr>
              </a:pPr>
              <a:r>
                <a:rPr sz="3200">
                  <a:solidFill>
                    <a:srgbClr val="FFFFFF"/>
                  </a:solidFill>
                </a:rPr>
                <a:t>Platforms support many deployments</a:t>
              </a:r>
            </a:p>
          </p:txBody>
        </p:sp>
        <p:grpSp>
          <p:nvGrpSpPr>
            <p:cNvPr id="244" name="Group 244"/>
            <p:cNvGrpSpPr/>
            <p:nvPr/>
          </p:nvGrpSpPr>
          <p:grpSpPr>
            <a:xfrm>
              <a:off x="-1" y="0"/>
              <a:ext cx="734056" cy="866140"/>
              <a:chOff x="0" y="0"/>
              <a:chExt cx="734054" cy="866139"/>
            </a:xfrm>
          </p:grpSpPr>
          <p:sp>
            <p:nvSpPr>
              <p:cNvPr id="242" name="Shape 242"/>
              <p:cNvSpPr/>
              <p:nvPr/>
            </p:nvSpPr>
            <p:spPr>
              <a:xfrm>
                <a:off x="0" y="60128"/>
                <a:ext cx="734055" cy="74588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43" name="Shape 243"/>
              <p:cNvSpPr/>
              <p:nvPr/>
            </p:nvSpPr>
            <p:spPr>
              <a:xfrm>
                <a:off x="155587" y="0"/>
                <a:ext cx="440864" cy="86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3</a:t>
                </a:r>
              </a:p>
            </p:txBody>
          </p:sp>
        </p:grpSp>
      </p:gr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49" name="Group 249"/>
          <p:cNvGrpSpPr/>
          <p:nvPr/>
        </p:nvGrpSpPr>
        <p:grpSpPr>
          <a:xfrm>
            <a:off x="841768" y="1301750"/>
            <a:ext cx="2540001" cy="2540000"/>
            <a:chOff x="0" y="0"/>
            <a:chExt cx="2540000" cy="2540000"/>
          </a:xfrm>
        </p:grpSpPr>
        <p:sp>
          <p:nvSpPr>
            <p:cNvPr id="247" name="Shape 247"/>
            <p:cNvSpPr/>
            <p:nvPr/>
          </p:nvSpPr>
          <p:spPr>
            <a:xfrm>
              <a:off x="0" y="0"/>
              <a:ext cx="2540000" cy="25400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pic>
          <p:nvPicPr>
            <p:cNvPr id="248" name="routing.png"/>
            <p:cNvPicPr/>
            <p:nvPr/>
          </p:nvPicPr>
          <p:blipFill>
            <a:blip r:embed="rId2">
              <a:extLst/>
            </a:blip>
            <a:stretch>
              <a:fillRect/>
            </a:stretch>
          </p:blipFill>
          <p:spPr>
            <a:xfrm>
              <a:off x="210630" y="34374"/>
              <a:ext cx="2118740" cy="2118739"/>
            </a:xfrm>
            <a:prstGeom prst="rect">
              <a:avLst/>
            </a:prstGeom>
            <a:ln w="12700" cap="flat">
              <a:noFill/>
              <a:miter lim="400000"/>
            </a:ln>
            <a:effectLst/>
          </p:spPr>
        </p:pic>
      </p:grpSp>
      <p:sp>
        <p:nvSpPr>
          <p:cNvPr id="250" name="Shape 250"/>
          <p:cNvSpPr/>
          <p:nvPr/>
        </p:nvSpPr>
        <p:spPr>
          <a:xfrm>
            <a:off x="3813403" y="4306853"/>
            <a:ext cx="1517194"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Basic</a:t>
            </a:r>
          </a:p>
        </p:txBody>
      </p:sp>
      <p:sp>
        <p:nvSpPr>
          <p:cNvPr id="251" name="Shape 251"/>
          <p:cNvSpPr/>
          <p:nvPr/>
        </p:nvSpPr>
        <p:spPr>
          <a:xfrm>
            <a:off x="3869880" y="1383029"/>
            <a:ext cx="4532070" cy="2377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Clusters of compute of HA</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Single or Multiple Networks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Shared storage</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nvSpPr>
        <p:spPr>
          <a:xfrm>
            <a:off x="1635278" y="2145029"/>
            <a:ext cx="3331364"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and then … </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7" name="Group 257"/>
          <p:cNvGrpSpPr/>
          <p:nvPr/>
        </p:nvGrpSpPr>
        <p:grpSpPr>
          <a:xfrm>
            <a:off x="841768" y="1301750"/>
            <a:ext cx="2540001" cy="2540000"/>
            <a:chOff x="0" y="0"/>
            <a:chExt cx="2540000" cy="2540000"/>
          </a:xfrm>
        </p:grpSpPr>
        <p:sp>
          <p:nvSpPr>
            <p:cNvPr id="255" name="Shape 255"/>
            <p:cNvSpPr/>
            <p:nvPr/>
          </p:nvSpPr>
          <p:spPr>
            <a:xfrm>
              <a:off x="0" y="0"/>
              <a:ext cx="2540000" cy="25400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pic>
          <p:nvPicPr>
            <p:cNvPr id="256" name="routing.png"/>
            <p:cNvPicPr/>
            <p:nvPr/>
          </p:nvPicPr>
          <p:blipFill>
            <a:blip r:embed="rId2">
              <a:extLst/>
            </a:blip>
            <a:stretch>
              <a:fillRect/>
            </a:stretch>
          </p:blipFill>
          <p:spPr>
            <a:xfrm>
              <a:off x="210630" y="34374"/>
              <a:ext cx="2118740" cy="2118739"/>
            </a:xfrm>
            <a:prstGeom prst="rect">
              <a:avLst/>
            </a:prstGeom>
            <a:ln w="12700" cap="flat">
              <a:noFill/>
              <a:miter lim="400000"/>
            </a:ln>
            <a:effectLst/>
          </p:spPr>
        </p:pic>
      </p:grpSp>
      <p:sp>
        <p:nvSpPr>
          <p:cNvPr id="258" name="Shape 258"/>
          <p:cNvSpPr/>
          <p:nvPr/>
        </p:nvSpPr>
        <p:spPr>
          <a:xfrm>
            <a:off x="456031" y="4256473"/>
            <a:ext cx="8231938"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Enterprise Driven Deployment</a:t>
            </a:r>
          </a:p>
        </p:txBody>
      </p:sp>
      <p:sp>
        <p:nvSpPr>
          <p:cNvPr id="259" name="Shape 259"/>
          <p:cNvSpPr/>
          <p:nvPr/>
        </p:nvSpPr>
        <p:spPr>
          <a:xfrm>
            <a:off x="3869880" y="1383029"/>
            <a:ext cx="5161626" cy="2834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Multiple Networks for Apps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Availability zones for HA</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Specialized deployments (DMZ)</a:t>
            </a:r>
            <a:endParaRPr sz="2800">
              <a:solidFill>
                <a:srgbClr val="FFFFFF"/>
              </a:solidFill>
              <a:latin typeface="Source Sans Pro"/>
              <a:ea typeface="Source Sans Pro"/>
              <a:cs typeface="Source Sans Pro"/>
              <a:sym typeface="Source Sans Pro"/>
            </a:endParaRP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nvSpPr>
        <p:spPr>
          <a:xfrm>
            <a:off x="1635278" y="2145029"/>
            <a:ext cx="3331364"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and then … </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5" name="Group 265"/>
          <p:cNvGrpSpPr/>
          <p:nvPr/>
        </p:nvGrpSpPr>
        <p:grpSpPr>
          <a:xfrm>
            <a:off x="841768" y="1301750"/>
            <a:ext cx="2540001" cy="2540000"/>
            <a:chOff x="0" y="0"/>
            <a:chExt cx="2540000" cy="2540000"/>
          </a:xfrm>
        </p:grpSpPr>
        <p:sp>
          <p:nvSpPr>
            <p:cNvPr id="263" name="Shape 263"/>
            <p:cNvSpPr/>
            <p:nvPr/>
          </p:nvSpPr>
          <p:spPr>
            <a:xfrm>
              <a:off x="0" y="0"/>
              <a:ext cx="2540000" cy="25400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1786E"/>
            </a:solidFill>
            <a:ln w="25400" cap="flat">
              <a:solidFill>
                <a:srgbClr val="F1F1F1"/>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pic>
          <p:nvPicPr>
            <p:cNvPr id="264" name="routing.png"/>
            <p:cNvPicPr/>
            <p:nvPr/>
          </p:nvPicPr>
          <p:blipFill>
            <a:blip r:embed="rId2">
              <a:extLst/>
            </a:blip>
            <a:stretch>
              <a:fillRect/>
            </a:stretch>
          </p:blipFill>
          <p:spPr>
            <a:xfrm>
              <a:off x="210630" y="34374"/>
              <a:ext cx="2118740" cy="2118739"/>
            </a:xfrm>
            <a:prstGeom prst="rect">
              <a:avLst/>
            </a:prstGeom>
            <a:ln w="12700" cap="flat">
              <a:noFill/>
              <a:miter lim="400000"/>
            </a:ln>
            <a:effectLst/>
          </p:spPr>
        </p:pic>
      </p:grpSp>
      <p:sp>
        <p:nvSpPr>
          <p:cNvPr id="266" name="Shape 266"/>
          <p:cNvSpPr/>
          <p:nvPr/>
        </p:nvSpPr>
        <p:spPr>
          <a:xfrm>
            <a:off x="681888" y="4256473"/>
            <a:ext cx="7780224"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Business Driven Deployment</a:t>
            </a:r>
          </a:p>
        </p:txBody>
      </p:sp>
      <p:sp>
        <p:nvSpPr>
          <p:cNvPr id="267" name="Shape 267"/>
          <p:cNvSpPr/>
          <p:nvPr/>
        </p:nvSpPr>
        <p:spPr>
          <a:xfrm>
            <a:off x="3869880" y="1383029"/>
            <a:ext cx="4989461" cy="2377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Multiple Clouds for Apps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Cloud bursting to meet demand</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Single management</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73" name="Group 273"/>
          <p:cNvGrpSpPr/>
          <p:nvPr/>
        </p:nvGrpSpPr>
        <p:grpSpPr>
          <a:xfrm>
            <a:off x="512440" y="2035826"/>
            <a:ext cx="8609191" cy="1071847"/>
            <a:chOff x="0" y="0"/>
            <a:chExt cx="8609190" cy="1071846"/>
          </a:xfrm>
        </p:grpSpPr>
        <p:sp>
          <p:nvSpPr>
            <p:cNvPr id="269" name="Shape 269"/>
            <p:cNvSpPr/>
            <p:nvPr/>
          </p:nvSpPr>
          <p:spPr>
            <a:xfrm>
              <a:off x="1009752" y="0"/>
              <a:ext cx="7599439" cy="10718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3200">
                  <a:solidFill>
                    <a:srgbClr val="FFFFFF"/>
                  </a:solidFill>
                </a:defRPr>
              </a:lvl1pPr>
            </a:lstStyle>
            <a:p>
              <a:pPr lvl="0">
                <a:defRPr sz="1800">
                  <a:solidFill>
                    <a:srgbClr val="000000"/>
                  </a:solidFill>
                </a:defRPr>
              </a:pPr>
              <a:r>
                <a:rPr sz="3200">
                  <a:solidFill>
                    <a:srgbClr val="FFFFFF"/>
                  </a:solidFill>
                </a:rPr>
                <a:t>Logging, Metrics and Health Management are different in a platform</a:t>
              </a:r>
            </a:p>
          </p:txBody>
        </p:sp>
        <p:grpSp>
          <p:nvGrpSpPr>
            <p:cNvPr id="272" name="Group 272"/>
            <p:cNvGrpSpPr/>
            <p:nvPr/>
          </p:nvGrpSpPr>
          <p:grpSpPr>
            <a:xfrm>
              <a:off x="0" y="71691"/>
              <a:ext cx="772925" cy="912005"/>
              <a:chOff x="0" y="0"/>
              <a:chExt cx="772924" cy="912003"/>
            </a:xfrm>
          </p:grpSpPr>
          <p:sp>
            <p:nvSpPr>
              <p:cNvPr id="270" name="Shape 270"/>
              <p:cNvSpPr/>
              <p:nvPr/>
            </p:nvSpPr>
            <p:spPr>
              <a:xfrm>
                <a:off x="0" y="63312"/>
                <a:ext cx="772925" cy="78538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271" name="Shape 271"/>
              <p:cNvSpPr/>
              <p:nvPr/>
            </p:nvSpPr>
            <p:spPr>
              <a:xfrm>
                <a:off x="163825" y="0"/>
                <a:ext cx="443642" cy="9120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4</a:t>
                </a:r>
              </a:p>
            </p:txBody>
          </p:sp>
        </p:grpSp>
      </p:gr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xfrm>
            <a:off x="1134020" y="2005053"/>
            <a:ext cx="6530700" cy="1147800"/>
          </a:xfrm>
          <a:prstGeom prst="rect">
            <a:avLst/>
          </a:prstGeom>
        </p:spPr>
        <p:txBody>
          <a:bodyPr lIns="0" tIns="0" rIns="0" bIns="0">
            <a:normAutofit fontScale="100000" lnSpcReduction="0"/>
          </a:bodyPr>
          <a:lstStyle>
            <a:lvl1pPr defTabSz="859536">
              <a:spcBef>
                <a:spcPts val="400"/>
              </a:spcBef>
              <a:defRPr sz="3384"/>
            </a:lvl1pPr>
          </a:lstStyle>
          <a:p>
            <a:pPr lvl="0">
              <a:defRPr b="0" sz="1800">
                <a:solidFill>
                  <a:srgbClr val="000000"/>
                </a:solidFill>
              </a:defRPr>
            </a:pPr>
            <a:r>
              <a:rPr b="1" sz="3384">
                <a:solidFill>
                  <a:srgbClr val="FFFFFF"/>
                </a:solidFill>
              </a:rPr>
              <a:t>10 things every Operator should know about operating a platform </a:t>
            </a:r>
          </a:p>
        </p:txBody>
      </p:sp>
      <p:sp>
        <p:nvSpPr>
          <p:cNvPr id="101" name="Shape 101"/>
          <p:cNvSpPr/>
          <p:nvPr>
            <p:ph type="body" idx="1"/>
          </p:nvPr>
        </p:nvSpPr>
        <p:spPr>
          <a:xfrm>
            <a:off x="1134020" y="1586262"/>
            <a:ext cx="6111000" cy="626137"/>
          </a:xfrm>
          <a:prstGeom prst="rect">
            <a:avLst/>
          </a:prstGeom>
        </p:spPr>
        <p:txBody>
          <a:bodyPr lIns="0" tIns="0" rIns="0" bIns="0">
            <a:normAutofit fontScale="100000" lnSpcReduction="0"/>
          </a:bodyPr>
          <a:lstStyle>
            <a:lvl1pPr>
              <a:spcBef>
                <a:spcPts val="0"/>
              </a:spcBef>
              <a:defRPr sz="2400"/>
            </a:lvl1pPr>
          </a:lstStyle>
          <a:p>
            <a:pPr lvl="0">
              <a:defRPr sz="1800">
                <a:solidFill>
                  <a:srgbClr val="000000"/>
                </a:solidFill>
              </a:defRPr>
            </a:pPr>
            <a:r>
              <a:rPr sz="2400">
                <a:solidFill>
                  <a:srgbClr val="262626"/>
                </a:solidFill>
              </a:rPr>
              <a:t>Pivotal Cloud Foundry</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nvSpPr>
        <p:spPr>
          <a:xfrm>
            <a:off x="511148" y="983515"/>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76" name="Shape 276"/>
          <p:cNvSpPr/>
          <p:nvPr/>
        </p:nvSpPr>
        <p:spPr>
          <a:xfrm>
            <a:off x="806082" y="1811114"/>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77" name="Shape 277"/>
          <p:cNvSpPr/>
          <p:nvPr/>
        </p:nvSpPr>
        <p:spPr>
          <a:xfrm>
            <a:off x="2216727" y="1187764"/>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78" name="Shape 278"/>
          <p:cNvSpPr/>
          <p:nvPr/>
        </p:nvSpPr>
        <p:spPr>
          <a:xfrm>
            <a:off x="1544991" y="1530349"/>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79" name="Shape 279"/>
          <p:cNvSpPr/>
          <p:nvPr/>
        </p:nvSpPr>
        <p:spPr>
          <a:xfrm>
            <a:off x="1048537" y="86869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80" name="Shape 280"/>
          <p:cNvSpPr/>
          <p:nvPr/>
        </p:nvSpPr>
        <p:spPr>
          <a:xfrm>
            <a:off x="1696132" y="2160101"/>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81" name="Shape 281"/>
          <p:cNvSpPr/>
          <p:nvPr/>
        </p:nvSpPr>
        <p:spPr>
          <a:xfrm>
            <a:off x="1998413" y="2638713"/>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82" name="Shape 282"/>
          <p:cNvSpPr/>
          <p:nvPr/>
        </p:nvSpPr>
        <p:spPr>
          <a:xfrm>
            <a:off x="511148" y="2638713"/>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83" name="Shape 283"/>
          <p:cNvSpPr/>
          <p:nvPr/>
        </p:nvSpPr>
        <p:spPr>
          <a:xfrm>
            <a:off x="1204400" y="3178830"/>
            <a:ext cx="381001" cy="381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84" name="Shape 284"/>
          <p:cNvSpPr/>
          <p:nvPr/>
        </p:nvSpPr>
        <p:spPr>
          <a:xfrm flipH="1" flipV="1">
            <a:off x="802362" y="3005520"/>
            <a:ext cx="388441" cy="388440"/>
          </a:xfrm>
          <a:prstGeom prst="line">
            <a:avLst/>
          </a:prstGeom>
          <a:ln w="25400">
            <a:solidFill>
              <a:srgbClr val="F1F1F1"/>
            </a:solidFill>
          </a:ln>
          <a:effectLst>
            <a:outerShdw sx="100000" sy="100000" kx="0" ky="0" algn="b" rotWithShape="0" blurRad="38100" dist="20000" dir="5400000">
              <a:srgbClr val="000000">
                <a:alpha val="38000"/>
              </a:srgbClr>
            </a:outerShdw>
          </a:effectLst>
        </p:spPr>
        <p:txBody>
          <a:bodyPr lIns="0" tIns="0" rIns="0" bIns="0"/>
          <a:lstStyle/>
          <a:p>
            <a:pPr lvl="0" defTabSz="457200">
              <a:defRPr sz="1200">
                <a:solidFill>
                  <a:srgbClr val="000000"/>
                </a:solidFill>
                <a:latin typeface="+mn-lt"/>
                <a:ea typeface="+mn-ea"/>
                <a:cs typeface="+mn-cs"/>
                <a:sym typeface="Helvetica"/>
              </a:defRPr>
            </a:pPr>
          </a:p>
        </p:txBody>
      </p:sp>
      <p:sp>
        <p:nvSpPr>
          <p:cNvPr id="285" name="Shape 285"/>
          <p:cNvSpPr/>
          <p:nvPr/>
        </p:nvSpPr>
        <p:spPr>
          <a:xfrm flipH="1" flipV="1">
            <a:off x="686875" y="1381098"/>
            <a:ext cx="151365" cy="533972"/>
          </a:xfrm>
          <a:prstGeom prst="line">
            <a:avLst/>
          </a:prstGeom>
          <a:ln w="25400">
            <a:solidFill>
              <a:srgbClr val="F1F1F1"/>
            </a:solidFill>
          </a:ln>
          <a:effectLst>
            <a:outerShdw sx="100000" sy="100000" kx="0" ky="0" algn="b" rotWithShape="0" blurRad="38100" dist="20000" dir="5400000">
              <a:srgbClr val="000000">
                <a:alpha val="38000"/>
              </a:srgbClr>
            </a:outerShdw>
          </a:effectLst>
        </p:spPr>
        <p:txBody>
          <a:bodyPr lIns="0" tIns="0" rIns="0" bIns="0"/>
          <a:lstStyle/>
          <a:p>
            <a:pPr lvl="0" defTabSz="457200">
              <a:defRPr sz="1200">
                <a:solidFill>
                  <a:srgbClr val="000000"/>
                </a:solidFill>
                <a:latin typeface="+mn-lt"/>
                <a:ea typeface="+mn-ea"/>
                <a:cs typeface="+mn-cs"/>
                <a:sym typeface="Helvetica"/>
              </a:defRPr>
            </a:pPr>
          </a:p>
        </p:txBody>
      </p:sp>
      <p:sp>
        <p:nvSpPr>
          <p:cNvPr id="286" name="Shape 286"/>
          <p:cNvSpPr/>
          <p:nvPr/>
        </p:nvSpPr>
        <p:spPr>
          <a:xfrm flipH="1" flipV="1">
            <a:off x="1360218" y="1189712"/>
            <a:ext cx="334050" cy="334050"/>
          </a:xfrm>
          <a:prstGeom prst="line">
            <a:avLst/>
          </a:prstGeom>
          <a:ln w="25400">
            <a:solidFill>
              <a:srgbClr val="F1F1F1"/>
            </a:solidFill>
          </a:ln>
          <a:effectLst>
            <a:outerShdw sx="100000" sy="100000" kx="0" ky="0" algn="b" rotWithShape="0" blurRad="38100" dist="20000" dir="5400000">
              <a:srgbClr val="000000">
                <a:alpha val="38000"/>
              </a:srgbClr>
            </a:outerShdw>
          </a:effectLst>
        </p:spPr>
        <p:txBody>
          <a:bodyPr lIns="0" tIns="0" rIns="0" bIns="0"/>
          <a:lstStyle/>
          <a:p>
            <a:pPr lvl="0" defTabSz="457200">
              <a:defRPr sz="1200">
                <a:solidFill>
                  <a:srgbClr val="000000"/>
                </a:solidFill>
                <a:latin typeface="+mn-lt"/>
                <a:ea typeface="+mn-ea"/>
                <a:cs typeface="+mn-cs"/>
                <a:sym typeface="Helvetica"/>
              </a:defRPr>
            </a:pPr>
          </a:p>
        </p:txBody>
      </p:sp>
      <p:sp>
        <p:nvSpPr>
          <p:cNvPr id="287" name="Shape 287"/>
          <p:cNvSpPr/>
          <p:nvPr/>
        </p:nvSpPr>
        <p:spPr>
          <a:xfrm flipH="1" flipV="1">
            <a:off x="1200681" y="2020040"/>
            <a:ext cx="512849" cy="388441"/>
          </a:xfrm>
          <a:prstGeom prst="line">
            <a:avLst/>
          </a:prstGeom>
          <a:ln w="25400">
            <a:solidFill>
              <a:srgbClr val="F1F1F1"/>
            </a:solidFill>
          </a:ln>
          <a:effectLst>
            <a:outerShdw sx="100000" sy="100000" kx="0" ky="0" algn="b" rotWithShape="0" blurRad="38100" dist="20000" dir="5400000">
              <a:srgbClr val="000000">
                <a:alpha val="38000"/>
              </a:srgbClr>
            </a:outerShdw>
          </a:effectLst>
        </p:spPr>
        <p:txBody>
          <a:bodyPr lIns="0" tIns="0" rIns="0" bIns="0"/>
          <a:lstStyle/>
          <a:p>
            <a:pPr lvl="0" defTabSz="457200">
              <a:defRPr sz="1200">
                <a:solidFill>
                  <a:srgbClr val="000000"/>
                </a:solidFill>
                <a:latin typeface="+mn-lt"/>
                <a:ea typeface="+mn-ea"/>
                <a:cs typeface="+mn-cs"/>
                <a:sym typeface="Helvetica"/>
              </a:defRPr>
            </a:pPr>
          </a:p>
        </p:txBody>
      </p:sp>
      <p:sp>
        <p:nvSpPr>
          <p:cNvPr id="288" name="Shape 288"/>
          <p:cNvSpPr/>
          <p:nvPr/>
        </p:nvSpPr>
        <p:spPr>
          <a:xfrm flipV="1">
            <a:off x="1606253" y="2939860"/>
            <a:ext cx="388441" cy="388440"/>
          </a:xfrm>
          <a:prstGeom prst="line">
            <a:avLst/>
          </a:prstGeom>
          <a:ln w="25400">
            <a:solidFill>
              <a:srgbClr val="F1F1F1"/>
            </a:solidFill>
          </a:ln>
          <a:effectLst>
            <a:outerShdw sx="100000" sy="100000" kx="0" ky="0" algn="b" rotWithShape="0" blurRad="38100" dist="20000" dir="5400000">
              <a:srgbClr val="000000">
                <a:alpha val="38000"/>
              </a:srgbClr>
            </a:outerShdw>
          </a:effectLst>
        </p:spPr>
        <p:txBody>
          <a:bodyPr lIns="0" tIns="0" rIns="0" bIns="0"/>
          <a:lstStyle/>
          <a:p>
            <a:pPr lvl="0" defTabSz="457200">
              <a:defRPr sz="1200">
                <a:solidFill>
                  <a:srgbClr val="000000"/>
                </a:solidFill>
                <a:latin typeface="+mn-lt"/>
                <a:ea typeface="+mn-ea"/>
                <a:cs typeface="+mn-cs"/>
                <a:sym typeface="Helvetica"/>
              </a:defRPr>
            </a:pPr>
          </a:p>
        </p:txBody>
      </p:sp>
      <p:sp>
        <p:nvSpPr>
          <p:cNvPr id="289" name="Shape 289"/>
          <p:cNvSpPr/>
          <p:nvPr/>
        </p:nvSpPr>
        <p:spPr>
          <a:xfrm flipV="1">
            <a:off x="1961002" y="1566147"/>
            <a:ext cx="384727" cy="602917"/>
          </a:xfrm>
          <a:prstGeom prst="line">
            <a:avLst/>
          </a:prstGeom>
          <a:ln w="25400">
            <a:solidFill>
              <a:srgbClr val="F1F1F1"/>
            </a:solidFill>
          </a:ln>
          <a:effectLst>
            <a:outerShdw sx="100000" sy="100000" kx="0" ky="0" algn="b" rotWithShape="0" blurRad="38100" dist="20000" dir="5400000">
              <a:srgbClr val="000000">
                <a:alpha val="38000"/>
              </a:srgbClr>
            </a:outerShdw>
          </a:effectLst>
        </p:spPr>
        <p:txBody>
          <a:bodyPr lIns="0" tIns="0" rIns="0" bIns="0"/>
          <a:lstStyle/>
          <a:p>
            <a:pPr lvl="0" defTabSz="457200">
              <a:defRPr sz="1200">
                <a:solidFill>
                  <a:srgbClr val="000000"/>
                </a:solidFill>
                <a:latin typeface="+mn-lt"/>
                <a:ea typeface="+mn-ea"/>
                <a:cs typeface="+mn-cs"/>
                <a:sym typeface="Helvetica"/>
              </a:defRPr>
            </a:pPr>
          </a:p>
        </p:txBody>
      </p:sp>
      <p:sp>
        <p:nvSpPr>
          <p:cNvPr id="290" name="Shape 290"/>
          <p:cNvSpPr/>
          <p:nvPr/>
        </p:nvSpPr>
        <p:spPr>
          <a:xfrm>
            <a:off x="3106948" y="703516"/>
            <a:ext cx="5789344" cy="3291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Distributed systems working together</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Verbose and cloud scale logging</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Easy integration or PCF Dashboards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Drained for collection &amp; analysis</a:t>
            </a:r>
          </a:p>
        </p:txBody>
      </p:sp>
      <p:sp>
        <p:nvSpPr>
          <p:cNvPr id="291" name="Shape 291"/>
          <p:cNvSpPr/>
          <p:nvPr/>
        </p:nvSpPr>
        <p:spPr>
          <a:xfrm>
            <a:off x="3450386" y="4264869"/>
            <a:ext cx="2243228"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Logging</a:t>
            </a:r>
          </a:p>
        </p:txBody>
      </p:sp>
      <p:sp>
        <p:nvSpPr>
          <p:cNvPr id="292" name="Shape 292"/>
          <p:cNvSpPr/>
          <p:nvPr/>
        </p:nvSpPr>
        <p:spPr>
          <a:xfrm>
            <a:off x="1017528" y="4207365"/>
            <a:ext cx="762001" cy="762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06523"/>
          </a:solidFill>
          <a:ln w="25400">
            <a:solidFill>
              <a:srgbClr val="F1F1F1"/>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293" name="Shape 293"/>
          <p:cNvSpPr/>
          <p:nvPr/>
        </p:nvSpPr>
        <p:spPr>
          <a:xfrm flipH="1">
            <a:off x="1398528" y="3577483"/>
            <a:ext cx="1" cy="629023"/>
          </a:xfrm>
          <a:prstGeom prst="line">
            <a:avLst/>
          </a:prstGeom>
          <a:ln w="50800">
            <a:solidFill>
              <a:srgbClr val="F1F1F1"/>
            </a:solidFill>
            <a:tailEnd type="triangle"/>
          </a:ln>
          <a:effectLst>
            <a:outerShdw sx="100000" sy="100000" kx="0" ky="0" algn="b" rotWithShape="0" blurRad="38100" dist="20000" dir="5400000">
              <a:srgbClr val="000000">
                <a:alpha val="38000"/>
              </a:srgbClr>
            </a:outerShdw>
          </a:effectLst>
        </p:spPr>
        <p:txBody>
          <a:bodyPr lIns="0" tIns="0" rIns="0" bIns="0"/>
          <a:lstStyle/>
          <a:p>
            <a:pPr lvl="0" defTabSz="457200">
              <a:defRPr sz="1200">
                <a:solidFill>
                  <a:srgbClr val="000000"/>
                </a:solidFill>
                <a:latin typeface="+mn-lt"/>
                <a:ea typeface="+mn-ea"/>
                <a:cs typeface="+mn-cs"/>
                <a:sym typeface="Helvetica"/>
              </a:defRPr>
            </a:pP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nvSpPr>
        <p:spPr>
          <a:xfrm>
            <a:off x="3450386" y="4264869"/>
            <a:ext cx="2077416"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Metrics</a:t>
            </a:r>
          </a:p>
        </p:txBody>
      </p:sp>
      <p:pic>
        <p:nvPicPr>
          <p:cNvPr id="296" name="Speedometer-512.png"/>
          <p:cNvPicPr/>
          <p:nvPr/>
        </p:nvPicPr>
        <p:blipFill>
          <a:blip r:embed="rId2">
            <a:extLst/>
          </a:blip>
          <a:stretch>
            <a:fillRect/>
          </a:stretch>
        </p:blipFill>
        <p:spPr>
          <a:xfrm>
            <a:off x="421671" y="1404420"/>
            <a:ext cx="2334659" cy="2334660"/>
          </a:xfrm>
          <a:prstGeom prst="rect">
            <a:avLst/>
          </a:prstGeom>
          <a:ln w="12700">
            <a:miter lim="400000"/>
          </a:ln>
        </p:spPr>
      </p:pic>
      <p:sp>
        <p:nvSpPr>
          <p:cNvPr id="297" name="Shape 297"/>
          <p:cNvSpPr/>
          <p:nvPr/>
        </p:nvSpPr>
        <p:spPr>
          <a:xfrm>
            <a:off x="3106948" y="339740"/>
            <a:ext cx="5594941" cy="3749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Measurement of performance and health (490+ metrics)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Platform Capacity</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Everything is measured (Etsy)</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Drained for collection &amp; analysis</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99" name="Shape 299"/>
          <p:cNvSpPr/>
          <p:nvPr/>
        </p:nvSpPr>
        <p:spPr>
          <a:xfrm>
            <a:off x="3709161" y="2145029"/>
            <a:ext cx="1725677"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How? </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301" name="Shape 301"/>
          <p:cNvSpPr/>
          <p:nvPr/>
        </p:nvSpPr>
        <p:spPr>
          <a:xfrm>
            <a:off x="2955388" y="744146"/>
            <a:ext cx="5950226" cy="3291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Logs and metrics delivered via firehose</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Scaled to meet log and metric volume </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Nozzle’s provide integration, CF nozzle</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Support for multi-cloud</a:t>
            </a:r>
          </a:p>
        </p:txBody>
      </p:sp>
      <p:sp>
        <p:nvSpPr>
          <p:cNvPr id="302" name="Shape 302"/>
          <p:cNvSpPr/>
          <p:nvPr/>
        </p:nvSpPr>
        <p:spPr>
          <a:xfrm>
            <a:off x="3450386" y="4264869"/>
            <a:ext cx="2413306"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Firehose</a:t>
            </a:r>
          </a:p>
        </p:txBody>
      </p:sp>
      <p:pic>
        <p:nvPicPr>
          <p:cNvPr id="303" name="fire-hose-xxl.png"/>
          <p:cNvPicPr/>
          <p:nvPr/>
        </p:nvPicPr>
        <p:blipFill>
          <a:blip r:embed="rId2">
            <a:extLst/>
          </a:blip>
          <a:stretch>
            <a:fillRect/>
          </a:stretch>
        </p:blipFill>
        <p:spPr>
          <a:xfrm>
            <a:off x="217474" y="1299942"/>
            <a:ext cx="2543615" cy="2543616"/>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nvSpPr>
        <p:spPr>
          <a:xfrm>
            <a:off x="1807209" y="4264869"/>
            <a:ext cx="5529581"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Health Management</a:t>
            </a:r>
          </a:p>
        </p:txBody>
      </p:sp>
      <p:sp>
        <p:nvSpPr>
          <p:cNvPr id="306" name="Shape 306"/>
          <p:cNvSpPr/>
          <p:nvPr/>
        </p:nvSpPr>
        <p:spPr>
          <a:xfrm>
            <a:off x="3014584" y="608434"/>
            <a:ext cx="5594942" cy="3291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Application Instances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Platform processes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Virtual Machines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Rack Aware Deployments (AZs)</a:t>
            </a:r>
          </a:p>
        </p:txBody>
      </p:sp>
      <p:pic>
        <p:nvPicPr>
          <p:cNvPr id="307" name="119759-matte-grey-square-icon-signs-first-aid.png"/>
          <p:cNvPicPr/>
          <p:nvPr/>
        </p:nvPicPr>
        <p:blipFill>
          <a:blip r:embed="rId2">
            <a:extLst/>
          </a:blip>
          <a:stretch>
            <a:fillRect/>
          </a:stretch>
        </p:blipFill>
        <p:spPr>
          <a:xfrm>
            <a:off x="287324" y="1368076"/>
            <a:ext cx="2407347" cy="2407347"/>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15" name="Group 315"/>
          <p:cNvGrpSpPr/>
          <p:nvPr/>
        </p:nvGrpSpPr>
        <p:grpSpPr>
          <a:xfrm>
            <a:off x="1145007" y="2138679"/>
            <a:ext cx="6853986" cy="866142"/>
            <a:chOff x="0" y="0"/>
            <a:chExt cx="6853984" cy="866140"/>
          </a:xfrm>
        </p:grpSpPr>
        <p:grpSp>
          <p:nvGrpSpPr>
            <p:cNvPr id="313" name="Group 313"/>
            <p:cNvGrpSpPr/>
            <p:nvPr/>
          </p:nvGrpSpPr>
          <p:grpSpPr>
            <a:xfrm>
              <a:off x="-1" y="0"/>
              <a:ext cx="6853986" cy="866140"/>
              <a:chOff x="0" y="0"/>
              <a:chExt cx="6853984" cy="866139"/>
            </a:xfrm>
          </p:grpSpPr>
          <p:sp>
            <p:nvSpPr>
              <p:cNvPr id="309" name="Shape 309"/>
              <p:cNvSpPr/>
              <p:nvPr/>
            </p:nvSpPr>
            <p:spPr>
              <a:xfrm>
                <a:off x="945944" y="159047"/>
                <a:ext cx="5908041" cy="548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3200">
                    <a:solidFill>
                      <a:srgbClr val="FFFFFF"/>
                    </a:solidFill>
                  </a:defRPr>
                </a:lvl1pPr>
              </a:lstStyle>
              <a:p>
                <a:pPr lvl="0">
                  <a:defRPr sz="1800">
                    <a:solidFill>
                      <a:srgbClr val="000000"/>
                    </a:solidFill>
                  </a:defRPr>
                </a:pPr>
                <a:r>
                  <a:rPr sz="3200">
                    <a:solidFill>
                      <a:srgbClr val="FFFFFF"/>
                    </a:solidFill>
                  </a:rPr>
                  <a:t>No Services, No         from Devs</a:t>
                </a:r>
              </a:p>
            </p:txBody>
          </p:sp>
          <p:grpSp>
            <p:nvGrpSpPr>
              <p:cNvPr id="312" name="Group 312"/>
              <p:cNvGrpSpPr/>
              <p:nvPr/>
            </p:nvGrpSpPr>
            <p:grpSpPr>
              <a:xfrm>
                <a:off x="-1" y="0"/>
                <a:ext cx="734056" cy="866140"/>
                <a:chOff x="0" y="0"/>
                <a:chExt cx="734054" cy="866139"/>
              </a:xfrm>
            </p:grpSpPr>
            <p:sp>
              <p:nvSpPr>
                <p:cNvPr id="310" name="Shape 310"/>
                <p:cNvSpPr/>
                <p:nvPr/>
              </p:nvSpPr>
              <p:spPr>
                <a:xfrm>
                  <a:off x="0" y="60128"/>
                  <a:ext cx="734055" cy="74588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311" name="Shape 311"/>
                <p:cNvSpPr/>
                <p:nvPr/>
              </p:nvSpPr>
              <p:spPr>
                <a:xfrm>
                  <a:off x="155587" y="0"/>
                  <a:ext cx="444895" cy="86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5</a:t>
                  </a:r>
                </a:p>
              </p:txBody>
            </p:sp>
          </p:grpSp>
        </p:grpSp>
        <p:pic>
          <p:nvPicPr>
            <p:cNvPr id="314" name="ios_emoji_smiling_face_with_open_mouth.png"/>
            <p:cNvPicPr/>
            <p:nvPr/>
          </p:nvPicPr>
          <p:blipFill>
            <a:blip r:embed="rId2">
              <a:extLst/>
            </a:blip>
            <a:stretch>
              <a:fillRect/>
            </a:stretch>
          </p:blipFill>
          <p:spPr>
            <a:xfrm>
              <a:off x="4015557" y="0"/>
              <a:ext cx="828483" cy="866141"/>
            </a:xfrm>
            <a:prstGeom prst="rect">
              <a:avLst/>
            </a:prstGeom>
            <a:ln w="12700" cap="flat">
              <a:noFill/>
              <a:miter lim="400000"/>
            </a:ln>
            <a:effectLst/>
          </p:spPr>
        </p:pic>
      </p:gr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nvSpPr>
        <p:spPr>
          <a:xfrm>
            <a:off x="1277772" y="4256473"/>
            <a:ext cx="6588456"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Cloud Managed Services</a:t>
            </a:r>
          </a:p>
        </p:txBody>
      </p:sp>
      <p:sp>
        <p:nvSpPr>
          <p:cNvPr id="318" name="Shape 318"/>
          <p:cNvSpPr/>
          <p:nvPr/>
        </p:nvSpPr>
        <p:spPr>
          <a:xfrm>
            <a:off x="2989184" y="1154534"/>
            <a:ext cx="5860126" cy="2377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Fully automated lifecycle (API Driven)</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User chooses lifetime and availability </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Operator decides on plan and cost</a:t>
            </a:r>
          </a:p>
        </p:txBody>
      </p:sp>
      <p:pic>
        <p:nvPicPr>
          <p:cNvPr id="319" name="shopping-cart-xxl.png"/>
          <p:cNvPicPr/>
          <p:nvPr/>
        </p:nvPicPr>
        <p:blipFill>
          <a:blip r:embed="rId2">
            <a:extLst/>
          </a:blip>
          <a:stretch>
            <a:fillRect/>
          </a:stretch>
        </p:blipFill>
        <p:spPr>
          <a:xfrm>
            <a:off x="183887" y="1496165"/>
            <a:ext cx="2151168" cy="2151169"/>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nvSpPr>
        <p:spPr>
          <a:xfrm>
            <a:off x="1277772" y="4256473"/>
            <a:ext cx="6254395"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User Managed Services</a:t>
            </a:r>
          </a:p>
        </p:txBody>
      </p:sp>
      <p:sp>
        <p:nvSpPr>
          <p:cNvPr id="322" name="Shape 322"/>
          <p:cNvSpPr/>
          <p:nvPr/>
        </p:nvSpPr>
        <p:spPr>
          <a:xfrm>
            <a:off x="2930617" y="62649"/>
            <a:ext cx="5996540" cy="4206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Existing Enterprise infrastructure</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External managed by existing tools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Exposed as an endpoint with URL and credentials by operations </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Applications can bind to during deployment</a:t>
            </a:r>
          </a:p>
        </p:txBody>
      </p:sp>
      <p:pic>
        <p:nvPicPr>
          <p:cNvPr id="323" name="command_center_icon_242x174px.png"/>
          <p:cNvPicPr/>
          <p:nvPr/>
        </p:nvPicPr>
        <p:blipFill>
          <a:blip r:embed="rId2">
            <a:extLst/>
          </a:blip>
          <a:stretch>
            <a:fillRect/>
          </a:stretch>
        </p:blipFill>
        <p:spPr>
          <a:xfrm>
            <a:off x="130043" y="1699261"/>
            <a:ext cx="2426925" cy="1744979"/>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29" name="Group 329"/>
          <p:cNvGrpSpPr/>
          <p:nvPr/>
        </p:nvGrpSpPr>
        <p:grpSpPr>
          <a:xfrm>
            <a:off x="1457398" y="2114461"/>
            <a:ext cx="6229204" cy="914577"/>
            <a:chOff x="0" y="0"/>
            <a:chExt cx="6229203" cy="914576"/>
          </a:xfrm>
        </p:grpSpPr>
        <p:sp>
          <p:nvSpPr>
            <p:cNvPr id="325" name="Shape 325"/>
            <p:cNvSpPr/>
            <p:nvPr/>
          </p:nvSpPr>
          <p:spPr>
            <a:xfrm>
              <a:off x="998843" y="167941"/>
              <a:ext cx="5230361" cy="578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3200">
                  <a:solidFill>
                    <a:srgbClr val="FFFFFF"/>
                  </a:solidFill>
                </a:defRPr>
              </a:lvl1pPr>
            </a:lstStyle>
            <a:p>
              <a:pPr lvl="0">
                <a:defRPr sz="1800">
                  <a:solidFill>
                    <a:srgbClr val="000000"/>
                  </a:solidFill>
                </a:defRPr>
              </a:pPr>
              <a:r>
                <a:rPr sz="3200">
                  <a:solidFill>
                    <a:srgbClr val="FFFFFF"/>
                  </a:solidFill>
                </a:rPr>
                <a:t>Size and Availability Matters</a:t>
              </a:r>
            </a:p>
          </p:txBody>
        </p:sp>
        <p:grpSp>
          <p:nvGrpSpPr>
            <p:cNvPr id="328" name="Group 328"/>
            <p:cNvGrpSpPr/>
            <p:nvPr/>
          </p:nvGrpSpPr>
          <p:grpSpPr>
            <a:xfrm>
              <a:off x="0" y="0"/>
              <a:ext cx="775105" cy="914577"/>
              <a:chOff x="0" y="0"/>
              <a:chExt cx="775104" cy="914576"/>
            </a:xfrm>
          </p:grpSpPr>
          <p:sp>
            <p:nvSpPr>
              <p:cNvPr id="326" name="Shape 326"/>
              <p:cNvSpPr/>
              <p:nvPr/>
            </p:nvSpPr>
            <p:spPr>
              <a:xfrm>
                <a:off x="0" y="63490"/>
                <a:ext cx="775105" cy="78759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327" name="Shape 327"/>
              <p:cNvSpPr/>
              <p:nvPr/>
            </p:nvSpPr>
            <p:spPr>
              <a:xfrm>
                <a:off x="164288" y="0"/>
                <a:ext cx="473048" cy="914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6</a:t>
                </a:r>
              </a:p>
            </p:txBody>
          </p:sp>
        </p:grpSp>
      </p:gr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nvSpPr>
        <p:spPr>
          <a:xfrm>
            <a:off x="1856892" y="4256473"/>
            <a:ext cx="5430216"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Scaling for Capacity</a:t>
            </a:r>
          </a:p>
        </p:txBody>
      </p:sp>
      <p:sp>
        <p:nvSpPr>
          <p:cNvPr id="332" name="Shape 332"/>
          <p:cNvSpPr/>
          <p:nvPr/>
        </p:nvSpPr>
        <p:spPr>
          <a:xfrm>
            <a:off x="3014584" y="20666"/>
            <a:ext cx="5860126" cy="4206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Capacity is determined by # of App Instances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Consolidation is determined by memory consumption </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Memory can be set by users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Operators can use quotas to limit</a:t>
            </a:r>
          </a:p>
        </p:txBody>
      </p:sp>
      <p:pic>
        <p:nvPicPr>
          <p:cNvPr id="333" name="icon-with-question-mark-hi.png"/>
          <p:cNvPicPr/>
          <p:nvPr/>
        </p:nvPicPr>
        <p:blipFill>
          <a:blip r:embed="rId2">
            <a:extLst/>
          </a:blip>
          <a:stretch>
            <a:fillRect/>
          </a:stretch>
        </p:blipFill>
        <p:spPr>
          <a:xfrm>
            <a:off x="262134" y="1508551"/>
            <a:ext cx="2126398" cy="2126398"/>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3" name="2nd_gene_dc.jpg"/>
          <p:cNvPicPr/>
          <p:nvPr/>
        </p:nvPicPr>
        <p:blipFill>
          <a:blip r:embed="rId2">
            <a:extLst/>
          </a:blip>
          <a:stretch>
            <a:fillRect/>
          </a:stretch>
        </p:blipFill>
        <p:spPr>
          <a:xfrm>
            <a:off x="212974" y="1083561"/>
            <a:ext cx="3968504" cy="2976378"/>
          </a:xfrm>
          <a:prstGeom prst="rect">
            <a:avLst/>
          </a:prstGeom>
          <a:ln w="12700">
            <a:miter lim="400000"/>
          </a:ln>
        </p:spPr>
      </p:pic>
      <p:pic>
        <p:nvPicPr>
          <p:cNvPr id="104" name="google-datacenter-tech-21.jpg"/>
          <p:cNvPicPr/>
          <p:nvPr/>
        </p:nvPicPr>
        <p:blipFill>
          <a:blip r:embed="rId3">
            <a:extLst/>
          </a:blip>
          <a:stretch>
            <a:fillRect/>
          </a:stretch>
        </p:blipFill>
        <p:spPr>
          <a:xfrm>
            <a:off x="4692324" y="1126353"/>
            <a:ext cx="4337276" cy="2890794"/>
          </a:xfrm>
          <a:prstGeom prst="rect">
            <a:avLst/>
          </a:prstGeom>
          <a:ln w="12700">
            <a:miter lim="400000"/>
          </a:ln>
        </p:spPr>
      </p:pic>
      <p:sp>
        <p:nvSpPr>
          <p:cNvPr id="105" name="Shape 105"/>
          <p:cNvSpPr/>
          <p:nvPr/>
        </p:nvSpPr>
        <p:spPr>
          <a:xfrm>
            <a:off x="5153913" y="240416"/>
            <a:ext cx="3429001" cy="635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lvl1pPr>
              <a:defRPr b="1" sz="3600">
                <a:solidFill>
                  <a:srgbClr val="97ACB4"/>
                </a:solidFill>
                <a:latin typeface="Source Sans Pro"/>
                <a:ea typeface="Source Sans Pro"/>
                <a:cs typeface="Source Sans Pro"/>
                <a:sym typeface="Source Sans Pro"/>
              </a:defRPr>
            </a:lvl1pPr>
          </a:lstStyle>
          <a:p>
            <a:pPr lvl="0">
              <a:defRPr b="0" sz="1800">
                <a:solidFill>
                  <a:srgbClr val="000000"/>
                </a:solidFill>
              </a:defRPr>
            </a:pPr>
            <a:r>
              <a:rPr b="1" sz="3600">
                <a:solidFill>
                  <a:srgbClr val="97ACB4"/>
                </a:solidFill>
              </a:rPr>
              <a:t>3rd Generation</a:t>
            </a:r>
          </a:p>
        </p:txBody>
      </p:sp>
      <p:sp>
        <p:nvSpPr>
          <p:cNvPr id="106" name="Shape 106"/>
          <p:cNvSpPr/>
          <p:nvPr/>
        </p:nvSpPr>
        <p:spPr>
          <a:xfrm>
            <a:off x="2153580" y="4253579"/>
            <a:ext cx="4826001" cy="635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lvl1pPr>
              <a:defRPr b="1" sz="3600">
                <a:solidFill>
                  <a:srgbClr val="0A0203"/>
                </a:solidFill>
                <a:latin typeface="Source Sans Pro"/>
                <a:ea typeface="Source Sans Pro"/>
                <a:cs typeface="Source Sans Pro"/>
                <a:sym typeface="Source Sans Pro"/>
              </a:defRPr>
            </a:lvl1pPr>
          </a:lstStyle>
          <a:p>
            <a:pPr lvl="0">
              <a:defRPr b="0" sz="1800">
                <a:solidFill>
                  <a:srgbClr val="000000"/>
                </a:solidFill>
              </a:defRPr>
            </a:pPr>
            <a:r>
              <a:rPr b="1" sz="3600">
                <a:solidFill>
                  <a:srgbClr val="0A0203"/>
                </a:solidFill>
              </a:rPr>
              <a:t>What’s the difference?</a:t>
            </a:r>
          </a:p>
        </p:txBody>
      </p:sp>
      <p:sp>
        <p:nvSpPr>
          <p:cNvPr id="107" name="Shape 107"/>
          <p:cNvSpPr/>
          <p:nvPr>
            <p:ph type="title"/>
          </p:nvPr>
        </p:nvSpPr>
        <p:spPr>
          <a:xfrm>
            <a:off x="490177" y="240416"/>
            <a:ext cx="3429001" cy="635001"/>
          </a:xfrm>
          <a:prstGeom prst="rect">
            <a:avLst/>
          </a:prstGeom>
        </p:spPr>
        <p:txBody>
          <a:bodyPr lIns="0" tIns="0" rIns="0" bIns="0"/>
          <a:lstStyle>
            <a:lvl1pPr>
              <a:defRPr b="1" sz="3600"/>
            </a:lvl1pPr>
          </a:lstStyle>
          <a:p>
            <a:pPr lvl="0">
              <a:defRPr b="0" sz="1800">
                <a:solidFill>
                  <a:srgbClr val="000000"/>
                </a:solidFill>
              </a:defRPr>
            </a:pPr>
            <a:r>
              <a:rPr b="1" sz="3600">
                <a:solidFill>
                  <a:srgbClr val="FFFFFF"/>
                </a:solidFill>
              </a:rPr>
              <a:t>2nd Generation</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nvSpPr>
        <p:spPr>
          <a:xfrm>
            <a:off x="1507591" y="4264869"/>
            <a:ext cx="6128818"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Scaling for Availability</a:t>
            </a:r>
          </a:p>
        </p:txBody>
      </p:sp>
      <p:sp>
        <p:nvSpPr>
          <p:cNvPr id="336" name="Shape 336"/>
          <p:cNvSpPr/>
          <p:nvPr/>
        </p:nvSpPr>
        <p:spPr>
          <a:xfrm>
            <a:off x="3090154" y="1254980"/>
            <a:ext cx="5860126" cy="2377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Multiple PCF components </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Availability Zones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Multiple Clouds</a:t>
            </a:r>
          </a:p>
        </p:txBody>
      </p:sp>
      <p:pic>
        <p:nvPicPr>
          <p:cNvPr id="337" name="server_icon_az.png"/>
          <p:cNvPicPr/>
          <p:nvPr/>
        </p:nvPicPr>
        <p:blipFill>
          <a:blip r:embed="rId2">
            <a:extLst/>
          </a:blip>
          <a:stretch>
            <a:fillRect/>
          </a:stretch>
        </p:blipFill>
        <p:spPr>
          <a:xfrm>
            <a:off x="-840" y="1534968"/>
            <a:ext cx="1109994" cy="1109994"/>
          </a:xfrm>
          <a:prstGeom prst="rect">
            <a:avLst/>
          </a:prstGeom>
          <a:ln w="12700">
            <a:miter lim="400000"/>
          </a:ln>
        </p:spPr>
      </p:pic>
      <p:pic>
        <p:nvPicPr>
          <p:cNvPr id="338" name="server_icon_az.png"/>
          <p:cNvPicPr/>
          <p:nvPr/>
        </p:nvPicPr>
        <p:blipFill>
          <a:blip r:embed="rId2">
            <a:extLst/>
          </a:blip>
          <a:stretch>
            <a:fillRect/>
          </a:stretch>
        </p:blipFill>
        <p:spPr>
          <a:xfrm>
            <a:off x="1318490" y="1534968"/>
            <a:ext cx="1109994" cy="1109994"/>
          </a:xfrm>
          <a:prstGeom prst="rect">
            <a:avLst/>
          </a:prstGeom>
          <a:ln w="12700">
            <a:miter lim="400000"/>
          </a:ln>
        </p:spPr>
      </p:pic>
      <p:pic>
        <p:nvPicPr>
          <p:cNvPr id="339" name="server_icon_az.png"/>
          <p:cNvPicPr/>
          <p:nvPr/>
        </p:nvPicPr>
        <p:blipFill>
          <a:blip r:embed="rId2">
            <a:extLst/>
          </a:blip>
          <a:stretch>
            <a:fillRect/>
          </a:stretch>
        </p:blipFill>
        <p:spPr>
          <a:xfrm>
            <a:off x="638358" y="2693712"/>
            <a:ext cx="1109994" cy="1109994"/>
          </a:xfrm>
          <a:prstGeom prst="rect">
            <a:avLst/>
          </a:prstGeom>
          <a:ln w="12700">
            <a:miter lim="400000"/>
          </a:ln>
        </p:spPr>
      </p:pic>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45" name="Group 345"/>
          <p:cNvGrpSpPr/>
          <p:nvPr/>
        </p:nvGrpSpPr>
        <p:grpSpPr>
          <a:xfrm>
            <a:off x="658835" y="2138679"/>
            <a:ext cx="7826330" cy="866141"/>
            <a:chOff x="0" y="0"/>
            <a:chExt cx="7826328" cy="866139"/>
          </a:xfrm>
        </p:grpSpPr>
        <p:sp>
          <p:nvSpPr>
            <p:cNvPr id="341" name="Shape 341"/>
            <p:cNvSpPr/>
            <p:nvPr/>
          </p:nvSpPr>
          <p:spPr>
            <a:xfrm>
              <a:off x="945944" y="159047"/>
              <a:ext cx="6880385" cy="548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3200">
                  <a:solidFill>
                    <a:srgbClr val="FFFFFF"/>
                  </a:solidFill>
                </a:defRPr>
              </a:lvl1pPr>
            </a:lstStyle>
            <a:p>
              <a:pPr lvl="0">
                <a:defRPr sz="1800">
                  <a:solidFill>
                    <a:srgbClr val="000000"/>
                  </a:solidFill>
                </a:defRPr>
              </a:pPr>
              <a:r>
                <a:rPr sz="3200">
                  <a:solidFill>
                    <a:srgbClr val="FFFFFF"/>
                  </a:solidFill>
                </a:rPr>
                <a:t>Platforms don’t have service windows</a:t>
              </a:r>
            </a:p>
          </p:txBody>
        </p:sp>
        <p:grpSp>
          <p:nvGrpSpPr>
            <p:cNvPr id="344" name="Group 344"/>
            <p:cNvGrpSpPr/>
            <p:nvPr/>
          </p:nvGrpSpPr>
          <p:grpSpPr>
            <a:xfrm>
              <a:off x="-1" y="0"/>
              <a:ext cx="734056" cy="866140"/>
              <a:chOff x="0" y="0"/>
              <a:chExt cx="734054" cy="866139"/>
            </a:xfrm>
          </p:grpSpPr>
          <p:sp>
            <p:nvSpPr>
              <p:cNvPr id="342" name="Shape 342"/>
              <p:cNvSpPr/>
              <p:nvPr/>
            </p:nvSpPr>
            <p:spPr>
              <a:xfrm>
                <a:off x="0" y="60128"/>
                <a:ext cx="734055" cy="74588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343" name="Shape 343"/>
              <p:cNvSpPr/>
              <p:nvPr/>
            </p:nvSpPr>
            <p:spPr>
              <a:xfrm>
                <a:off x="190623" y="0"/>
                <a:ext cx="352808" cy="86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7</a:t>
                </a:r>
              </a:p>
            </p:txBody>
          </p:sp>
        </p:grpSp>
      </p:gr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nvSpPr>
        <p:spPr>
          <a:xfrm>
            <a:off x="3238855" y="4256473"/>
            <a:ext cx="2666290"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Upgrades</a:t>
            </a:r>
          </a:p>
        </p:txBody>
      </p:sp>
      <p:sp>
        <p:nvSpPr>
          <p:cNvPr id="348" name="Shape 348"/>
          <p:cNvSpPr/>
          <p:nvPr/>
        </p:nvSpPr>
        <p:spPr>
          <a:xfrm>
            <a:off x="2880237" y="684005"/>
            <a:ext cx="5860126" cy="3291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Pivotal network for packing, stemcells and CVEs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Fully automated with zero downtime</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Buildpacks for application upgrades and patching</a:t>
            </a:r>
          </a:p>
        </p:txBody>
      </p:sp>
      <p:pic>
        <p:nvPicPr>
          <p:cNvPr id="349" name="update_arrows.png"/>
          <p:cNvPicPr/>
          <p:nvPr/>
        </p:nvPicPr>
        <p:blipFill>
          <a:blip r:embed="rId2">
            <a:extLst/>
          </a:blip>
          <a:stretch>
            <a:fillRect/>
          </a:stretch>
        </p:blipFill>
        <p:spPr>
          <a:xfrm>
            <a:off x="228547" y="1340781"/>
            <a:ext cx="2461938" cy="2461937"/>
          </a:xfrm>
          <a:prstGeom prst="rect">
            <a:avLst/>
          </a:prstGeom>
          <a:ln w="12700">
            <a:miter lim="400000"/>
          </a:ln>
        </p:spPr>
      </p:pic>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55" name="Group 355"/>
          <p:cNvGrpSpPr/>
          <p:nvPr/>
        </p:nvGrpSpPr>
        <p:grpSpPr>
          <a:xfrm>
            <a:off x="602182" y="2138679"/>
            <a:ext cx="7939637" cy="866141"/>
            <a:chOff x="0" y="0"/>
            <a:chExt cx="7939635" cy="866139"/>
          </a:xfrm>
        </p:grpSpPr>
        <p:sp>
          <p:nvSpPr>
            <p:cNvPr id="351" name="Shape 351"/>
            <p:cNvSpPr/>
            <p:nvPr/>
          </p:nvSpPr>
          <p:spPr>
            <a:xfrm>
              <a:off x="945944" y="159047"/>
              <a:ext cx="6993692" cy="548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3200">
                  <a:solidFill>
                    <a:srgbClr val="FFFFFF"/>
                  </a:solidFill>
                </a:defRPr>
              </a:lvl1pPr>
            </a:lstStyle>
            <a:p>
              <a:pPr lvl="0">
                <a:defRPr sz="1800">
                  <a:solidFill>
                    <a:srgbClr val="000000"/>
                  </a:solidFill>
                </a:defRPr>
              </a:pPr>
              <a:r>
                <a:rPr sz="3200">
                  <a:solidFill>
                    <a:srgbClr val="FFFFFF"/>
                  </a:solidFill>
                </a:rPr>
                <a:t>Its an App centric world in the platform</a:t>
              </a:r>
            </a:p>
          </p:txBody>
        </p:sp>
        <p:grpSp>
          <p:nvGrpSpPr>
            <p:cNvPr id="354" name="Group 354"/>
            <p:cNvGrpSpPr/>
            <p:nvPr/>
          </p:nvGrpSpPr>
          <p:grpSpPr>
            <a:xfrm>
              <a:off x="-1" y="0"/>
              <a:ext cx="734056" cy="866140"/>
              <a:chOff x="0" y="0"/>
              <a:chExt cx="734054" cy="866139"/>
            </a:xfrm>
          </p:grpSpPr>
          <p:sp>
            <p:nvSpPr>
              <p:cNvPr id="352" name="Shape 352"/>
              <p:cNvSpPr/>
              <p:nvPr/>
            </p:nvSpPr>
            <p:spPr>
              <a:xfrm>
                <a:off x="0" y="60128"/>
                <a:ext cx="734055" cy="74588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353" name="Shape 353"/>
              <p:cNvSpPr/>
              <p:nvPr/>
            </p:nvSpPr>
            <p:spPr>
              <a:xfrm>
                <a:off x="145200" y="0"/>
                <a:ext cx="443655" cy="86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8</a:t>
                </a:r>
              </a:p>
            </p:txBody>
          </p:sp>
        </p:grpSp>
      </p:gr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nvSpPr>
        <p:spPr>
          <a:xfrm>
            <a:off x="946149" y="4243773"/>
            <a:ext cx="7251701"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Buildpacks and Containers</a:t>
            </a:r>
          </a:p>
        </p:txBody>
      </p:sp>
      <p:sp>
        <p:nvSpPr>
          <p:cNvPr id="358" name="Shape 358"/>
          <p:cNvSpPr/>
          <p:nvPr/>
        </p:nvSpPr>
        <p:spPr>
          <a:xfrm>
            <a:off x="3014584" y="20666"/>
            <a:ext cx="5860126" cy="4206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Applications maintain their independence</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Platform matches application to a buildpack to operationalize it</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JIT build of a container</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Support for OCI containers</a:t>
            </a:r>
          </a:p>
        </p:txBody>
      </p:sp>
      <p:pic>
        <p:nvPicPr>
          <p:cNvPr id="359" name="container_icon-300x300.png"/>
          <p:cNvPicPr/>
          <p:nvPr/>
        </p:nvPicPr>
        <p:blipFill>
          <a:blip r:embed="rId2">
            <a:extLst/>
          </a:blip>
          <a:stretch>
            <a:fillRect/>
          </a:stretch>
        </p:blipFill>
        <p:spPr>
          <a:xfrm>
            <a:off x="156388" y="1276420"/>
            <a:ext cx="2590660" cy="2590660"/>
          </a:xfrm>
          <a:prstGeom prst="rect">
            <a:avLst/>
          </a:prstGeom>
          <a:ln w="12700">
            <a:miter lim="400000"/>
          </a:ln>
        </p:spPr>
      </p:pic>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65" name="Group 365"/>
          <p:cNvGrpSpPr/>
          <p:nvPr/>
        </p:nvGrpSpPr>
        <p:grpSpPr>
          <a:xfrm>
            <a:off x="715192" y="2138679"/>
            <a:ext cx="7713616" cy="866141"/>
            <a:chOff x="0" y="0"/>
            <a:chExt cx="7713615" cy="866139"/>
          </a:xfrm>
        </p:grpSpPr>
        <p:sp>
          <p:nvSpPr>
            <p:cNvPr id="361" name="Shape 361"/>
            <p:cNvSpPr/>
            <p:nvPr/>
          </p:nvSpPr>
          <p:spPr>
            <a:xfrm>
              <a:off x="945944" y="159047"/>
              <a:ext cx="6767672" cy="548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3200">
                  <a:solidFill>
                    <a:srgbClr val="FFFFFF"/>
                  </a:solidFill>
                </a:defRPr>
              </a:lvl1pPr>
            </a:lstStyle>
            <a:p>
              <a:pPr lvl="0">
                <a:defRPr sz="1800">
                  <a:solidFill>
                    <a:srgbClr val="000000"/>
                  </a:solidFill>
                </a:defRPr>
              </a:pPr>
              <a:r>
                <a:rPr sz="3200">
                  <a:solidFill>
                    <a:srgbClr val="FFFFFF"/>
                  </a:solidFill>
                </a:rPr>
                <a:t>CI/CD Pipelines are the secret sauce</a:t>
              </a:r>
            </a:p>
          </p:txBody>
        </p:sp>
        <p:grpSp>
          <p:nvGrpSpPr>
            <p:cNvPr id="364" name="Group 364"/>
            <p:cNvGrpSpPr/>
            <p:nvPr/>
          </p:nvGrpSpPr>
          <p:grpSpPr>
            <a:xfrm>
              <a:off x="-1" y="0"/>
              <a:ext cx="734056" cy="866140"/>
              <a:chOff x="0" y="0"/>
              <a:chExt cx="734054" cy="866139"/>
            </a:xfrm>
          </p:grpSpPr>
          <p:sp>
            <p:nvSpPr>
              <p:cNvPr id="362" name="Shape 362"/>
              <p:cNvSpPr/>
              <p:nvPr/>
            </p:nvSpPr>
            <p:spPr>
              <a:xfrm>
                <a:off x="0" y="60128"/>
                <a:ext cx="734055" cy="74588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363" name="Shape 363"/>
              <p:cNvSpPr/>
              <p:nvPr/>
            </p:nvSpPr>
            <p:spPr>
              <a:xfrm>
                <a:off x="145200" y="0"/>
                <a:ext cx="447996" cy="86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9</a:t>
                </a:r>
              </a:p>
            </p:txBody>
          </p:sp>
        </p:grpSp>
      </p:gr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nvSpPr>
        <p:spPr>
          <a:xfrm>
            <a:off x="3238855" y="4256473"/>
            <a:ext cx="2577898"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Pipelines</a:t>
            </a:r>
          </a:p>
        </p:txBody>
      </p:sp>
      <p:sp>
        <p:nvSpPr>
          <p:cNvPr id="368" name="Shape 368"/>
          <p:cNvSpPr/>
          <p:nvPr/>
        </p:nvSpPr>
        <p:spPr>
          <a:xfrm>
            <a:off x="3014584" y="20666"/>
            <a:ext cx="5860126" cy="4206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Automates deliver of applications to platform</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Removes snowflakes configurations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Increases software quality </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Align developers, rel eng and operations</a:t>
            </a:r>
          </a:p>
        </p:txBody>
      </p:sp>
      <p:pic>
        <p:nvPicPr>
          <p:cNvPr id="369" name="module_pipeline_icon_255x2551.png"/>
          <p:cNvPicPr/>
          <p:nvPr/>
        </p:nvPicPr>
        <p:blipFill>
          <a:blip r:embed="rId2">
            <a:extLst/>
          </a:blip>
          <a:stretch>
            <a:fillRect/>
          </a:stretch>
        </p:blipFill>
        <p:spPr>
          <a:xfrm>
            <a:off x="207030" y="1336115"/>
            <a:ext cx="2471270" cy="2471270"/>
          </a:xfrm>
          <a:prstGeom prst="rect">
            <a:avLst/>
          </a:prstGeom>
          <a:ln w="12700">
            <a:miter lim="400000"/>
          </a:ln>
        </p:spPr>
      </p:pic>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75" name="Group 375"/>
          <p:cNvGrpSpPr/>
          <p:nvPr/>
        </p:nvGrpSpPr>
        <p:grpSpPr>
          <a:xfrm>
            <a:off x="1686543" y="2138679"/>
            <a:ext cx="5770914" cy="866141"/>
            <a:chOff x="0" y="0"/>
            <a:chExt cx="5770912" cy="866139"/>
          </a:xfrm>
        </p:grpSpPr>
        <p:sp>
          <p:nvSpPr>
            <p:cNvPr id="371" name="Shape 371"/>
            <p:cNvSpPr/>
            <p:nvPr/>
          </p:nvSpPr>
          <p:spPr>
            <a:xfrm>
              <a:off x="945944" y="159047"/>
              <a:ext cx="4824969" cy="548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3200">
                  <a:solidFill>
                    <a:srgbClr val="FFFFFF"/>
                  </a:solidFill>
                </a:defRPr>
              </a:lvl1pPr>
            </a:lstStyle>
            <a:p>
              <a:pPr lvl="0">
                <a:defRPr sz="1800">
                  <a:solidFill>
                    <a:srgbClr val="000000"/>
                  </a:solidFill>
                </a:defRPr>
              </a:pPr>
              <a:r>
                <a:rPr sz="3200">
                  <a:solidFill>
                    <a:srgbClr val="FFFFFF"/>
                  </a:solidFill>
                </a:rPr>
                <a:t>Platform is all about agility</a:t>
              </a:r>
            </a:p>
          </p:txBody>
        </p:sp>
        <p:grpSp>
          <p:nvGrpSpPr>
            <p:cNvPr id="374" name="Group 374"/>
            <p:cNvGrpSpPr/>
            <p:nvPr/>
          </p:nvGrpSpPr>
          <p:grpSpPr>
            <a:xfrm>
              <a:off x="-1" y="0"/>
              <a:ext cx="734056" cy="866140"/>
              <a:chOff x="0" y="0"/>
              <a:chExt cx="734054" cy="866139"/>
            </a:xfrm>
          </p:grpSpPr>
          <p:sp>
            <p:nvSpPr>
              <p:cNvPr id="372" name="Shape 372"/>
              <p:cNvSpPr/>
              <p:nvPr/>
            </p:nvSpPr>
            <p:spPr>
              <a:xfrm>
                <a:off x="0" y="60128"/>
                <a:ext cx="734055" cy="74588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373" name="Shape 373"/>
              <p:cNvSpPr/>
              <p:nvPr/>
            </p:nvSpPr>
            <p:spPr>
              <a:xfrm>
                <a:off x="23812" y="0"/>
                <a:ext cx="686431" cy="86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10</a:t>
                </a:r>
              </a:p>
            </p:txBody>
          </p:sp>
        </p:grpSp>
      </p:gr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nvSpPr>
        <p:spPr>
          <a:xfrm>
            <a:off x="2353716" y="4256263"/>
            <a:ext cx="4436568"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Dynamic Routes</a:t>
            </a:r>
          </a:p>
        </p:txBody>
      </p:sp>
      <p:sp>
        <p:nvSpPr>
          <p:cNvPr id="378" name="Shape 378"/>
          <p:cNvSpPr/>
          <p:nvPr/>
        </p:nvSpPr>
        <p:spPr>
          <a:xfrm>
            <a:off x="3014584" y="20666"/>
            <a:ext cx="5860126" cy="3749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Platform routing increase agility and reduces deployment risk</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Side-by-side deployments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Blue/green and A/B testing</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Policy and rate limiting</a:t>
            </a:r>
          </a:p>
        </p:txBody>
      </p:sp>
      <p:pic>
        <p:nvPicPr>
          <p:cNvPr id="379" name="update_arrows.png"/>
          <p:cNvPicPr/>
          <p:nvPr/>
        </p:nvPicPr>
        <p:blipFill>
          <a:blip r:embed="rId2">
            <a:extLst/>
          </a:blip>
          <a:stretch>
            <a:fillRect/>
          </a:stretch>
        </p:blipFill>
        <p:spPr>
          <a:xfrm>
            <a:off x="228547" y="1340781"/>
            <a:ext cx="2461938" cy="2461937"/>
          </a:xfrm>
          <a:prstGeom prst="rect">
            <a:avLst/>
          </a:prstGeom>
          <a:ln w="12700">
            <a:miter lim="400000"/>
          </a:ln>
        </p:spPr>
      </p:pic>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title"/>
          </p:nvPr>
        </p:nvSpPr>
        <p:spPr>
          <a:xfrm>
            <a:off x="2895429" y="2198033"/>
            <a:ext cx="3353142" cy="747435"/>
          </a:xfrm>
          <a:prstGeom prst="rect">
            <a:avLst/>
          </a:prstGeom>
        </p:spPr>
        <p:txBody>
          <a:bodyPr/>
          <a:lstStyle/>
          <a:p>
            <a:pPr lvl="0">
              <a:defRPr b="0" sz="1800">
                <a:solidFill>
                  <a:srgbClr val="000000"/>
                </a:solidFill>
              </a:defRPr>
            </a:pPr>
            <a:r>
              <a:rPr b="1" sz="3600">
                <a:solidFill>
                  <a:srgbClr val="FFFFFF"/>
                </a:solidFill>
              </a:rPr>
              <a:t>Platform Demo</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482726" y="241466"/>
            <a:ext cx="3429001" cy="635001"/>
          </a:xfrm>
          <a:prstGeom prst="rect">
            <a:avLst/>
          </a:prstGeom>
        </p:spPr>
        <p:txBody>
          <a:bodyPr/>
          <a:lstStyle>
            <a:lvl1pPr>
              <a:defRPr b="1" sz="3600"/>
            </a:lvl1pPr>
          </a:lstStyle>
          <a:p>
            <a:pPr lvl="0">
              <a:defRPr b="0" sz="1800">
                <a:solidFill>
                  <a:srgbClr val="000000"/>
                </a:solidFill>
              </a:defRPr>
            </a:pPr>
            <a:r>
              <a:rPr b="1" sz="3600">
                <a:solidFill>
                  <a:srgbClr val="FFFFFF"/>
                </a:solidFill>
              </a:rPr>
              <a:t>2nd Generation</a:t>
            </a:r>
          </a:p>
        </p:txBody>
      </p:sp>
      <p:sp>
        <p:nvSpPr>
          <p:cNvPr id="110" name="Shape 110"/>
          <p:cNvSpPr/>
          <p:nvPr/>
        </p:nvSpPr>
        <p:spPr>
          <a:xfrm>
            <a:off x="67257" y="940785"/>
            <a:ext cx="4259938" cy="395081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spcBef>
                <a:spcPts val="400"/>
              </a:spcBef>
              <a:defRPr sz="1800">
                <a:solidFill>
                  <a:srgbClr val="000000"/>
                </a:solidFill>
              </a:defRPr>
            </a:pPr>
            <a:r>
              <a:rPr sz="2400">
                <a:solidFill>
                  <a:srgbClr val="FFFFFF"/>
                </a:solidFill>
                <a:latin typeface="Source Sans Pro"/>
                <a:ea typeface="Source Sans Pro"/>
                <a:cs typeface="Source Sans Pro"/>
                <a:sym typeface="Source Sans Pro"/>
              </a:rPr>
              <a:t>Managed under-utilized physical  servers</a:t>
            </a:r>
            <a:endParaRPr sz="2400">
              <a:solidFill>
                <a:srgbClr val="FFFFFF"/>
              </a:solidFill>
              <a:latin typeface="Source Sans Pro"/>
              <a:ea typeface="Source Sans Pro"/>
              <a:cs typeface="Source Sans Pro"/>
              <a:sym typeface="Source Sans Pro"/>
            </a:endParaRPr>
          </a:p>
          <a:p>
            <a:pPr lvl="0">
              <a:spcBef>
                <a:spcPts val="400"/>
              </a:spcBef>
              <a:defRPr sz="1800">
                <a:solidFill>
                  <a:srgbClr val="000000"/>
                </a:solidFill>
              </a:defRPr>
            </a:pPr>
            <a:endParaRPr sz="2400">
              <a:solidFill>
                <a:srgbClr val="FFFFFF"/>
              </a:solidFill>
              <a:latin typeface="Source Sans Pro"/>
              <a:ea typeface="Source Sans Pro"/>
              <a:cs typeface="Source Sans Pro"/>
              <a:sym typeface="Source Sans Pro"/>
            </a:endParaRPr>
          </a:p>
          <a:p>
            <a:pPr lvl="0">
              <a:spcBef>
                <a:spcPts val="400"/>
              </a:spcBef>
              <a:defRPr sz="1800">
                <a:solidFill>
                  <a:srgbClr val="000000"/>
                </a:solidFill>
              </a:defRPr>
            </a:pPr>
            <a:r>
              <a:rPr sz="2400">
                <a:solidFill>
                  <a:srgbClr val="FFFFFF"/>
                </a:solidFill>
                <a:latin typeface="Source Sans Pro"/>
                <a:ea typeface="Source Sans Pro"/>
                <a:cs typeface="Source Sans Pro"/>
                <a:sym typeface="Source Sans Pro"/>
              </a:rPr>
              <a:t>Wasted floor space</a:t>
            </a:r>
            <a:endParaRPr sz="2400">
              <a:solidFill>
                <a:srgbClr val="FFFFFF"/>
              </a:solidFill>
              <a:latin typeface="Source Sans Pro"/>
              <a:ea typeface="Source Sans Pro"/>
              <a:cs typeface="Source Sans Pro"/>
              <a:sym typeface="Source Sans Pro"/>
            </a:endParaRPr>
          </a:p>
          <a:p>
            <a:pPr lvl="0">
              <a:spcBef>
                <a:spcPts val="400"/>
              </a:spcBef>
              <a:defRPr sz="1800">
                <a:solidFill>
                  <a:srgbClr val="000000"/>
                </a:solidFill>
              </a:defRPr>
            </a:pPr>
            <a:endParaRPr sz="2400">
              <a:solidFill>
                <a:srgbClr val="FFFFFF"/>
              </a:solidFill>
              <a:latin typeface="Source Sans Pro"/>
              <a:ea typeface="Source Sans Pro"/>
              <a:cs typeface="Source Sans Pro"/>
              <a:sym typeface="Source Sans Pro"/>
            </a:endParaRPr>
          </a:p>
          <a:p>
            <a:pPr lvl="0">
              <a:spcBef>
                <a:spcPts val="400"/>
              </a:spcBef>
              <a:defRPr sz="1800">
                <a:solidFill>
                  <a:srgbClr val="000000"/>
                </a:solidFill>
              </a:defRPr>
            </a:pPr>
            <a:r>
              <a:rPr sz="2400">
                <a:solidFill>
                  <a:srgbClr val="FFFFFF"/>
                </a:solidFill>
                <a:latin typeface="Source Sans Pro"/>
                <a:ea typeface="Source Sans Pro"/>
                <a:cs typeface="Source Sans Pro"/>
                <a:sym typeface="Source Sans Pro"/>
              </a:rPr>
              <a:t>Heavy process in ITIL</a:t>
            </a:r>
            <a:endParaRPr sz="2400">
              <a:solidFill>
                <a:srgbClr val="FFFFFF"/>
              </a:solidFill>
              <a:latin typeface="Source Sans Pro"/>
              <a:ea typeface="Source Sans Pro"/>
              <a:cs typeface="Source Sans Pro"/>
              <a:sym typeface="Source Sans Pro"/>
            </a:endParaRPr>
          </a:p>
          <a:p>
            <a:pPr lvl="0">
              <a:spcBef>
                <a:spcPts val="400"/>
              </a:spcBef>
              <a:defRPr sz="1800">
                <a:solidFill>
                  <a:srgbClr val="000000"/>
                </a:solidFill>
              </a:defRPr>
            </a:pPr>
            <a:endParaRPr sz="2400">
              <a:solidFill>
                <a:srgbClr val="FFFFFF"/>
              </a:solidFill>
              <a:latin typeface="Source Sans Pro"/>
              <a:ea typeface="Source Sans Pro"/>
              <a:cs typeface="Source Sans Pro"/>
              <a:sym typeface="Source Sans Pro"/>
            </a:endParaRPr>
          </a:p>
          <a:p>
            <a:pPr lvl="0">
              <a:spcBef>
                <a:spcPts val="400"/>
              </a:spcBef>
              <a:defRPr sz="1800">
                <a:solidFill>
                  <a:srgbClr val="000000"/>
                </a:solidFill>
              </a:defRPr>
            </a:pPr>
            <a:r>
              <a:rPr sz="2400">
                <a:solidFill>
                  <a:srgbClr val="FFFFFF"/>
                </a:solidFill>
                <a:latin typeface="Source Sans Pro"/>
                <a:ea typeface="Source Sans Pro"/>
                <a:cs typeface="Source Sans Pro"/>
                <a:sym typeface="Source Sans Pro"/>
              </a:rPr>
              <a:t>Run books for Disaster</a:t>
            </a:r>
          </a:p>
        </p:txBody>
      </p:sp>
      <p:sp>
        <p:nvSpPr>
          <p:cNvPr id="111" name="Shape 111"/>
          <p:cNvSpPr/>
          <p:nvPr/>
        </p:nvSpPr>
        <p:spPr>
          <a:xfrm>
            <a:off x="4570886" y="940785"/>
            <a:ext cx="4471970" cy="395081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spcBef>
                <a:spcPts val="400"/>
              </a:spcBef>
              <a:defRPr sz="1800">
                <a:solidFill>
                  <a:srgbClr val="000000"/>
                </a:solidFill>
              </a:defRPr>
            </a:pPr>
            <a:r>
              <a:rPr sz="2400">
                <a:solidFill>
                  <a:srgbClr val="97ACB4"/>
                </a:solidFill>
                <a:latin typeface="Source Sans Pro"/>
                <a:ea typeface="Source Sans Pro"/>
                <a:cs typeface="Source Sans Pro"/>
                <a:sym typeface="Source Sans Pro"/>
              </a:rPr>
              <a:t>Fully automated lifecycle</a:t>
            </a:r>
            <a:endParaRPr sz="2400">
              <a:solidFill>
                <a:srgbClr val="97ACB4"/>
              </a:solidFill>
              <a:latin typeface="Source Sans Pro"/>
              <a:ea typeface="Source Sans Pro"/>
              <a:cs typeface="Source Sans Pro"/>
              <a:sym typeface="Source Sans Pro"/>
            </a:endParaRPr>
          </a:p>
          <a:p>
            <a:pPr lvl="0">
              <a:spcBef>
                <a:spcPts val="400"/>
              </a:spcBef>
              <a:defRPr sz="1800">
                <a:solidFill>
                  <a:srgbClr val="000000"/>
                </a:solidFill>
              </a:defRPr>
            </a:pPr>
            <a:endParaRPr sz="2400">
              <a:solidFill>
                <a:srgbClr val="97ACB4"/>
              </a:solidFill>
              <a:latin typeface="Source Sans Pro"/>
              <a:ea typeface="Source Sans Pro"/>
              <a:cs typeface="Source Sans Pro"/>
              <a:sym typeface="Source Sans Pro"/>
            </a:endParaRPr>
          </a:p>
          <a:p>
            <a:pPr lvl="0">
              <a:spcBef>
                <a:spcPts val="400"/>
              </a:spcBef>
              <a:defRPr sz="1800">
                <a:solidFill>
                  <a:srgbClr val="000000"/>
                </a:solidFill>
              </a:defRPr>
            </a:pPr>
            <a:r>
              <a:rPr sz="2400">
                <a:solidFill>
                  <a:srgbClr val="97ACB4"/>
                </a:solidFill>
                <a:latin typeface="Source Sans Pro"/>
                <a:ea typeface="Source Sans Pro"/>
                <a:cs typeface="Source Sans Pro"/>
                <a:sym typeface="Source Sans Pro"/>
              </a:rPr>
              <a:t>Dramatically increased utilization</a:t>
            </a:r>
            <a:endParaRPr sz="2400">
              <a:solidFill>
                <a:srgbClr val="97ACB4"/>
              </a:solidFill>
              <a:latin typeface="Source Sans Pro"/>
              <a:ea typeface="Source Sans Pro"/>
              <a:cs typeface="Source Sans Pro"/>
              <a:sym typeface="Source Sans Pro"/>
            </a:endParaRPr>
          </a:p>
          <a:p>
            <a:pPr lvl="0">
              <a:spcBef>
                <a:spcPts val="400"/>
              </a:spcBef>
              <a:defRPr sz="1800">
                <a:solidFill>
                  <a:srgbClr val="000000"/>
                </a:solidFill>
              </a:defRPr>
            </a:pPr>
            <a:endParaRPr sz="2400">
              <a:solidFill>
                <a:srgbClr val="97ACB4"/>
              </a:solidFill>
              <a:latin typeface="Source Sans Pro"/>
              <a:ea typeface="Source Sans Pro"/>
              <a:cs typeface="Source Sans Pro"/>
              <a:sym typeface="Source Sans Pro"/>
            </a:endParaRPr>
          </a:p>
          <a:p>
            <a:pPr lvl="0">
              <a:spcBef>
                <a:spcPts val="400"/>
              </a:spcBef>
              <a:defRPr sz="1800">
                <a:solidFill>
                  <a:srgbClr val="000000"/>
                </a:solidFill>
              </a:defRPr>
            </a:pPr>
            <a:r>
              <a:rPr sz="2400">
                <a:solidFill>
                  <a:srgbClr val="97ACB4"/>
                </a:solidFill>
                <a:latin typeface="Source Sans Pro"/>
                <a:ea typeface="Source Sans Pro"/>
                <a:cs typeface="Source Sans Pro"/>
                <a:sym typeface="Source Sans Pro"/>
              </a:rPr>
              <a:t>Decreased wait times</a:t>
            </a:r>
            <a:endParaRPr sz="2400">
              <a:solidFill>
                <a:srgbClr val="97ACB4"/>
              </a:solidFill>
              <a:latin typeface="Source Sans Pro"/>
              <a:ea typeface="Source Sans Pro"/>
              <a:cs typeface="Source Sans Pro"/>
              <a:sym typeface="Source Sans Pro"/>
            </a:endParaRPr>
          </a:p>
          <a:p>
            <a:pPr lvl="0">
              <a:spcBef>
                <a:spcPts val="400"/>
              </a:spcBef>
              <a:defRPr sz="1800">
                <a:solidFill>
                  <a:srgbClr val="000000"/>
                </a:solidFill>
              </a:defRPr>
            </a:pPr>
            <a:endParaRPr sz="2400">
              <a:solidFill>
                <a:srgbClr val="97ACB4"/>
              </a:solidFill>
              <a:latin typeface="Source Sans Pro"/>
              <a:ea typeface="Source Sans Pro"/>
              <a:cs typeface="Source Sans Pro"/>
              <a:sym typeface="Source Sans Pro"/>
            </a:endParaRPr>
          </a:p>
          <a:p>
            <a:pPr lvl="0">
              <a:spcBef>
                <a:spcPts val="400"/>
              </a:spcBef>
              <a:defRPr sz="1800">
                <a:solidFill>
                  <a:srgbClr val="000000"/>
                </a:solidFill>
              </a:defRPr>
            </a:pPr>
            <a:r>
              <a:rPr sz="2400">
                <a:solidFill>
                  <a:srgbClr val="97ACB4"/>
                </a:solidFill>
                <a:latin typeface="Source Sans Pro"/>
                <a:ea typeface="Source Sans Pro"/>
                <a:cs typeface="Source Sans Pro"/>
                <a:sym typeface="Source Sans Pro"/>
              </a:rPr>
              <a:t>Reduced dependency on process</a:t>
            </a:r>
            <a:endParaRPr sz="2400">
              <a:solidFill>
                <a:srgbClr val="97ACB4"/>
              </a:solidFill>
              <a:latin typeface="Source Sans Pro"/>
              <a:ea typeface="Source Sans Pro"/>
              <a:cs typeface="Source Sans Pro"/>
              <a:sym typeface="Source Sans Pro"/>
            </a:endParaRPr>
          </a:p>
        </p:txBody>
      </p:sp>
      <p:sp>
        <p:nvSpPr>
          <p:cNvPr id="112" name="Shape 112"/>
          <p:cNvSpPr/>
          <p:nvPr/>
        </p:nvSpPr>
        <p:spPr>
          <a:xfrm>
            <a:off x="5322792" y="241466"/>
            <a:ext cx="3429001" cy="635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lvl1pPr>
              <a:defRPr b="1" sz="3600">
                <a:solidFill>
                  <a:srgbClr val="97ACB4"/>
                </a:solidFill>
                <a:latin typeface="Source Sans Pro"/>
                <a:ea typeface="Source Sans Pro"/>
                <a:cs typeface="Source Sans Pro"/>
                <a:sym typeface="Source Sans Pro"/>
              </a:defRPr>
            </a:lvl1pPr>
          </a:lstStyle>
          <a:p>
            <a:pPr lvl="0">
              <a:defRPr b="0" sz="1800">
                <a:solidFill>
                  <a:srgbClr val="000000"/>
                </a:solidFill>
              </a:defRPr>
            </a:pPr>
            <a:r>
              <a:rPr b="1" sz="3600">
                <a:solidFill>
                  <a:srgbClr val="97ACB4"/>
                </a:solidFill>
              </a:rPr>
              <a:t>3rd Generation</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Shape 383"/>
          <p:cNvSpPr/>
          <p:nvPr>
            <p:ph type="title"/>
          </p:nvPr>
        </p:nvSpPr>
        <p:spPr>
          <a:xfrm>
            <a:off x="2090101" y="-184"/>
            <a:ext cx="4963798" cy="760227"/>
          </a:xfrm>
          <a:prstGeom prst="rect">
            <a:avLst/>
          </a:prstGeom>
        </p:spPr>
        <p:txBody>
          <a:bodyPr/>
          <a:lstStyle/>
          <a:p>
            <a:pPr lvl="0">
              <a:defRPr b="0" sz="1800">
                <a:solidFill>
                  <a:srgbClr val="000000"/>
                </a:solidFill>
              </a:defRPr>
            </a:pPr>
            <a:r>
              <a:rPr b="1" sz="3600">
                <a:solidFill>
                  <a:srgbClr val="FFFFFF"/>
                </a:solidFill>
              </a:rPr>
              <a:t>What am I going to see?</a:t>
            </a:r>
          </a:p>
        </p:txBody>
      </p:sp>
      <p:sp>
        <p:nvSpPr>
          <p:cNvPr id="384" name="Shape 384"/>
          <p:cNvSpPr/>
          <p:nvPr/>
        </p:nvSpPr>
        <p:spPr>
          <a:xfrm>
            <a:off x="2153673" y="781196"/>
            <a:ext cx="5860125" cy="4206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Pivotal Ops Manager</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BOSH Tasks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Pivotal Ops Metrics and Datadog</a:t>
            </a:r>
            <a:endParaRPr sz="2800">
              <a:solidFill>
                <a:srgbClr val="FFFFFF"/>
              </a:solidFill>
              <a:latin typeface="Source Sans Pro"/>
              <a:ea typeface="Source Sans Pro"/>
              <a:cs typeface="Source Sans Pro"/>
              <a:sym typeface="Source Sans Pro"/>
            </a:endParaRPr>
          </a:p>
          <a:p>
            <a:pPr lvl="1" marL="661736" indent="-280736">
              <a:buSzPct val="100000"/>
              <a:buChar char="-"/>
              <a:defRPr sz="1800">
                <a:solidFill>
                  <a:srgbClr val="000000"/>
                </a:solidFill>
              </a:defRPr>
            </a:pPr>
            <a:r>
              <a:rPr sz="2800">
                <a:solidFill>
                  <a:srgbClr val="FFFFFF"/>
                </a:solidFill>
                <a:latin typeface="Source Sans Pro"/>
                <a:ea typeface="Source Sans Pro"/>
                <a:cs typeface="Source Sans Pro"/>
                <a:sym typeface="Source Sans Pro"/>
              </a:rPr>
              <a:t>cf login</a:t>
            </a:r>
            <a:endParaRPr sz="2800">
              <a:solidFill>
                <a:srgbClr val="FFFFFF"/>
              </a:solidFill>
              <a:latin typeface="Source Sans Pro"/>
              <a:ea typeface="Source Sans Pro"/>
              <a:cs typeface="Source Sans Pro"/>
              <a:sym typeface="Source Sans Pro"/>
            </a:endParaRPr>
          </a:p>
          <a:p>
            <a:pPr lvl="1" marL="661736" indent="-280736">
              <a:buSzPct val="100000"/>
              <a:buChar char="-"/>
              <a:defRPr sz="1800">
                <a:solidFill>
                  <a:srgbClr val="000000"/>
                </a:solidFill>
              </a:defRPr>
            </a:pPr>
            <a:r>
              <a:rPr sz="2800">
                <a:solidFill>
                  <a:srgbClr val="FFFFFF"/>
                </a:solidFill>
                <a:latin typeface="Source Sans Pro"/>
                <a:ea typeface="Source Sans Pro"/>
                <a:cs typeface="Source Sans Pro"/>
                <a:sym typeface="Source Sans Pro"/>
              </a:rPr>
              <a:t>cf push</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Pivotal Cloud Foundry Upgrade</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6" name="image11.jpg"/>
          <p:cNvPicPr/>
          <p:nvPr/>
        </p:nvPicPr>
        <p:blipFill>
          <a:blip r:embed="rId2">
            <a:extLst/>
          </a:blip>
          <a:stretch>
            <a:fillRect/>
          </a:stretch>
        </p:blipFill>
        <p:spPr>
          <a:xfrm>
            <a:off x="-3" y="-6463"/>
            <a:ext cx="9167237" cy="5156576"/>
          </a:xfrm>
          <a:prstGeom prst="rect">
            <a:avLst/>
          </a:prstGeom>
          <a:ln w="12700">
            <a:miter lim="400000"/>
          </a:ln>
        </p:spPr>
      </p:pic>
      <p:sp>
        <p:nvSpPr>
          <p:cNvPr id="387" name="Shape 387"/>
          <p:cNvSpPr/>
          <p:nvPr/>
        </p:nvSpPr>
        <p:spPr>
          <a:xfrm>
            <a:off x="446035" y="1487154"/>
            <a:ext cx="3965191" cy="2110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solidFill>
                  <a:srgbClr val="000000"/>
                </a:solidFill>
              </a:defRPr>
            </a:pPr>
            <a:r>
              <a:rPr sz="4000">
                <a:solidFill>
                  <a:srgbClr val="FFFFFF"/>
                </a:solidFill>
                <a:latin typeface="Roboto Bold"/>
                <a:ea typeface="Roboto Bold"/>
                <a:cs typeface="Roboto Bold"/>
                <a:sym typeface="Roboto Bold"/>
              </a:rPr>
              <a:t>Open.</a:t>
            </a:r>
            <a:endParaRPr sz="1400"/>
          </a:p>
          <a:p>
            <a:pPr lvl="0">
              <a:defRPr sz="1800">
                <a:solidFill>
                  <a:srgbClr val="000000"/>
                </a:solidFill>
              </a:defRPr>
            </a:pPr>
            <a:r>
              <a:rPr sz="4000">
                <a:solidFill>
                  <a:srgbClr val="FFFFFF"/>
                </a:solidFill>
                <a:latin typeface="Roboto Bold"/>
                <a:ea typeface="Roboto Bold"/>
                <a:cs typeface="Roboto Bold"/>
                <a:sym typeface="Roboto Bold"/>
              </a:rPr>
              <a:t>Agile.</a:t>
            </a:r>
            <a:endParaRPr sz="1400"/>
          </a:p>
          <a:p>
            <a:pPr lvl="0">
              <a:defRPr sz="1800">
                <a:solidFill>
                  <a:srgbClr val="000000"/>
                </a:solidFill>
              </a:defRPr>
            </a:pPr>
            <a:r>
              <a:rPr sz="4000">
                <a:solidFill>
                  <a:srgbClr val="FFFFFF"/>
                </a:solidFill>
                <a:latin typeface="Roboto Bold"/>
                <a:ea typeface="Roboto Bold"/>
                <a:cs typeface="Roboto Bold"/>
                <a:sym typeface="Roboto Bold"/>
              </a:rPr>
              <a:t>Cloud-Ready.</a:t>
            </a:r>
          </a:p>
        </p:txBody>
      </p:sp>
      <p:pic>
        <p:nvPicPr>
          <p:cNvPr id="388" name="image08.png"/>
          <p:cNvPicPr/>
          <p:nvPr/>
        </p:nvPicPr>
        <p:blipFill>
          <a:blip r:embed="rId3">
            <a:extLst/>
          </a:blip>
          <a:stretch>
            <a:fillRect/>
          </a:stretch>
        </p:blipFill>
        <p:spPr>
          <a:xfrm>
            <a:off x="566612" y="0"/>
            <a:ext cx="2045955" cy="801794"/>
          </a:xfrm>
          <a:prstGeom prst="rect">
            <a:avLst/>
          </a:prstGeom>
          <a:ln w="12700">
            <a:miter lim="400000"/>
          </a:ln>
        </p:spPr>
      </p:pic>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title"/>
          </p:nvPr>
        </p:nvSpPr>
        <p:spPr>
          <a:xfrm>
            <a:off x="1195325" y="1916327"/>
            <a:ext cx="6947700" cy="532200"/>
          </a:xfrm>
          <a:prstGeom prst="rect">
            <a:avLst/>
          </a:prstGeom>
        </p:spPr>
        <p:txBody>
          <a:bodyPr lIns="0" tIns="0" rIns="0" bIns="0">
            <a:normAutofit fontScale="100000" lnSpcReduction="0"/>
          </a:bodyPr>
          <a:lstStyle>
            <a:lvl1pPr defTabSz="548640">
              <a:defRPr sz="2160"/>
            </a:lvl1pPr>
          </a:lstStyle>
          <a:p>
            <a:pPr lvl="0">
              <a:defRPr b="0" sz="1800">
                <a:solidFill>
                  <a:srgbClr val="000000"/>
                </a:solidFill>
              </a:defRPr>
            </a:pPr>
            <a:r>
              <a:rPr b="1" sz="2160">
                <a:solidFill>
                  <a:srgbClr val="138A7E"/>
                </a:solidFill>
              </a:rPr>
              <a:t>Appendix</a:t>
            </a:r>
          </a:p>
        </p:txBody>
      </p:sp>
      <p:sp>
        <p:nvSpPr>
          <p:cNvPr id="391" name="Shape 391"/>
          <p:cNvSpPr/>
          <p:nvPr>
            <p:ph type="body" idx="1"/>
          </p:nvPr>
        </p:nvSpPr>
        <p:spPr>
          <a:xfrm>
            <a:off x="1195324" y="2502216"/>
            <a:ext cx="5828701" cy="438000"/>
          </a:xfrm>
          <a:prstGeom prst="rect">
            <a:avLst/>
          </a:prstGeom>
        </p:spPr>
        <p:txBody>
          <a:bodyPr lIns="0" tIns="0" rIns="0" bIns="0">
            <a:normAutofit fontScale="100000" lnSpcReduction="0"/>
          </a:bodyPr>
          <a:lstStyle>
            <a:lvl1pPr defTabSz="594359">
              <a:spcBef>
                <a:spcPts val="0"/>
              </a:spcBef>
              <a:defRPr sz="1560"/>
            </a:lvl1pPr>
          </a:lstStyle>
          <a:p>
            <a:pPr lvl="0">
              <a:defRPr sz="1800">
                <a:solidFill>
                  <a:srgbClr val="000000"/>
                </a:solidFill>
              </a:defRPr>
            </a:pPr>
            <a:r>
              <a:rPr sz="1560">
                <a:solidFill>
                  <a:srgbClr val="FFFFFF"/>
                </a:solidFill>
              </a:rPr>
              <a:t>Additional Slides</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ph type="title"/>
          </p:nvPr>
        </p:nvSpPr>
        <p:spPr>
          <a:xfrm>
            <a:off x="457199" y="34551"/>
            <a:ext cx="8229601" cy="808888"/>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Agenda</a:t>
            </a:r>
          </a:p>
        </p:txBody>
      </p:sp>
      <p:sp>
        <p:nvSpPr>
          <p:cNvPr id="394" name="Shape 394"/>
          <p:cNvSpPr/>
          <p:nvPr>
            <p:ph type="body" idx="1"/>
          </p:nvPr>
        </p:nvSpPr>
        <p:spPr>
          <a:xfrm>
            <a:off x="457199" y="1108075"/>
            <a:ext cx="3984001" cy="3082801"/>
          </a:xfrm>
          <a:prstGeom prst="rect">
            <a:avLst/>
          </a:prstGeom>
        </p:spPr>
        <p:txBody>
          <a:bodyPr lIns="0" tIns="0" rIns="0" bIns="0">
            <a:normAutofit fontScale="100000" lnSpcReduction="0"/>
          </a:bodyPr>
          <a:lstStyle/>
          <a:p>
            <a:pPr lvl="0" marL="334735" indent="-220435">
              <a:spcBef>
                <a:spcPts val="0"/>
              </a:spcBef>
              <a:buFont typeface="Source Sans Pro"/>
              <a:defRPr sz="1800">
                <a:solidFill>
                  <a:srgbClr val="000000"/>
                </a:solidFill>
              </a:defRPr>
            </a:pPr>
            <a:r>
              <a:rPr>
                <a:solidFill>
                  <a:srgbClr val="FFFFFF"/>
                </a:solidFill>
                <a:latin typeface="Source Sans Pro"/>
                <a:ea typeface="Source Sans Pro"/>
                <a:cs typeface="Source Sans Pro"/>
                <a:sym typeface="Source Sans Pro"/>
              </a:rPr>
              <a:t>Prerequisites</a:t>
            </a:r>
            <a:endParaRPr>
              <a:solidFill>
                <a:srgbClr val="FFFFFF"/>
              </a:solidFill>
              <a:latin typeface="Source Sans Pro"/>
              <a:ea typeface="Source Sans Pro"/>
              <a:cs typeface="Source Sans Pro"/>
              <a:sym typeface="Source Sans Pro"/>
            </a:endParaRPr>
          </a:p>
          <a:p>
            <a:pPr lvl="0" marL="334735" indent="-220435">
              <a:spcBef>
                <a:spcPts val="0"/>
              </a:spcBef>
              <a:buFont typeface="Source Sans Pro"/>
              <a:defRPr sz="1800">
                <a:solidFill>
                  <a:srgbClr val="000000"/>
                </a:solidFill>
              </a:defRPr>
            </a:pPr>
            <a:r>
              <a:rPr>
                <a:solidFill>
                  <a:srgbClr val="FFFFFF"/>
                </a:solidFill>
                <a:latin typeface="Source Sans Pro"/>
                <a:ea typeface="Source Sans Pro"/>
                <a:cs typeface="Source Sans Pro"/>
                <a:sym typeface="Source Sans Pro"/>
              </a:rPr>
              <a:t>Installation &amp; Configuration</a:t>
            </a:r>
            <a:endParaRPr>
              <a:solidFill>
                <a:srgbClr val="FFFFFF"/>
              </a:solidFill>
              <a:latin typeface="Source Sans Pro"/>
              <a:ea typeface="Source Sans Pro"/>
              <a:cs typeface="Source Sans Pro"/>
              <a:sym typeface="Source Sans Pro"/>
            </a:endParaRPr>
          </a:p>
          <a:p>
            <a:pPr lvl="0" marL="334735" indent="-220435">
              <a:spcBef>
                <a:spcPts val="0"/>
              </a:spcBef>
              <a:buFont typeface="Source Sans Pro"/>
              <a:defRPr sz="1800">
                <a:solidFill>
                  <a:srgbClr val="000000"/>
                </a:solidFill>
              </a:defRPr>
            </a:pPr>
            <a:r>
              <a:rPr>
                <a:solidFill>
                  <a:srgbClr val="FFFFFF"/>
                </a:solidFill>
                <a:latin typeface="Source Sans Pro"/>
                <a:ea typeface="Source Sans Pro"/>
                <a:cs typeface="Source Sans Pro"/>
                <a:sym typeface="Source Sans Pro"/>
              </a:rPr>
              <a:t>Ops Manager Introduction</a:t>
            </a:r>
            <a:endParaRPr>
              <a:solidFill>
                <a:srgbClr val="FFFFFF"/>
              </a:solidFill>
              <a:latin typeface="Source Sans Pro"/>
              <a:ea typeface="Source Sans Pro"/>
              <a:cs typeface="Source Sans Pro"/>
              <a:sym typeface="Source Sans Pro"/>
            </a:endParaRPr>
          </a:p>
          <a:p>
            <a:pPr lvl="0" marL="334735" indent="-220435">
              <a:spcBef>
                <a:spcPts val="0"/>
              </a:spcBef>
              <a:buFont typeface="Source Sans Pro"/>
              <a:defRPr sz="1800">
                <a:solidFill>
                  <a:srgbClr val="000000"/>
                </a:solidFill>
              </a:defRPr>
            </a:pPr>
            <a:r>
              <a:rPr>
                <a:solidFill>
                  <a:srgbClr val="FFFFFF"/>
                </a:solidFill>
                <a:latin typeface="Source Sans Pro"/>
                <a:ea typeface="Source Sans Pro"/>
                <a:cs typeface="Source Sans Pro"/>
                <a:sym typeface="Source Sans Pro"/>
              </a:rPr>
              <a:t>Backup and Recovery</a:t>
            </a:r>
            <a:endParaRPr>
              <a:solidFill>
                <a:srgbClr val="FFFFFF"/>
              </a:solidFill>
              <a:latin typeface="Source Sans Pro"/>
              <a:ea typeface="Source Sans Pro"/>
              <a:cs typeface="Source Sans Pro"/>
              <a:sym typeface="Source Sans Pro"/>
            </a:endParaRPr>
          </a:p>
          <a:p>
            <a:pPr lvl="0" marL="334735" indent="-220435">
              <a:spcBef>
                <a:spcPts val="0"/>
              </a:spcBef>
              <a:buFont typeface="Source Sans Pro"/>
              <a:defRPr sz="1800">
                <a:solidFill>
                  <a:srgbClr val="000000"/>
                </a:solidFill>
              </a:defRPr>
            </a:pPr>
            <a:r>
              <a:rPr>
                <a:solidFill>
                  <a:srgbClr val="FFFFFF"/>
                </a:solidFill>
                <a:latin typeface="Source Sans Pro"/>
                <a:ea typeface="Source Sans Pro"/>
                <a:cs typeface="Source Sans Pro"/>
                <a:sym typeface="Source Sans Pro"/>
              </a:rPr>
              <a:t>Patching &amp; Upgrading</a:t>
            </a:r>
            <a:endParaRPr>
              <a:solidFill>
                <a:srgbClr val="FFFFFF"/>
              </a:solidFill>
              <a:latin typeface="Source Sans Pro"/>
              <a:ea typeface="Source Sans Pro"/>
              <a:cs typeface="Source Sans Pro"/>
              <a:sym typeface="Source Sans Pro"/>
            </a:endParaRPr>
          </a:p>
          <a:p>
            <a:pPr lvl="0" marL="334735" indent="-220435">
              <a:spcBef>
                <a:spcPts val="0"/>
              </a:spcBef>
              <a:buFont typeface="Source Sans Pro"/>
              <a:defRPr sz="1800">
                <a:solidFill>
                  <a:srgbClr val="000000"/>
                </a:solidFill>
              </a:defRPr>
            </a:pPr>
            <a:r>
              <a:rPr>
                <a:solidFill>
                  <a:srgbClr val="FFFFFF"/>
                </a:solidFill>
                <a:latin typeface="Source Sans Pro"/>
                <a:ea typeface="Source Sans Pro"/>
                <a:cs typeface="Source Sans Pro"/>
                <a:sym typeface="Source Sans Pro"/>
              </a:rPr>
              <a:t>Logging &amp; Monitoring</a:t>
            </a:r>
          </a:p>
        </p:txBody>
      </p:sp>
      <p:sp>
        <p:nvSpPr>
          <p:cNvPr id="395" name="Shape 395"/>
          <p:cNvSpPr/>
          <p:nvPr/>
        </p:nvSpPr>
        <p:spPr>
          <a:xfrm>
            <a:off x="4702800" y="1108075"/>
            <a:ext cx="3984000" cy="19354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marL="334735" indent="-220435">
              <a:buClr>
                <a:srgbClr val="FFFFFF"/>
              </a:buClr>
              <a:buSzPct val="100000"/>
              <a:buFont typeface="Source Sans Pro"/>
              <a:buChar char="•"/>
              <a:defRPr sz="1800">
                <a:solidFill>
                  <a:srgbClr val="000000"/>
                </a:solidFill>
              </a:defRPr>
            </a:pPr>
            <a:r>
              <a:rPr>
                <a:solidFill>
                  <a:srgbClr val="FFFFFF"/>
                </a:solidFill>
                <a:latin typeface="Source Sans Pro"/>
                <a:ea typeface="Source Sans Pro"/>
                <a:cs typeface="Source Sans Pro"/>
                <a:sym typeface="Source Sans Pro"/>
              </a:rPr>
              <a:t>Basic Troubleshooting</a:t>
            </a:r>
            <a:endParaRPr sz="2800">
              <a:solidFill>
                <a:srgbClr val="FFFFFF"/>
              </a:solidFill>
            </a:endParaRPr>
          </a:p>
          <a:p>
            <a:pPr lvl="0" marL="334735" indent="-220435">
              <a:buClr>
                <a:srgbClr val="FFFFFF"/>
              </a:buClr>
              <a:buSzPct val="100000"/>
              <a:buFont typeface="Source Sans Pro"/>
              <a:buChar char="•"/>
              <a:defRPr sz="1800">
                <a:solidFill>
                  <a:srgbClr val="000000"/>
                </a:solidFill>
              </a:defRPr>
            </a:pPr>
            <a:r>
              <a:rPr>
                <a:solidFill>
                  <a:srgbClr val="FFFFFF"/>
                </a:solidFill>
                <a:latin typeface="Source Sans Pro"/>
                <a:ea typeface="Source Sans Pro"/>
                <a:cs typeface="Source Sans Pro"/>
                <a:sym typeface="Source Sans Pro"/>
              </a:rPr>
              <a:t>Network Topology</a:t>
            </a:r>
            <a:endParaRPr sz="2800">
              <a:solidFill>
                <a:srgbClr val="FFFFFF"/>
              </a:solidFill>
            </a:endParaRPr>
          </a:p>
          <a:p>
            <a:pPr lvl="0" marL="334735" indent="-220435">
              <a:buClr>
                <a:srgbClr val="FFFFFF"/>
              </a:buClr>
              <a:buSzPct val="100000"/>
              <a:buFont typeface="Source Sans Pro"/>
              <a:buChar char="•"/>
              <a:defRPr sz="1800">
                <a:solidFill>
                  <a:srgbClr val="000000"/>
                </a:solidFill>
              </a:defRPr>
            </a:pPr>
            <a:r>
              <a:rPr>
                <a:solidFill>
                  <a:srgbClr val="FFFFFF"/>
                </a:solidFill>
                <a:latin typeface="Source Sans Pro"/>
                <a:ea typeface="Source Sans Pro"/>
                <a:cs typeface="Source Sans Pro"/>
                <a:sym typeface="Source Sans Pro"/>
              </a:rPr>
              <a:t>Products &amp; Services</a:t>
            </a:r>
            <a:endParaRPr sz="2800">
              <a:solidFill>
                <a:srgbClr val="FFFFFF"/>
              </a:solidFill>
            </a:endParaRPr>
          </a:p>
          <a:p>
            <a:pPr lvl="0" marL="334735" indent="-220435">
              <a:buClr>
                <a:srgbClr val="FFFFFF"/>
              </a:buClr>
              <a:buSzPct val="100000"/>
              <a:buFont typeface="Source Sans Pro"/>
              <a:buChar char="•"/>
              <a:defRPr sz="1800">
                <a:solidFill>
                  <a:srgbClr val="000000"/>
                </a:solidFill>
              </a:defRPr>
            </a:pPr>
            <a:r>
              <a:rPr>
                <a:solidFill>
                  <a:srgbClr val="FFFFFF"/>
                </a:solidFill>
                <a:latin typeface="Source Sans Pro"/>
                <a:ea typeface="Source Sans Pro"/>
                <a:cs typeface="Source Sans Pro"/>
                <a:sym typeface="Source Sans Pro"/>
              </a:rPr>
              <a:t>Blue / Green Deployments</a:t>
            </a:r>
            <a:endParaRPr sz="2800">
              <a:solidFill>
                <a:srgbClr val="FFFFFF"/>
              </a:solidFill>
            </a:endParaRPr>
          </a:p>
          <a:p>
            <a:pPr lvl="0" marL="334735" indent="-220435">
              <a:buClr>
                <a:srgbClr val="FFFFFF"/>
              </a:buClr>
              <a:buSzPct val="100000"/>
              <a:buFont typeface="Source Sans Pro"/>
              <a:buChar char="•"/>
              <a:defRPr sz="1800">
                <a:solidFill>
                  <a:srgbClr val="000000"/>
                </a:solidFill>
              </a:defRPr>
            </a:pPr>
            <a:r>
              <a:rPr>
                <a:solidFill>
                  <a:srgbClr val="FFFFFF"/>
                </a:solidFill>
                <a:latin typeface="Source Sans Pro"/>
                <a:ea typeface="Source Sans Pro"/>
                <a:cs typeface="Source Sans Pro"/>
                <a:sym typeface="Source Sans Pro"/>
              </a:rPr>
              <a:t>Application Scaling</a:t>
            </a:r>
            <a:endParaRPr sz="2800">
              <a:solidFill>
                <a:srgbClr val="FFFFFF"/>
              </a:solidFill>
            </a:endParaRPr>
          </a:p>
          <a:p>
            <a:pPr lvl="0" marL="334735" indent="-220435">
              <a:buClr>
                <a:srgbClr val="FFFFFF"/>
              </a:buClr>
              <a:buSzPct val="100000"/>
              <a:buFont typeface="Source Sans Pro"/>
              <a:buChar char="•"/>
              <a:defRPr sz="1800">
                <a:solidFill>
                  <a:srgbClr val="000000"/>
                </a:solidFill>
              </a:defRPr>
            </a:pPr>
            <a:r>
              <a:rPr>
                <a:solidFill>
                  <a:srgbClr val="FFFFFF"/>
                </a:solidFill>
                <a:latin typeface="Source Sans Pro"/>
                <a:ea typeface="Source Sans Pro"/>
                <a:cs typeface="Source Sans Pro"/>
                <a:sym typeface="Source Sans Pro"/>
              </a:rPr>
              <a:t>Platform Scaling</a:t>
            </a: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title"/>
          </p:nvPr>
        </p:nvSpPr>
        <p:spPr>
          <a:xfrm>
            <a:off x="457200" y="76534"/>
            <a:ext cx="8229600" cy="804985"/>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Installation Prerequisites</a:t>
            </a:r>
          </a:p>
        </p:txBody>
      </p:sp>
      <p:sp>
        <p:nvSpPr>
          <p:cNvPr id="400" name="Shape 400"/>
          <p:cNvSpPr/>
          <p:nvPr>
            <p:ph type="body" idx="1"/>
          </p:nvPr>
        </p:nvSpPr>
        <p:spPr>
          <a:xfrm>
            <a:off x="457200" y="1108074"/>
            <a:ext cx="8229600" cy="3082801"/>
          </a:xfrm>
          <a:prstGeom prst="rect">
            <a:avLst/>
          </a:prstGeom>
        </p:spPr>
        <p:txBody>
          <a:bodyPr lIns="0" tIns="0" rIns="0" bIns="0">
            <a:normAutofit fontScale="100000" lnSpcReduction="0"/>
          </a:bodyPr>
          <a:lstStyle/>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Determine cloud provider</a:t>
            </a:r>
            <a:endParaRPr sz="2400">
              <a:solidFill>
                <a:srgbClr val="FFFFFF"/>
              </a:solidFill>
              <a:latin typeface="Source Sans Pro"/>
              <a:ea typeface="Source Sans Pro"/>
              <a:cs typeface="Source Sans Pro"/>
              <a:sym typeface="Source Sans Pro"/>
            </a:endParaRPr>
          </a:p>
          <a:p>
            <a:pPr lvl="1" marL="914400" indent="-228600">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On-premise</a:t>
            </a:r>
            <a:endParaRPr sz="2400">
              <a:solidFill>
                <a:srgbClr val="FFFFFF"/>
              </a:solidFill>
            </a:endParaRPr>
          </a:p>
          <a:p>
            <a:pPr lvl="2" marL="1371600" indent="-228600">
              <a:spcBef>
                <a:spcPts val="0"/>
              </a:spcBef>
              <a:buFont typeface="Source Sans Pro"/>
              <a:defRPr sz="1800">
                <a:solidFill>
                  <a:srgbClr val="000000"/>
                </a:solidFill>
              </a:defRPr>
            </a:pPr>
            <a:r>
              <a:rPr sz="2000">
                <a:solidFill>
                  <a:srgbClr val="FFFFFF"/>
                </a:solidFill>
                <a:latin typeface="Source Sans Pro"/>
                <a:ea typeface="Source Sans Pro"/>
                <a:cs typeface="Source Sans Pro"/>
                <a:sym typeface="Source Sans Pro"/>
              </a:rPr>
              <a:t>vSphere, vCloud Director, or OpenStack</a:t>
            </a:r>
            <a:endParaRPr sz="2000">
              <a:solidFill>
                <a:srgbClr val="FFFFFF"/>
              </a:solidFill>
            </a:endParaRPr>
          </a:p>
          <a:p>
            <a:pPr lvl="1" marL="914400" indent="-228600">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Off-premise</a:t>
            </a:r>
            <a:endParaRPr sz="2400">
              <a:solidFill>
                <a:srgbClr val="FFFFFF"/>
              </a:solidFill>
            </a:endParaRPr>
          </a:p>
          <a:p>
            <a:pPr lvl="2" marL="1371600" indent="-228600">
              <a:spcBef>
                <a:spcPts val="0"/>
              </a:spcBef>
              <a:buFont typeface="Source Sans Pro"/>
              <a:defRPr sz="1800">
                <a:solidFill>
                  <a:srgbClr val="000000"/>
                </a:solidFill>
              </a:defRPr>
            </a:pPr>
            <a:r>
              <a:rPr sz="2000">
                <a:solidFill>
                  <a:srgbClr val="FFFFFF"/>
                </a:solidFill>
                <a:latin typeface="Source Sans Pro"/>
                <a:ea typeface="Source Sans Pro"/>
                <a:cs typeface="Source Sans Pro"/>
                <a:sym typeface="Source Sans Pro"/>
              </a:rPr>
              <a:t>Amazon AWS, Managed OpenStack, or vCloud Air</a:t>
            </a:r>
            <a:endParaRPr sz="2000">
              <a:solidFill>
                <a:srgbClr val="FFFFFF"/>
              </a:solidFill>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Determine Network Topology</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Shape 404"/>
          <p:cNvSpPr/>
          <p:nvPr>
            <p:ph type="title"/>
          </p:nvPr>
        </p:nvSpPr>
        <p:spPr>
          <a:xfrm>
            <a:off x="457200" y="41665"/>
            <a:ext cx="8229600" cy="737844"/>
          </a:xfrm>
          <a:prstGeom prst="rect">
            <a:avLst/>
          </a:prstGeom>
        </p:spPr>
        <p:txBody>
          <a:bodyPr lIns="0" tIns="0" rIns="0" bIns="0">
            <a:normAutofit fontScale="100000" lnSpcReduction="0"/>
          </a:bodyPr>
          <a:lstStyle/>
          <a:p>
            <a:pPr lvl="0">
              <a:defRPr sz="1800">
                <a:solidFill>
                  <a:srgbClr val="000000"/>
                </a:solidFill>
              </a:defRPr>
            </a:pPr>
            <a:r>
              <a:rPr sz="3800">
                <a:solidFill>
                  <a:srgbClr val="FFFFFF"/>
                </a:solidFill>
              </a:rPr>
              <a:t>Network Topology</a:t>
            </a:r>
          </a:p>
        </p:txBody>
      </p:sp>
      <p:sp>
        <p:nvSpPr>
          <p:cNvPr id="405" name="Shape 405"/>
          <p:cNvSpPr/>
          <p:nvPr/>
        </p:nvSpPr>
        <p:spPr>
          <a:xfrm>
            <a:off x="432999" y="4268649"/>
            <a:ext cx="8493902"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lgn="r">
              <a:defRPr sz="1800">
                <a:solidFill>
                  <a:srgbClr val="000000"/>
                </a:solidFill>
              </a:defRPr>
            </a:pPr>
            <a:r>
              <a:rPr sz="1000">
                <a:solidFill>
                  <a:srgbClr val="D9D9D9"/>
                </a:solidFill>
                <a:latin typeface="Source Sans Pro"/>
                <a:ea typeface="Source Sans Pro"/>
                <a:cs typeface="Source Sans Pro"/>
                <a:sym typeface="Source Sans Pro"/>
              </a:rPr>
              <a:t>Detailed topologies for AWS &amp; vSphere can be found here: </a:t>
            </a:r>
            <a:r>
              <a:rPr sz="1000">
                <a:latin typeface="Source Sans Pro"/>
                <a:ea typeface="Source Sans Pro"/>
                <a:cs typeface="Source Sans Pro"/>
                <a:sym typeface="Source Sans Pro"/>
                <a:hlinkClick r:id="rId3" invalidUrl="" action="" tgtFrame="" tooltip="" history="1" highlightClick="0" endSnd="0"/>
              </a:rPr>
              <a:t>https://drive.google.com/open?id=0B4KCenwl13JOcUJjUXdsVzNxZlk</a:t>
            </a:r>
            <a:r>
              <a:rPr sz="1400">
                <a:latin typeface="Source Sans Pro"/>
                <a:ea typeface="Source Sans Pro"/>
                <a:cs typeface="Source Sans Pro"/>
                <a:sym typeface="Source Sans Pro"/>
              </a:rPr>
              <a:t>F</a:t>
            </a:r>
          </a:p>
        </p:txBody>
      </p:sp>
      <p:pic>
        <p:nvPicPr>
          <p:cNvPr id="406" name="image05.png"/>
          <p:cNvPicPr/>
          <p:nvPr/>
        </p:nvPicPr>
        <p:blipFill>
          <a:blip r:embed="rId4">
            <a:extLst/>
          </a:blip>
          <a:stretch>
            <a:fillRect/>
          </a:stretch>
        </p:blipFill>
        <p:spPr>
          <a:xfrm>
            <a:off x="1008574" y="861225"/>
            <a:ext cx="7342750" cy="3771025"/>
          </a:xfrm>
          <a:prstGeom prst="rect">
            <a:avLst/>
          </a:prstGeom>
          <a:ln w="12700">
            <a:miter lim="400000"/>
          </a:ln>
        </p:spPr>
      </p:pic>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Shape 410"/>
          <p:cNvSpPr/>
          <p:nvPr>
            <p:ph type="title"/>
          </p:nvPr>
        </p:nvSpPr>
        <p:spPr>
          <a:xfrm>
            <a:off x="457200" y="59741"/>
            <a:ext cx="8229600" cy="830952"/>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Installation Requirements</a:t>
            </a:r>
          </a:p>
        </p:txBody>
      </p:sp>
      <p:graphicFrame>
        <p:nvGraphicFramePr>
          <p:cNvPr id="411" name="Table 411"/>
          <p:cNvGraphicFramePr/>
          <p:nvPr/>
        </p:nvGraphicFramePr>
        <p:xfrm>
          <a:off x="1043549" y="1649219"/>
          <a:ext cx="6158096" cy="262022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074284"/>
                <a:gridCol w="3074284"/>
              </a:tblGrid>
              <a:tr h="522140">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Cloud Provider</a:t>
                      </a:r>
                    </a:p>
                  </a:txBody>
                  <a:tcPr marL="91425" marR="91425" marT="91425" marB="91425" anchor="t" anchorCtr="0" horzOverflow="overflow"/>
                </a:tc>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Requirements</a:t>
                      </a:r>
                    </a:p>
                  </a:txBody>
                  <a:tcPr marL="91425" marR="91425" marT="91425" marB="91425" anchor="t" anchorCtr="0" horzOverflow="overflow"/>
                </a:tc>
              </a:tr>
              <a:tr h="522140">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vSphere</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3" invalidUrl="" action="" tgtFrame="" tooltip="" history="1" highlightClick="0" endSnd="0"/>
                        </a:rPr>
                        <a:t>vSphere Requirements</a:t>
                      </a:r>
                    </a:p>
                  </a:txBody>
                  <a:tcPr marL="91425" marR="91425" marT="91425" marB="91425" anchor="t" anchorCtr="0" horzOverflow="overflow"/>
                </a:tc>
              </a:tr>
              <a:tr h="522140">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vCloud Air</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4" invalidUrl="" action="" tgtFrame="" tooltip="" history="1" highlightClick="0" endSnd="0"/>
                        </a:rPr>
                        <a:t>vCloud Air Requirements</a:t>
                      </a:r>
                    </a:p>
                  </a:txBody>
                  <a:tcPr marL="91425" marR="91425" marT="91425" marB="91425" anchor="t" anchorCtr="0" horzOverflow="overflow"/>
                </a:tc>
              </a:tr>
              <a:tr h="522140">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OpenStack</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5" invalidUrl="" action="" tgtFrame="" tooltip="" history="1" highlightClick="0" endSnd="0"/>
                        </a:rPr>
                        <a:t>OpenStack Requirements</a:t>
                      </a:r>
                    </a:p>
                  </a:txBody>
                  <a:tcPr marL="91425" marR="91425" marT="91425" marB="91425" anchor="t" anchorCtr="0" horzOverflow="overflow"/>
                </a:tc>
              </a:tr>
              <a:tr h="522140">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AWS</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6" invalidUrl="" action="" tgtFrame="" tooltip="" history="1" highlightClick="0" endSnd="0"/>
                        </a:rPr>
                        <a:t>AWS Requirements</a:t>
                      </a:r>
                    </a:p>
                  </a:txBody>
                  <a:tcPr marL="91425" marR="91425" marT="91425" marB="91425" anchor="t" anchorCtr="0" horzOverflow="overflow"/>
                </a:tc>
              </a:tr>
            </a:tbl>
          </a:graphicData>
        </a:graphic>
      </p:graphicFrame>
      <p:sp>
        <p:nvSpPr>
          <p:cNvPr id="412" name="Shape 412"/>
          <p:cNvSpPr/>
          <p:nvPr/>
        </p:nvSpPr>
        <p:spPr>
          <a:xfrm>
            <a:off x="952599" y="1123900"/>
            <a:ext cx="7239001" cy="4749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000000"/>
                </a:solidFill>
                <a:latin typeface="Source Sans Pro"/>
                <a:ea typeface="Source Sans Pro"/>
                <a:cs typeface="Source Sans Pro"/>
                <a:sym typeface="Source Sans Pro"/>
                <a:hlinkClick r:id="rId7" invalidUrl="" action="" tgtFrame="" tooltip="" history="1" highlightClick="0" endSnd="0"/>
              </a:defRPr>
            </a:lvl1pPr>
          </a:lstStyle>
          <a:p>
            <a:pPr lvl="0"/>
            <a:r>
              <a:rPr>
                <a:hlinkClick r:id="rId7" invalidUrl="" action="" tgtFrame="" tooltip="" history="1" highlightClick="0" endSnd="0"/>
              </a:rPr>
              <a:t>General Requirements</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ph type="title"/>
          </p:nvPr>
        </p:nvSpPr>
        <p:spPr>
          <a:xfrm>
            <a:off x="457198" y="34551"/>
            <a:ext cx="8229601" cy="785272"/>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Installation &amp; Configuration</a:t>
            </a:r>
          </a:p>
        </p:txBody>
      </p:sp>
      <p:sp>
        <p:nvSpPr>
          <p:cNvPr id="417" name="Shape 417"/>
          <p:cNvSpPr/>
          <p:nvPr>
            <p:ph type="body" idx="1"/>
          </p:nvPr>
        </p:nvSpPr>
        <p:spPr>
          <a:xfrm>
            <a:off x="457200" y="1108074"/>
            <a:ext cx="8229600" cy="3082801"/>
          </a:xfrm>
          <a:prstGeom prst="rect">
            <a:avLst/>
          </a:prstGeom>
        </p:spPr>
        <p:txBody>
          <a:bodyPr lIns="0" tIns="0" rIns="0" bIns="0">
            <a:normAutofit fontScale="100000" lnSpcReduction="0"/>
          </a:bodyPr>
          <a:lstStyle/>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Create Ops Manager Instance (AMI, OVA)</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Configure Ops Manager Director</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Install Ops Manager Director</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Upload Elastic Runtime Product</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Configure Elastic Runtime</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Install Elastic Runtime</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Upload, Configure, &amp; Install Other Products</a:t>
            </a:r>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Shape 421"/>
          <p:cNvSpPr/>
          <p:nvPr>
            <p:ph type="title"/>
          </p:nvPr>
        </p:nvSpPr>
        <p:spPr>
          <a:xfrm>
            <a:off x="457200" y="88348"/>
            <a:ext cx="8229600" cy="802345"/>
          </a:xfrm>
          <a:prstGeom prst="rect">
            <a:avLst/>
          </a:prstGeom>
        </p:spPr>
        <p:txBody>
          <a:bodyPr lIns="0" tIns="0" rIns="0" bIns="0">
            <a:normAutofit fontScale="100000" lnSpcReduction="0"/>
          </a:bodyPr>
          <a:lstStyle/>
          <a:p>
            <a:pPr lvl="0">
              <a:defRPr sz="1800">
                <a:solidFill>
                  <a:srgbClr val="000000"/>
                </a:solidFill>
              </a:defRPr>
            </a:pPr>
            <a:r>
              <a:rPr sz="3800">
                <a:solidFill>
                  <a:srgbClr val="FFFFFF"/>
                </a:solidFill>
              </a:rPr>
              <a:t>PCF Installation</a:t>
            </a:r>
          </a:p>
        </p:txBody>
      </p:sp>
      <p:grpSp>
        <p:nvGrpSpPr>
          <p:cNvPr id="424" name="Group 424"/>
          <p:cNvGrpSpPr/>
          <p:nvPr/>
        </p:nvGrpSpPr>
        <p:grpSpPr>
          <a:xfrm>
            <a:off x="711299" y="3946199"/>
            <a:ext cx="7721402" cy="550501"/>
            <a:chOff x="0" y="0"/>
            <a:chExt cx="7721400" cy="550500"/>
          </a:xfrm>
        </p:grpSpPr>
        <p:sp>
          <p:nvSpPr>
            <p:cNvPr id="422" name="Shape 422"/>
            <p:cNvSpPr/>
            <p:nvPr/>
          </p:nvSpPr>
          <p:spPr>
            <a:xfrm>
              <a:off x="0" y="0"/>
              <a:ext cx="7721401" cy="550501"/>
            </a:xfrm>
            <a:prstGeom prst="roundRect">
              <a:avLst>
                <a:gd name="adj" fmla="val 16667"/>
              </a:avLst>
            </a:prstGeom>
            <a:noFill/>
            <a:ln w="38100" cap="flat">
              <a:solidFill>
                <a:srgbClr val="B6D7A8"/>
              </a:solidFill>
              <a:prstDash val="solid"/>
              <a:round/>
            </a:ln>
            <a:effectLst/>
          </p:spPr>
          <p:txBody>
            <a:bodyPr wrap="square" lIns="0" tIns="0" rIns="0" bIns="0" numCol="1" anchor="ctr">
              <a:noAutofit/>
            </a:bodyPr>
            <a:lstStyle/>
            <a:p>
              <a:pPr lvl="0" algn="ctr">
                <a:defRPr>
                  <a:solidFill>
                    <a:srgbClr val="000000"/>
                  </a:solidFill>
                </a:defRPr>
              </a:pPr>
            </a:p>
          </p:txBody>
        </p:sp>
        <p:sp>
          <p:nvSpPr>
            <p:cNvPr id="423" name="Shape 423"/>
            <p:cNvSpPr/>
            <p:nvPr/>
          </p:nvSpPr>
          <p:spPr>
            <a:xfrm>
              <a:off x="26872" y="56825"/>
              <a:ext cx="7667656" cy="436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600">
                  <a:solidFill>
                    <a:srgbClr val="B6D7A8"/>
                  </a:solidFill>
                  <a:latin typeface="Source Sans Pro"/>
                  <a:ea typeface="Source Sans Pro"/>
                  <a:cs typeface="Source Sans Pro"/>
                  <a:sym typeface="Source Sans Pro"/>
                </a:defRPr>
              </a:lvl1pPr>
            </a:lstStyle>
            <a:p>
              <a:pPr lvl="0">
                <a:defRPr sz="1800">
                  <a:solidFill>
                    <a:srgbClr val="000000"/>
                  </a:solidFill>
                </a:defRPr>
              </a:pPr>
              <a:r>
                <a:rPr sz="1600">
                  <a:solidFill>
                    <a:srgbClr val="B6D7A8"/>
                  </a:solidFill>
                </a:rPr>
                <a:t>Cloud Provider (vSphere, AWS, vCA)</a:t>
              </a:r>
            </a:p>
          </p:txBody>
        </p:sp>
      </p:grpSp>
      <p:grpSp>
        <p:nvGrpSpPr>
          <p:cNvPr id="427" name="Group 427"/>
          <p:cNvGrpSpPr/>
          <p:nvPr/>
        </p:nvGrpSpPr>
        <p:grpSpPr>
          <a:xfrm>
            <a:off x="711299" y="3235275"/>
            <a:ext cx="7721402" cy="550501"/>
            <a:chOff x="0" y="0"/>
            <a:chExt cx="7721400" cy="550500"/>
          </a:xfrm>
        </p:grpSpPr>
        <p:sp>
          <p:nvSpPr>
            <p:cNvPr id="425" name="Shape 425"/>
            <p:cNvSpPr/>
            <p:nvPr/>
          </p:nvSpPr>
          <p:spPr>
            <a:xfrm>
              <a:off x="0" y="0"/>
              <a:ext cx="7721401" cy="550501"/>
            </a:xfrm>
            <a:prstGeom prst="roundRect">
              <a:avLst>
                <a:gd name="adj" fmla="val 16667"/>
              </a:avLst>
            </a:prstGeom>
            <a:noFill/>
            <a:ln w="38100" cap="flat">
              <a:solidFill>
                <a:srgbClr val="B4A7D6"/>
              </a:solidFill>
              <a:prstDash val="solid"/>
              <a:round/>
            </a:ln>
            <a:effectLst/>
          </p:spPr>
          <p:txBody>
            <a:bodyPr wrap="square" lIns="0" tIns="0" rIns="0" bIns="0" numCol="1" anchor="ctr">
              <a:noAutofit/>
            </a:bodyPr>
            <a:lstStyle/>
            <a:p>
              <a:pPr lvl="0" algn="ctr">
                <a:defRPr>
                  <a:solidFill>
                    <a:srgbClr val="000000"/>
                  </a:solidFill>
                </a:defRPr>
              </a:pPr>
            </a:p>
          </p:txBody>
        </p:sp>
        <p:sp>
          <p:nvSpPr>
            <p:cNvPr id="426" name="Shape 426"/>
            <p:cNvSpPr/>
            <p:nvPr/>
          </p:nvSpPr>
          <p:spPr>
            <a:xfrm>
              <a:off x="26872" y="56825"/>
              <a:ext cx="7667656" cy="436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600">
                  <a:solidFill>
                    <a:srgbClr val="B4A7D6"/>
                  </a:solidFill>
                  <a:latin typeface="Source Sans Pro"/>
                  <a:ea typeface="Source Sans Pro"/>
                  <a:cs typeface="Source Sans Pro"/>
                  <a:sym typeface="Source Sans Pro"/>
                </a:defRPr>
              </a:lvl1pPr>
            </a:lstStyle>
            <a:p>
              <a:pPr lvl="0">
                <a:defRPr sz="1800">
                  <a:solidFill>
                    <a:srgbClr val="000000"/>
                  </a:solidFill>
                </a:defRPr>
              </a:pPr>
              <a:r>
                <a:rPr sz="1600">
                  <a:solidFill>
                    <a:srgbClr val="B4A7D6"/>
                  </a:solidFill>
                </a:rPr>
                <a:t>BOSH (Cloud Provider Interface)</a:t>
              </a:r>
            </a:p>
          </p:txBody>
        </p:sp>
      </p:grpSp>
      <p:grpSp>
        <p:nvGrpSpPr>
          <p:cNvPr id="430" name="Group 430"/>
          <p:cNvGrpSpPr/>
          <p:nvPr/>
        </p:nvGrpSpPr>
        <p:grpSpPr>
          <a:xfrm>
            <a:off x="711299" y="1548950"/>
            <a:ext cx="1580700" cy="972601"/>
            <a:chOff x="0" y="0"/>
            <a:chExt cx="1580698" cy="972600"/>
          </a:xfrm>
        </p:grpSpPr>
        <p:sp>
          <p:nvSpPr>
            <p:cNvPr id="428" name="Shape 428"/>
            <p:cNvSpPr/>
            <p:nvPr/>
          </p:nvSpPr>
          <p:spPr>
            <a:xfrm>
              <a:off x="0" y="0"/>
              <a:ext cx="1580699" cy="972601"/>
            </a:xfrm>
            <a:prstGeom prst="roundRect">
              <a:avLst>
                <a:gd name="adj" fmla="val 16667"/>
              </a:avLst>
            </a:prstGeom>
            <a:noFill/>
            <a:ln w="38100" cap="flat">
              <a:solidFill>
                <a:srgbClr val="B4A7D6"/>
              </a:solidFill>
              <a:prstDash val="solid"/>
              <a:round/>
            </a:ln>
            <a:effectLst/>
          </p:spPr>
          <p:txBody>
            <a:bodyPr wrap="square" lIns="0" tIns="0" rIns="0" bIns="0" numCol="1" anchor="ctr">
              <a:noAutofit/>
            </a:bodyPr>
            <a:lstStyle/>
            <a:p>
              <a:pPr lvl="0" algn="ctr">
                <a:defRPr>
                  <a:solidFill>
                    <a:srgbClr val="000000"/>
                  </a:solidFill>
                </a:defRPr>
              </a:pPr>
            </a:p>
          </p:txBody>
        </p:sp>
        <p:sp>
          <p:nvSpPr>
            <p:cNvPr id="429" name="Shape 429"/>
            <p:cNvSpPr/>
            <p:nvPr/>
          </p:nvSpPr>
          <p:spPr>
            <a:xfrm>
              <a:off x="47477" y="140875"/>
              <a:ext cx="1485745" cy="690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600">
                  <a:solidFill>
                    <a:srgbClr val="B4A7D6"/>
                  </a:solidFill>
                  <a:latin typeface="Source Sans Pro"/>
                  <a:ea typeface="Source Sans Pro"/>
                  <a:cs typeface="Source Sans Pro"/>
                  <a:sym typeface="Source Sans Pro"/>
                </a:defRPr>
              </a:lvl1pPr>
            </a:lstStyle>
            <a:p>
              <a:pPr lvl="0">
                <a:defRPr sz="1800">
                  <a:solidFill>
                    <a:srgbClr val="000000"/>
                  </a:solidFill>
                </a:defRPr>
              </a:pPr>
              <a:r>
                <a:rPr sz="1600">
                  <a:solidFill>
                    <a:srgbClr val="B4A7D6"/>
                  </a:solidFill>
                </a:rPr>
                <a:t>Ops Manager (OVA, AMI)</a:t>
              </a:r>
            </a:p>
          </p:txBody>
        </p:sp>
      </p:grpSp>
      <p:grpSp>
        <p:nvGrpSpPr>
          <p:cNvPr id="433" name="Group 433"/>
          <p:cNvGrpSpPr/>
          <p:nvPr/>
        </p:nvGrpSpPr>
        <p:grpSpPr>
          <a:xfrm>
            <a:off x="3051599" y="1548950"/>
            <a:ext cx="1580700" cy="972601"/>
            <a:chOff x="0" y="0"/>
            <a:chExt cx="1580698" cy="972600"/>
          </a:xfrm>
        </p:grpSpPr>
        <p:sp>
          <p:nvSpPr>
            <p:cNvPr id="431" name="Shape 431"/>
            <p:cNvSpPr/>
            <p:nvPr/>
          </p:nvSpPr>
          <p:spPr>
            <a:xfrm>
              <a:off x="0" y="0"/>
              <a:ext cx="1580699" cy="972601"/>
            </a:xfrm>
            <a:prstGeom prst="roundRect">
              <a:avLst>
                <a:gd name="adj" fmla="val 16667"/>
              </a:avLst>
            </a:prstGeom>
            <a:noFill/>
            <a:ln w="38100" cap="flat">
              <a:solidFill>
                <a:srgbClr val="F9CB9C"/>
              </a:solidFill>
              <a:prstDash val="solid"/>
              <a:round/>
            </a:ln>
            <a:effectLst/>
          </p:spPr>
          <p:txBody>
            <a:bodyPr wrap="square" lIns="0" tIns="0" rIns="0" bIns="0" numCol="1" anchor="ctr">
              <a:noAutofit/>
            </a:bodyPr>
            <a:lstStyle/>
            <a:p>
              <a:pPr lvl="0" algn="ctr">
                <a:defRPr>
                  <a:solidFill>
                    <a:srgbClr val="000000"/>
                  </a:solidFill>
                </a:defRPr>
              </a:pPr>
            </a:p>
          </p:txBody>
        </p:sp>
        <p:sp>
          <p:nvSpPr>
            <p:cNvPr id="432" name="Shape 432"/>
            <p:cNvSpPr/>
            <p:nvPr/>
          </p:nvSpPr>
          <p:spPr>
            <a:xfrm>
              <a:off x="47477" y="140875"/>
              <a:ext cx="1485745" cy="690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600">
                  <a:solidFill>
                    <a:srgbClr val="F9CB9C"/>
                  </a:solidFill>
                  <a:latin typeface="Source Sans Pro"/>
                  <a:ea typeface="Source Sans Pro"/>
                  <a:cs typeface="Source Sans Pro"/>
                  <a:sym typeface="Source Sans Pro"/>
                </a:defRPr>
              </a:lvl1pPr>
            </a:lstStyle>
            <a:p>
              <a:pPr lvl="0">
                <a:defRPr sz="1800">
                  <a:solidFill>
                    <a:srgbClr val="000000"/>
                  </a:solidFill>
                </a:defRPr>
              </a:pPr>
              <a:r>
                <a:rPr sz="1600">
                  <a:solidFill>
                    <a:srgbClr val="F9CB9C"/>
                  </a:solidFill>
                </a:rPr>
                <a:t>Ops Manager Director</a:t>
              </a:r>
            </a:p>
          </p:txBody>
        </p:sp>
      </p:grpSp>
      <p:sp>
        <p:nvSpPr>
          <p:cNvPr id="448" name="Shape 448"/>
          <p:cNvSpPr/>
          <p:nvPr/>
        </p:nvSpPr>
        <p:spPr>
          <a:xfrm>
            <a:off x="2311103" y="2035250"/>
            <a:ext cx="72144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cubicBezTo>
                  <a:pt x="7200" y="0"/>
                  <a:pt x="14400" y="0"/>
                  <a:pt x="21600" y="0"/>
                </a:cubicBezTo>
              </a:path>
            </a:pathLst>
          </a:custGeom>
          <a:ln w="19050">
            <a:solidFill>
              <a:srgbClr val="F9CB9C"/>
            </a:solidFill>
            <a:round/>
            <a:tailEnd type="triangle"/>
          </a:ln>
        </p:spPr>
        <p:txBody>
          <a:bodyPr/>
          <a:lstStyle/>
          <a:p>
            <a:pPr lvl="0"/>
          </a:p>
        </p:txBody>
      </p:sp>
      <p:sp>
        <p:nvSpPr>
          <p:cNvPr id="449" name="Shape 449"/>
          <p:cNvSpPr/>
          <p:nvPr/>
        </p:nvSpPr>
        <p:spPr>
          <a:xfrm>
            <a:off x="1501140" y="2540000"/>
            <a:ext cx="3070860" cy="675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0"/>
                </a:lnTo>
                <a:lnTo>
                  <a:pt x="21600" y="10800"/>
                </a:lnTo>
                <a:lnTo>
                  <a:pt x="21600" y="21600"/>
                </a:lnTo>
              </a:path>
            </a:pathLst>
          </a:custGeom>
          <a:ln w="19050">
            <a:solidFill>
              <a:srgbClr val="B4A7D6"/>
            </a:solidFill>
            <a:round/>
            <a:headEnd type="triangle"/>
            <a:tailEnd type="triangle"/>
          </a:ln>
        </p:spPr>
        <p:txBody>
          <a:bodyPr/>
          <a:lstStyle/>
          <a:p>
            <a:pPr lvl="0"/>
          </a:p>
        </p:txBody>
      </p:sp>
      <p:grpSp>
        <p:nvGrpSpPr>
          <p:cNvPr id="438" name="Group 438"/>
          <p:cNvGrpSpPr/>
          <p:nvPr/>
        </p:nvGrpSpPr>
        <p:grpSpPr>
          <a:xfrm>
            <a:off x="5605574" y="1062649"/>
            <a:ext cx="2827200" cy="486301"/>
            <a:chOff x="0" y="0"/>
            <a:chExt cx="2827198" cy="486300"/>
          </a:xfrm>
        </p:grpSpPr>
        <p:sp>
          <p:nvSpPr>
            <p:cNvPr id="436" name="Shape 436"/>
            <p:cNvSpPr/>
            <p:nvPr/>
          </p:nvSpPr>
          <p:spPr>
            <a:xfrm>
              <a:off x="0" y="0"/>
              <a:ext cx="2827199" cy="486301"/>
            </a:xfrm>
            <a:prstGeom prst="roundRect">
              <a:avLst>
                <a:gd name="adj" fmla="val 16667"/>
              </a:avLst>
            </a:prstGeom>
            <a:noFill/>
            <a:ln w="38100" cap="flat">
              <a:solidFill>
                <a:srgbClr val="A2C4C9"/>
              </a:solidFill>
              <a:prstDash val="solid"/>
              <a:round/>
            </a:ln>
            <a:effectLst/>
          </p:spPr>
          <p:txBody>
            <a:bodyPr wrap="square" lIns="0" tIns="0" rIns="0" bIns="0" numCol="1" anchor="ctr">
              <a:noAutofit/>
            </a:bodyPr>
            <a:lstStyle/>
            <a:p>
              <a:pPr lvl="0" algn="ctr">
                <a:defRPr>
                  <a:solidFill>
                    <a:srgbClr val="000000"/>
                  </a:solidFill>
                </a:defRPr>
              </a:pPr>
            </a:p>
          </p:txBody>
        </p:sp>
        <p:sp>
          <p:nvSpPr>
            <p:cNvPr id="437" name="Shape 437"/>
            <p:cNvSpPr/>
            <p:nvPr/>
          </p:nvSpPr>
          <p:spPr>
            <a:xfrm>
              <a:off x="23738" y="24725"/>
              <a:ext cx="2779723" cy="436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600">
                  <a:solidFill>
                    <a:srgbClr val="A2C4C9"/>
                  </a:solidFill>
                  <a:latin typeface="Source Sans Pro"/>
                  <a:ea typeface="Source Sans Pro"/>
                  <a:cs typeface="Source Sans Pro"/>
                  <a:sym typeface="Source Sans Pro"/>
                </a:defRPr>
              </a:lvl1pPr>
            </a:lstStyle>
            <a:p>
              <a:pPr lvl="0">
                <a:defRPr sz="1800">
                  <a:solidFill>
                    <a:srgbClr val="000000"/>
                  </a:solidFill>
                </a:defRPr>
              </a:pPr>
              <a:r>
                <a:rPr sz="1600">
                  <a:solidFill>
                    <a:srgbClr val="A2C4C9"/>
                  </a:solidFill>
                </a:rPr>
                <a:t>Elastic Runtime</a:t>
              </a:r>
            </a:p>
          </p:txBody>
        </p:sp>
      </p:grpSp>
      <p:grpSp>
        <p:nvGrpSpPr>
          <p:cNvPr id="441" name="Group 441"/>
          <p:cNvGrpSpPr/>
          <p:nvPr/>
        </p:nvGrpSpPr>
        <p:grpSpPr>
          <a:xfrm>
            <a:off x="5605574" y="1792099"/>
            <a:ext cx="2827200" cy="486301"/>
            <a:chOff x="0" y="0"/>
            <a:chExt cx="2827198" cy="486300"/>
          </a:xfrm>
        </p:grpSpPr>
        <p:sp>
          <p:nvSpPr>
            <p:cNvPr id="439" name="Shape 439"/>
            <p:cNvSpPr/>
            <p:nvPr/>
          </p:nvSpPr>
          <p:spPr>
            <a:xfrm>
              <a:off x="0" y="0"/>
              <a:ext cx="2827199" cy="486301"/>
            </a:xfrm>
            <a:prstGeom prst="roundRect">
              <a:avLst>
                <a:gd name="adj" fmla="val 16667"/>
              </a:avLst>
            </a:prstGeom>
            <a:noFill/>
            <a:ln w="38100" cap="flat">
              <a:solidFill>
                <a:srgbClr val="A2C4C9"/>
              </a:solidFill>
              <a:prstDash val="solid"/>
              <a:round/>
            </a:ln>
            <a:effectLst/>
          </p:spPr>
          <p:txBody>
            <a:bodyPr wrap="square" lIns="0" tIns="0" rIns="0" bIns="0" numCol="1" anchor="ctr">
              <a:noAutofit/>
            </a:bodyPr>
            <a:lstStyle/>
            <a:p>
              <a:pPr lvl="0" algn="ctr">
                <a:defRPr>
                  <a:solidFill>
                    <a:srgbClr val="000000"/>
                  </a:solidFill>
                </a:defRPr>
              </a:pPr>
            </a:p>
          </p:txBody>
        </p:sp>
        <p:sp>
          <p:nvSpPr>
            <p:cNvPr id="440" name="Shape 440"/>
            <p:cNvSpPr/>
            <p:nvPr/>
          </p:nvSpPr>
          <p:spPr>
            <a:xfrm>
              <a:off x="23738" y="24725"/>
              <a:ext cx="2779723" cy="436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600">
                  <a:solidFill>
                    <a:srgbClr val="A2C4C9"/>
                  </a:solidFill>
                  <a:latin typeface="Source Sans Pro"/>
                  <a:ea typeface="Source Sans Pro"/>
                  <a:cs typeface="Source Sans Pro"/>
                  <a:sym typeface="Source Sans Pro"/>
                </a:defRPr>
              </a:lvl1pPr>
            </a:lstStyle>
            <a:p>
              <a:pPr lvl="0">
                <a:defRPr sz="1800">
                  <a:solidFill>
                    <a:srgbClr val="000000"/>
                  </a:solidFill>
                </a:defRPr>
              </a:pPr>
              <a:r>
                <a:rPr sz="1600">
                  <a:solidFill>
                    <a:srgbClr val="A2C4C9"/>
                  </a:solidFill>
                </a:rPr>
                <a:t>MySQL</a:t>
              </a:r>
            </a:p>
          </p:txBody>
        </p:sp>
      </p:grpSp>
      <p:grpSp>
        <p:nvGrpSpPr>
          <p:cNvPr id="444" name="Group 444"/>
          <p:cNvGrpSpPr/>
          <p:nvPr/>
        </p:nvGrpSpPr>
        <p:grpSpPr>
          <a:xfrm>
            <a:off x="5605574" y="2513687"/>
            <a:ext cx="2827200" cy="486301"/>
            <a:chOff x="0" y="0"/>
            <a:chExt cx="2827198" cy="486300"/>
          </a:xfrm>
        </p:grpSpPr>
        <p:sp>
          <p:nvSpPr>
            <p:cNvPr id="442" name="Shape 442"/>
            <p:cNvSpPr/>
            <p:nvPr/>
          </p:nvSpPr>
          <p:spPr>
            <a:xfrm>
              <a:off x="0" y="0"/>
              <a:ext cx="2827199" cy="486301"/>
            </a:xfrm>
            <a:prstGeom prst="roundRect">
              <a:avLst>
                <a:gd name="adj" fmla="val 16667"/>
              </a:avLst>
            </a:prstGeom>
            <a:noFill/>
            <a:ln w="38100" cap="flat">
              <a:solidFill>
                <a:srgbClr val="A2C4C9"/>
              </a:solidFill>
              <a:prstDash val="solid"/>
              <a:round/>
            </a:ln>
            <a:effectLst/>
          </p:spPr>
          <p:txBody>
            <a:bodyPr wrap="square" lIns="0" tIns="0" rIns="0" bIns="0" numCol="1" anchor="ctr">
              <a:noAutofit/>
            </a:bodyPr>
            <a:lstStyle/>
            <a:p>
              <a:pPr lvl="0" algn="ctr">
                <a:defRPr>
                  <a:solidFill>
                    <a:srgbClr val="000000"/>
                  </a:solidFill>
                </a:defRPr>
              </a:pPr>
            </a:p>
          </p:txBody>
        </p:sp>
        <p:sp>
          <p:nvSpPr>
            <p:cNvPr id="443" name="Shape 443"/>
            <p:cNvSpPr/>
            <p:nvPr/>
          </p:nvSpPr>
          <p:spPr>
            <a:xfrm>
              <a:off x="23738" y="24725"/>
              <a:ext cx="2779723" cy="436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600">
                  <a:solidFill>
                    <a:srgbClr val="A2C4C9"/>
                  </a:solidFill>
                  <a:latin typeface="Source Sans Pro"/>
                  <a:ea typeface="Source Sans Pro"/>
                  <a:cs typeface="Source Sans Pro"/>
                  <a:sym typeface="Source Sans Pro"/>
                </a:defRPr>
              </a:lvl1pPr>
            </a:lstStyle>
            <a:p>
              <a:pPr lvl="0">
                <a:defRPr sz="1800">
                  <a:solidFill>
                    <a:srgbClr val="000000"/>
                  </a:solidFill>
                </a:defRPr>
              </a:pPr>
              <a:r>
                <a:rPr sz="1600">
                  <a:solidFill>
                    <a:srgbClr val="A2C4C9"/>
                  </a:solidFill>
                </a:rPr>
                <a:t>RabbitMQ</a:t>
              </a:r>
            </a:p>
          </p:txBody>
        </p:sp>
      </p:grpSp>
      <p:sp>
        <p:nvSpPr>
          <p:cNvPr id="450" name="Shape 450"/>
          <p:cNvSpPr/>
          <p:nvPr/>
        </p:nvSpPr>
        <p:spPr>
          <a:xfrm>
            <a:off x="4650740" y="1305560"/>
            <a:ext cx="934720" cy="7289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21600"/>
                </a:lnTo>
                <a:lnTo>
                  <a:pt x="10800" y="0"/>
                </a:lnTo>
                <a:lnTo>
                  <a:pt x="21600" y="0"/>
                </a:lnTo>
              </a:path>
            </a:pathLst>
          </a:custGeom>
          <a:ln w="19050">
            <a:solidFill>
              <a:srgbClr val="A2C4C9"/>
            </a:solidFill>
            <a:round/>
            <a:tailEnd type="triangle"/>
          </a:ln>
        </p:spPr>
        <p:txBody>
          <a:bodyPr/>
          <a:lstStyle/>
          <a:p>
            <a:pPr lvl="0"/>
          </a:p>
        </p:txBody>
      </p:sp>
      <p:sp>
        <p:nvSpPr>
          <p:cNvPr id="451" name="Shape 451"/>
          <p:cNvSpPr/>
          <p:nvPr/>
        </p:nvSpPr>
        <p:spPr>
          <a:xfrm>
            <a:off x="4650740" y="2034540"/>
            <a:ext cx="93472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path>
            </a:pathLst>
          </a:custGeom>
          <a:ln w="19050">
            <a:solidFill>
              <a:srgbClr val="A2C4C9"/>
            </a:solidFill>
            <a:round/>
            <a:tailEnd type="triangle"/>
          </a:ln>
        </p:spPr>
        <p:txBody>
          <a:bodyPr/>
          <a:lstStyle/>
          <a:p>
            <a:pPr lvl="0"/>
          </a:p>
        </p:txBody>
      </p:sp>
      <p:sp>
        <p:nvSpPr>
          <p:cNvPr id="452" name="Shape 452"/>
          <p:cNvSpPr/>
          <p:nvPr/>
        </p:nvSpPr>
        <p:spPr>
          <a:xfrm>
            <a:off x="4650740" y="2034540"/>
            <a:ext cx="934720" cy="721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19050">
            <a:solidFill>
              <a:srgbClr val="A2C4C9"/>
            </a:solidFill>
            <a:round/>
            <a:tailEnd type="triangle"/>
          </a:ln>
        </p:spPr>
        <p:txBody>
          <a:bodyPr/>
          <a:lstStyle/>
          <a:p>
            <a:pPr lvl="0"/>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27"/>
                                        </p:tgtEl>
                                        <p:attrNameLst>
                                          <p:attrName>style.visibility</p:attrName>
                                        </p:attrNameLst>
                                      </p:cBhvr>
                                      <p:to>
                                        <p:strVal val="visible"/>
                                      </p:to>
                                    </p:set>
                                    <p:animEffect filter="fade" transition="in">
                                      <p:cBhvr>
                                        <p:cTn id="7" dur="1000"/>
                                        <p:tgtEl>
                                          <p:spTgt spid="427"/>
                                        </p:tgtEl>
                                      </p:cBhvr>
                                    </p:animEffect>
                                  </p:childTnLst>
                                </p:cTn>
                              </p:par>
                            </p:childTnLst>
                          </p:cTn>
                        </p:par>
                        <p:par>
                          <p:cTn id="8" fill="hold">
                            <p:stCondLst>
                              <p:cond delay="1000"/>
                            </p:stCondLst>
                            <p:childTnLst>
                              <p:par>
                                <p:cTn id="9" nodeType="afterEffect" presetClass="entr" presetSubtype="0" presetID="10" grpId="2" fill="hold">
                                  <p:stCondLst>
                                    <p:cond delay="0"/>
                                  </p:stCondLst>
                                  <p:iterate type="el" backwards="0">
                                    <p:tmAbs val="0"/>
                                  </p:iterate>
                                  <p:childTnLst>
                                    <p:set>
                                      <p:cBhvr>
                                        <p:cTn id="10" fill="hold"/>
                                        <p:tgtEl>
                                          <p:spTgt spid="430"/>
                                        </p:tgtEl>
                                        <p:attrNameLst>
                                          <p:attrName>style.visibility</p:attrName>
                                        </p:attrNameLst>
                                      </p:cBhvr>
                                      <p:to>
                                        <p:strVal val="visible"/>
                                      </p:to>
                                    </p:set>
                                    <p:animEffect filter="fade" transition="in">
                                      <p:cBhvr>
                                        <p:cTn id="11" dur="1000"/>
                                        <p:tgtEl>
                                          <p:spTgt spid="430"/>
                                        </p:tgtEl>
                                      </p:cBhvr>
                                    </p:animEffect>
                                  </p:childTnLst>
                                </p:cTn>
                              </p:par>
                            </p:childTnLst>
                          </p:cTn>
                        </p:par>
                        <p:par>
                          <p:cTn id="12" fill="hold">
                            <p:stCondLst>
                              <p:cond delay="2000"/>
                            </p:stCondLst>
                            <p:childTnLst>
                              <p:par>
                                <p:cTn id="13" nodeType="afterEffect" presetClass="entr" presetSubtype="0" presetID="10" grpId="3" fill="hold">
                                  <p:stCondLst>
                                    <p:cond delay="0"/>
                                  </p:stCondLst>
                                  <p:iterate type="el" backwards="0">
                                    <p:tmAbs val="0"/>
                                  </p:iterate>
                                  <p:childTnLst>
                                    <p:set>
                                      <p:cBhvr>
                                        <p:cTn id="14" fill="hold"/>
                                        <p:tgtEl>
                                          <p:spTgt spid="449"/>
                                        </p:tgtEl>
                                        <p:attrNameLst>
                                          <p:attrName>style.visibility</p:attrName>
                                        </p:attrNameLst>
                                      </p:cBhvr>
                                      <p:to>
                                        <p:strVal val="visible"/>
                                      </p:to>
                                    </p:set>
                                    <p:animEffect filter="fade" transition="in">
                                      <p:cBhvr>
                                        <p:cTn id="15" dur="1000"/>
                                        <p:tgtEl>
                                          <p:spTgt spid="449"/>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4" fill="hold">
                                  <p:stCondLst>
                                    <p:cond delay="0"/>
                                  </p:stCondLst>
                                  <p:iterate type="el" backwards="0">
                                    <p:tmAbs val="0"/>
                                  </p:iterate>
                                  <p:childTnLst>
                                    <p:set>
                                      <p:cBhvr>
                                        <p:cTn id="19" fill="hold"/>
                                        <p:tgtEl>
                                          <p:spTgt spid="448"/>
                                        </p:tgtEl>
                                        <p:attrNameLst>
                                          <p:attrName>style.visibility</p:attrName>
                                        </p:attrNameLst>
                                      </p:cBhvr>
                                      <p:to>
                                        <p:strVal val="visible"/>
                                      </p:to>
                                    </p:set>
                                    <p:animEffect filter="fade" transition="in">
                                      <p:cBhvr>
                                        <p:cTn id="20" dur="1000"/>
                                        <p:tgtEl>
                                          <p:spTgt spid="448"/>
                                        </p:tgtEl>
                                      </p:cBhvr>
                                    </p:animEffect>
                                  </p:childTnLst>
                                </p:cTn>
                              </p:par>
                            </p:childTnLst>
                          </p:cTn>
                        </p:par>
                        <p:par>
                          <p:cTn id="21" fill="hold">
                            <p:stCondLst>
                              <p:cond delay="1000"/>
                            </p:stCondLst>
                            <p:childTnLst>
                              <p:par>
                                <p:cTn id="22" nodeType="afterEffect" presetClass="entr" presetSubtype="0" presetID="10" grpId="5" fill="hold">
                                  <p:stCondLst>
                                    <p:cond delay="0"/>
                                  </p:stCondLst>
                                  <p:iterate type="el" backwards="0">
                                    <p:tmAbs val="0"/>
                                  </p:iterate>
                                  <p:childTnLst>
                                    <p:set>
                                      <p:cBhvr>
                                        <p:cTn id="23" fill="hold"/>
                                        <p:tgtEl>
                                          <p:spTgt spid="433"/>
                                        </p:tgtEl>
                                        <p:attrNameLst>
                                          <p:attrName>style.visibility</p:attrName>
                                        </p:attrNameLst>
                                      </p:cBhvr>
                                      <p:to>
                                        <p:strVal val="visible"/>
                                      </p:to>
                                    </p:set>
                                    <p:animEffect filter="fade" transition="in">
                                      <p:cBhvr>
                                        <p:cTn id="24" dur="1000"/>
                                        <p:tgtEl>
                                          <p:spTgt spid="433"/>
                                        </p:tgtEl>
                                      </p:cBhvr>
                                    </p:animEffec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0" grpId="6" fill="hold">
                                  <p:stCondLst>
                                    <p:cond delay="0"/>
                                  </p:stCondLst>
                                  <p:iterate type="el" backwards="0">
                                    <p:tmAbs val="0"/>
                                  </p:iterate>
                                  <p:childTnLst>
                                    <p:set>
                                      <p:cBhvr>
                                        <p:cTn id="28" fill="hold"/>
                                        <p:tgtEl>
                                          <p:spTgt spid="450"/>
                                        </p:tgtEl>
                                        <p:attrNameLst>
                                          <p:attrName>style.visibility</p:attrName>
                                        </p:attrNameLst>
                                      </p:cBhvr>
                                      <p:to>
                                        <p:strVal val="visible"/>
                                      </p:to>
                                    </p:set>
                                    <p:animEffect filter="fade" transition="in">
                                      <p:cBhvr>
                                        <p:cTn id="29" dur="1000"/>
                                        <p:tgtEl>
                                          <p:spTgt spid="450"/>
                                        </p:tgtEl>
                                      </p:cBhvr>
                                    </p:animEffect>
                                  </p:childTnLst>
                                </p:cTn>
                              </p:par>
                            </p:childTnLst>
                          </p:cTn>
                        </p:par>
                        <p:par>
                          <p:cTn id="30" fill="hold">
                            <p:stCondLst>
                              <p:cond delay="1000"/>
                            </p:stCondLst>
                            <p:childTnLst>
                              <p:par>
                                <p:cTn id="31" nodeType="afterEffect" presetClass="entr" presetSubtype="0" presetID="10" grpId="7" fill="hold">
                                  <p:stCondLst>
                                    <p:cond delay="0"/>
                                  </p:stCondLst>
                                  <p:iterate type="el" backwards="0">
                                    <p:tmAbs val="0"/>
                                  </p:iterate>
                                  <p:childTnLst>
                                    <p:set>
                                      <p:cBhvr>
                                        <p:cTn id="32" fill="hold"/>
                                        <p:tgtEl>
                                          <p:spTgt spid="438"/>
                                        </p:tgtEl>
                                        <p:attrNameLst>
                                          <p:attrName>style.visibility</p:attrName>
                                        </p:attrNameLst>
                                      </p:cBhvr>
                                      <p:to>
                                        <p:strVal val="visible"/>
                                      </p:to>
                                    </p:set>
                                    <p:animEffect filter="fade" transition="in">
                                      <p:cBhvr>
                                        <p:cTn id="33" dur="1000"/>
                                        <p:tgtEl>
                                          <p:spTgt spid="438"/>
                                        </p:tgtEl>
                                      </p:cBhvr>
                                    </p:animEffect>
                                  </p:childTnLst>
                                </p:cTn>
                              </p:par>
                            </p:childTnLst>
                          </p:cTn>
                        </p:par>
                        <p:par>
                          <p:cTn id="34" fill="hold">
                            <p:stCondLst>
                              <p:cond delay="2000"/>
                            </p:stCondLst>
                            <p:childTnLst>
                              <p:par>
                                <p:cTn id="35" nodeType="afterEffect" presetClass="entr" presetSubtype="0" presetID="10" grpId="8" fill="hold">
                                  <p:stCondLst>
                                    <p:cond delay="0"/>
                                  </p:stCondLst>
                                  <p:iterate type="el" backwards="0">
                                    <p:tmAbs val="0"/>
                                  </p:iterate>
                                  <p:childTnLst>
                                    <p:set>
                                      <p:cBhvr>
                                        <p:cTn id="36" fill="hold"/>
                                        <p:tgtEl>
                                          <p:spTgt spid="451"/>
                                        </p:tgtEl>
                                        <p:attrNameLst>
                                          <p:attrName>style.visibility</p:attrName>
                                        </p:attrNameLst>
                                      </p:cBhvr>
                                      <p:to>
                                        <p:strVal val="visible"/>
                                      </p:to>
                                    </p:set>
                                    <p:animEffect filter="fade" transition="in">
                                      <p:cBhvr>
                                        <p:cTn id="37" dur="1500"/>
                                        <p:tgtEl>
                                          <p:spTgt spid="451"/>
                                        </p:tgtEl>
                                      </p:cBhvr>
                                    </p:animEffect>
                                  </p:childTnLst>
                                </p:cTn>
                              </p:par>
                            </p:childTnLst>
                          </p:cTn>
                        </p:par>
                        <p:par>
                          <p:cTn id="38" fill="hold">
                            <p:stCondLst>
                              <p:cond delay="3500"/>
                            </p:stCondLst>
                            <p:childTnLst>
                              <p:par>
                                <p:cTn id="39" nodeType="afterEffect" presetClass="entr" presetSubtype="0" presetID="10" grpId="9" fill="hold">
                                  <p:stCondLst>
                                    <p:cond delay="0"/>
                                  </p:stCondLst>
                                  <p:iterate type="el" backwards="0">
                                    <p:tmAbs val="0"/>
                                  </p:iterate>
                                  <p:childTnLst>
                                    <p:set>
                                      <p:cBhvr>
                                        <p:cTn id="40" fill="hold"/>
                                        <p:tgtEl>
                                          <p:spTgt spid="441"/>
                                        </p:tgtEl>
                                        <p:attrNameLst>
                                          <p:attrName>style.visibility</p:attrName>
                                        </p:attrNameLst>
                                      </p:cBhvr>
                                      <p:to>
                                        <p:strVal val="visible"/>
                                      </p:to>
                                    </p:set>
                                    <p:animEffect filter="fade" transition="in">
                                      <p:cBhvr>
                                        <p:cTn id="41" dur="1000"/>
                                        <p:tgtEl>
                                          <p:spTgt spid="441"/>
                                        </p:tgtEl>
                                      </p:cBhvr>
                                    </p:animEffect>
                                  </p:childTnLst>
                                </p:cTn>
                              </p:par>
                            </p:childTnLst>
                          </p:cTn>
                        </p:par>
                        <p:par>
                          <p:cTn id="42" fill="hold">
                            <p:stCondLst>
                              <p:cond delay="4500"/>
                            </p:stCondLst>
                            <p:childTnLst>
                              <p:par>
                                <p:cTn id="43" nodeType="afterEffect" presetClass="entr" presetSubtype="0" presetID="10" grpId="10" fill="hold">
                                  <p:stCondLst>
                                    <p:cond delay="0"/>
                                  </p:stCondLst>
                                  <p:iterate type="el" backwards="0">
                                    <p:tmAbs val="0"/>
                                  </p:iterate>
                                  <p:childTnLst>
                                    <p:set>
                                      <p:cBhvr>
                                        <p:cTn id="44" fill="hold"/>
                                        <p:tgtEl>
                                          <p:spTgt spid="452"/>
                                        </p:tgtEl>
                                        <p:attrNameLst>
                                          <p:attrName>style.visibility</p:attrName>
                                        </p:attrNameLst>
                                      </p:cBhvr>
                                      <p:to>
                                        <p:strVal val="visible"/>
                                      </p:to>
                                    </p:set>
                                    <p:animEffect filter="fade" transition="in">
                                      <p:cBhvr>
                                        <p:cTn id="45" dur="1500"/>
                                        <p:tgtEl>
                                          <p:spTgt spid="452"/>
                                        </p:tgtEl>
                                      </p:cBhvr>
                                    </p:animEffect>
                                  </p:childTnLst>
                                </p:cTn>
                              </p:par>
                            </p:childTnLst>
                          </p:cTn>
                        </p:par>
                        <p:par>
                          <p:cTn id="46" fill="hold">
                            <p:stCondLst>
                              <p:cond delay="6000"/>
                            </p:stCondLst>
                            <p:childTnLst>
                              <p:par>
                                <p:cTn id="47" nodeType="afterEffect" presetClass="entr" presetSubtype="0" presetID="10" grpId="11" fill="hold">
                                  <p:stCondLst>
                                    <p:cond delay="0"/>
                                  </p:stCondLst>
                                  <p:iterate type="el" backwards="0">
                                    <p:tmAbs val="0"/>
                                  </p:iterate>
                                  <p:childTnLst>
                                    <p:set>
                                      <p:cBhvr>
                                        <p:cTn id="48" fill="hold"/>
                                        <p:tgtEl>
                                          <p:spTgt spid="444"/>
                                        </p:tgtEl>
                                        <p:attrNameLst>
                                          <p:attrName>style.visibility</p:attrName>
                                        </p:attrNameLst>
                                      </p:cBhvr>
                                      <p:to>
                                        <p:strVal val="visible"/>
                                      </p:to>
                                    </p:set>
                                    <p:animEffect filter="fade" transition="in">
                                      <p:cBhvr>
                                        <p:cTn id="49"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2" grpId="10"/>
      <p:bldP build="whole" bldLvl="1" animBg="1" rev="0" advAuto="0" spid="430" grpId="2"/>
      <p:bldP build="whole" bldLvl="1" animBg="1" rev="0" advAuto="0" spid="448" grpId="4"/>
      <p:bldP build="whole" bldLvl="1" animBg="1" rev="0" advAuto="0" spid="441" grpId="9"/>
      <p:bldP build="whole" bldLvl="1" animBg="1" rev="0" advAuto="0" spid="444" grpId="11"/>
      <p:bldP build="whole" bldLvl="1" animBg="1" rev="0" advAuto="0" spid="433" grpId="5"/>
      <p:bldP build="whole" bldLvl="1" animBg="1" rev="0" advAuto="0" spid="450" grpId="6"/>
      <p:bldP build="whole" bldLvl="1" animBg="1" rev="0" advAuto="0" spid="427" grpId="1"/>
      <p:bldP build="whole" bldLvl="1" animBg="1" rev="0" advAuto="0" spid="438" grpId="7"/>
      <p:bldP build="whole" bldLvl="1" animBg="1" rev="0" advAuto="0" spid="451" grpId="8"/>
      <p:bldP build="whole" bldLvl="1" animBg="1" rev="0" advAuto="0" spid="449" grpId="3"/>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Shape 456"/>
          <p:cNvSpPr/>
          <p:nvPr>
            <p:ph type="title"/>
          </p:nvPr>
        </p:nvSpPr>
        <p:spPr>
          <a:xfrm>
            <a:off x="457198" y="59741"/>
            <a:ext cx="8229601" cy="795145"/>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Ops Manager Installation</a:t>
            </a:r>
          </a:p>
        </p:txBody>
      </p:sp>
      <p:graphicFrame>
        <p:nvGraphicFramePr>
          <p:cNvPr id="457" name="Table 457"/>
          <p:cNvGraphicFramePr/>
          <p:nvPr/>
        </p:nvGraphicFramePr>
        <p:xfrm>
          <a:off x="957262" y="1161156"/>
          <a:ext cx="7239001" cy="3000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14737"/>
                <a:gridCol w="3614737"/>
              </a:tblGrid>
              <a:tr h="747618">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Cloud Provider</a:t>
                      </a:r>
                    </a:p>
                  </a:txBody>
                  <a:tcPr marL="91425" marR="91425" marT="91425" marB="91425" anchor="t" anchorCtr="0" horzOverflow="overflow"/>
                </a:tc>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Installation Instructions</a:t>
                      </a:r>
                    </a:p>
                  </a:txBody>
                  <a:tcPr marL="91425" marR="91425" marT="91425" marB="91425" anchor="t" anchorCtr="0" horzOverflow="overflow"/>
                </a:tc>
              </a:tr>
              <a:tr h="747618">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vSphere &amp; vCloud Air</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3" invalidUrl="" action="" tgtFrame="" tooltip="" history="1" highlightClick="0" endSnd="0"/>
                        </a:rPr>
                        <a:t>vSphere &amp; vCloud Air Installation</a:t>
                      </a:r>
                    </a:p>
                  </a:txBody>
                  <a:tcPr marL="91425" marR="91425" marT="91425" marB="91425" anchor="t" anchorCtr="0" horzOverflow="overflow"/>
                </a:tc>
              </a:tr>
              <a:tr h="747618">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OpenStack</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4" invalidUrl="" action="" tgtFrame="" tooltip="" history="1" highlightClick="0" endSnd="0"/>
                        </a:rPr>
                        <a:t>OpenStack Installation</a:t>
                      </a:r>
                    </a:p>
                  </a:txBody>
                  <a:tcPr marL="91425" marR="91425" marT="91425" marB="91425" anchor="t" anchorCtr="0" horzOverflow="overflow"/>
                </a:tc>
              </a:tr>
              <a:tr h="747618">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AWS</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5" invalidUrl="" action="" tgtFrame="" tooltip="" history="1" highlightClick="0" endSnd="0"/>
                        </a:rPr>
                        <a:t>AWS Installation</a:t>
                      </a:r>
                    </a:p>
                  </a:txBody>
                  <a:tcPr marL="91425" marR="91425" marT="91425" marB="91425" anchor="t" anchorCtr="0" horzOverflow="overflow"/>
                </a:tc>
              </a:tr>
            </a:tbl>
          </a:graphicData>
        </a:graphic>
      </p:graphicFrame>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18" name="Group 118"/>
          <p:cNvGrpSpPr/>
          <p:nvPr/>
        </p:nvGrpSpPr>
        <p:grpSpPr>
          <a:xfrm>
            <a:off x="1347612" y="2138680"/>
            <a:ext cx="6448776" cy="866140"/>
            <a:chOff x="0" y="0"/>
            <a:chExt cx="6448775" cy="866139"/>
          </a:xfrm>
        </p:grpSpPr>
        <p:sp>
          <p:nvSpPr>
            <p:cNvPr id="114" name="Shape 114"/>
            <p:cNvSpPr/>
            <p:nvPr/>
          </p:nvSpPr>
          <p:spPr>
            <a:xfrm>
              <a:off x="945944" y="159047"/>
              <a:ext cx="5502831" cy="548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3200">
                  <a:solidFill>
                    <a:srgbClr val="FFFFFF"/>
                  </a:solidFill>
                </a:defRPr>
              </a:lvl1pPr>
            </a:lstStyle>
            <a:p>
              <a:pPr lvl="0">
                <a:defRPr sz="1800">
                  <a:solidFill>
                    <a:srgbClr val="000000"/>
                  </a:solidFill>
                </a:defRPr>
              </a:pPr>
              <a:r>
                <a:rPr sz="3200">
                  <a:solidFill>
                    <a:srgbClr val="FFFFFF"/>
                  </a:solidFill>
                </a:rPr>
                <a:t>Platforms change our mindset</a:t>
              </a:r>
            </a:p>
          </p:txBody>
        </p:sp>
        <p:grpSp>
          <p:nvGrpSpPr>
            <p:cNvPr id="117" name="Group 117"/>
            <p:cNvGrpSpPr/>
            <p:nvPr/>
          </p:nvGrpSpPr>
          <p:grpSpPr>
            <a:xfrm>
              <a:off x="-1" y="0"/>
              <a:ext cx="734056" cy="866140"/>
              <a:chOff x="0" y="0"/>
              <a:chExt cx="734054" cy="866139"/>
            </a:xfrm>
          </p:grpSpPr>
          <p:sp>
            <p:nvSpPr>
              <p:cNvPr id="115" name="Shape 115"/>
              <p:cNvSpPr/>
              <p:nvPr/>
            </p:nvSpPr>
            <p:spPr>
              <a:xfrm>
                <a:off x="0" y="60128"/>
                <a:ext cx="734055" cy="74588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16" name="Shape 116"/>
              <p:cNvSpPr/>
              <p:nvPr/>
            </p:nvSpPr>
            <p:spPr>
              <a:xfrm>
                <a:off x="194034" y="0"/>
                <a:ext cx="345987" cy="86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1</a:t>
                </a:r>
              </a:p>
            </p:txBody>
          </p:sp>
        </p:grpSp>
      </p:gr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title"/>
          </p:nvPr>
        </p:nvSpPr>
        <p:spPr>
          <a:xfrm>
            <a:off x="457200" y="42948"/>
            <a:ext cx="8229600" cy="794030"/>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Ops Manager Configuration</a:t>
            </a:r>
          </a:p>
        </p:txBody>
      </p:sp>
      <p:graphicFrame>
        <p:nvGraphicFramePr>
          <p:cNvPr id="462" name="Table 462"/>
          <p:cNvGraphicFramePr/>
          <p:nvPr/>
        </p:nvGraphicFramePr>
        <p:xfrm>
          <a:off x="957262" y="1161156"/>
          <a:ext cx="7239001" cy="3000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14737"/>
                <a:gridCol w="3614737"/>
              </a:tblGrid>
              <a:tr h="598095">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Cloud Provider</a:t>
                      </a:r>
                    </a:p>
                  </a:txBody>
                  <a:tcPr marL="91425" marR="91425" marT="91425" marB="91425" anchor="t" anchorCtr="0" horzOverflow="overflow"/>
                </a:tc>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Ops Manager Configuration</a:t>
                      </a:r>
                    </a:p>
                  </a:txBody>
                  <a:tcPr marL="91425" marR="91425" marT="91425" marB="91425" anchor="t" anchorCtr="0" horzOverflow="overflow"/>
                </a:tc>
              </a:tr>
              <a:tr h="598095">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vSphere</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3" invalidUrl="" action="" tgtFrame="" tooltip="" history="1" highlightClick="0" endSnd="0"/>
                        </a:rPr>
                        <a:t>vSphere Configuration</a:t>
                      </a:r>
                    </a:p>
                  </a:txBody>
                  <a:tcPr marL="91425" marR="91425" marT="91425" marB="91425" anchor="t" anchorCtr="0" horzOverflow="overflow"/>
                </a:tc>
              </a:tr>
              <a:tr h="598095">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vCloud Air</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4" invalidUrl="" action="" tgtFrame="" tooltip="" history="1" highlightClick="0" endSnd="0"/>
                        </a:rPr>
                        <a:t>vCloud Air Configuration</a:t>
                      </a:r>
                    </a:p>
                  </a:txBody>
                  <a:tcPr marL="91425" marR="91425" marT="91425" marB="91425" anchor="t" anchorCtr="0" horzOverflow="overflow"/>
                </a:tc>
              </a:tr>
              <a:tr h="598095">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OpenStack</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5" invalidUrl="" action="" tgtFrame="" tooltip="" history="1" highlightClick="0" endSnd="0"/>
                        </a:rPr>
                        <a:t>OpenStack Configuration</a:t>
                      </a:r>
                    </a:p>
                  </a:txBody>
                  <a:tcPr marL="91425" marR="91425" marT="91425" marB="91425" anchor="t" anchorCtr="0" horzOverflow="overflow"/>
                </a:tc>
              </a:tr>
              <a:tr h="598095">
                <a:tc>
                  <a:txBody>
                    <a:bodyPr/>
                    <a:lstStyle/>
                    <a:p>
                      <a:pPr lvl="0" algn="l">
                        <a:defRPr b="0" i="0" sz="1800">
                          <a:solidFill>
                            <a:srgbClr val="000000"/>
                          </a:solidFill>
                        </a:defRPr>
                      </a:pPr>
                      <a:r>
                        <a:rPr b="1" i="1">
                          <a:solidFill>
                            <a:srgbClr val="F3F3F3"/>
                          </a:solidFill>
                          <a:latin typeface="Source Sans Pro"/>
                          <a:ea typeface="Source Sans Pro"/>
                          <a:cs typeface="Source Sans Pro"/>
                          <a:sym typeface="Source Sans Pro"/>
                        </a:rPr>
                        <a:t>AWS</a:t>
                      </a:r>
                    </a:p>
                  </a:txBody>
                  <a:tcPr marL="91425" marR="91425" marT="91425" marB="91425" anchor="t" anchorCtr="0" horzOverflow="overflow"/>
                </a:tc>
                <a:tc>
                  <a:txBody>
                    <a:bodyPr/>
                    <a:lstStyle/>
                    <a:p>
                      <a:pPr lvl="0" algn="l">
                        <a:defRPr b="0" i="0" sz="1800">
                          <a:solidFill>
                            <a:srgbClr val="000000"/>
                          </a:solidFill>
                        </a:defRPr>
                      </a:pPr>
                      <a:r>
                        <a:rPr b="1" i="1">
                          <a:solidFill>
                            <a:srgbClr val="262626"/>
                          </a:solidFill>
                          <a:latin typeface="Source Sans Pro"/>
                          <a:ea typeface="Source Sans Pro"/>
                          <a:cs typeface="Source Sans Pro"/>
                          <a:sym typeface="Source Sans Pro"/>
                          <a:hlinkClick r:id="rId6" invalidUrl="" action="" tgtFrame="" tooltip="" history="1" highlightClick="0" endSnd="0"/>
                        </a:rPr>
                        <a:t>AWS Configuration</a:t>
                      </a:r>
                    </a:p>
                  </a:txBody>
                  <a:tcPr marL="91425" marR="91425" marT="91425" marB="91425" anchor="t" anchorCtr="0" horzOverflow="overflow"/>
                </a:tc>
              </a:tr>
            </a:tbl>
          </a:graphicData>
        </a:graphic>
      </p:graphicFrame>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title"/>
          </p:nvPr>
        </p:nvSpPr>
        <p:spPr>
          <a:xfrm>
            <a:off x="457200" y="-15829"/>
            <a:ext cx="8229600" cy="893248"/>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Backup &amp; Recovery</a:t>
            </a:r>
          </a:p>
        </p:txBody>
      </p:sp>
      <p:sp>
        <p:nvSpPr>
          <p:cNvPr id="467" name="Shape 467"/>
          <p:cNvSpPr/>
          <p:nvPr>
            <p:ph type="body" idx="1"/>
          </p:nvPr>
        </p:nvSpPr>
        <p:spPr>
          <a:xfrm>
            <a:off x="457200" y="1108074"/>
            <a:ext cx="8229600" cy="3082801"/>
          </a:xfrm>
          <a:prstGeom prst="rect">
            <a:avLst/>
          </a:prstGeom>
        </p:spPr>
        <p:txBody>
          <a:bodyPr lIns="0" tIns="0" rIns="0" bIns="0">
            <a:normAutofit fontScale="100000" lnSpcReduction="0"/>
          </a:bodyPr>
          <a:lstStyle/>
          <a:p>
            <a:pPr lvl="0" marL="0" indent="0" defTabSz="896111">
              <a:spcBef>
                <a:spcPts val="0"/>
              </a:spcBef>
              <a:buSzTx/>
              <a:buNone/>
              <a:defRPr sz="1800">
                <a:solidFill>
                  <a:srgbClr val="000000"/>
                </a:solidFill>
              </a:defRPr>
            </a:pPr>
            <a:r>
              <a:rPr sz="1764">
                <a:solidFill>
                  <a:srgbClr val="FFFFFF"/>
                </a:solidFill>
                <a:latin typeface="Source Sans Pro"/>
                <a:ea typeface="Source Sans Pro"/>
                <a:cs typeface="Source Sans Pro"/>
                <a:sym typeface="Source Sans Pro"/>
              </a:rPr>
              <a:t>A comprehensive backup and recovery strategy will go a long way in the event of a catastrophic system failure. Having automated backup and recovery plans will greatly contribute to the stability of the Pivotal Cloud Foundry.</a:t>
            </a:r>
            <a:endParaRPr sz="1764">
              <a:solidFill>
                <a:srgbClr val="FFFFFF"/>
              </a:solidFill>
              <a:latin typeface="Source Sans Pro"/>
              <a:ea typeface="Source Sans Pro"/>
              <a:cs typeface="Source Sans Pro"/>
              <a:sym typeface="Source Sans Pro"/>
            </a:endParaRPr>
          </a:p>
          <a:p>
            <a:pPr lvl="0" marL="0" indent="0" defTabSz="896111">
              <a:spcBef>
                <a:spcPts val="0"/>
              </a:spcBef>
              <a:buSzTx/>
              <a:buNone/>
              <a:defRPr sz="1800">
                <a:solidFill>
                  <a:srgbClr val="000000"/>
                </a:solidFill>
              </a:defRPr>
            </a:pPr>
            <a:endParaRPr sz="1764">
              <a:solidFill>
                <a:srgbClr val="FFFFFF"/>
              </a:solidFill>
              <a:latin typeface="Source Sans Pro"/>
              <a:ea typeface="Source Sans Pro"/>
              <a:cs typeface="Source Sans Pro"/>
              <a:sym typeface="Source Sans Pro"/>
            </a:endParaRPr>
          </a:p>
          <a:p>
            <a:pPr lvl="0" marL="0" indent="0" defTabSz="896111">
              <a:spcBef>
                <a:spcPts val="0"/>
              </a:spcBef>
              <a:buSzTx/>
              <a:buNone/>
              <a:defRPr sz="1800">
                <a:solidFill>
                  <a:srgbClr val="000000"/>
                </a:solidFill>
              </a:defRPr>
            </a:pPr>
            <a:r>
              <a:rPr sz="1764">
                <a:solidFill>
                  <a:srgbClr val="FFFFFF"/>
                </a:solidFill>
                <a:latin typeface="Source Sans Pro"/>
                <a:ea typeface="Source Sans Pro"/>
                <a:cs typeface="Source Sans Pro"/>
                <a:sym typeface="Source Sans Pro"/>
              </a:rPr>
              <a:t>There are four major steps that need to be completed to ensure a sufficiently backed up installation.</a:t>
            </a:r>
            <a:endParaRPr sz="1764">
              <a:solidFill>
                <a:srgbClr val="FFFFFF"/>
              </a:solidFill>
              <a:latin typeface="Source Sans Pro"/>
              <a:ea typeface="Source Sans Pro"/>
              <a:cs typeface="Source Sans Pro"/>
              <a:sym typeface="Source Sans Pro"/>
            </a:endParaRPr>
          </a:p>
          <a:p>
            <a:pPr lvl="0" marL="328041" indent="-216027" defTabSz="896111">
              <a:spcBef>
                <a:spcPts val="0"/>
              </a:spcBef>
              <a:buFont typeface="Source Sans Pro"/>
              <a:buAutoNum type="arabicPeriod" startAt="1"/>
              <a:defRPr sz="1800">
                <a:solidFill>
                  <a:srgbClr val="000000"/>
                </a:solidFill>
              </a:defRPr>
            </a:pPr>
            <a:r>
              <a:rPr sz="1764">
                <a:solidFill>
                  <a:srgbClr val="FFFFFF"/>
                </a:solidFill>
                <a:latin typeface="Source Sans Pro"/>
                <a:ea typeface="Source Sans Pro"/>
                <a:cs typeface="Source Sans Pro"/>
                <a:sym typeface="Source Sans Pro"/>
              </a:rPr>
              <a:t>Record DB Encryption Credentials</a:t>
            </a:r>
            <a:endParaRPr sz="1764">
              <a:solidFill>
                <a:srgbClr val="FFFFFF"/>
              </a:solidFill>
              <a:latin typeface="Source Sans Pro"/>
              <a:ea typeface="Source Sans Pro"/>
              <a:cs typeface="Source Sans Pro"/>
              <a:sym typeface="Source Sans Pro"/>
            </a:endParaRPr>
          </a:p>
          <a:p>
            <a:pPr lvl="0" marL="328041" indent="-216027" defTabSz="896111">
              <a:spcBef>
                <a:spcPts val="0"/>
              </a:spcBef>
              <a:buFont typeface="Source Sans Pro"/>
              <a:buAutoNum type="arabicPeriod" startAt="1"/>
              <a:defRPr sz="1800">
                <a:solidFill>
                  <a:srgbClr val="000000"/>
                </a:solidFill>
              </a:defRPr>
            </a:pPr>
            <a:r>
              <a:rPr sz="1764">
                <a:solidFill>
                  <a:srgbClr val="FFFFFF"/>
                </a:solidFill>
                <a:latin typeface="Source Sans Pro"/>
                <a:ea typeface="Source Sans Pro"/>
                <a:cs typeface="Source Sans Pro"/>
                <a:sym typeface="Source Sans Pro"/>
              </a:rPr>
              <a:t>Export Installation Settings</a:t>
            </a:r>
            <a:endParaRPr sz="1764">
              <a:solidFill>
                <a:srgbClr val="FFFFFF"/>
              </a:solidFill>
              <a:latin typeface="Source Sans Pro"/>
              <a:ea typeface="Source Sans Pro"/>
              <a:cs typeface="Source Sans Pro"/>
              <a:sym typeface="Source Sans Pro"/>
            </a:endParaRPr>
          </a:p>
          <a:p>
            <a:pPr lvl="0" marL="328041" indent="-216027" defTabSz="896111">
              <a:spcBef>
                <a:spcPts val="0"/>
              </a:spcBef>
              <a:buFont typeface="Source Sans Pro"/>
              <a:buAutoNum type="arabicPeriod" startAt="1"/>
              <a:defRPr sz="1800">
                <a:solidFill>
                  <a:srgbClr val="000000"/>
                </a:solidFill>
              </a:defRPr>
            </a:pPr>
            <a:r>
              <a:rPr sz="1764">
                <a:solidFill>
                  <a:srgbClr val="FFFFFF"/>
                </a:solidFill>
                <a:latin typeface="Source Sans Pro"/>
                <a:ea typeface="Source Sans Pro"/>
                <a:cs typeface="Source Sans Pro"/>
                <a:sym typeface="Source Sans Pro"/>
              </a:rPr>
              <a:t>Download BOSH Manifest</a:t>
            </a:r>
            <a:endParaRPr sz="1764">
              <a:solidFill>
                <a:srgbClr val="FFFFFF"/>
              </a:solidFill>
              <a:latin typeface="Source Sans Pro"/>
              <a:ea typeface="Source Sans Pro"/>
              <a:cs typeface="Source Sans Pro"/>
              <a:sym typeface="Source Sans Pro"/>
            </a:endParaRPr>
          </a:p>
          <a:p>
            <a:pPr lvl="0" marL="328041" indent="-216027" defTabSz="896111">
              <a:spcBef>
                <a:spcPts val="0"/>
              </a:spcBef>
              <a:buFont typeface="Source Sans Pro"/>
              <a:buAutoNum type="arabicPeriod" startAt="1"/>
              <a:defRPr sz="1800">
                <a:solidFill>
                  <a:srgbClr val="000000"/>
                </a:solidFill>
              </a:defRPr>
            </a:pPr>
            <a:r>
              <a:rPr sz="1764">
                <a:solidFill>
                  <a:srgbClr val="FFFFFF"/>
                </a:solidFill>
                <a:latin typeface="Source Sans Pro"/>
                <a:ea typeface="Source Sans Pro"/>
                <a:cs typeface="Source Sans Pro"/>
                <a:sym typeface="Source Sans Pro"/>
              </a:rPr>
              <a:t>Backup Critical Datastores </a:t>
            </a:r>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Shape 469"/>
          <p:cNvSpPr/>
          <p:nvPr>
            <p:ph type="title"/>
          </p:nvPr>
        </p:nvSpPr>
        <p:spPr>
          <a:xfrm>
            <a:off x="457200" y="34551"/>
            <a:ext cx="8229600" cy="825386"/>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Backup &amp; Recovery</a:t>
            </a:r>
          </a:p>
        </p:txBody>
      </p:sp>
      <p:sp>
        <p:nvSpPr>
          <p:cNvPr id="470" name="Shape 470"/>
          <p:cNvSpPr/>
          <p:nvPr>
            <p:ph type="body" idx="1"/>
          </p:nvPr>
        </p:nvSpPr>
        <p:spPr>
          <a:xfrm>
            <a:off x="457200" y="1108074"/>
            <a:ext cx="8229600" cy="3082801"/>
          </a:xfrm>
          <a:prstGeom prst="rect">
            <a:avLst/>
          </a:prstGeom>
        </p:spPr>
        <p:txBody>
          <a:bodyPr lIns="0" tIns="0" rIns="0" bIns="0">
            <a:normAutofit fontScale="100000" lnSpcReduction="0"/>
          </a:bodyPr>
          <a:lstStyle/>
          <a:p>
            <a:pPr lvl="0" marL="0" indent="0" defTabSz="886968">
              <a:spcBef>
                <a:spcPts val="0"/>
              </a:spcBef>
              <a:buSzTx/>
              <a:buNone/>
              <a:defRPr sz="1800">
                <a:solidFill>
                  <a:srgbClr val="000000"/>
                </a:solidFill>
              </a:defRPr>
            </a:pPr>
            <a:r>
              <a:rPr sz="2328">
                <a:solidFill>
                  <a:srgbClr val="FFFFFF"/>
                </a:solidFill>
                <a:latin typeface="Source Sans Pro"/>
                <a:ea typeface="Source Sans Pro"/>
                <a:cs typeface="Source Sans Pro"/>
                <a:sym typeface="Source Sans Pro"/>
              </a:rPr>
              <a:t>The encryption credentials that control access to the Cloud Controller database should be recorded, this will provide an entry point for Pivotal Support, should you need to contact them.</a:t>
            </a:r>
            <a:endParaRPr sz="2328">
              <a:solidFill>
                <a:srgbClr val="FFFFFF"/>
              </a:solidFill>
              <a:latin typeface="Source Sans Pro"/>
              <a:ea typeface="Source Sans Pro"/>
              <a:cs typeface="Source Sans Pro"/>
              <a:sym typeface="Source Sans Pro"/>
            </a:endParaRPr>
          </a:p>
          <a:p>
            <a:pPr lvl="0" marL="0" indent="0" defTabSz="886968">
              <a:spcBef>
                <a:spcPts val="0"/>
              </a:spcBef>
              <a:buSzTx/>
              <a:buNone/>
              <a:defRPr sz="1800">
                <a:solidFill>
                  <a:srgbClr val="000000"/>
                </a:solidFill>
              </a:defRPr>
            </a:pPr>
            <a:r>
              <a:rPr sz="2328">
                <a:solidFill>
                  <a:srgbClr val="FFFFFF"/>
                </a:solidFill>
                <a:latin typeface="Source Sans Pro"/>
                <a:ea typeface="Source Sans Pro"/>
                <a:cs typeface="Source Sans Pro"/>
                <a:sym typeface="Source Sans Pro"/>
              </a:rPr>
              <a:t>Exporting the installation settings will greatly speed up the recovery process and insure an exact replica of the PCF you backed up from. NOTE: This will not back up your VM’s or external systems.</a:t>
            </a:r>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Shape 472"/>
          <p:cNvSpPr/>
          <p:nvPr>
            <p:ph type="title"/>
          </p:nvPr>
        </p:nvSpPr>
        <p:spPr>
          <a:xfrm>
            <a:off x="457200" y="9361"/>
            <a:ext cx="8229600" cy="800229"/>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Backup &amp; Recovery</a:t>
            </a:r>
          </a:p>
        </p:txBody>
      </p:sp>
      <p:sp>
        <p:nvSpPr>
          <p:cNvPr id="473" name="Shape 473"/>
          <p:cNvSpPr/>
          <p:nvPr>
            <p:ph type="body" idx="1"/>
          </p:nvPr>
        </p:nvSpPr>
        <p:spPr>
          <a:xfrm>
            <a:off x="457200" y="1108074"/>
            <a:ext cx="8229600" cy="3082801"/>
          </a:xfrm>
          <a:prstGeom prst="rect">
            <a:avLst/>
          </a:prstGeom>
        </p:spPr>
        <p:txBody>
          <a:bodyPr lIns="0" tIns="0" rIns="0" bIns="0">
            <a:normAutofit fontScale="100000" lnSpcReduction="0"/>
          </a:bodyPr>
          <a:lstStyle/>
          <a:p>
            <a:pPr lvl="0" marL="0" indent="0" defTabSz="886968">
              <a:spcBef>
                <a:spcPts val="0"/>
              </a:spcBef>
              <a:buSzTx/>
              <a:buNone/>
              <a:defRPr sz="1800">
                <a:solidFill>
                  <a:srgbClr val="000000"/>
                </a:solidFill>
              </a:defRPr>
            </a:pPr>
            <a:r>
              <a:rPr sz="1746">
                <a:solidFill>
                  <a:srgbClr val="FFFFFF"/>
                </a:solidFill>
                <a:latin typeface="Source Sans Pro"/>
                <a:ea typeface="Source Sans Pro"/>
                <a:cs typeface="Source Sans Pro"/>
                <a:sym typeface="Source Sans Pro"/>
              </a:rPr>
              <a:t>The BOSH deployment manifest needs to be downloaded and stored. Make sure you download the manifest for each BOSH deployment. These contain information about your BOSH databases, which will allow us to back up the critical datastores in the next step </a:t>
            </a:r>
            <a:endParaRPr sz="1746">
              <a:solidFill>
                <a:srgbClr val="FFFFFF"/>
              </a:solidFill>
              <a:latin typeface="Source Sans Pro"/>
              <a:ea typeface="Source Sans Pro"/>
              <a:cs typeface="Source Sans Pro"/>
              <a:sym typeface="Source Sans Pro"/>
            </a:endParaRPr>
          </a:p>
          <a:p>
            <a:pPr lvl="0" marL="0" indent="0" defTabSz="886968">
              <a:spcBef>
                <a:spcPts val="0"/>
              </a:spcBef>
              <a:buSzTx/>
              <a:buNone/>
              <a:defRPr sz="1800">
                <a:solidFill>
                  <a:srgbClr val="000000"/>
                </a:solidFill>
              </a:defRPr>
            </a:pPr>
            <a:endParaRPr sz="1746">
              <a:solidFill>
                <a:srgbClr val="FFFFFF"/>
              </a:solidFill>
              <a:latin typeface="Source Sans Pro"/>
              <a:ea typeface="Source Sans Pro"/>
              <a:cs typeface="Source Sans Pro"/>
              <a:sym typeface="Source Sans Pro"/>
            </a:endParaRPr>
          </a:p>
          <a:p>
            <a:pPr lvl="0" marL="0" indent="0" defTabSz="886968">
              <a:spcBef>
                <a:spcPts val="0"/>
              </a:spcBef>
              <a:buSzTx/>
              <a:buNone/>
              <a:defRPr sz="1800">
                <a:solidFill>
                  <a:srgbClr val="000000"/>
                </a:solidFill>
              </a:defRPr>
            </a:pPr>
            <a:r>
              <a:rPr sz="1746">
                <a:solidFill>
                  <a:srgbClr val="FFFFFF"/>
                </a:solidFill>
                <a:latin typeface="Source Sans Pro"/>
                <a:ea typeface="Source Sans Pro"/>
                <a:cs typeface="Source Sans Pro"/>
                <a:sym typeface="Source Sans Pro"/>
              </a:rPr>
              <a:t>Up to now, the backup steps have focused on the configuration aspect of the installation, it is equally important to backup the installation critical datastores. Various components of Pivotal Cloud Foundry rely on these datastores: Cloud Controller, UAA, and the Apps Manager to name a few. Use the manifest to access these datastores.</a:t>
            </a:r>
            <a:endParaRPr sz="1746">
              <a:solidFill>
                <a:srgbClr val="FFFFFF"/>
              </a:solidFill>
              <a:latin typeface="Source Sans Pro"/>
              <a:ea typeface="Source Sans Pro"/>
              <a:cs typeface="Source Sans Pro"/>
              <a:sym typeface="Source Sans Pro"/>
            </a:endParaRPr>
          </a:p>
          <a:p>
            <a:pPr lvl="0" marL="0" indent="0" algn="r" defTabSz="886968">
              <a:spcBef>
                <a:spcPts val="0"/>
              </a:spcBef>
              <a:buSzTx/>
              <a:buNone/>
              <a:defRPr sz="1800">
                <a:solidFill>
                  <a:srgbClr val="000000"/>
                </a:solidFill>
              </a:defRPr>
            </a:pPr>
            <a:endParaRPr sz="970">
              <a:solidFill>
                <a:srgbClr val="D9D9D9"/>
              </a:solidFill>
              <a:latin typeface="Source Sans Pro"/>
              <a:ea typeface="Source Sans Pro"/>
              <a:cs typeface="Source Sans Pro"/>
              <a:sym typeface="Source Sans Pro"/>
            </a:endParaRPr>
          </a:p>
          <a:p>
            <a:pPr lvl="0" marL="0" indent="0" algn="r" defTabSz="886968">
              <a:spcBef>
                <a:spcPts val="0"/>
              </a:spcBef>
              <a:buSzTx/>
              <a:buNone/>
              <a:defRPr sz="1800">
                <a:solidFill>
                  <a:srgbClr val="000000"/>
                </a:solidFill>
              </a:defRPr>
            </a:pPr>
            <a:r>
              <a:rPr sz="970">
                <a:solidFill>
                  <a:srgbClr val="D9D9D9"/>
                </a:solidFill>
                <a:latin typeface="Source Sans Pro"/>
                <a:ea typeface="Source Sans Pro"/>
                <a:cs typeface="Source Sans Pro"/>
                <a:sym typeface="Source Sans Pro"/>
              </a:rPr>
              <a:t>Full instructions for Backup can be found here: </a:t>
            </a:r>
            <a:r>
              <a:rPr sz="970">
                <a:solidFill>
                  <a:srgbClr val="FFFFFF"/>
                </a:solidFill>
                <a:latin typeface="Source Sans Pro"/>
                <a:ea typeface="Source Sans Pro"/>
                <a:cs typeface="Source Sans Pro"/>
                <a:sym typeface="Source Sans Pro"/>
                <a:hlinkClick r:id="rId2" invalidUrl="" action="" tgtFrame="" tooltip="" history="1" highlightClick="0" endSnd="0"/>
              </a:rPr>
              <a:t>http://docs.pivotal.io/pivotalcf/customizing/backup-restore/backup-pcf.html</a:t>
            </a:r>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Shape 475"/>
          <p:cNvSpPr/>
          <p:nvPr>
            <p:ph type="title"/>
          </p:nvPr>
        </p:nvSpPr>
        <p:spPr>
          <a:xfrm>
            <a:off x="457200" y="17758"/>
            <a:ext cx="8229600" cy="819548"/>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Backup &amp; Recovery</a:t>
            </a:r>
          </a:p>
        </p:txBody>
      </p:sp>
      <p:sp>
        <p:nvSpPr>
          <p:cNvPr id="476" name="Shape 476"/>
          <p:cNvSpPr/>
          <p:nvPr>
            <p:ph type="body" idx="1"/>
          </p:nvPr>
        </p:nvSpPr>
        <p:spPr>
          <a:xfrm>
            <a:off x="457200" y="1108074"/>
            <a:ext cx="8229600" cy="3082801"/>
          </a:xfrm>
          <a:prstGeom prst="rect">
            <a:avLst/>
          </a:prstGeom>
        </p:spPr>
        <p:txBody>
          <a:bodyPr lIns="0" tIns="0" rIns="0" bIns="0">
            <a:normAutofit fontScale="100000" lnSpcReduction="0"/>
          </a:bodyPr>
          <a:lstStyle/>
          <a:p>
            <a:pPr lvl="0" marL="0" indent="177800">
              <a:spcBef>
                <a:spcPts val="0"/>
              </a:spcBef>
              <a:buSzTx/>
              <a:buNone/>
              <a:defRPr sz="1800">
                <a:solidFill>
                  <a:srgbClr val="000000"/>
                </a:solidFill>
              </a:defRPr>
            </a:pPr>
            <a:r>
              <a:rPr sz="2400">
                <a:solidFill>
                  <a:srgbClr val="FFFFFF"/>
                </a:solidFill>
                <a:latin typeface="Source Sans Pro"/>
                <a:ea typeface="Source Sans Pro"/>
                <a:cs typeface="Source Sans Pro"/>
                <a:sym typeface="Source Sans Pro"/>
              </a:rPr>
              <a:t>Recovery</a:t>
            </a:r>
            <a:endParaRPr sz="2400">
              <a:solidFill>
                <a:srgbClr val="FFFFFF"/>
              </a:solidFill>
              <a:latin typeface="Source Sans Pro"/>
              <a:ea typeface="Source Sans Pro"/>
              <a:cs typeface="Source Sans Pro"/>
              <a:sym typeface="Source Sans Pro"/>
            </a:endParaRPr>
          </a:p>
          <a:p>
            <a:pPr lvl="0" marL="0" indent="177800">
              <a:spcBef>
                <a:spcPts val="0"/>
              </a:spcBef>
              <a:buSzTx/>
              <a:buNone/>
              <a:defRPr sz="1800">
                <a:solidFill>
                  <a:srgbClr val="000000"/>
                </a:solidFill>
              </a:defRPr>
            </a:pPr>
            <a:r>
              <a:rPr>
                <a:solidFill>
                  <a:srgbClr val="FFFFFF"/>
                </a:solidFill>
                <a:latin typeface="Source Sans Pro"/>
                <a:ea typeface="Source Sans Pro"/>
                <a:cs typeface="Source Sans Pro"/>
                <a:sym typeface="Source Sans Pro"/>
              </a:rPr>
              <a:t>The recovery process is even more simple than the backup. You only need to do two things: </a:t>
            </a:r>
            <a:endParaRPr>
              <a:solidFill>
                <a:srgbClr val="FFFFFF"/>
              </a:solidFill>
              <a:latin typeface="Source Sans Pro"/>
              <a:ea typeface="Source Sans Pro"/>
              <a:cs typeface="Source Sans Pro"/>
              <a:sym typeface="Source Sans Pro"/>
            </a:endParaRPr>
          </a:p>
          <a:p>
            <a:pPr lvl="0" marL="334735" indent="-220435">
              <a:spcBef>
                <a:spcPts val="0"/>
              </a:spcBef>
              <a:buFont typeface="Source Sans Pro"/>
              <a:buAutoNum type="arabicPeriod" startAt="1"/>
              <a:defRPr sz="1800">
                <a:solidFill>
                  <a:srgbClr val="000000"/>
                </a:solidFill>
              </a:defRPr>
            </a:pPr>
            <a:r>
              <a:rPr>
                <a:solidFill>
                  <a:srgbClr val="FFFFFF"/>
                </a:solidFill>
                <a:latin typeface="Source Sans Pro"/>
                <a:ea typeface="Source Sans Pro"/>
                <a:cs typeface="Source Sans Pro"/>
                <a:sym typeface="Source Sans Pro"/>
              </a:rPr>
              <a:t>Import those settings from the second step in the backup process</a:t>
            </a:r>
            <a:endParaRPr>
              <a:solidFill>
                <a:srgbClr val="FFFFFF"/>
              </a:solidFill>
              <a:latin typeface="Source Sans Pro"/>
              <a:ea typeface="Source Sans Pro"/>
              <a:cs typeface="Source Sans Pro"/>
              <a:sym typeface="Source Sans Pro"/>
            </a:endParaRPr>
          </a:p>
          <a:p>
            <a:pPr lvl="0" marL="334735" indent="-220435">
              <a:spcBef>
                <a:spcPts val="0"/>
              </a:spcBef>
              <a:buFont typeface="Source Sans Pro"/>
              <a:buAutoNum type="arabicPeriod" startAt="1"/>
              <a:defRPr sz="1800">
                <a:solidFill>
                  <a:srgbClr val="000000"/>
                </a:solidFill>
              </a:defRPr>
            </a:pPr>
            <a:r>
              <a:rPr>
                <a:solidFill>
                  <a:srgbClr val="FFFFFF"/>
                </a:solidFill>
                <a:latin typeface="Source Sans Pro"/>
                <a:ea typeface="Source Sans Pro"/>
                <a:cs typeface="Source Sans Pro"/>
                <a:sym typeface="Source Sans Pro"/>
              </a:rPr>
              <a:t>Restore the critical data stores, using the BOSH deployment manifest, that were saved in the fourth step.</a:t>
            </a:r>
            <a:endParaRPr>
              <a:solidFill>
                <a:srgbClr val="FFFFFF"/>
              </a:solidFill>
              <a:latin typeface="Source Sans Pro"/>
              <a:ea typeface="Source Sans Pro"/>
              <a:cs typeface="Source Sans Pro"/>
              <a:sym typeface="Source Sans Pro"/>
            </a:endParaRPr>
          </a:p>
          <a:p>
            <a:pPr lvl="0" marL="0" indent="177800">
              <a:spcBef>
                <a:spcPts val="0"/>
              </a:spcBef>
              <a:buSzTx/>
              <a:buNone/>
              <a:defRPr sz="1800">
                <a:solidFill>
                  <a:srgbClr val="000000"/>
                </a:solidFill>
              </a:defRPr>
            </a:pPr>
            <a:r>
              <a:rPr>
                <a:solidFill>
                  <a:srgbClr val="FFFFFF"/>
                </a:solidFill>
                <a:latin typeface="Source Sans Pro"/>
                <a:ea typeface="Source Sans Pro"/>
                <a:cs typeface="Source Sans Pro"/>
                <a:sym typeface="Source Sans Pro"/>
              </a:rPr>
              <a:t>An optional third step would be to download new copies of the BOSH deployment manifest after you have completed step one here. These can be used to validate the import.</a:t>
            </a:r>
          </a:p>
        </p:txBody>
      </p:sp>
      <p:sp>
        <p:nvSpPr>
          <p:cNvPr id="477" name="Shape 477"/>
          <p:cNvSpPr/>
          <p:nvPr/>
        </p:nvSpPr>
        <p:spPr>
          <a:xfrm>
            <a:off x="2159124" y="4190874"/>
            <a:ext cx="6850800" cy="347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solidFill>
                  <a:srgbClr val="000000"/>
                </a:solidFill>
              </a:defRPr>
            </a:pPr>
            <a:r>
              <a:rPr sz="1000">
                <a:solidFill>
                  <a:srgbClr val="D9D9D9"/>
                </a:solidFill>
                <a:latin typeface="Source Sans Pro"/>
                <a:ea typeface="Source Sans Pro"/>
                <a:cs typeface="Source Sans Pro"/>
                <a:sym typeface="Source Sans Pro"/>
              </a:rPr>
              <a:t>Full instructions for Recovery can be found here: </a:t>
            </a:r>
            <a:r>
              <a:rPr sz="1000">
                <a:latin typeface="Source Sans Pro"/>
                <a:ea typeface="Source Sans Pro"/>
                <a:cs typeface="Source Sans Pro"/>
                <a:sym typeface="Source Sans Pro"/>
                <a:hlinkClick r:id="rId3" invalidUrl="" action="" tgtFrame="" tooltip="" history="1" highlightClick="0" endSnd="0"/>
              </a:rPr>
              <a:t>http://docs.pivotal.io/pivotalcf/customizing/backup-restore/restore-pcf.html</a:t>
            </a:r>
          </a:p>
        </p:txBody>
      </p:sp>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title"/>
          </p:nvPr>
        </p:nvSpPr>
        <p:spPr>
          <a:xfrm>
            <a:off x="457200" y="51344"/>
            <a:ext cx="8229600" cy="817712"/>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Patching &amp; Upgrading Ops Manager</a:t>
            </a:r>
          </a:p>
        </p:txBody>
      </p:sp>
      <p:sp>
        <p:nvSpPr>
          <p:cNvPr id="482" name="Shape 482"/>
          <p:cNvSpPr/>
          <p:nvPr>
            <p:ph type="body" idx="1"/>
          </p:nvPr>
        </p:nvSpPr>
        <p:spPr>
          <a:xfrm>
            <a:off x="457200" y="1108074"/>
            <a:ext cx="8229600" cy="3082801"/>
          </a:xfrm>
          <a:prstGeom prst="rect">
            <a:avLst/>
          </a:prstGeom>
        </p:spPr>
        <p:txBody>
          <a:bodyPr lIns="0" tIns="0" rIns="0" bIns="0">
            <a:normAutofit fontScale="100000" lnSpcReduction="0"/>
          </a:bodyPr>
          <a:lstStyle/>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Verify Upgrade Path</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Export Installation Settings</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Shut Down Existing Ops Manager VM</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Deploy Patched / Upgraded Ops Manager VM</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Import Installation Settings</a:t>
            </a:r>
          </a:p>
        </p:txBody>
      </p:sp>
      <p:sp>
        <p:nvSpPr>
          <p:cNvPr id="483" name="Shape 483"/>
          <p:cNvSpPr/>
          <p:nvPr/>
        </p:nvSpPr>
        <p:spPr>
          <a:xfrm>
            <a:off x="432999" y="4268649"/>
            <a:ext cx="8493902"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lgn="r">
              <a:defRPr sz="1800">
                <a:solidFill>
                  <a:srgbClr val="000000"/>
                </a:solidFill>
              </a:defRPr>
            </a:pPr>
            <a:r>
              <a:rPr sz="1000">
                <a:solidFill>
                  <a:srgbClr val="D9D9D9"/>
                </a:solidFill>
                <a:latin typeface="Source Sans Pro"/>
                <a:ea typeface="Source Sans Pro"/>
                <a:cs typeface="Source Sans Pro"/>
                <a:sym typeface="Source Sans Pro"/>
              </a:rPr>
              <a:t>Full instructions can be found here: </a:t>
            </a:r>
            <a:r>
              <a:rPr sz="1000">
                <a:latin typeface="Source Sans Pro"/>
                <a:ea typeface="Source Sans Pro"/>
                <a:cs typeface="Source Sans Pro"/>
                <a:sym typeface="Source Sans Pro"/>
                <a:hlinkClick r:id="rId3" invalidUrl="" action="" tgtFrame="" tooltip="" history="1" highlightClick="0" endSnd="0"/>
              </a:rPr>
              <a:t>http://docs.pivotal.io/pivotalcf/customizing/upgrading-pcf.html</a:t>
            </a:r>
            <a:endParaRPr sz="1400"/>
          </a:p>
          <a:p>
            <a:pPr lvl="0" algn="r">
              <a:defRPr sz="1800">
                <a:solidFill>
                  <a:srgbClr val="000000"/>
                </a:solidFill>
              </a:defRPr>
            </a:pPr>
            <a:r>
              <a:rPr sz="1400">
                <a:latin typeface="Source Sans Pro"/>
                <a:ea typeface="Source Sans Pro"/>
                <a:cs typeface="Source Sans Pro"/>
                <a:sym typeface="Source Sans Pro"/>
              </a:rPr>
              <a:t>F</a:t>
            </a:r>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ph type="title"/>
          </p:nvPr>
        </p:nvSpPr>
        <p:spPr>
          <a:xfrm>
            <a:off x="457200" y="59741"/>
            <a:ext cx="8229600" cy="791472"/>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Patching &amp; Upgrading PCF Products</a:t>
            </a:r>
          </a:p>
        </p:txBody>
      </p:sp>
      <p:sp>
        <p:nvSpPr>
          <p:cNvPr id="488" name="Shape 488"/>
          <p:cNvSpPr/>
          <p:nvPr>
            <p:ph type="body" idx="1"/>
          </p:nvPr>
        </p:nvSpPr>
        <p:spPr>
          <a:xfrm>
            <a:off x="457200" y="1108074"/>
            <a:ext cx="8229600" cy="3082801"/>
          </a:xfrm>
          <a:prstGeom prst="rect">
            <a:avLst/>
          </a:prstGeom>
        </p:spPr>
        <p:txBody>
          <a:bodyPr lIns="0" tIns="0" rIns="0" bIns="0">
            <a:normAutofit fontScale="100000" lnSpcReduction="0"/>
          </a:bodyPr>
          <a:lstStyle/>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Verify Upgrade Path</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Import Patched / Upgraded Product</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Click “Upgrade”</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Enable disabled errands if necessary</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buAutoNum type="arabicPeriod" startAt="1"/>
              <a:defRPr sz="1800">
                <a:solidFill>
                  <a:srgbClr val="000000"/>
                </a:solidFill>
              </a:defRPr>
            </a:pPr>
            <a:r>
              <a:rPr sz="2400">
                <a:solidFill>
                  <a:srgbClr val="FFFFFF"/>
                </a:solidFill>
                <a:latin typeface="Source Sans Pro"/>
                <a:ea typeface="Source Sans Pro"/>
                <a:cs typeface="Source Sans Pro"/>
                <a:sym typeface="Source Sans Pro"/>
              </a:rPr>
              <a:t>Click “Apply Changes”</a:t>
            </a:r>
          </a:p>
        </p:txBody>
      </p:sp>
      <p:sp>
        <p:nvSpPr>
          <p:cNvPr id="489" name="Shape 489"/>
          <p:cNvSpPr/>
          <p:nvPr/>
        </p:nvSpPr>
        <p:spPr>
          <a:xfrm>
            <a:off x="432999" y="4268649"/>
            <a:ext cx="8493902"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lgn="r">
              <a:defRPr sz="1800">
                <a:solidFill>
                  <a:srgbClr val="000000"/>
                </a:solidFill>
              </a:defRPr>
            </a:pPr>
            <a:r>
              <a:rPr sz="1000">
                <a:solidFill>
                  <a:srgbClr val="D9D9D9"/>
                </a:solidFill>
                <a:latin typeface="Source Sans Pro"/>
                <a:ea typeface="Source Sans Pro"/>
                <a:cs typeface="Source Sans Pro"/>
                <a:sym typeface="Source Sans Pro"/>
              </a:rPr>
              <a:t>Full instructions can be found here: </a:t>
            </a:r>
            <a:r>
              <a:rPr sz="1000">
                <a:latin typeface="Source Sans Pro"/>
                <a:ea typeface="Source Sans Pro"/>
                <a:cs typeface="Source Sans Pro"/>
                <a:sym typeface="Source Sans Pro"/>
                <a:hlinkClick r:id="rId4" invalidUrl="" action="" tgtFrame="" tooltip="" history="1" highlightClick="0" endSnd="0"/>
              </a:rPr>
              <a:t>http://docs.pivotal.io/pivotalcf/customizing/upgrading-products.html</a:t>
            </a:r>
            <a:endParaRPr sz="1400"/>
          </a:p>
          <a:p>
            <a:pPr lvl="0" algn="r">
              <a:defRPr sz="1800">
                <a:solidFill>
                  <a:srgbClr val="000000"/>
                </a:solidFill>
              </a:defRPr>
            </a:pPr>
            <a:r>
              <a:rPr sz="1400">
                <a:latin typeface="Source Sans Pro"/>
                <a:ea typeface="Source Sans Pro"/>
                <a:cs typeface="Source Sans Pro"/>
                <a:sym typeface="Source Sans Pro"/>
              </a:rPr>
              <a:t>F</a:t>
            </a:r>
          </a:p>
        </p:txBody>
      </p:sp>
    </p:spTree>
  </p:cSld>
  <p:clrMapOvr>
    <a:masterClrMapping/>
  </p:clrMapOvr>
  <p:transitio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493"/>
          <p:cNvSpPr/>
          <p:nvPr>
            <p:ph type="title"/>
          </p:nvPr>
        </p:nvSpPr>
        <p:spPr>
          <a:xfrm>
            <a:off x="457198" y="34551"/>
            <a:ext cx="8229601" cy="820630"/>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Logging &amp; Monitoring</a:t>
            </a:r>
          </a:p>
        </p:txBody>
      </p:sp>
      <p:sp>
        <p:nvSpPr>
          <p:cNvPr id="494" name="Shape 494"/>
          <p:cNvSpPr/>
          <p:nvPr>
            <p:ph type="body" idx="1"/>
          </p:nvPr>
        </p:nvSpPr>
        <p:spPr>
          <a:xfrm>
            <a:off x="457200" y="1108074"/>
            <a:ext cx="8229600" cy="3082801"/>
          </a:xfrm>
          <a:prstGeom prst="rect">
            <a:avLst/>
          </a:prstGeom>
        </p:spPr>
        <p:txBody>
          <a:bodyPr lIns="0" tIns="0" rIns="0" bIns="0">
            <a:normAutofit fontScale="100000" lnSpcReduction="0"/>
          </a:bodyPr>
          <a:lstStyle/>
          <a:p>
            <a:pPr lvl="0" marL="165100" indent="12700">
              <a:spcBef>
                <a:spcPts val="0"/>
              </a:spcBef>
              <a:buSzTx/>
              <a:buNone/>
              <a:defRPr sz="1800">
                <a:solidFill>
                  <a:srgbClr val="000000"/>
                </a:solidFill>
              </a:defRPr>
            </a:pPr>
            <a:r>
              <a:rPr sz="2400">
                <a:solidFill>
                  <a:srgbClr val="FFFFFF"/>
                </a:solidFill>
                <a:latin typeface="Source Sans Pro"/>
                <a:ea typeface="Source Sans Pro"/>
                <a:cs typeface="Source Sans Pro"/>
                <a:sym typeface="Source Sans Pro"/>
              </a:rPr>
              <a:t>Monitoring VMs</a:t>
            </a:r>
            <a:endParaRPr sz="2400">
              <a:solidFill>
                <a:srgbClr val="FFFFFF"/>
              </a:solidFill>
              <a:latin typeface="Source Sans Pro"/>
              <a:ea typeface="Source Sans Pro"/>
              <a:cs typeface="Source Sans Pro"/>
              <a:sym typeface="Source Sans Pro"/>
            </a:endParaRPr>
          </a:p>
          <a:p>
            <a:pPr lvl="0" marL="165100" indent="12700">
              <a:spcBef>
                <a:spcPts val="0"/>
              </a:spcBef>
              <a:buSzTx/>
              <a:buNone/>
              <a:defRPr sz="1800">
                <a:solidFill>
                  <a:srgbClr val="000000"/>
                </a:solidFill>
              </a:defRPr>
            </a:pP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Ops Manager UI (Product -&gt; Status)</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BOSH CLI (‘bosh vms’)</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vCenter Client (vSphere)</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vCenter Operations Manager (vCloud Air)</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vCenter Hyperic (vCloud Air)</a:t>
            </a:r>
          </a:p>
        </p:txBody>
      </p:sp>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Shape 498"/>
          <p:cNvSpPr/>
          <p:nvPr>
            <p:ph type="title"/>
          </p:nvPr>
        </p:nvSpPr>
        <p:spPr>
          <a:xfrm>
            <a:off x="457200" y="26154"/>
            <a:ext cx="8229600" cy="788192"/>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Logging &amp; Monitoring</a:t>
            </a:r>
          </a:p>
        </p:txBody>
      </p:sp>
      <p:sp>
        <p:nvSpPr>
          <p:cNvPr id="499" name="Shape 499"/>
          <p:cNvSpPr/>
          <p:nvPr>
            <p:ph type="body" idx="1"/>
          </p:nvPr>
        </p:nvSpPr>
        <p:spPr>
          <a:xfrm>
            <a:off x="457200" y="1108074"/>
            <a:ext cx="8229600" cy="3082801"/>
          </a:xfrm>
          <a:prstGeom prst="rect">
            <a:avLst/>
          </a:prstGeom>
        </p:spPr>
        <p:txBody>
          <a:bodyPr lIns="0" tIns="0" rIns="0" bIns="0">
            <a:normAutofit fontScale="100000" lnSpcReduction="0"/>
          </a:bodyPr>
          <a:lstStyle/>
          <a:p>
            <a:pPr lvl="0" marL="165100" indent="12700">
              <a:spcBef>
                <a:spcPts val="0"/>
              </a:spcBef>
              <a:buSzTx/>
              <a:buNone/>
              <a:defRPr sz="1800">
                <a:solidFill>
                  <a:srgbClr val="000000"/>
                </a:solidFill>
              </a:defRPr>
            </a:pPr>
            <a:r>
              <a:rPr sz="2400">
                <a:solidFill>
                  <a:srgbClr val="FFFFFF"/>
                </a:solidFill>
                <a:latin typeface="Source Sans Pro"/>
                <a:ea typeface="Source Sans Pro"/>
                <a:cs typeface="Source Sans Pro"/>
                <a:sym typeface="Source Sans Pro"/>
              </a:rPr>
              <a:t>Viewing Platform Logs</a:t>
            </a:r>
            <a:endParaRPr sz="2400">
              <a:solidFill>
                <a:srgbClr val="FFFFFF"/>
              </a:solidFill>
              <a:latin typeface="Source Sans Pro"/>
              <a:ea typeface="Source Sans Pro"/>
              <a:cs typeface="Source Sans Pro"/>
              <a:sym typeface="Source Sans Pro"/>
            </a:endParaRPr>
          </a:p>
          <a:p>
            <a:pPr lvl="0" marL="165100" indent="12700">
              <a:spcBef>
                <a:spcPts val="0"/>
              </a:spcBef>
              <a:buSzTx/>
              <a:buNone/>
              <a:defRPr sz="1800">
                <a:solidFill>
                  <a:srgbClr val="000000"/>
                </a:solidFill>
              </a:defRPr>
            </a:pP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Ops Manager UI (Product -&gt; Status -&gt; Logs and then Product -&gt; Logs)</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CloudFoundry CLI (‘cf logs &lt;APPNAME&gt; --recent’)</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BOSH CLI (‘bosh logs’)</a:t>
            </a:r>
          </a:p>
        </p:txBody>
      </p:sp>
    </p:spTree>
  </p:cSld>
  <p:clrMapOvr>
    <a:masterClrMapping/>
  </p:clrMapOvr>
  <p:transitio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Shape 503"/>
          <p:cNvSpPr/>
          <p:nvPr>
            <p:ph type="title"/>
          </p:nvPr>
        </p:nvSpPr>
        <p:spPr>
          <a:xfrm>
            <a:off x="457200" y="17758"/>
            <a:ext cx="8229600" cy="868386"/>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Basic Troubleshooting</a:t>
            </a:r>
          </a:p>
        </p:txBody>
      </p:sp>
      <p:sp>
        <p:nvSpPr>
          <p:cNvPr id="504" name="Shape 504"/>
          <p:cNvSpPr/>
          <p:nvPr>
            <p:ph type="body" idx="1"/>
          </p:nvPr>
        </p:nvSpPr>
        <p:spPr>
          <a:xfrm>
            <a:off x="457200" y="1108074"/>
            <a:ext cx="8229600" cy="3082801"/>
          </a:xfrm>
          <a:prstGeom prst="rect">
            <a:avLst/>
          </a:prstGeom>
        </p:spPr>
        <p:txBody>
          <a:bodyPr lIns="0" tIns="0" rIns="0" bIns="0">
            <a:normAutofit fontScale="100000" lnSpcReduction="0"/>
          </a:bodyPr>
          <a:lstStyle/>
          <a:p>
            <a:pPr lvl="0" marL="457200" indent="-228600">
              <a:spcBef>
                <a:spcPts val="0"/>
              </a:spcBef>
              <a:defRPr sz="1800">
                <a:solidFill>
                  <a:srgbClr val="000000"/>
                </a:solidFill>
              </a:defRPr>
            </a:pPr>
            <a:r>
              <a:rPr sz="2800">
                <a:solidFill>
                  <a:srgbClr val="FFFFFF"/>
                </a:solidFill>
              </a:rPr>
              <a:t>Ops Manager Debug Endpoint - http://&lt;ops-manager&gt;/debug</a:t>
            </a:r>
            <a:endParaRPr sz="2800">
              <a:solidFill>
                <a:srgbClr val="FFFFFF"/>
              </a:solidFill>
            </a:endParaRPr>
          </a:p>
          <a:p>
            <a:pPr lvl="1" marL="914400" indent="-228600">
              <a:spcBef>
                <a:spcPts val="0"/>
              </a:spcBef>
              <a:defRPr sz="1800">
                <a:solidFill>
                  <a:srgbClr val="000000"/>
                </a:solidFill>
              </a:defRPr>
            </a:pPr>
            <a:r>
              <a:rPr sz="2400">
                <a:solidFill>
                  <a:srgbClr val="FFFFFF"/>
                </a:solidFill>
              </a:rPr>
              <a:t>Files</a:t>
            </a:r>
            <a:endParaRPr sz="2400">
              <a:solidFill>
                <a:srgbClr val="FFFFFF"/>
              </a:solidFill>
            </a:endParaRPr>
          </a:p>
          <a:p>
            <a:pPr lvl="1" marL="914400" indent="-228600">
              <a:spcBef>
                <a:spcPts val="0"/>
              </a:spcBef>
              <a:defRPr sz="1800">
                <a:solidFill>
                  <a:srgbClr val="000000"/>
                </a:solidFill>
              </a:defRPr>
            </a:pPr>
            <a:r>
              <a:rPr sz="2400">
                <a:solidFill>
                  <a:srgbClr val="FFFFFF"/>
                </a:solidFill>
              </a:rPr>
              <a:t>Components</a:t>
            </a:r>
            <a:endParaRPr sz="2400">
              <a:solidFill>
                <a:srgbClr val="FFFFFF"/>
              </a:solidFill>
            </a:endParaRPr>
          </a:p>
          <a:p>
            <a:pPr lvl="1" marL="914400" indent="-228600">
              <a:spcBef>
                <a:spcPts val="0"/>
              </a:spcBef>
              <a:defRPr sz="1800">
                <a:solidFill>
                  <a:srgbClr val="000000"/>
                </a:solidFill>
              </a:defRPr>
            </a:pPr>
            <a:r>
              <a:rPr sz="2400">
                <a:solidFill>
                  <a:srgbClr val="FFFFFF"/>
                </a:solidFill>
              </a:rPr>
              <a:t>Rails Log</a:t>
            </a:r>
            <a:endParaRPr sz="2400">
              <a:solidFill>
                <a:srgbClr val="FFFFFF"/>
              </a:solidFill>
            </a:endParaRPr>
          </a:p>
          <a:p>
            <a:pPr lvl="0" marL="457200" indent="-228600">
              <a:spcBef>
                <a:spcPts val="0"/>
              </a:spcBef>
              <a:defRPr sz="1800">
                <a:solidFill>
                  <a:srgbClr val="000000"/>
                </a:solidFill>
              </a:defRPr>
            </a:pPr>
            <a:r>
              <a:rPr sz="2800">
                <a:solidFill>
                  <a:srgbClr val="FFFFFF"/>
                </a:solidFill>
              </a:rPr>
              <a:t>BOSH CLI</a:t>
            </a:r>
          </a:p>
        </p:txBody>
      </p:sp>
      <p:sp>
        <p:nvSpPr>
          <p:cNvPr id="505" name="Shape 505"/>
          <p:cNvSpPr/>
          <p:nvPr/>
        </p:nvSpPr>
        <p:spPr>
          <a:xfrm>
            <a:off x="432999" y="4065249"/>
            <a:ext cx="8493902" cy="7104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lgn="r">
              <a:defRPr sz="1800">
                <a:solidFill>
                  <a:srgbClr val="000000"/>
                </a:solidFill>
              </a:defRPr>
            </a:pPr>
            <a:r>
              <a:rPr sz="1000">
                <a:solidFill>
                  <a:srgbClr val="D9D9D9"/>
                </a:solidFill>
                <a:latin typeface="Source Sans Pro"/>
                <a:ea typeface="Source Sans Pro"/>
                <a:cs typeface="Source Sans Pro"/>
                <a:sym typeface="Source Sans Pro"/>
              </a:rPr>
              <a:t>PCF Troubleshooting Guide: </a:t>
            </a:r>
            <a:r>
              <a:rPr sz="1000">
                <a:latin typeface="Source Sans Pro"/>
                <a:ea typeface="Source Sans Pro"/>
                <a:cs typeface="Source Sans Pro"/>
                <a:sym typeface="Source Sans Pro"/>
                <a:hlinkClick r:id="rId4" invalidUrl="" action="" tgtFrame="" tooltip="" history="1" highlightClick="0" endSnd="0"/>
              </a:rPr>
              <a:t>https://docs.pivotal.io/pivotalcf/customizing/troubleshooting.htmll</a:t>
            </a:r>
            <a:endParaRPr sz="1400"/>
          </a:p>
          <a:p>
            <a:pPr lvl="0" algn="r">
              <a:defRPr sz="1800">
                <a:solidFill>
                  <a:srgbClr val="000000"/>
                </a:solidFill>
              </a:defRPr>
            </a:pPr>
            <a:r>
              <a:rPr sz="1000">
                <a:solidFill>
                  <a:srgbClr val="D9D9D9"/>
                </a:solidFill>
                <a:latin typeface="Source Sans Pro"/>
                <a:ea typeface="Source Sans Pro"/>
                <a:cs typeface="Source Sans Pro"/>
                <a:sym typeface="Source Sans Pro"/>
              </a:rPr>
              <a:t>BOSH CLI  Troubleshooting Guide: </a:t>
            </a:r>
            <a:r>
              <a:rPr sz="1000">
                <a:latin typeface="Source Sans Pro"/>
                <a:ea typeface="Source Sans Pro"/>
                <a:cs typeface="Source Sans Pro"/>
                <a:sym typeface="Source Sans Pro"/>
                <a:hlinkClick r:id="rId5" invalidUrl="" action="" tgtFrame="" tooltip="" history="1" highlightClick="0" endSnd="0"/>
              </a:rPr>
              <a:t>https://docs.pivotal.io/pivotalcf/customizing/trouble-advanced.html</a:t>
            </a:r>
            <a:endParaRPr sz="1400"/>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0" name="pasted-image.pdf"/>
          <p:cNvPicPr/>
          <p:nvPr/>
        </p:nvPicPr>
        <p:blipFill>
          <a:blip r:embed="rId2">
            <a:extLst/>
          </a:blip>
          <a:stretch>
            <a:fillRect/>
          </a:stretch>
        </p:blipFill>
        <p:spPr>
          <a:xfrm>
            <a:off x="-238204" y="1587246"/>
            <a:ext cx="3510698" cy="1969007"/>
          </a:xfrm>
          <a:prstGeom prst="rect">
            <a:avLst/>
          </a:prstGeom>
          <a:ln w="12700">
            <a:miter lim="400000"/>
          </a:ln>
        </p:spPr>
      </p:pic>
      <p:sp>
        <p:nvSpPr>
          <p:cNvPr id="121" name="Shape 121"/>
          <p:cNvSpPr/>
          <p:nvPr/>
        </p:nvSpPr>
        <p:spPr>
          <a:xfrm>
            <a:off x="3447948" y="4256473"/>
            <a:ext cx="2248104"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Mindset</a:t>
            </a:r>
          </a:p>
        </p:txBody>
      </p:sp>
      <p:sp>
        <p:nvSpPr>
          <p:cNvPr id="122" name="Shape 122"/>
          <p:cNvSpPr/>
          <p:nvPr/>
        </p:nvSpPr>
        <p:spPr>
          <a:xfrm>
            <a:off x="3031378" y="1154429"/>
            <a:ext cx="5860126" cy="2377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solidFill>
                  <a:srgbClr val="000000"/>
                </a:solidFill>
              </a:defRPr>
            </a:pPr>
            <a:r>
              <a:rPr sz="2800">
                <a:solidFill>
                  <a:srgbClr val="FFFFFF"/>
                </a:solidFill>
                <a:latin typeface="Source Sans Pro"/>
                <a:ea typeface="Source Sans Pro"/>
                <a:cs typeface="Source Sans Pro"/>
                <a:sym typeface="Source Sans Pro"/>
              </a:rPr>
              <a:t>Cloud Scale</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Automation over Process</a:t>
            </a:r>
            <a:endParaRPr sz="2800">
              <a:solidFill>
                <a:srgbClr val="FFFFFF"/>
              </a:solidFill>
              <a:latin typeface="Source Sans Pro"/>
              <a:ea typeface="Source Sans Pro"/>
              <a:cs typeface="Source Sans Pro"/>
              <a:sym typeface="Source Sans Pro"/>
            </a:endParaRPr>
          </a:p>
          <a:p>
            <a:pPr lvl="0">
              <a:defRPr sz="1800">
                <a:solidFill>
                  <a:srgbClr val="000000"/>
                </a:solidFill>
              </a:defRPr>
            </a:pPr>
            <a:endParaRPr sz="2800">
              <a:solidFill>
                <a:srgbClr val="FFFFFF"/>
              </a:solidFill>
              <a:latin typeface="Source Sans Pro"/>
              <a:ea typeface="Source Sans Pro"/>
              <a:cs typeface="Source Sans Pro"/>
              <a:sym typeface="Source Sans Pro"/>
            </a:endParaRPr>
          </a:p>
          <a:p>
            <a:pPr lvl="0">
              <a:defRPr sz="1800">
                <a:solidFill>
                  <a:srgbClr val="000000"/>
                </a:solidFill>
              </a:defRPr>
            </a:pPr>
            <a:r>
              <a:rPr sz="2800">
                <a:solidFill>
                  <a:srgbClr val="FFFFFF"/>
                </a:solidFill>
                <a:latin typeface="Source Sans Pro"/>
                <a:ea typeface="Source Sans Pro"/>
                <a:cs typeface="Source Sans Pro"/>
                <a:sym typeface="Source Sans Pro"/>
              </a:rPr>
              <a:t>Services vs Types (Dev, Prod) </a:t>
            </a:r>
          </a:p>
        </p:txBody>
      </p:sp>
    </p:spTree>
  </p:cSld>
  <p:clrMapOvr>
    <a:masterClrMapping/>
  </p:clrMapOvr>
  <p:transitio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 name="Shape 509"/>
          <p:cNvSpPr/>
          <p:nvPr>
            <p:ph type="title"/>
          </p:nvPr>
        </p:nvSpPr>
        <p:spPr>
          <a:xfrm>
            <a:off x="457200" y="34551"/>
            <a:ext cx="8229600" cy="809347"/>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Products &amp; Services</a:t>
            </a:r>
          </a:p>
        </p:txBody>
      </p:sp>
      <p:sp>
        <p:nvSpPr>
          <p:cNvPr id="510" name="Shape 510"/>
          <p:cNvSpPr/>
          <p:nvPr>
            <p:ph type="body" idx="1"/>
          </p:nvPr>
        </p:nvSpPr>
        <p:spPr>
          <a:xfrm>
            <a:off x="457200" y="1108074"/>
            <a:ext cx="8229600" cy="3082801"/>
          </a:xfrm>
          <a:prstGeom prst="rect">
            <a:avLst/>
          </a:prstGeom>
        </p:spPr>
        <p:txBody>
          <a:bodyPr lIns="0" tIns="0" rIns="0" bIns="0">
            <a:normAutofit fontScale="100000" lnSpcReduction="0"/>
          </a:bodyPr>
          <a:lstStyle/>
          <a:p>
            <a:pPr lvl="0" marL="0" indent="0" defTabSz="868680">
              <a:spcBef>
                <a:spcPts val="0"/>
              </a:spcBef>
              <a:buSzTx/>
              <a:buNone/>
              <a:defRPr sz="1800">
                <a:solidFill>
                  <a:srgbClr val="000000"/>
                </a:solidFill>
              </a:defRPr>
            </a:pPr>
            <a:r>
              <a:rPr sz="2280">
                <a:solidFill>
                  <a:srgbClr val="FFFFFF"/>
                </a:solidFill>
                <a:latin typeface="Source Sans Pro"/>
                <a:ea typeface="Source Sans Pro"/>
                <a:cs typeface="Source Sans Pro"/>
                <a:sym typeface="Source Sans Pro"/>
              </a:rPr>
              <a:t>Products</a:t>
            </a:r>
            <a:endParaRPr sz="2280">
              <a:solidFill>
                <a:srgbClr val="FFFFFF"/>
              </a:solidFill>
              <a:latin typeface="Source Sans Pro"/>
              <a:ea typeface="Source Sans Pro"/>
              <a:cs typeface="Source Sans Pro"/>
              <a:sym typeface="Source Sans Pro"/>
            </a:endParaRPr>
          </a:p>
          <a:p>
            <a:pPr lvl="0" marL="382632" indent="-310242"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PCF products add capabilities to the platform</a:t>
            </a:r>
            <a:endParaRPr sz="2280">
              <a:solidFill>
                <a:srgbClr val="FFFFFF"/>
              </a:solidFill>
              <a:latin typeface="Source Sans Pro"/>
              <a:ea typeface="Source Sans Pro"/>
              <a:cs typeface="Source Sans Pro"/>
              <a:sym typeface="Source Sans Pro"/>
            </a:endParaRPr>
          </a:p>
          <a:p>
            <a:pPr lvl="0" marL="382632" indent="-310242"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PCF products are provided as .pivotal files</a:t>
            </a:r>
            <a:endParaRPr sz="2280">
              <a:solidFill>
                <a:srgbClr val="FFFFFF"/>
              </a:solidFill>
              <a:latin typeface="Source Sans Pro"/>
              <a:ea typeface="Source Sans Pro"/>
              <a:cs typeface="Source Sans Pro"/>
              <a:sym typeface="Source Sans Pro"/>
            </a:endParaRPr>
          </a:p>
          <a:p>
            <a:pPr lvl="1" marL="868680" indent="-361950"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Download products from </a:t>
            </a:r>
            <a:r>
              <a:rPr sz="2280">
                <a:solidFill>
                  <a:srgbClr val="FFFFFF"/>
                </a:solidFill>
                <a:latin typeface="Source Sans Pro"/>
                <a:ea typeface="Source Sans Pro"/>
                <a:cs typeface="Source Sans Pro"/>
                <a:sym typeface="Source Sans Pro"/>
                <a:hlinkClick r:id="rId3" invalidUrl="" action="" tgtFrame="" tooltip="" history="1" highlightClick="0" endSnd="0"/>
              </a:rPr>
              <a:t>Pivotal Network</a:t>
            </a:r>
            <a:endParaRPr sz="2280">
              <a:solidFill>
                <a:srgbClr val="FFFFFF"/>
              </a:solidFill>
            </a:endParaRPr>
          </a:p>
          <a:p>
            <a:pPr lvl="1" marL="868680" indent="-361950"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Import into Ops Manager</a:t>
            </a:r>
            <a:endParaRPr sz="2280">
              <a:solidFill>
                <a:srgbClr val="FFFFFF"/>
              </a:solidFill>
            </a:endParaRPr>
          </a:p>
          <a:p>
            <a:pPr lvl="1" marL="868680" indent="-217170"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Configure product</a:t>
            </a:r>
            <a:endParaRPr sz="2280">
              <a:solidFill>
                <a:srgbClr val="FFFFFF"/>
              </a:solidFill>
            </a:endParaRPr>
          </a:p>
          <a:p>
            <a:pPr lvl="1" marL="868680" indent="-217170"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Install product</a:t>
            </a:r>
            <a:endParaRPr sz="2280">
              <a:solidFill>
                <a:srgbClr val="FFFFFF"/>
              </a:solidFill>
            </a:endParaRPr>
          </a:p>
          <a:p>
            <a:pPr lvl="0" marL="382632" indent="-310242"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Customers can create their own products</a:t>
            </a:r>
          </a:p>
        </p:txBody>
      </p:sp>
    </p:spTree>
  </p:cSld>
  <p:clrMapOvr>
    <a:masterClrMapping/>
  </p:clrMapOvr>
  <p:transitio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Shape 514"/>
          <p:cNvSpPr/>
          <p:nvPr>
            <p:ph type="title"/>
          </p:nvPr>
        </p:nvSpPr>
        <p:spPr>
          <a:xfrm>
            <a:off x="457198" y="26154"/>
            <a:ext cx="8229601" cy="792521"/>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Products &amp; Services</a:t>
            </a:r>
          </a:p>
        </p:txBody>
      </p:sp>
      <p:sp>
        <p:nvSpPr>
          <p:cNvPr id="515" name="Shape 515"/>
          <p:cNvSpPr/>
          <p:nvPr>
            <p:ph type="body" idx="1"/>
          </p:nvPr>
        </p:nvSpPr>
        <p:spPr>
          <a:xfrm>
            <a:off x="457200" y="1108074"/>
            <a:ext cx="8229600" cy="3082801"/>
          </a:xfrm>
          <a:prstGeom prst="rect">
            <a:avLst/>
          </a:prstGeom>
        </p:spPr>
        <p:txBody>
          <a:bodyPr lIns="0" tIns="0" rIns="0" bIns="0">
            <a:normAutofit fontScale="100000" lnSpcReduction="0"/>
          </a:bodyPr>
          <a:lstStyle/>
          <a:p>
            <a:pPr lvl="0" marL="0" indent="0">
              <a:spcBef>
                <a:spcPts val="0"/>
              </a:spcBef>
              <a:buSzTx/>
              <a:buNone/>
              <a:defRPr sz="1800">
                <a:solidFill>
                  <a:srgbClr val="000000"/>
                </a:solidFill>
              </a:defRPr>
            </a:pPr>
            <a:r>
              <a:rPr sz="2400">
                <a:solidFill>
                  <a:srgbClr val="FFFFFF"/>
                </a:solidFill>
                <a:latin typeface="Source Sans Pro"/>
                <a:ea typeface="Source Sans Pro"/>
                <a:cs typeface="Source Sans Pro"/>
                <a:sym typeface="Source Sans Pro"/>
              </a:rPr>
              <a:t>Services</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Services are systems external to applications that applications can use</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Services may be managed by the platform or they may be external services</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Applications use services through a Service Broker API</a:t>
            </a:r>
          </a:p>
        </p:txBody>
      </p:sp>
    </p:spTree>
  </p:cSld>
  <p:clrMapOvr>
    <a:masterClrMapping/>
  </p:clrMapOvr>
  <p:transitio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9" name="Shape 519"/>
          <p:cNvSpPr/>
          <p:nvPr>
            <p:ph type="title"/>
          </p:nvPr>
        </p:nvSpPr>
        <p:spPr>
          <a:xfrm>
            <a:off x="457198" y="9361"/>
            <a:ext cx="8229601" cy="812955"/>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Products &amp; Services</a:t>
            </a:r>
          </a:p>
        </p:txBody>
      </p:sp>
      <p:sp>
        <p:nvSpPr>
          <p:cNvPr id="520" name="Shape 520"/>
          <p:cNvSpPr/>
          <p:nvPr>
            <p:ph type="body" idx="1"/>
          </p:nvPr>
        </p:nvSpPr>
        <p:spPr>
          <a:xfrm>
            <a:off x="457200" y="1108074"/>
            <a:ext cx="8229600" cy="3082801"/>
          </a:xfrm>
          <a:prstGeom prst="rect">
            <a:avLst/>
          </a:prstGeom>
        </p:spPr>
        <p:txBody>
          <a:bodyPr lIns="0" tIns="0" rIns="0" bIns="0">
            <a:normAutofit fontScale="100000" lnSpcReduction="0"/>
          </a:bodyPr>
          <a:lstStyle/>
          <a:p>
            <a:pPr lvl="0" marL="0" indent="0" defTabSz="905255">
              <a:spcBef>
                <a:spcPts val="0"/>
              </a:spcBef>
              <a:buSzTx/>
              <a:buNone/>
              <a:defRPr sz="1800">
                <a:solidFill>
                  <a:srgbClr val="000000"/>
                </a:solidFill>
              </a:defRPr>
            </a:pPr>
            <a:r>
              <a:rPr sz="2376">
                <a:solidFill>
                  <a:srgbClr val="FFFFFF"/>
                </a:solidFill>
                <a:latin typeface="Source Sans Pro"/>
                <a:ea typeface="Source Sans Pro"/>
                <a:cs typeface="Source Sans Pro"/>
                <a:sym typeface="Source Sans Pro"/>
              </a:rPr>
              <a:t>3 Types of PCF Services:</a:t>
            </a:r>
            <a:endParaRPr sz="2376">
              <a:solidFill>
                <a:srgbClr val="FFFFFF"/>
              </a:solidFill>
              <a:latin typeface="Source Sans Pro"/>
              <a:ea typeface="Source Sans Pro"/>
              <a:cs typeface="Source Sans Pro"/>
              <a:sym typeface="Source Sans Pro"/>
            </a:endParaRPr>
          </a:p>
          <a:p>
            <a:pPr lvl="0" marL="0" indent="0" defTabSz="905255">
              <a:spcBef>
                <a:spcPts val="0"/>
              </a:spcBef>
              <a:buSzTx/>
              <a:buNone/>
              <a:defRPr sz="1800">
                <a:solidFill>
                  <a:srgbClr val="000000"/>
                </a:solidFill>
              </a:defRPr>
            </a:pPr>
            <a:endParaRPr sz="2376">
              <a:solidFill>
                <a:srgbClr val="FFFFFF"/>
              </a:solidFill>
              <a:latin typeface="Source Sans Pro"/>
              <a:ea typeface="Source Sans Pro"/>
              <a:cs typeface="Source Sans Pro"/>
              <a:sym typeface="Source Sans Pro"/>
            </a:endParaRPr>
          </a:p>
          <a:p>
            <a:pPr lvl="0" marL="374495" indent="-286484" defTabSz="905255">
              <a:spcBef>
                <a:spcPts val="0"/>
              </a:spcBef>
              <a:buFont typeface="Source Sans Pro"/>
              <a:buAutoNum type="arabicPeriod" startAt="1"/>
              <a:defRPr sz="1800">
                <a:solidFill>
                  <a:srgbClr val="000000"/>
                </a:solidFill>
              </a:defRPr>
            </a:pPr>
            <a:r>
              <a:rPr b="1" sz="2178">
                <a:solidFill>
                  <a:srgbClr val="FFFFFF"/>
                </a:solidFill>
                <a:latin typeface="Source Sans Pro"/>
                <a:ea typeface="Source Sans Pro"/>
                <a:cs typeface="Source Sans Pro"/>
                <a:sym typeface="Source Sans Pro"/>
              </a:rPr>
              <a:t>User-provided </a:t>
            </a:r>
            <a:r>
              <a:rPr sz="2178">
                <a:solidFill>
                  <a:srgbClr val="FFFFFF"/>
                </a:solidFill>
                <a:latin typeface="Source Sans Pro"/>
                <a:ea typeface="Source Sans Pro"/>
                <a:cs typeface="Source Sans Pro"/>
                <a:sym typeface="Source Sans Pro"/>
              </a:rPr>
              <a:t>- Existing service, and applications just need connection information</a:t>
            </a:r>
            <a:endParaRPr sz="2178">
              <a:solidFill>
                <a:srgbClr val="FFFFFF"/>
              </a:solidFill>
              <a:latin typeface="Source Sans Pro"/>
              <a:ea typeface="Source Sans Pro"/>
              <a:cs typeface="Source Sans Pro"/>
              <a:sym typeface="Source Sans Pro"/>
            </a:endParaRPr>
          </a:p>
          <a:p>
            <a:pPr lvl="0" marL="374495" indent="-286484" defTabSz="905255">
              <a:spcBef>
                <a:spcPts val="0"/>
              </a:spcBef>
              <a:buFont typeface="Source Sans Pro"/>
              <a:buAutoNum type="arabicPeriod" startAt="1"/>
              <a:defRPr sz="1800">
                <a:solidFill>
                  <a:srgbClr val="000000"/>
                </a:solidFill>
              </a:defRPr>
            </a:pPr>
            <a:r>
              <a:rPr b="1" sz="2178">
                <a:solidFill>
                  <a:srgbClr val="FFFFFF"/>
                </a:solidFill>
                <a:latin typeface="Source Sans Pro"/>
                <a:ea typeface="Source Sans Pro"/>
                <a:cs typeface="Source Sans Pro"/>
                <a:sym typeface="Source Sans Pro"/>
              </a:rPr>
              <a:t>Service broker</a:t>
            </a:r>
            <a:r>
              <a:rPr sz="2178">
                <a:solidFill>
                  <a:srgbClr val="FFFFFF"/>
                </a:solidFill>
                <a:latin typeface="Source Sans Pro"/>
                <a:ea typeface="Source Sans Pro"/>
                <a:cs typeface="Source Sans Pro"/>
                <a:sym typeface="Source Sans Pro"/>
              </a:rPr>
              <a:t> - Existing service, but applications need full lifecycle experience (catalog, create, bind, etc.)</a:t>
            </a:r>
            <a:endParaRPr sz="2178">
              <a:solidFill>
                <a:srgbClr val="FFFFFF"/>
              </a:solidFill>
              <a:latin typeface="Source Sans Pro"/>
              <a:ea typeface="Source Sans Pro"/>
              <a:cs typeface="Source Sans Pro"/>
              <a:sym typeface="Source Sans Pro"/>
            </a:endParaRPr>
          </a:p>
          <a:p>
            <a:pPr lvl="0" marL="374495" indent="-286484" defTabSz="905255">
              <a:spcBef>
                <a:spcPts val="0"/>
              </a:spcBef>
              <a:buFont typeface="Source Sans Pro"/>
              <a:buAutoNum type="arabicPeriod" startAt="1"/>
              <a:defRPr sz="1800">
                <a:solidFill>
                  <a:srgbClr val="000000"/>
                </a:solidFill>
              </a:defRPr>
            </a:pPr>
            <a:r>
              <a:rPr b="1" sz="2178">
                <a:solidFill>
                  <a:srgbClr val="FFFFFF"/>
                </a:solidFill>
                <a:latin typeface="Source Sans Pro"/>
                <a:ea typeface="Source Sans Pro"/>
                <a:cs typeface="Source Sans Pro"/>
                <a:sym typeface="Source Sans Pro"/>
              </a:rPr>
              <a:t>PCF product</a:t>
            </a:r>
            <a:r>
              <a:rPr sz="2178">
                <a:solidFill>
                  <a:srgbClr val="FFFFFF"/>
                </a:solidFill>
                <a:latin typeface="Source Sans Pro"/>
                <a:ea typeface="Source Sans Pro"/>
                <a:cs typeface="Source Sans Pro"/>
                <a:sym typeface="Source Sans Pro"/>
              </a:rPr>
              <a:t> - Service runtime is managed by PCF.  Typically installs a service broker too</a:t>
            </a:r>
          </a:p>
        </p:txBody>
      </p:sp>
    </p:spTree>
  </p:cSld>
  <p:clrMapOvr>
    <a:masterClrMapping/>
  </p:clrMapOvr>
  <p:transitio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ph type="title"/>
          </p:nvPr>
        </p:nvSpPr>
        <p:spPr>
          <a:xfrm>
            <a:off x="457200" y="26154"/>
            <a:ext cx="8229600" cy="752899"/>
          </a:xfrm>
          <a:prstGeom prst="rect">
            <a:avLst/>
          </a:prstGeom>
        </p:spPr>
        <p:txBody>
          <a:bodyPr lIns="0" tIns="0" rIns="0" bIns="0">
            <a:normAutofit fontScale="100000" lnSpcReduction="0"/>
          </a:bodyPr>
          <a:lstStyle>
            <a:lvl1pPr defTabSz="841247">
              <a:defRPr sz="3496">
                <a:latin typeface="Source Sans Pro"/>
                <a:ea typeface="Source Sans Pro"/>
                <a:cs typeface="Source Sans Pro"/>
                <a:sym typeface="Source Sans Pro"/>
              </a:defRPr>
            </a:lvl1pPr>
          </a:lstStyle>
          <a:p>
            <a:pPr lvl="0">
              <a:defRPr sz="1800">
                <a:solidFill>
                  <a:srgbClr val="000000"/>
                </a:solidFill>
              </a:defRPr>
            </a:pPr>
            <a:r>
              <a:rPr sz="3496">
                <a:solidFill>
                  <a:srgbClr val="FFFFFF"/>
                </a:solidFill>
              </a:rPr>
              <a:t>Products &amp; Services</a:t>
            </a:r>
          </a:p>
        </p:txBody>
      </p:sp>
      <p:graphicFrame>
        <p:nvGraphicFramePr>
          <p:cNvPr id="525" name="Table 525"/>
          <p:cNvGraphicFramePr/>
          <p:nvPr/>
        </p:nvGraphicFramePr>
        <p:xfrm>
          <a:off x="602212" y="1355806"/>
          <a:ext cx="7949101" cy="3000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84893"/>
                <a:gridCol w="1984893"/>
                <a:gridCol w="1984893"/>
                <a:gridCol w="1984893"/>
              </a:tblGrid>
              <a:tr h="747618">
                <a:tc>
                  <a:txBody>
                    <a:bodyPr/>
                    <a:lstStyle/>
                    <a:p>
                      <a:pPr lvl="0" algn="l">
                        <a:defRPr b="0" i="0" sz="1800">
                          <a:solidFill>
                            <a:srgbClr val="000000"/>
                          </a:solidFill>
                        </a:defRPr>
                      </a:pPr>
                      <a:r>
                        <a:rPr b="1" i="1" sz="1400">
                          <a:solidFill>
                            <a:srgbClr val="262626"/>
                          </a:solidFill>
                        </a:rPr>
                        <a:t/>
                      </a:r>
                    </a:p>
                  </a:txBody>
                  <a:tcPr marL="91425" marR="91425" marT="91425" marB="91425" anchor="t" anchorCtr="0" horzOverflow="overflow"/>
                </a:tc>
                <a:tc>
                  <a:txBody>
                    <a:bodyPr/>
                    <a:lstStyle/>
                    <a:p>
                      <a:pPr lvl="0" algn="ctr">
                        <a:defRPr b="0" i="0" sz="1800">
                          <a:solidFill>
                            <a:srgbClr val="000000"/>
                          </a:solidFill>
                        </a:defRPr>
                      </a:pPr>
                      <a:r>
                        <a:rPr b="1" i="1">
                          <a:solidFill>
                            <a:srgbClr val="EFEFEF"/>
                          </a:solidFill>
                          <a:latin typeface="Source Sans Pro"/>
                          <a:ea typeface="Source Sans Pro"/>
                          <a:cs typeface="Source Sans Pro"/>
                          <a:sym typeface="Source Sans Pro"/>
                        </a:rPr>
                        <a:t>Late binding</a:t>
                      </a:r>
                    </a:p>
                  </a:txBody>
                  <a:tcPr marL="91425" marR="91425" marT="91425" marB="91425" anchor="t" anchorCtr="0" horzOverflow="overflow"/>
                </a:tc>
                <a:tc>
                  <a:txBody>
                    <a:bodyPr/>
                    <a:lstStyle/>
                    <a:p>
                      <a:pPr lvl="0" algn="ctr">
                        <a:defRPr b="0" i="0" sz="1800">
                          <a:solidFill>
                            <a:srgbClr val="000000"/>
                          </a:solidFill>
                        </a:defRPr>
                      </a:pPr>
                      <a:r>
                        <a:rPr b="1" i="1">
                          <a:solidFill>
                            <a:srgbClr val="EFEFEF"/>
                          </a:solidFill>
                          <a:latin typeface="Source Sans Pro"/>
                          <a:ea typeface="Source Sans Pro"/>
                          <a:cs typeface="Source Sans Pro"/>
                          <a:sym typeface="Source Sans Pro"/>
                        </a:rPr>
                        <a:t>User self-service</a:t>
                      </a:r>
                    </a:p>
                  </a:txBody>
                  <a:tcPr marL="91425" marR="91425" marT="91425" marB="91425" anchor="t" anchorCtr="0" horzOverflow="overflow"/>
                </a:tc>
                <a:tc>
                  <a:txBody>
                    <a:bodyPr/>
                    <a:lstStyle/>
                    <a:p>
                      <a:pPr lvl="0" algn="ctr">
                        <a:defRPr b="0" i="0" sz="1800">
                          <a:solidFill>
                            <a:srgbClr val="000000"/>
                          </a:solidFill>
                        </a:defRPr>
                      </a:pPr>
                      <a:r>
                        <a:rPr b="1" i="1">
                          <a:solidFill>
                            <a:srgbClr val="EFEFEF"/>
                          </a:solidFill>
                          <a:latin typeface="Source Sans Pro"/>
                          <a:ea typeface="Source Sans Pro"/>
                          <a:cs typeface="Source Sans Pro"/>
                          <a:sym typeface="Source Sans Pro"/>
                        </a:rPr>
                        <a:t>Platform managed </a:t>
                      </a:r>
                    </a:p>
                  </a:txBody>
                  <a:tcPr marL="91425" marR="91425" marT="91425" marB="91425" anchor="t" anchorCtr="0" horzOverflow="overflow"/>
                </a:tc>
              </a:tr>
              <a:tr h="747618">
                <a:tc>
                  <a:txBody>
                    <a:bodyPr/>
                    <a:lstStyle/>
                    <a:p>
                      <a:pPr lvl="0" algn="l">
                        <a:defRPr b="0" i="0" sz="1800">
                          <a:solidFill>
                            <a:srgbClr val="000000"/>
                          </a:solidFill>
                        </a:defRPr>
                      </a:pPr>
                      <a:r>
                        <a:rPr b="1" i="1">
                          <a:solidFill>
                            <a:srgbClr val="EFEFEF"/>
                          </a:solidFill>
                          <a:latin typeface="Source Sans Pro"/>
                          <a:ea typeface="Source Sans Pro"/>
                          <a:cs typeface="Source Sans Pro"/>
                          <a:sym typeface="Source Sans Pro"/>
                        </a:rPr>
                        <a:t>User-provided</a:t>
                      </a:r>
                    </a:p>
                  </a:txBody>
                  <a:tcPr marL="91425" marR="91425" marT="91425" marB="91425" anchor="t" anchorCtr="0" horzOverflow="overflow"/>
                </a:tc>
                <a:tc>
                  <a:txBody>
                    <a:bodyPr/>
                    <a:lstStyle/>
                    <a:p>
                      <a:pPr lvl="0" algn="ctr">
                        <a:defRPr b="0" i="0" sz="1800">
                          <a:solidFill>
                            <a:srgbClr val="000000"/>
                          </a:solidFill>
                        </a:defRPr>
                      </a:pPr>
                      <a:r>
                        <a:rPr b="1" i="1">
                          <a:solidFill>
                            <a:srgbClr val="EFEFEF"/>
                          </a:solidFill>
                          <a:latin typeface="Source Sans Pro"/>
                          <a:ea typeface="Source Sans Pro"/>
                          <a:cs typeface="Source Sans Pro"/>
                          <a:sym typeface="Source Sans Pro"/>
                        </a:rPr>
                        <a:t>✔</a:t>
                      </a:r>
                    </a:p>
                  </a:txBody>
                  <a:tcPr marL="91425" marR="91425" marT="91425" marB="91425" anchor="t" anchorCtr="0" horzOverflow="overflow"/>
                </a:tc>
                <a:tc>
                  <a:txBody>
                    <a:bodyPr/>
                    <a:lstStyle/>
                    <a:p>
                      <a:pPr lvl="0" algn="ctr">
                        <a:defRPr b="0" i="0" sz="1800">
                          <a:solidFill>
                            <a:srgbClr val="000000"/>
                          </a:solidFill>
                        </a:defRPr>
                      </a:pPr>
                      <a:r>
                        <a:rPr b="1" i="1" sz="1400">
                          <a:solidFill>
                            <a:srgbClr val="262626"/>
                          </a:solidFill>
                        </a:rPr>
                        <a:t/>
                      </a:r>
                    </a:p>
                  </a:txBody>
                  <a:tcPr marL="91425" marR="91425" marT="91425" marB="91425" anchor="t" anchorCtr="0" horzOverflow="overflow"/>
                </a:tc>
                <a:tc>
                  <a:txBody>
                    <a:bodyPr/>
                    <a:lstStyle/>
                    <a:p>
                      <a:pPr lvl="0" algn="ctr">
                        <a:defRPr b="0" i="0" sz="1800">
                          <a:solidFill>
                            <a:srgbClr val="000000"/>
                          </a:solidFill>
                        </a:defRPr>
                      </a:pPr>
                      <a:r>
                        <a:rPr b="1" i="1" sz="1400">
                          <a:solidFill>
                            <a:srgbClr val="262626"/>
                          </a:solidFill>
                        </a:rPr>
                        <a:t/>
                      </a:r>
                    </a:p>
                  </a:txBody>
                  <a:tcPr marL="91425" marR="91425" marT="91425" marB="91425" anchor="t" anchorCtr="0" horzOverflow="overflow"/>
                </a:tc>
              </a:tr>
              <a:tr h="747618">
                <a:tc>
                  <a:txBody>
                    <a:bodyPr/>
                    <a:lstStyle/>
                    <a:p>
                      <a:pPr lvl="0" algn="l">
                        <a:defRPr b="0" i="0" sz="1800">
                          <a:solidFill>
                            <a:srgbClr val="000000"/>
                          </a:solidFill>
                        </a:defRPr>
                      </a:pPr>
                      <a:r>
                        <a:rPr b="1" i="1">
                          <a:solidFill>
                            <a:srgbClr val="EFEFEF"/>
                          </a:solidFill>
                          <a:latin typeface="Source Sans Pro"/>
                          <a:ea typeface="Source Sans Pro"/>
                          <a:cs typeface="Source Sans Pro"/>
                          <a:sym typeface="Source Sans Pro"/>
                        </a:rPr>
                        <a:t>Service broker</a:t>
                      </a:r>
                    </a:p>
                  </a:txBody>
                  <a:tcPr marL="91425" marR="91425" marT="91425" marB="91425" anchor="t" anchorCtr="0" horzOverflow="overflow"/>
                </a:tc>
                <a:tc>
                  <a:txBody>
                    <a:bodyPr/>
                    <a:lstStyle/>
                    <a:p>
                      <a:pPr lvl="0" algn="ctr">
                        <a:defRPr b="0" i="0" sz="1800">
                          <a:solidFill>
                            <a:srgbClr val="000000"/>
                          </a:solidFill>
                        </a:defRPr>
                      </a:pPr>
                      <a:r>
                        <a:rPr b="1" i="1">
                          <a:solidFill>
                            <a:srgbClr val="EFEFEF"/>
                          </a:solidFill>
                          <a:latin typeface="Source Sans Pro"/>
                          <a:ea typeface="Source Sans Pro"/>
                          <a:cs typeface="Source Sans Pro"/>
                          <a:sym typeface="Source Sans Pro"/>
                        </a:rPr>
                        <a:t>✔</a:t>
                      </a:r>
                    </a:p>
                  </a:txBody>
                  <a:tcPr marL="91425" marR="91425" marT="91425" marB="91425" anchor="t" anchorCtr="0" horzOverflow="overflow"/>
                </a:tc>
                <a:tc>
                  <a:txBody>
                    <a:bodyPr/>
                    <a:lstStyle/>
                    <a:p>
                      <a:pPr lvl="0" algn="ctr">
                        <a:defRPr b="0" i="0" sz="1800">
                          <a:solidFill>
                            <a:srgbClr val="000000"/>
                          </a:solidFill>
                        </a:defRPr>
                      </a:pPr>
                      <a:r>
                        <a:rPr b="1" i="1">
                          <a:solidFill>
                            <a:srgbClr val="EFEFEF"/>
                          </a:solidFill>
                          <a:latin typeface="Source Sans Pro"/>
                          <a:ea typeface="Source Sans Pro"/>
                          <a:cs typeface="Source Sans Pro"/>
                          <a:sym typeface="Source Sans Pro"/>
                        </a:rPr>
                        <a:t>✔</a:t>
                      </a:r>
                    </a:p>
                  </a:txBody>
                  <a:tcPr marL="91425" marR="91425" marT="91425" marB="91425" anchor="t" anchorCtr="0" horzOverflow="overflow"/>
                </a:tc>
                <a:tc>
                  <a:txBody>
                    <a:bodyPr/>
                    <a:lstStyle/>
                    <a:p>
                      <a:pPr lvl="0" algn="ctr">
                        <a:defRPr b="0" i="0" sz="1800">
                          <a:solidFill>
                            <a:srgbClr val="000000"/>
                          </a:solidFill>
                        </a:defRPr>
                      </a:pPr>
                      <a:r>
                        <a:rPr b="1" i="1" sz="1400">
                          <a:solidFill>
                            <a:srgbClr val="262626"/>
                          </a:solidFill>
                        </a:rPr>
                        <a:t/>
                      </a:r>
                    </a:p>
                  </a:txBody>
                  <a:tcPr marL="91425" marR="91425" marT="91425" marB="91425" anchor="t" anchorCtr="0" horzOverflow="overflow"/>
                </a:tc>
              </a:tr>
              <a:tr h="747618">
                <a:tc>
                  <a:txBody>
                    <a:bodyPr/>
                    <a:lstStyle/>
                    <a:p>
                      <a:pPr lvl="0" algn="l">
                        <a:defRPr b="0" i="0" sz="1800">
                          <a:solidFill>
                            <a:srgbClr val="000000"/>
                          </a:solidFill>
                        </a:defRPr>
                      </a:pPr>
                      <a:r>
                        <a:rPr b="1" i="1">
                          <a:solidFill>
                            <a:srgbClr val="EFEFEF"/>
                          </a:solidFill>
                          <a:latin typeface="Source Sans Pro"/>
                          <a:ea typeface="Source Sans Pro"/>
                          <a:cs typeface="Source Sans Pro"/>
                          <a:sym typeface="Source Sans Pro"/>
                        </a:rPr>
                        <a:t>PCF product</a:t>
                      </a:r>
                    </a:p>
                  </a:txBody>
                  <a:tcPr marL="91425" marR="91425" marT="91425" marB="91425" anchor="t" anchorCtr="0" horzOverflow="overflow"/>
                </a:tc>
                <a:tc>
                  <a:txBody>
                    <a:bodyPr/>
                    <a:lstStyle/>
                    <a:p>
                      <a:pPr lvl="0" algn="ctr">
                        <a:defRPr b="0" i="0" sz="1800">
                          <a:solidFill>
                            <a:srgbClr val="000000"/>
                          </a:solidFill>
                        </a:defRPr>
                      </a:pPr>
                      <a:r>
                        <a:rPr b="1" i="1">
                          <a:solidFill>
                            <a:srgbClr val="EFEFEF"/>
                          </a:solidFill>
                          <a:latin typeface="Source Sans Pro"/>
                          <a:ea typeface="Source Sans Pro"/>
                          <a:cs typeface="Source Sans Pro"/>
                          <a:sym typeface="Source Sans Pro"/>
                        </a:rPr>
                        <a:t>✔</a:t>
                      </a:r>
                    </a:p>
                  </a:txBody>
                  <a:tcPr marL="91425" marR="91425" marT="91425" marB="91425" anchor="t" anchorCtr="0" horzOverflow="overflow"/>
                </a:tc>
                <a:tc>
                  <a:txBody>
                    <a:bodyPr/>
                    <a:lstStyle/>
                    <a:p>
                      <a:pPr lvl="0" algn="ctr">
                        <a:defRPr b="0" i="0" sz="1800">
                          <a:solidFill>
                            <a:srgbClr val="000000"/>
                          </a:solidFill>
                        </a:defRPr>
                      </a:pPr>
                      <a:r>
                        <a:rPr b="1" i="1">
                          <a:solidFill>
                            <a:srgbClr val="EFEFEF"/>
                          </a:solidFill>
                          <a:latin typeface="Source Sans Pro"/>
                          <a:ea typeface="Source Sans Pro"/>
                          <a:cs typeface="Source Sans Pro"/>
                          <a:sym typeface="Source Sans Pro"/>
                        </a:rPr>
                        <a:t>✔</a:t>
                      </a:r>
                    </a:p>
                  </a:txBody>
                  <a:tcPr marL="91425" marR="91425" marT="91425" marB="91425" anchor="t" anchorCtr="0" horzOverflow="overflow"/>
                </a:tc>
                <a:tc>
                  <a:txBody>
                    <a:bodyPr/>
                    <a:lstStyle/>
                    <a:p>
                      <a:pPr lvl="0" algn="ctr">
                        <a:defRPr b="0" i="0" sz="1800">
                          <a:solidFill>
                            <a:srgbClr val="000000"/>
                          </a:solidFill>
                        </a:defRPr>
                      </a:pPr>
                      <a:r>
                        <a:rPr b="1" i="1">
                          <a:solidFill>
                            <a:srgbClr val="EFEFEF"/>
                          </a:solidFill>
                          <a:latin typeface="Source Sans Pro"/>
                          <a:ea typeface="Source Sans Pro"/>
                          <a:cs typeface="Source Sans Pro"/>
                          <a:sym typeface="Source Sans Pro"/>
                        </a:rPr>
                        <a:t>✔</a:t>
                      </a:r>
                    </a:p>
                  </a:txBody>
                  <a:tcPr marL="91425" marR="91425" marT="91425" marB="91425" anchor="t" anchorCtr="0" horzOverflow="overflow"/>
                </a:tc>
              </a:tr>
            </a:tbl>
          </a:graphicData>
        </a:graphic>
      </p:graphicFrame>
    </p:spTree>
  </p:cSld>
  <p:clrMapOvr>
    <a:masterClrMapping/>
  </p:clrMapOvr>
  <p:transitio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title"/>
          </p:nvPr>
        </p:nvSpPr>
        <p:spPr>
          <a:xfrm>
            <a:off x="457200" y="26154"/>
            <a:ext cx="8229600" cy="804198"/>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Blue / Green Deployments</a:t>
            </a:r>
          </a:p>
        </p:txBody>
      </p:sp>
      <p:sp>
        <p:nvSpPr>
          <p:cNvPr id="530" name="Shape 530"/>
          <p:cNvSpPr/>
          <p:nvPr>
            <p:ph type="body" idx="1"/>
          </p:nvPr>
        </p:nvSpPr>
        <p:spPr>
          <a:xfrm>
            <a:off x="457200" y="1108074"/>
            <a:ext cx="8229600" cy="3082801"/>
          </a:xfrm>
          <a:prstGeom prst="rect">
            <a:avLst/>
          </a:prstGeom>
        </p:spPr>
        <p:txBody>
          <a:bodyPr lIns="0" tIns="0" rIns="0" bIns="0">
            <a:normAutofit fontScale="100000" lnSpcReduction="0"/>
          </a:bodyPr>
          <a:lstStyle/>
          <a:p>
            <a:pPr lvl="0" marL="382632" indent="-310242"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hlinkClick r:id="rId3" invalidUrl="" action="" tgtFrame="" tooltip="" history="1" highlightClick="0" endSnd="0"/>
              </a:rPr>
              <a:t>Blue / green deployments</a:t>
            </a:r>
            <a:r>
              <a:rPr sz="2280">
                <a:solidFill>
                  <a:srgbClr val="FFFFFF"/>
                </a:solidFill>
                <a:latin typeface="Source Sans Pro"/>
                <a:ea typeface="Source Sans Pro"/>
                <a:cs typeface="Source Sans Pro"/>
                <a:sym typeface="Source Sans Pro"/>
              </a:rPr>
              <a:t> are a way of deploying new app versions with no downtime.</a:t>
            </a:r>
            <a:endParaRPr sz="2280">
              <a:solidFill>
                <a:srgbClr val="FFFFFF"/>
              </a:solidFill>
              <a:latin typeface="Source Sans Pro"/>
              <a:ea typeface="Source Sans Pro"/>
              <a:cs typeface="Source Sans Pro"/>
              <a:sym typeface="Source Sans Pro"/>
            </a:endParaRPr>
          </a:p>
          <a:p>
            <a:pPr lvl="0" marL="382632" indent="-310242"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Multiple versions are deployed, but the “live” route only points to a single version</a:t>
            </a:r>
            <a:endParaRPr sz="2280">
              <a:solidFill>
                <a:srgbClr val="FFFFFF"/>
              </a:solidFill>
              <a:latin typeface="Source Sans Pro"/>
              <a:ea typeface="Source Sans Pro"/>
              <a:cs typeface="Source Sans Pro"/>
              <a:sym typeface="Source Sans Pro"/>
            </a:endParaRPr>
          </a:p>
          <a:p>
            <a:pPr lvl="0" marL="382632" indent="-310242"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PCF enables blue / green deployments by allowing multiple routes to be mapped to an application</a:t>
            </a:r>
            <a:endParaRPr sz="2280">
              <a:solidFill>
                <a:srgbClr val="FFFFFF"/>
              </a:solidFill>
              <a:latin typeface="Source Sans Pro"/>
              <a:ea typeface="Source Sans Pro"/>
              <a:cs typeface="Source Sans Pro"/>
              <a:sym typeface="Source Sans Pro"/>
            </a:endParaRPr>
          </a:p>
          <a:p>
            <a:pPr lvl="0" marL="382632" indent="-310242" defTabSz="868680">
              <a:spcBef>
                <a:spcPts val="0"/>
              </a:spcBef>
              <a:buFont typeface="Source Sans Pro"/>
              <a:defRPr sz="1800">
                <a:solidFill>
                  <a:srgbClr val="000000"/>
                </a:solidFill>
              </a:defRPr>
            </a:pPr>
            <a:r>
              <a:rPr sz="2280">
                <a:solidFill>
                  <a:srgbClr val="FFFFFF"/>
                </a:solidFill>
                <a:latin typeface="Source Sans Pro"/>
                <a:ea typeface="Source Sans Pro"/>
                <a:cs typeface="Source Sans Pro"/>
                <a:sym typeface="Source Sans Pro"/>
              </a:rPr>
              <a:t>Gorouter will enable more complex traffic shaping in future releases</a:t>
            </a:r>
          </a:p>
        </p:txBody>
      </p:sp>
    </p:spTree>
  </p:cSld>
  <p:clrMapOvr>
    <a:masterClrMapping/>
  </p:clrMapOvr>
  <p:transitio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4" name="Shape 534"/>
          <p:cNvSpPr/>
          <p:nvPr>
            <p:ph type="title"/>
          </p:nvPr>
        </p:nvSpPr>
        <p:spPr>
          <a:xfrm>
            <a:off x="457200" y="65400"/>
            <a:ext cx="8229600" cy="816001"/>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Blue / Green Deployments</a:t>
            </a:r>
          </a:p>
        </p:txBody>
      </p:sp>
      <p:grpSp>
        <p:nvGrpSpPr>
          <p:cNvPr id="537" name="Group 537"/>
          <p:cNvGrpSpPr/>
          <p:nvPr/>
        </p:nvGrpSpPr>
        <p:grpSpPr>
          <a:xfrm>
            <a:off x="5659499" y="1463300"/>
            <a:ext cx="2685000" cy="942901"/>
            <a:chOff x="0" y="0"/>
            <a:chExt cx="2684999" cy="942900"/>
          </a:xfrm>
        </p:grpSpPr>
        <p:sp>
          <p:nvSpPr>
            <p:cNvPr id="535" name="Shape 535"/>
            <p:cNvSpPr/>
            <p:nvPr/>
          </p:nvSpPr>
          <p:spPr>
            <a:xfrm>
              <a:off x="0" y="0"/>
              <a:ext cx="2685000" cy="942901"/>
            </a:xfrm>
            <a:prstGeom prst="roundRect">
              <a:avLst>
                <a:gd name="adj" fmla="val 16667"/>
              </a:avLst>
            </a:prstGeom>
            <a:noFill/>
            <a:ln w="76200" cap="flat">
              <a:solidFill>
                <a:srgbClr val="4A86E8"/>
              </a:solidFill>
              <a:prstDash val="solid"/>
              <a:round/>
            </a:ln>
            <a:effectLst/>
          </p:spPr>
          <p:txBody>
            <a:bodyPr wrap="square" lIns="0" tIns="0" rIns="0" bIns="0" numCol="1" anchor="ctr">
              <a:noAutofit/>
            </a:bodyPr>
            <a:lstStyle/>
            <a:p>
              <a:pPr lvl="0" algn="ctr">
                <a:defRPr>
                  <a:solidFill>
                    <a:srgbClr val="000000"/>
                  </a:solidFill>
                </a:defRPr>
              </a:pPr>
            </a:p>
          </p:txBody>
        </p:sp>
        <p:sp>
          <p:nvSpPr>
            <p:cNvPr id="536" name="Shape 536"/>
            <p:cNvSpPr/>
            <p:nvPr/>
          </p:nvSpPr>
          <p:spPr>
            <a:xfrm>
              <a:off x="46029" y="233975"/>
              <a:ext cx="2592941" cy="474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800">
                  <a:solidFill>
                    <a:srgbClr val="4A86E8"/>
                  </a:solidFill>
                  <a:latin typeface="Source Sans Pro"/>
                  <a:ea typeface="Source Sans Pro"/>
                  <a:cs typeface="Source Sans Pro"/>
                  <a:sym typeface="Source Sans Pro"/>
                </a:defRPr>
              </a:lvl1pPr>
            </a:lstStyle>
            <a:p>
              <a:pPr lvl="0">
                <a:defRPr>
                  <a:solidFill>
                    <a:srgbClr val="000000"/>
                  </a:solidFill>
                </a:defRPr>
              </a:pPr>
              <a:r>
                <a:rPr>
                  <a:solidFill>
                    <a:srgbClr val="4A86E8"/>
                  </a:solidFill>
                </a:rPr>
                <a:t>Blue Deployment</a:t>
              </a:r>
            </a:p>
          </p:txBody>
        </p:sp>
      </p:grpSp>
      <p:grpSp>
        <p:nvGrpSpPr>
          <p:cNvPr id="540" name="Group 540"/>
          <p:cNvGrpSpPr/>
          <p:nvPr/>
        </p:nvGrpSpPr>
        <p:grpSpPr>
          <a:xfrm>
            <a:off x="5659499" y="2988099"/>
            <a:ext cx="2685000" cy="942901"/>
            <a:chOff x="0" y="0"/>
            <a:chExt cx="2684999" cy="942900"/>
          </a:xfrm>
        </p:grpSpPr>
        <p:sp>
          <p:nvSpPr>
            <p:cNvPr id="538" name="Shape 538"/>
            <p:cNvSpPr/>
            <p:nvPr/>
          </p:nvSpPr>
          <p:spPr>
            <a:xfrm>
              <a:off x="0" y="0"/>
              <a:ext cx="2685000" cy="942901"/>
            </a:xfrm>
            <a:prstGeom prst="roundRect">
              <a:avLst>
                <a:gd name="adj" fmla="val 16667"/>
              </a:avLst>
            </a:prstGeom>
            <a:noFill/>
            <a:ln w="76200" cap="flat">
              <a:solidFill>
                <a:srgbClr val="B6D7A8"/>
              </a:solidFill>
              <a:prstDash val="solid"/>
              <a:round/>
            </a:ln>
            <a:effectLst/>
          </p:spPr>
          <p:txBody>
            <a:bodyPr wrap="square" lIns="0" tIns="0" rIns="0" bIns="0" numCol="1" anchor="ctr">
              <a:noAutofit/>
            </a:bodyPr>
            <a:lstStyle/>
            <a:p>
              <a:pPr lvl="0" algn="ctr">
                <a:defRPr>
                  <a:solidFill>
                    <a:srgbClr val="000000"/>
                  </a:solidFill>
                </a:defRPr>
              </a:pPr>
            </a:p>
          </p:txBody>
        </p:sp>
        <p:sp>
          <p:nvSpPr>
            <p:cNvPr id="539" name="Shape 539"/>
            <p:cNvSpPr/>
            <p:nvPr/>
          </p:nvSpPr>
          <p:spPr>
            <a:xfrm>
              <a:off x="46029" y="233975"/>
              <a:ext cx="2592941" cy="474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800">
                  <a:solidFill>
                    <a:srgbClr val="B6D7A8"/>
                  </a:solidFill>
                  <a:latin typeface="Source Sans Pro"/>
                  <a:ea typeface="Source Sans Pro"/>
                  <a:cs typeface="Source Sans Pro"/>
                  <a:sym typeface="Source Sans Pro"/>
                </a:defRPr>
              </a:lvl1pPr>
            </a:lstStyle>
            <a:p>
              <a:pPr lvl="0">
                <a:defRPr>
                  <a:solidFill>
                    <a:srgbClr val="000000"/>
                  </a:solidFill>
                </a:defRPr>
              </a:pPr>
              <a:r>
                <a:rPr>
                  <a:solidFill>
                    <a:srgbClr val="B6D7A8"/>
                  </a:solidFill>
                </a:rPr>
                <a:t>Green Deployment</a:t>
              </a:r>
            </a:p>
          </p:txBody>
        </p:sp>
      </p:grpSp>
      <p:grpSp>
        <p:nvGrpSpPr>
          <p:cNvPr id="543" name="Group 543"/>
          <p:cNvGrpSpPr/>
          <p:nvPr/>
        </p:nvGrpSpPr>
        <p:grpSpPr>
          <a:xfrm>
            <a:off x="751824" y="2163749"/>
            <a:ext cx="1360501" cy="816001"/>
            <a:chOff x="0" y="0"/>
            <a:chExt cx="1360499" cy="815999"/>
          </a:xfrm>
        </p:grpSpPr>
        <p:sp>
          <p:nvSpPr>
            <p:cNvPr id="541" name="Shape 541"/>
            <p:cNvSpPr/>
            <p:nvPr/>
          </p:nvSpPr>
          <p:spPr>
            <a:xfrm>
              <a:off x="0" y="0"/>
              <a:ext cx="1360500" cy="816000"/>
            </a:xfrm>
            <a:prstGeom prst="roundRect">
              <a:avLst>
                <a:gd name="adj" fmla="val 16667"/>
              </a:avLst>
            </a:prstGeom>
            <a:noFill/>
            <a:ln w="76200" cap="flat">
              <a:solidFill>
                <a:srgbClr val="97ACB5"/>
              </a:solidFill>
              <a:prstDash val="solid"/>
              <a:round/>
            </a:ln>
            <a:effectLst/>
          </p:spPr>
          <p:txBody>
            <a:bodyPr wrap="square" lIns="0" tIns="0" rIns="0" bIns="0" numCol="1" anchor="ctr">
              <a:noAutofit/>
            </a:bodyPr>
            <a:lstStyle/>
            <a:p>
              <a:pPr lvl="0" algn="ctr">
                <a:defRPr>
                  <a:solidFill>
                    <a:srgbClr val="000000"/>
                  </a:solidFill>
                </a:defRPr>
              </a:pPr>
            </a:p>
          </p:txBody>
        </p:sp>
        <p:sp>
          <p:nvSpPr>
            <p:cNvPr id="542" name="Shape 542"/>
            <p:cNvSpPr/>
            <p:nvPr/>
          </p:nvSpPr>
          <p:spPr>
            <a:xfrm>
              <a:off x="39834" y="170524"/>
              <a:ext cx="1280832" cy="474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800">
                  <a:solidFill>
                    <a:srgbClr val="97ACB5"/>
                  </a:solidFill>
                  <a:latin typeface="Source Sans Pro"/>
                  <a:ea typeface="Source Sans Pro"/>
                  <a:cs typeface="Source Sans Pro"/>
                  <a:sym typeface="Source Sans Pro"/>
                </a:defRPr>
              </a:lvl1pPr>
            </a:lstStyle>
            <a:p>
              <a:pPr lvl="0">
                <a:defRPr>
                  <a:solidFill>
                    <a:srgbClr val="000000"/>
                  </a:solidFill>
                </a:defRPr>
              </a:pPr>
              <a:r>
                <a:rPr>
                  <a:solidFill>
                    <a:srgbClr val="97ACB5"/>
                  </a:solidFill>
                </a:rPr>
                <a:t>GoRouter</a:t>
              </a:r>
            </a:p>
          </p:txBody>
        </p:sp>
      </p:grpSp>
      <p:sp>
        <p:nvSpPr>
          <p:cNvPr id="550" name="Shape 550"/>
          <p:cNvSpPr/>
          <p:nvPr/>
        </p:nvSpPr>
        <p:spPr>
          <a:xfrm>
            <a:off x="2150110" y="1934210"/>
            <a:ext cx="3470910" cy="636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141" y="21600"/>
                </a:lnTo>
                <a:lnTo>
                  <a:pt x="4141" y="0"/>
                </a:lnTo>
                <a:lnTo>
                  <a:pt x="21600" y="0"/>
                </a:lnTo>
              </a:path>
            </a:pathLst>
          </a:custGeom>
          <a:ln w="28575">
            <a:solidFill>
              <a:srgbClr val="D9D9D9"/>
            </a:solidFill>
            <a:round/>
            <a:tailEnd type="triangle"/>
          </a:ln>
        </p:spPr>
        <p:txBody>
          <a:bodyPr/>
          <a:lstStyle/>
          <a:p>
            <a:pPr lvl="0"/>
          </a:p>
        </p:txBody>
      </p:sp>
      <p:sp>
        <p:nvSpPr>
          <p:cNvPr id="551" name="Shape 551"/>
          <p:cNvSpPr/>
          <p:nvPr/>
        </p:nvSpPr>
        <p:spPr>
          <a:xfrm>
            <a:off x="2150110" y="2570480"/>
            <a:ext cx="3470910" cy="889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141" y="0"/>
                </a:lnTo>
                <a:lnTo>
                  <a:pt x="4141" y="21600"/>
                </a:lnTo>
                <a:lnTo>
                  <a:pt x="21600" y="21600"/>
                </a:lnTo>
              </a:path>
            </a:pathLst>
          </a:custGeom>
          <a:ln w="28575">
            <a:solidFill>
              <a:srgbClr val="D9D9D9"/>
            </a:solidFill>
            <a:round/>
            <a:tailEnd type="triangle"/>
          </a:ln>
        </p:spPr>
        <p:txBody>
          <a:bodyPr/>
          <a:lstStyle/>
          <a:p>
            <a:pPr lvl="0"/>
          </a:p>
        </p:txBody>
      </p:sp>
      <p:sp>
        <p:nvSpPr>
          <p:cNvPr id="546" name="Shape 546"/>
          <p:cNvSpPr/>
          <p:nvPr/>
        </p:nvSpPr>
        <p:spPr>
          <a:xfrm>
            <a:off x="3141900" y="1495100"/>
            <a:ext cx="2275201"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D9D9D9"/>
                </a:solidFill>
                <a:latin typeface="Source Sans Pro"/>
                <a:ea typeface="Source Sans Pro"/>
                <a:cs typeface="Source Sans Pro"/>
                <a:sym typeface="Source Sans Pro"/>
              </a:defRPr>
            </a:lvl1pPr>
          </a:lstStyle>
          <a:p>
            <a:pPr lvl="0">
              <a:defRPr sz="1800">
                <a:solidFill>
                  <a:srgbClr val="000000"/>
                </a:solidFill>
              </a:defRPr>
            </a:pPr>
            <a:r>
              <a:rPr sz="1400">
                <a:solidFill>
                  <a:srgbClr val="D9D9D9"/>
                </a:solidFill>
              </a:rPr>
              <a:t>www.example.com</a:t>
            </a:r>
          </a:p>
        </p:txBody>
      </p:sp>
      <p:sp>
        <p:nvSpPr>
          <p:cNvPr id="547" name="Shape 547"/>
          <p:cNvSpPr/>
          <p:nvPr/>
        </p:nvSpPr>
        <p:spPr>
          <a:xfrm>
            <a:off x="3141900" y="1957224"/>
            <a:ext cx="2275201"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i="1">
                <a:solidFill>
                  <a:srgbClr val="D9D9D9"/>
                </a:solidFill>
                <a:latin typeface="Source Sans Pro"/>
                <a:ea typeface="Source Sans Pro"/>
                <a:cs typeface="Source Sans Pro"/>
                <a:sym typeface="Source Sans Pro"/>
              </a:defRPr>
            </a:lvl1pPr>
          </a:lstStyle>
          <a:p>
            <a:pPr lvl="0">
              <a:defRPr i="0" sz="1800">
                <a:solidFill>
                  <a:srgbClr val="000000"/>
                </a:solidFill>
              </a:defRPr>
            </a:pPr>
            <a:r>
              <a:rPr i="1" sz="1400">
                <a:solidFill>
                  <a:srgbClr val="D9D9D9"/>
                </a:solidFill>
              </a:rPr>
              <a:t>www-blue.example.com</a:t>
            </a:r>
          </a:p>
        </p:txBody>
      </p:sp>
      <p:sp>
        <p:nvSpPr>
          <p:cNvPr id="548" name="Shape 548"/>
          <p:cNvSpPr/>
          <p:nvPr/>
        </p:nvSpPr>
        <p:spPr>
          <a:xfrm>
            <a:off x="3141900" y="3441999"/>
            <a:ext cx="2275201"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i="1">
                <a:solidFill>
                  <a:srgbClr val="D9D9D9"/>
                </a:solidFill>
                <a:latin typeface="Source Sans Pro"/>
                <a:ea typeface="Source Sans Pro"/>
                <a:cs typeface="Source Sans Pro"/>
                <a:sym typeface="Source Sans Pro"/>
              </a:defRPr>
            </a:lvl1pPr>
          </a:lstStyle>
          <a:p>
            <a:pPr lvl="0">
              <a:defRPr i="0" sz="1800">
                <a:solidFill>
                  <a:srgbClr val="000000"/>
                </a:solidFill>
              </a:defRPr>
            </a:pPr>
            <a:r>
              <a:rPr i="1" sz="1400">
                <a:solidFill>
                  <a:srgbClr val="D9D9D9"/>
                </a:solidFill>
              </a:rPr>
              <a:t>www-green.example.com</a:t>
            </a:r>
          </a:p>
        </p:txBody>
      </p:sp>
      <p:sp>
        <p:nvSpPr>
          <p:cNvPr id="549" name="Shape 549"/>
          <p:cNvSpPr/>
          <p:nvPr/>
        </p:nvSpPr>
        <p:spPr>
          <a:xfrm>
            <a:off x="3141900" y="2988099"/>
            <a:ext cx="2275201" cy="411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D9D9D9"/>
                </a:solidFill>
                <a:latin typeface="Source Sans Pro"/>
                <a:ea typeface="Source Sans Pro"/>
                <a:cs typeface="Source Sans Pro"/>
                <a:sym typeface="Source Sans Pro"/>
              </a:defRPr>
            </a:lvl1pPr>
          </a:lstStyle>
          <a:p>
            <a:pPr lvl="0">
              <a:defRPr sz="1800">
                <a:solidFill>
                  <a:srgbClr val="000000"/>
                </a:solidFill>
              </a:defRPr>
            </a:pPr>
            <a:r>
              <a:rPr sz="1400">
                <a:solidFill>
                  <a:srgbClr val="D9D9D9"/>
                </a:solidFill>
              </a:rPr>
              <a:t>www.example.com</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540"/>
                                        </p:tgtEl>
                                        <p:attrNameLst>
                                          <p:attrName>style.visibility</p:attrName>
                                        </p:attrNameLst>
                                      </p:cBhvr>
                                      <p:to>
                                        <p:strVal val="visible"/>
                                      </p:to>
                                    </p:set>
                                    <p:animEffect filter="fade" transition="in">
                                      <p:cBhvr>
                                        <p:cTn id="7" dur="1000"/>
                                        <p:tgtEl>
                                          <p:spTgt spid="540"/>
                                        </p:tgtEl>
                                      </p:cBhvr>
                                    </p:animEffect>
                                  </p:childTnLst>
                                </p:cTn>
                              </p:par>
                            </p:childTnLst>
                          </p:cTn>
                        </p:par>
                        <p:par>
                          <p:cTn id="8" fill="hold">
                            <p:stCondLst>
                              <p:cond delay="1000"/>
                            </p:stCondLst>
                            <p:childTnLst>
                              <p:par>
                                <p:cTn id="9" nodeType="afterEffect" presetClass="entr" presetSubtype="0" presetID="10" grpId="2" fill="hold">
                                  <p:stCondLst>
                                    <p:cond delay="0"/>
                                  </p:stCondLst>
                                  <p:iterate type="el" backwards="0">
                                    <p:tmAbs val="0"/>
                                  </p:iterate>
                                  <p:childTnLst>
                                    <p:set>
                                      <p:cBhvr>
                                        <p:cTn id="10" fill="hold"/>
                                        <p:tgtEl>
                                          <p:spTgt spid="551"/>
                                        </p:tgtEl>
                                        <p:attrNameLst>
                                          <p:attrName>style.visibility</p:attrName>
                                        </p:attrNameLst>
                                      </p:cBhvr>
                                      <p:to>
                                        <p:strVal val="visible"/>
                                      </p:to>
                                    </p:set>
                                    <p:animEffect filter="fade" transition="in">
                                      <p:cBhvr>
                                        <p:cTn id="11" dur="1000"/>
                                        <p:tgtEl>
                                          <p:spTgt spid="551"/>
                                        </p:tgtEl>
                                      </p:cBhvr>
                                    </p:animEffect>
                                  </p:childTnLst>
                                </p:cTn>
                              </p:par>
                            </p:childTnLst>
                          </p:cTn>
                        </p:par>
                        <p:par>
                          <p:cTn id="12" fill="hold">
                            <p:stCondLst>
                              <p:cond delay="2000"/>
                            </p:stCondLst>
                            <p:childTnLst>
                              <p:par>
                                <p:cTn id="13" nodeType="afterEffect" presetClass="entr" presetSubtype="0" presetID="10" grpId="3" fill="hold">
                                  <p:stCondLst>
                                    <p:cond delay="0"/>
                                  </p:stCondLst>
                                  <p:iterate type="el" backwards="0">
                                    <p:tmAbs val="0"/>
                                  </p:iterate>
                                  <p:childTnLst>
                                    <p:set>
                                      <p:cBhvr>
                                        <p:cTn id="14" fill="hold"/>
                                        <p:tgtEl>
                                          <p:spTgt spid="548"/>
                                        </p:tgtEl>
                                        <p:attrNameLst>
                                          <p:attrName>style.visibility</p:attrName>
                                        </p:attrNameLst>
                                      </p:cBhvr>
                                      <p:to>
                                        <p:strVal val="visible"/>
                                      </p:to>
                                    </p:set>
                                    <p:animEffect filter="fade" transition="in">
                                      <p:cBhvr>
                                        <p:cTn id="15" dur="1000"/>
                                        <p:tgtEl>
                                          <p:spTgt spid="548"/>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4" fill="hold">
                                  <p:stCondLst>
                                    <p:cond delay="0"/>
                                  </p:stCondLst>
                                  <p:iterate type="el" backwards="0">
                                    <p:tmAbs val="0"/>
                                  </p:iterate>
                                  <p:childTnLst>
                                    <p:set>
                                      <p:cBhvr>
                                        <p:cTn id="19" fill="hold"/>
                                        <p:tgtEl>
                                          <p:spTgt spid="549"/>
                                        </p:tgtEl>
                                        <p:attrNameLst>
                                          <p:attrName>style.visibility</p:attrName>
                                        </p:attrNameLst>
                                      </p:cBhvr>
                                      <p:to>
                                        <p:strVal val="visible"/>
                                      </p:to>
                                    </p:set>
                                    <p:animEffect filter="fade" transition="in">
                                      <p:cBhvr>
                                        <p:cTn id="20" dur="1000"/>
                                        <p:tgtEl>
                                          <p:spTgt spid="549"/>
                                        </p:tgtEl>
                                      </p:cBhvr>
                                    </p:animEffect>
                                  </p:childTnLst>
                                </p:cTn>
                              </p:par>
                            </p:childTnLst>
                          </p:cTn>
                        </p:par>
                        <p:par>
                          <p:cTn id="21" fill="hold">
                            <p:stCondLst>
                              <p:cond delay="1000"/>
                            </p:stCondLst>
                            <p:childTnLst>
                              <p:par>
                                <p:cTn id="22" nodeType="afterEffect" presetClass="exit" presetSubtype="0" presetID="10" grpId="5" fill="hold">
                                  <p:stCondLst>
                                    <p:cond delay="0"/>
                                  </p:stCondLst>
                                  <p:iterate type="el" backwards="0">
                                    <p:tmAbs val="0"/>
                                  </p:iterate>
                                  <p:childTnLst>
                                    <p:animEffect filter="fade" transition="out">
                                      <p:cBhvr>
                                        <p:cTn id="23" dur="2000" fill="hold"/>
                                        <p:tgtEl>
                                          <p:spTgt spid="546"/>
                                        </p:tgtEl>
                                      </p:cBhvr>
                                    </p:animEffect>
                                    <p:set>
                                      <p:cBhvr>
                                        <p:cTn id="24" fill="hold">
                                          <p:stCondLst>
                                            <p:cond delay="1999"/>
                                          </p:stCondLst>
                                        </p:cTn>
                                        <p:tgtEl>
                                          <p:spTgt spid="54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nodeType="clickEffect" presetClass="exit" presetSubtype="0" presetID="10" grpId="6" fill="hold">
                                  <p:stCondLst>
                                    <p:cond delay="0"/>
                                  </p:stCondLst>
                                  <p:iterate type="el" backwards="0">
                                    <p:tmAbs val="0"/>
                                  </p:iterate>
                                  <p:childTnLst>
                                    <p:animEffect filter="fade" transition="out">
                                      <p:cBhvr>
                                        <p:cTn id="28" dur="1000" fill="hold"/>
                                        <p:tgtEl>
                                          <p:spTgt spid="537"/>
                                        </p:tgtEl>
                                      </p:cBhvr>
                                    </p:animEffect>
                                    <p:set>
                                      <p:cBhvr>
                                        <p:cTn id="29" fill="hold">
                                          <p:stCondLst>
                                            <p:cond delay="999"/>
                                          </p:stCondLst>
                                        </p:cTn>
                                        <p:tgtEl>
                                          <p:spTgt spid="537"/>
                                        </p:tgtEl>
                                        <p:attrNameLst>
                                          <p:attrName>style.visibility</p:attrName>
                                        </p:attrNameLst>
                                      </p:cBhvr>
                                      <p:to>
                                        <p:strVal val="hidden"/>
                                      </p:to>
                                    </p:set>
                                  </p:childTnLst>
                                </p:cTn>
                              </p:par>
                            </p:childTnLst>
                          </p:cTn>
                        </p:par>
                        <p:par>
                          <p:cTn id="30" fill="hold">
                            <p:stCondLst>
                              <p:cond delay="1000"/>
                            </p:stCondLst>
                            <p:childTnLst>
                              <p:par>
                                <p:cTn id="31" nodeType="afterEffect" presetClass="exit" presetSubtype="0" presetID="10" grpId="7" fill="hold">
                                  <p:stCondLst>
                                    <p:cond delay="0"/>
                                  </p:stCondLst>
                                  <p:iterate type="el" backwards="0">
                                    <p:tmAbs val="0"/>
                                  </p:iterate>
                                  <p:childTnLst>
                                    <p:animEffect filter="fade" transition="out">
                                      <p:cBhvr>
                                        <p:cTn id="32" dur="1000" fill="hold"/>
                                        <p:tgtEl>
                                          <p:spTgt spid="550"/>
                                        </p:tgtEl>
                                      </p:cBhvr>
                                    </p:animEffect>
                                    <p:set>
                                      <p:cBhvr>
                                        <p:cTn id="33" fill="hold">
                                          <p:stCondLst>
                                            <p:cond delay="999"/>
                                          </p:stCondLst>
                                        </p:cTn>
                                        <p:tgtEl>
                                          <p:spTgt spid="550"/>
                                        </p:tgtEl>
                                        <p:attrNameLst>
                                          <p:attrName>style.visibility</p:attrName>
                                        </p:attrNameLst>
                                      </p:cBhvr>
                                      <p:to>
                                        <p:strVal val="hidden"/>
                                      </p:to>
                                    </p:set>
                                  </p:childTnLst>
                                </p:cTn>
                              </p:par>
                            </p:childTnLst>
                          </p:cTn>
                        </p:par>
                        <p:par>
                          <p:cTn id="34" fill="hold">
                            <p:stCondLst>
                              <p:cond delay="2000"/>
                            </p:stCondLst>
                            <p:childTnLst>
                              <p:par>
                                <p:cTn id="35" nodeType="afterEffect" presetClass="exit" presetSubtype="0" presetID="10" grpId="8" fill="hold">
                                  <p:stCondLst>
                                    <p:cond delay="0"/>
                                  </p:stCondLst>
                                  <p:iterate type="el" backwards="0">
                                    <p:tmAbs val="0"/>
                                  </p:iterate>
                                  <p:childTnLst>
                                    <p:animEffect filter="fade" transition="out">
                                      <p:cBhvr>
                                        <p:cTn id="36" dur="1000" fill="hold"/>
                                        <p:tgtEl>
                                          <p:spTgt spid="547"/>
                                        </p:tgtEl>
                                      </p:cBhvr>
                                    </p:animEffect>
                                    <p:set>
                                      <p:cBhvr>
                                        <p:cTn id="37" fill="hold">
                                          <p:stCondLst>
                                            <p:cond delay="999"/>
                                          </p:stCondLst>
                                        </p:cTn>
                                        <p:tgtEl>
                                          <p:spTgt spid="5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8" grpId="3"/>
      <p:bldP build="whole" bldLvl="1" animBg="1" rev="0" advAuto="0" spid="551" grpId="2"/>
      <p:bldP build="whole" bldLvl="1" animBg="1" rev="0" advAuto="0" spid="550" grpId="7"/>
      <p:bldP build="whole" bldLvl="1" animBg="1" rev="0" advAuto="0" spid="547" grpId="8"/>
      <p:bldP build="whole" bldLvl="1" animBg="1" rev="0" advAuto="0" spid="537" grpId="6"/>
      <p:bldP build="whole" bldLvl="1" animBg="1" rev="0" advAuto="0" spid="549" grpId="4"/>
      <p:bldP build="whole" bldLvl="1" animBg="1" rev="0" advAuto="0" spid="546" grpId="5"/>
      <p:bldP build="whole" bldLvl="1" animBg="1" rev="0" advAuto="0" spid="540" grpId="1"/>
    </p:bldLst>
  </p:timing>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5" name="Shape 555"/>
          <p:cNvSpPr/>
          <p:nvPr>
            <p:ph type="title"/>
          </p:nvPr>
        </p:nvSpPr>
        <p:spPr>
          <a:xfrm>
            <a:off x="457200" y="17758"/>
            <a:ext cx="8229600" cy="874585"/>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Application Scaling</a:t>
            </a:r>
          </a:p>
        </p:txBody>
      </p:sp>
      <p:sp>
        <p:nvSpPr>
          <p:cNvPr id="556" name="Shape 556"/>
          <p:cNvSpPr/>
          <p:nvPr>
            <p:ph type="body" idx="1"/>
          </p:nvPr>
        </p:nvSpPr>
        <p:spPr>
          <a:xfrm>
            <a:off x="457200" y="1108074"/>
            <a:ext cx="8229600" cy="3082801"/>
          </a:xfrm>
          <a:prstGeom prst="rect">
            <a:avLst/>
          </a:prstGeom>
        </p:spPr>
        <p:txBody>
          <a:bodyPr lIns="0" tIns="0" rIns="0" bIns="0">
            <a:normAutofit fontScale="100000" lnSpcReduction="0"/>
          </a:bodyPr>
          <a:lstStyle/>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Applications can be scaled 2 ways</a:t>
            </a:r>
            <a:endParaRPr sz="2400">
              <a:solidFill>
                <a:srgbClr val="FFFFFF"/>
              </a:solidFill>
              <a:latin typeface="Source Sans Pro"/>
              <a:ea typeface="Source Sans Pro"/>
              <a:cs typeface="Source Sans Pro"/>
              <a:sym typeface="Source Sans Pro"/>
            </a:endParaRPr>
          </a:p>
          <a:p>
            <a:pPr lvl="1" marL="914400" indent="-381000">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Vertically - add more memory / disk per instance</a:t>
            </a:r>
            <a:endParaRPr sz="2400">
              <a:solidFill>
                <a:srgbClr val="FFFFFF"/>
              </a:solidFill>
            </a:endParaRPr>
          </a:p>
          <a:p>
            <a:pPr lvl="1" marL="914400" indent="-228600">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Horizontally - add more instances</a:t>
            </a:r>
            <a:endParaRPr sz="2400">
              <a:solidFill>
                <a:srgbClr val="FFFFFF"/>
              </a:solidFill>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Horizontally scaling can be manual or automatic</a:t>
            </a:r>
            <a:endParaRPr sz="2400">
              <a:solidFill>
                <a:srgbClr val="FFFFFF"/>
              </a:solidFill>
              <a:latin typeface="Source Sans Pro"/>
              <a:ea typeface="Source Sans Pro"/>
              <a:cs typeface="Source Sans Pro"/>
              <a:sym typeface="Source Sans Pro"/>
            </a:endParaRPr>
          </a:p>
          <a:p>
            <a:pPr lvl="1" marL="914400" indent="-381000">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Autoscaling is bound as a service to an application</a:t>
            </a:r>
            <a:endParaRPr sz="2400">
              <a:solidFill>
                <a:srgbClr val="FFFFFF"/>
              </a:solidFill>
            </a:endParaRPr>
          </a:p>
          <a:p>
            <a:pPr lvl="1" marL="914400" indent="-381000">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Autoscaling only supports CPU thresholds or scheduling</a:t>
            </a:r>
          </a:p>
        </p:txBody>
      </p:sp>
    </p:spTree>
  </p:cSld>
  <p:clrMapOvr>
    <a:masterClrMapping/>
  </p:clrMapOvr>
  <p:transitio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title"/>
          </p:nvPr>
        </p:nvSpPr>
        <p:spPr>
          <a:xfrm>
            <a:off x="457200" y="34551"/>
            <a:ext cx="8229600" cy="789602"/>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Application Scaling</a:t>
            </a:r>
          </a:p>
        </p:txBody>
      </p:sp>
      <p:pic>
        <p:nvPicPr>
          <p:cNvPr id="561" name="image07.png"/>
          <p:cNvPicPr/>
          <p:nvPr/>
        </p:nvPicPr>
        <p:blipFill>
          <a:blip r:embed="rId3">
            <a:extLst/>
          </a:blip>
          <a:stretch>
            <a:fillRect/>
          </a:stretch>
        </p:blipFill>
        <p:spPr>
          <a:xfrm>
            <a:off x="457200" y="1098824"/>
            <a:ext cx="4634849" cy="2058750"/>
          </a:xfrm>
          <a:prstGeom prst="rect">
            <a:avLst/>
          </a:prstGeom>
          <a:ln w="12700">
            <a:miter lim="400000"/>
          </a:ln>
        </p:spPr>
      </p:pic>
      <p:pic>
        <p:nvPicPr>
          <p:cNvPr id="562" name="image10.png"/>
          <p:cNvPicPr/>
          <p:nvPr/>
        </p:nvPicPr>
        <p:blipFill>
          <a:blip r:embed="rId4">
            <a:extLst/>
          </a:blip>
          <a:stretch>
            <a:fillRect/>
          </a:stretch>
        </p:blipFill>
        <p:spPr>
          <a:xfrm>
            <a:off x="1748225" y="3648950"/>
            <a:ext cx="6938575" cy="443151"/>
          </a:xfrm>
          <a:prstGeom prst="rect">
            <a:avLst/>
          </a:prstGeom>
          <a:ln w="12700">
            <a:miter lim="400000"/>
          </a:ln>
        </p:spPr>
      </p:pic>
    </p:spTree>
  </p:cSld>
  <p:clrMapOvr>
    <a:masterClrMapping/>
  </p:clrMapOvr>
  <p:transitio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Shape 566"/>
          <p:cNvSpPr/>
          <p:nvPr>
            <p:ph type="title"/>
          </p:nvPr>
        </p:nvSpPr>
        <p:spPr>
          <a:xfrm>
            <a:off x="457198" y="26154"/>
            <a:ext cx="8229601" cy="824271"/>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Application Auto-Scaling</a:t>
            </a:r>
          </a:p>
        </p:txBody>
      </p:sp>
      <p:pic>
        <p:nvPicPr>
          <p:cNvPr id="567" name="image09.png"/>
          <p:cNvPicPr/>
          <p:nvPr/>
        </p:nvPicPr>
        <p:blipFill>
          <a:blip r:embed="rId3">
            <a:extLst/>
          </a:blip>
          <a:stretch>
            <a:fillRect/>
          </a:stretch>
        </p:blipFill>
        <p:spPr>
          <a:xfrm>
            <a:off x="457195" y="1083399"/>
            <a:ext cx="2698451" cy="3243477"/>
          </a:xfrm>
          <a:prstGeom prst="rect">
            <a:avLst/>
          </a:prstGeom>
          <a:ln w="12700">
            <a:miter lim="400000"/>
          </a:ln>
        </p:spPr>
      </p:pic>
      <p:pic>
        <p:nvPicPr>
          <p:cNvPr id="568" name="image04.png"/>
          <p:cNvPicPr/>
          <p:nvPr/>
        </p:nvPicPr>
        <p:blipFill>
          <a:blip r:embed="rId4">
            <a:extLst/>
          </a:blip>
          <a:stretch>
            <a:fillRect/>
          </a:stretch>
        </p:blipFill>
        <p:spPr>
          <a:xfrm>
            <a:off x="3509212" y="1083399"/>
            <a:ext cx="2698451" cy="1928782"/>
          </a:xfrm>
          <a:prstGeom prst="rect">
            <a:avLst/>
          </a:prstGeom>
          <a:ln w="12700">
            <a:miter lim="400000"/>
          </a:ln>
        </p:spPr>
      </p:pic>
      <p:pic>
        <p:nvPicPr>
          <p:cNvPr id="569" name="image06.png"/>
          <p:cNvPicPr/>
          <p:nvPr/>
        </p:nvPicPr>
        <p:blipFill>
          <a:blip r:embed="rId5">
            <a:extLst/>
          </a:blip>
          <a:stretch>
            <a:fillRect/>
          </a:stretch>
        </p:blipFill>
        <p:spPr>
          <a:xfrm>
            <a:off x="6561250" y="2188499"/>
            <a:ext cx="2444800" cy="2138375"/>
          </a:xfrm>
          <a:prstGeom prst="rect">
            <a:avLst/>
          </a:prstGeom>
          <a:ln w="12700">
            <a:miter lim="400000"/>
          </a:ln>
        </p:spPr>
      </p:pic>
    </p:spTree>
  </p:cSld>
  <p:clrMapOvr>
    <a:masterClrMapping/>
  </p:clrMapOvr>
  <p:transitio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ph type="title"/>
          </p:nvPr>
        </p:nvSpPr>
        <p:spPr>
          <a:xfrm>
            <a:off x="457200" y="34551"/>
            <a:ext cx="8229600" cy="865467"/>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Platform Scaling</a:t>
            </a:r>
          </a:p>
        </p:txBody>
      </p:sp>
      <p:sp>
        <p:nvSpPr>
          <p:cNvPr id="574" name="Shape 574"/>
          <p:cNvSpPr/>
          <p:nvPr>
            <p:ph type="body" idx="1"/>
          </p:nvPr>
        </p:nvSpPr>
        <p:spPr>
          <a:xfrm>
            <a:off x="457200" y="1108074"/>
            <a:ext cx="8229600" cy="3082801"/>
          </a:xfrm>
          <a:prstGeom prst="rect">
            <a:avLst/>
          </a:prstGeom>
        </p:spPr>
        <p:txBody>
          <a:bodyPr lIns="0" tIns="0" rIns="0" bIns="0">
            <a:normAutofit fontScale="100000" lnSpcReduction="0"/>
          </a:bodyPr>
          <a:lstStyle/>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Platform scaling is performed by the cloud operator</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Scaling is done in the resource config tab in Ops Manager</a:t>
            </a:r>
            <a:endParaRPr sz="2400">
              <a:solidFill>
                <a:srgbClr val="FFFFFF"/>
              </a:solidFill>
              <a:latin typeface="Source Sans Pro"/>
              <a:ea typeface="Source Sans Pro"/>
              <a:cs typeface="Source Sans Pro"/>
              <a:sym typeface="Source Sans Pro"/>
            </a:endParaRPr>
          </a:p>
          <a:p>
            <a:pPr lvl="0" marL="402771" indent="-326571">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For elastic runtime, only a few components typically need to be scaled for capacity</a:t>
            </a:r>
            <a:endParaRPr sz="2400">
              <a:solidFill>
                <a:srgbClr val="FFFFFF"/>
              </a:solidFill>
              <a:latin typeface="Source Sans Pro"/>
              <a:ea typeface="Source Sans Pro"/>
              <a:cs typeface="Source Sans Pro"/>
              <a:sym typeface="Source Sans Pro"/>
            </a:endParaRPr>
          </a:p>
          <a:p>
            <a:pPr lvl="1" marL="914400" indent="-381000">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GoRouter</a:t>
            </a:r>
            <a:endParaRPr sz="2400">
              <a:solidFill>
                <a:srgbClr val="FFFFFF"/>
              </a:solidFill>
            </a:endParaRPr>
          </a:p>
          <a:p>
            <a:pPr lvl="1" marL="914400" indent="-228600">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DEA / Cell</a:t>
            </a:r>
            <a:endParaRPr sz="2400">
              <a:solidFill>
                <a:srgbClr val="FFFFFF"/>
              </a:solidFill>
            </a:endParaRPr>
          </a:p>
          <a:p>
            <a:pPr lvl="1" marL="914400" indent="-228600">
              <a:spcBef>
                <a:spcPts val="0"/>
              </a:spcBef>
              <a:buFont typeface="Source Sans Pro"/>
              <a:defRPr sz="1800">
                <a:solidFill>
                  <a:srgbClr val="000000"/>
                </a:solidFill>
              </a:defRPr>
            </a:pPr>
            <a:r>
              <a:rPr sz="2400">
                <a:solidFill>
                  <a:srgbClr val="FFFFFF"/>
                </a:solidFill>
                <a:latin typeface="Source Sans Pro"/>
                <a:ea typeface="Source Sans Pro"/>
                <a:cs typeface="Source Sans Pro"/>
                <a:sym typeface="Source Sans Pro"/>
              </a:rPr>
              <a:t>Loggregator / Doppler</a:t>
            </a:r>
          </a:p>
        </p:txBody>
      </p:sp>
      <p:sp>
        <p:nvSpPr>
          <p:cNvPr id="575" name="Shape 575"/>
          <p:cNvSpPr/>
          <p:nvPr/>
        </p:nvSpPr>
        <p:spPr>
          <a:xfrm>
            <a:off x="432999" y="4268649"/>
            <a:ext cx="8493902" cy="576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lgn="r">
              <a:defRPr sz="1800">
                <a:solidFill>
                  <a:srgbClr val="000000"/>
                </a:solidFill>
              </a:defRPr>
            </a:pPr>
            <a:r>
              <a:rPr sz="1000">
                <a:solidFill>
                  <a:srgbClr val="D9D9D9"/>
                </a:solidFill>
                <a:latin typeface="Source Sans Pro"/>
                <a:ea typeface="Source Sans Pro"/>
                <a:cs typeface="Source Sans Pro"/>
                <a:sym typeface="Source Sans Pro"/>
              </a:rPr>
              <a:t>More information on platform scaling  can be found here: </a:t>
            </a:r>
            <a:r>
              <a:rPr sz="1000">
                <a:latin typeface="Source Sans Pro"/>
                <a:ea typeface="Source Sans Pro"/>
                <a:cs typeface="Source Sans Pro"/>
                <a:sym typeface="Source Sans Pro"/>
                <a:hlinkClick r:id="rId3" invalidUrl="" action="" tgtFrame="" tooltip="" history="1" highlightClick="0" endSnd="0"/>
              </a:rPr>
              <a:t>https://docs.pivotal.io/pivotalcf/concepts/high-availability.html#capacity</a:t>
            </a:r>
            <a:endParaRPr sz="1400"/>
          </a:p>
          <a:p>
            <a:pPr lvl="0" algn="r">
              <a:defRPr sz="1800">
                <a:solidFill>
                  <a:srgbClr val="000000"/>
                </a:solidFill>
              </a:defRPr>
            </a:pPr>
            <a:r>
              <a:rPr sz="1400">
                <a:latin typeface="Source Sans Pro"/>
                <a:ea typeface="Source Sans Pro"/>
                <a:cs typeface="Source Sans Pro"/>
                <a:sym typeface="Source Sans Pro"/>
              </a:rPr>
              <a:t>F</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28" name="Group 128"/>
          <p:cNvGrpSpPr/>
          <p:nvPr/>
        </p:nvGrpSpPr>
        <p:grpSpPr>
          <a:xfrm>
            <a:off x="1701327" y="2138679"/>
            <a:ext cx="6192593" cy="866141"/>
            <a:chOff x="0" y="0"/>
            <a:chExt cx="6192592" cy="866139"/>
          </a:xfrm>
        </p:grpSpPr>
        <p:sp>
          <p:nvSpPr>
            <p:cNvPr id="124" name="Shape 124"/>
            <p:cNvSpPr/>
            <p:nvPr/>
          </p:nvSpPr>
          <p:spPr>
            <a:xfrm>
              <a:off x="945944" y="159047"/>
              <a:ext cx="5246649" cy="548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3200">
                  <a:solidFill>
                    <a:srgbClr val="FFFFFF"/>
                  </a:solidFill>
                </a:defRPr>
              </a:lvl1pPr>
            </a:lstStyle>
            <a:p>
              <a:pPr lvl="0">
                <a:defRPr sz="1800">
                  <a:solidFill>
                    <a:srgbClr val="000000"/>
                  </a:solidFill>
                </a:defRPr>
              </a:pPr>
              <a:r>
                <a:rPr sz="3200">
                  <a:solidFill>
                    <a:srgbClr val="FFFFFF"/>
                  </a:solidFill>
                </a:rPr>
                <a:t>Platform installs are different</a:t>
              </a:r>
            </a:p>
          </p:txBody>
        </p:sp>
        <p:grpSp>
          <p:nvGrpSpPr>
            <p:cNvPr id="127" name="Group 127"/>
            <p:cNvGrpSpPr/>
            <p:nvPr/>
          </p:nvGrpSpPr>
          <p:grpSpPr>
            <a:xfrm>
              <a:off x="-1" y="0"/>
              <a:ext cx="734056" cy="866140"/>
              <a:chOff x="0" y="0"/>
              <a:chExt cx="734054" cy="866139"/>
            </a:xfrm>
          </p:grpSpPr>
          <p:sp>
            <p:nvSpPr>
              <p:cNvPr id="125" name="Shape 125"/>
              <p:cNvSpPr/>
              <p:nvPr/>
            </p:nvSpPr>
            <p:spPr>
              <a:xfrm>
                <a:off x="0" y="60128"/>
                <a:ext cx="734055" cy="74588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38100" cap="flat">
                <a:solidFill>
                  <a:srgbClr val="01786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126" name="Shape 126"/>
              <p:cNvSpPr/>
              <p:nvPr/>
            </p:nvSpPr>
            <p:spPr>
              <a:xfrm>
                <a:off x="155587" y="0"/>
                <a:ext cx="422881" cy="866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5000">
                    <a:solidFill>
                      <a:srgbClr val="0A0203"/>
                    </a:solidFill>
                    <a:latin typeface="Impact"/>
                    <a:ea typeface="Impact"/>
                    <a:cs typeface="Impact"/>
                    <a:sym typeface="Impact"/>
                  </a:defRPr>
                </a:lvl1pPr>
              </a:lstStyle>
              <a:p>
                <a:pPr lvl="0">
                  <a:defRPr sz="1800">
                    <a:solidFill>
                      <a:srgbClr val="000000"/>
                    </a:solidFill>
                  </a:defRPr>
                </a:pPr>
                <a:r>
                  <a:rPr sz="5000">
                    <a:solidFill>
                      <a:srgbClr val="0A0203"/>
                    </a:solidFill>
                  </a:rPr>
                  <a:t>2</a:t>
                </a:r>
              </a:p>
            </p:txBody>
          </p:sp>
        </p:grpSp>
      </p:grpSp>
    </p:spTree>
  </p:cSld>
  <p:clrMapOvr>
    <a:masterClrMapping/>
  </p:clrMapOvr>
  <p:transitio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9" name="Shape 579"/>
          <p:cNvSpPr/>
          <p:nvPr>
            <p:ph type="title"/>
          </p:nvPr>
        </p:nvSpPr>
        <p:spPr>
          <a:xfrm>
            <a:off x="457198" y="76203"/>
            <a:ext cx="8229601" cy="830470"/>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Platform Scaling</a:t>
            </a:r>
          </a:p>
        </p:txBody>
      </p:sp>
      <p:pic>
        <p:nvPicPr>
          <p:cNvPr id="580" name="image12.png"/>
          <p:cNvPicPr/>
          <p:nvPr/>
        </p:nvPicPr>
        <p:blipFill>
          <a:blip r:embed="rId3">
            <a:extLst/>
          </a:blip>
          <a:stretch>
            <a:fillRect/>
          </a:stretch>
        </p:blipFill>
        <p:spPr>
          <a:xfrm>
            <a:off x="1310950" y="1029224"/>
            <a:ext cx="6272125" cy="3477374"/>
          </a:xfrm>
          <a:prstGeom prst="rect">
            <a:avLst/>
          </a:prstGeom>
          <a:ln w="12700">
            <a:miter lim="400000"/>
          </a:ln>
        </p:spPr>
      </p:pic>
    </p:spTree>
  </p:cSld>
  <p:clrMapOvr>
    <a:masterClrMapping/>
  </p:clrMapOvr>
  <p:transitio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4" name="Shape 584"/>
          <p:cNvSpPr/>
          <p:nvPr>
            <p:ph type="title"/>
          </p:nvPr>
        </p:nvSpPr>
        <p:spPr>
          <a:xfrm>
            <a:off x="457200" y="9361"/>
            <a:ext cx="8229600" cy="847624"/>
          </a:xfrm>
          <a:prstGeom prst="rect">
            <a:avLst/>
          </a:prstGeom>
        </p:spPr>
        <p:txBody>
          <a:bodyPr lIns="0" tIns="0" rIns="0" bIns="0">
            <a:normAutofit fontScale="100000" lnSpcReduction="0"/>
          </a:bodyPr>
          <a:lstStyle>
            <a:lvl1pPr>
              <a:defRPr>
                <a:latin typeface="Source Sans Pro"/>
                <a:ea typeface="Source Sans Pro"/>
                <a:cs typeface="Source Sans Pro"/>
                <a:sym typeface="Source Sans Pro"/>
              </a:defRPr>
            </a:lvl1pPr>
          </a:lstStyle>
          <a:p>
            <a:pPr lvl="0">
              <a:defRPr sz="1800">
                <a:solidFill>
                  <a:srgbClr val="000000"/>
                </a:solidFill>
              </a:defRPr>
            </a:pPr>
            <a:r>
              <a:rPr sz="3800">
                <a:solidFill>
                  <a:srgbClr val="FFFFFF"/>
                </a:solidFill>
              </a:rPr>
              <a:t>Sizing &amp; Capacity Planning</a:t>
            </a:r>
          </a:p>
        </p:txBody>
      </p:sp>
      <p:sp>
        <p:nvSpPr>
          <p:cNvPr id="585" name="Shape 585"/>
          <p:cNvSpPr/>
          <p:nvPr>
            <p:ph type="body" idx="1"/>
          </p:nvPr>
        </p:nvSpPr>
        <p:spPr>
          <a:xfrm>
            <a:off x="457200" y="1108074"/>
            <a:ext cx="8229600" cy="3082801"/>
          </a:xfrm>
          <a:prstGeom prst="rect">
            <a:avLst/>
          </a:prstGeom>
        </p:spPr>
        <p:txBody>
          <a:bodyPr lIns="0" tIns="0" rIns="0" bIns="0">
            <a:normAutofit fontScale="100000" lnSpcReduction="0"/>
          </a:bodyPr>
          <a:lstStyle/>
          <a:p>
            <a:pPr lvl="0" marL="165100" indent="12700">
              <a:spcBef>
                <a:spcPts val="0"/>
              </a:spcBef>
              <a:buSzTx/>
              <a:buNone/>
              <a:defRPr sz="1800">
                <a:solidFill>
                  <a:srgbClr val="000000"/>
                </a:solidFill>
              </a:defRPr>
            </a:pPr>
            <a:r>
              <a:rPr sz="2800">
                <a:solidFill>
                  <a:srgbClr val="FFFFFF"/>
                </a:solidFill>
                <a:latin typeface="Source Sans Pro"/>
                <a:ea typeface="Source Sans Pro"/>
                <a:cs typeface="Source Sans Pro"/>
                <a:sym typeface="Source Sans Pro"/>
              </a:rPr>
              <a:t>Shekel Tool for Sizing Environments:</a:t>
            </a:r>
            <a:endParaRPr sz="2800">
              <a:solidFill>
                <a:srgbClr val="FFFFFF"/>
              </a:solidFill>
              <a:latin typeface="Source Sans Pro"/>
              <a:ea typeface="Source Sans Pro"/>
              <a:cs typeface="Source Sans Pro"/>
              <a:sym typeface="Source Sans Pro"/>
            </a:endParaRPr>
          </a:p>
          <a:p>
            <a:pPr lvl="0" marL="165100" indent="12700">
              <a:spcBef>
                <a:spcPts val="0"/>
              </a:spcBef>
              <a:buSzTx/>
              <a:buNone/>
              <a:defRPr sz="1800">
                <a:solidFill>
                  <a:srgbClr val="000000"/>
                </a:solidFill>
              </a:defRPr>
            </a:pPr>
            <a:r>
              <a:rPr sz="2800">
                <a:solidFill>
                  <a:srgbClr val="FFFFFF"/>
                </a:solidFill>
                <a:latin typeface="Source Sans Pro"/>
                <a:ea typeface="Source Sans Pro"/>
                <a:cs typeface="Source Sans Pro"/>
                <a:sym typeface="Source Sans Pro"/>
                <a:hlinkClick r:id="rId3" invalidUrl="" action="" tgtFrame="" tooltip="" history="1" highlightClick="0" endSnd="0"/>
              </a:rPr>
              <a:t>https://pcfsizer.cfapps.pez.pivotal.io</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6" name="Group 136"/>
          <p:cNvGrpSpPr/>
          <p:nvPr/>
        </p:nvGrpSpPr>
        <p:grpSpPr>
          <a:xfrm>
            <a:off x="1239141" y="215057"/>
            <a:ext cx="6200855" cy="3758169"/>
            <a:chOff x="0" y="0"/>
            <a:chExt cx="6200853" cy="3758168"/>
          </a:xfrm>
        </p:grpSpPr>
        <p:grpSp>
          <p:nvGrpSpPr>
            <p:cNvPr id="132" name="Group 132"/>
            <p:cNvGrpSpPr/>
            <p:nvPr/>
          </p:nvGrpSpPr>
          <p:grpSpPr>
            <a:xfrm>
              <a:off x="2208162" y="714335"/>
              <a:ext cx="2222501" cy="2222501"/>
              <a:chOff x="0" y="0"/>
              <a:chExt cx="2222500" cy="2222500"/>
            </a:xfrm>
          </p:grpSpPr>
          <p:sp>
            <p:nvSpPr>
              <p:cNvPr id="130" name="Shape 130"/>
              <p:cNvSpPr/>
              <p:nvPr/>
            </p:nvSpPr>
            <p:spPr>
              <a:xfrm>
                <a:off x="0" y="0"/>
                <a:ext cx="2222500" cy="22225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138A7E"/>
                </a:solidFill>
                <a:prstDash val="solid"/>
                <a:bevel/>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lvl="0"/>
              </a:p>
            </p:txBody>
          </p:sp>
          <p:pic>
            <p:nvPicPr>
              <p:cNvPr id="131" name="cloud-computing-icon.png"/>
              <p:cNvPicPr/>
              <p:nvPr/>
            </p:nvPicPr>
            <p:blipFill>
              <a:blip r:embed="rId2">
                <a:extLst/>
              </a:blip>
              <a:stretch>
                <a:fillRect/>
              </a:stretch>
            </p:blipFill>
            <p:spPr>
              <a:xfrm>
                <a:off x="49580" y="260264"/>
                <a:ext cx="2132754" cy="1706204"/>
              </a:xfrm>
              <a:prstGeom prst="rect">
                <a:avLst/>
              </a:prstGeom>
              <a:ln w="12700" cap="flat">
                <a:noFill/>
                <a:miter lim="400000"/>
              </a:ln>
              <a:effectLst/>
            </p:spPr>
          </p:pic>
        </p:grpSp>
        <p:sp>
          <p:nvSpPr>
            <p:cNvPr id="133" name="Shape 133"/>
            <p:cNvSpPr/>
            <p:nvPr/>
          </p:nvSpPr>
          <p:spPr>
            <a:xfrm rot="19800000">
              <a:off x="4222701" y="438139"/>
              <a:ext cx="1899565"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sz="2800">
                  <a:solidFill>
                    <a:srgbClr val="F1F1F1"/>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F1F1F1"/>
                  </a:solidFill>
                </a:rPr>
                <a:t>Storage API</a:t>
              </a:r>
            </a:p>
          </p:txBody>
        </p:sp>
        <p:sp>
          <p:nvSpPr>
            <p:cNvPr id="134" name="Shape 134"/>
            <p:cNvSpPr/>
            <p:nvPr/>
          </p:nvSpPr>
          <p:spPr>
            <a:xfrm rot="1800000">
              <a:off x="4143402" y="2731739"/>
              <a:ext cx="2058163"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sz="2800">
                  <a:solidFill>
                    <a:srgbClr val="F1F1F1"/>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F1F1F1"/>
                  </a:solidFill>
                </a:rPr>
                <a:t>Network API</a:t>
              </a:r>
            </a:p>
          </p:txBody>
        </p:sp>
        <p:sp>
          <p:nvSpPr>
            <p:cNvPr id="135" name="Shape 135"/>
            <p:cNvSpPr/>
            <p:nvPr/>
          </p:nvSpPr>
          <p:spPr>
            <a:xfrm>
              <a:off x="0" y="1553380"/>
              <a:ext cx="2126793"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sz="2800">
                  <a:solidFill>
                    <a:srgbClr val="F1F1F1"/>
                  </a:solidFill>
                  <a:latin typeface="Source Sans Pro"/>
                  <a:ea typeface="Source Sans Pro"/>
                  <a:cs typeface="Source Sans Pro"/>
                  <a:sym typeface="Source Sans Pro"/>
                </a:defRPr>
              </a:lvl1pPr>
            </a:lstStyle>
            <a:p>
              <a:pPr lvl="0">
                <a:defRPr b="0" sz="1800">
                  <a:solidFill>
                    <a:srgbClr val="000000"/>
                  </a:solidFill>
                </a:defRPr>
              </a:pPr>
              <a:r>
                <a:rPr b="1" sz="2800">
                  <a:solidFill>
                    <a:srgbClr val="F1F1F1"/>
                  </a:solidFill>
                </a:rPr>
                <a:t>Compute API</a:t>
              </a:r>
            </a:p>
          </p:txBody>
        </p:sp>
      </p:grpSp>
      <p:sp>
        <p:nvSpPr>
          <p:cNvPr id="137" name="Shape 137"/>
          <p:cNvSpPr/>
          <p:nvPr/>
        </p:nvSpPr>
        <p:spPr>
          <a:xfrm>
            <a:off x="2211810" y="4290059"/>
            <a:ext cx="4255517"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clouds are code</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43" name="Group 143"/>
          <p:cNvGrpSpPr/>
          <p:nvPr/>
        </p:nvGrpSpPr>
        <p:grpSpPr>
          <a:xfrm>
            <a:off x="4271363" y="423590"/>
            <a:ext cx="601274" cy="3039604"/>
            <a:chOff x="0" y="0"/>
            <a:chExt cx="601273" cy="3039603"/>
          </a:xfrm>
        </p:grpSpPr>
        <p:pic>
          <p:nvPicPr>
            <p:cNvPr id="139" name="pasted-image.pdf"/>
            <p:cNvPicPr/>
            <p:nvPr/>
          </p:nvPicPr>
          <p:blipFill>
            <a:blip r:embed="rId2">
              <a:extLst/>
            </a:blip>
            <a:stretch>
              <a:fillRect/>
            </a:stretch>
          </p:blipFill>
          <p:spPr>
            <a:xfrm>
              <a:off x="0" y="0"/>
              <a:ext cx="601274" cy="693777"/>
            </a:xfrm>
            <a:prstGeom prst="rect">
              <a:avLst/>
            </a:prstGeom>
            <a:ln w="12700" cap="flat">
              <a:noFill/>
              <a:miter lim="400000"/>
            </a:ln>
            <a:effectLst/>
          </p:spPr>
        </p:pic>
        <p:pic>
          <p:nvPicPr>
            <p:cNvPr id="140" name="pasted-image.pdf"/>
            <p:cNvPicPr/>
            <p:nvPr/>
          </p:nvPicPr>
          <p:blipFill>
            <a:blip r:embed="rId2">
              <a:extLst/>
            </a:blip>
            <a:stretch>
              <a:fillRect/>
            </a:stretch>
          </p:blipFill>
          <p:spPr>
            <a:xfrm>
              <a:off x="0" y="781942"/>
              <a:ext cx="601274" cy="693778"/>
            </a:xfrm>
            <a:prstGeom prst="rect">
              <a:avLst/>
            </a:prstGeom>
            <a:ln w="12700" cap="flat">
              <a:noFill/>
              <a:miter lim="400000"/>
            </a:ln>
            <a:effectLst/>
          </p:spPr>
        </p:pic>
        <p:pic>
          <p:nvPicPr>
            <p:cNvPr id="141" name="pasted-image.pdf"/>
            <p:cNvPicPr/>
            <p:nvPr/>
          </p:nvPicPr>
          <p:blipFill>
            <a:blip r:embed="rId2">
              <a:extLst/>
            </a:blip>
            <a:stretch>
              <a:fillRect/>
            </a:stretch>
          </p:blipFill>
          <p:spPr>
            <a:xfrm>
              <a:off x="0" y="1570272"/>
              <a:ext cx="601274" cy="693777"/>
            </a:xfrm>
            <a:prstGeom prst="rect">
              <a:avLst/>
            </a:prstGeom>
            <a:ln w="12700" cap="flat">
              <a:noFill/>
              <a:miter lim="400000"/>
            </a:ln>
            <a:effectLst/>
          </p:spPr>
        </p:pic>
        <p:pic>
          <p:nvPicPr>
            <p:cNvPr id="142" name="pasted-image.pdf"/>
            <p:cNvPicPr/>
            <p:nvPr/>
          </p:nvPicPr>
          <p:blipFill>
            <a:blip r:embed="rId2">
              <a:extLst/>
            </a:blip>
            <a:stretch>
              <a:fillRect/>
            </a:stretch>
          </p:blipFill>
          <p:spPr>
            <a:xfrm>
              <a:off x="0" y="2345826"/>
              <a:ext cx="601274" cy="693778"/>
            </a:xfrm>
            <a:prstGeom prst="rect">
              <a:avLst/>
            </a:prstGeom>
            <a:ln w="12700" cap="flat">
              <a:noFill/>
              <a:miter lim="400000"/>
            </a:ln>
            <a:effectLst/>
          </p:spPr>
        </p:pic>
      </p:grpSp>
      <p:sp>
        <p:nvSpPr>
          <p:cNvPr id="144" name="Shape 144"/>
          <p:cNvSpPr/>
          <p:nvPr/>
        </p:nvSpPr>
        <p:spPr>
          <a:xfrm>
            <a:off x="1527265" y="4290059"/>
            <a:ext cx="5933136" cy="853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500"/>
              </a:spcBef>
              <a:defRPr b="1" sz="4800">
                <a:solidFill>
                  <a:srgbClr val="FFFFFF"/>
                </a:solidFill>
                <a:latin typeface="Source Sans Pro"/>
                <a:ea typeface="Source Sans Pro"/>
                <a:cs typeface="Source Sans Pro"/>
                <a:sym typeface="Source Sans Pro"/>
              </a:defRPr>
            </a:lvl1pPr>
          </a:lstStyle>
          <a:p>
            <a:pPr lvl="0">
              <a:defRPr b="0" sz="1800">
                <a:solidFill>
                  <a:srgbClr val="000000"/>
                </a:solidFill>
              </a:defRPr>
            </a:pPr>
            <a:r>
              <a:rPr b="1" sz="4800">
                <a:solidFill>
                  <a:srgbClr val="FFFFFF"/>
                </a:solidFill>
              </a:rPr>
              <a:t>clouds are automated</a:t>
            </a:r>
          </a:p>
        </p:txBody>
      </p:sp>
      <p:grpSp>
        <p:nvGrpSpPr>
          <p:cNvPr id="157" name="Group 157"/>
          <p:cNvGrpSpPr/>
          <p:nvPr/>
        </p:nvGrpSpPr>
        <p:grpSpPr>
          <a:xfrm>
            <a:off x="5465408" y="540747"/>
            <a:ext cx="989505" cy="2805290"/>
            <a:chOff x="0" y="0"/>
            <a:chExt cx="989504" cy="2805289"/>
          </a:xfrm>
        </p:grpSpPr>
        <p:grpSp>
          <p:nvGrpSpPr>
            <p:cNvPr id="147" name="Group 147"/>
            <p:cNvGrpSpPr/>
            <p:nvPr/>
          </p:nvGrpSpPr>
          <p:grpSpPr>
            <a:xfrm>
              <a:off x="0" y="0"/>
              <a:ext cx="989505" cy="459464"/>
              <a:chOff x="0" y="0"/>
              <a:chExt cx="989504" cy="459463"/>
            </a:xfrm>
          </p:grpSpPr>
          <p:pic>
            <p:nvPicPr>
              <p:cNvPr id="145" name="bootcamp-disk.png"/>
              <p:cNvPicPr/>
              <p:nvPr/>
            </p:nvPicPr>
            <p:blipFill>
              <a:blip r:embed="rId3">
                <a:extLst/>
              </a:blip>
              <a:stretch>
                <a:fillRect/>
              </a:stretch>
            </p:blipFill>
            <p:spPr>
              <a:xfrm>
                <a:off x="0" y="0"/>
                <a:ext cx="459464" cy="459464"/>
              </a:xfrm>
              <a:prstGeom prst="rect">
                <a:avLst/>
              </a:prstGeom>
              <a:ln w="12700" cap="flat">
                <a:noFill/>
                <a:miter lim="400000"/>
              </a:ln>
              <a:effectLst/>
            </p:spPr>
          </p:pic>
          <p:pic>
            <p:nvPicPr>
              <p:cNvPr id="146" name="bootcamp-disk.png"/>
              <p:cNvPicPr/>
              <p:nvPr/>
            </p:nvPicPr>
            <p:blipFill>
              <a:blip r:embed="rId3">
                <a:extLst/>
              </a:blip>
              <a:stretch>
                <a:fillRect/>
              </a:stretch>
            </p:blipFill>
            <p:spPr>
              <a:xfrm>
                <a:off x="530041" y="0"/>
                <a:ext cx="459464" cy="459464"/>
              </a:xfrm>
              <a:prstGeom prst="rect">
                <a:avLst/>
              </a:prstGeom>
              <a:ln w="12700" cap="flat">
                <a:noFill/>
                <a:miter lim="400000"/>
              </a:ln>
              <a:effectLst/>
            </p:spPr>
          </p:pic>
        </p:grpSp>
        <p:grpSp>
          <p:nvGrpSpPr>
            <p:cNvPr id="150" name="Group 150"/>
            <p:cNvGrpSpPr/>
            <p:nvPr/>
          </p:nvGrpSpPr>
          <p:grpSpPr>
            <a:xfrm>
              <a:off x="0" y="781942"/>
              <a:ext cx="989505" cy="459464"/>
              <a:chOff x="0" y="0"/>
              <a:chExt cx="989504" cy="459463"/>
            </a:xfrm>
          </p:grpSpPr>
          <p:pic>
            <p:nvPicPr>
              <p:cNvPr id="148" name="bootcamp-disk.png"/>
              <p:cNvPicPr/>
              <p:nvPr/>
            </p:nvPicPr>
            <p:blipFill>
              <a:blip r:embed="rId3">
                <a:extLst/>
              </a:blip>
              <a:stretch>
                <a:fillRect/>
              </a:stretch>
            </p:blipFill>
            <p:spPr>
              <a:xfrm>
                <a:off x="0" y="0"/>
                <a:ext cx="459464" cy="459464"/>
              </a:xfrm>
              <a:prstGeom prst="rect">
                <a:avLst/>
              </a:prstGeom>
              <a:ln w="12700" cap="flat">
                <a:noFill/>
                <a:miter lim="400000"/>
              </a:ln>
              <a:effectLst/>
            </p:spPr>
          </p:pic>
          <p:pic>
            <p:nvPicPr>
              <p:cNvPr id="149" name="bootcamp-disk.png"/>
              <p:cNvPicPr/>
              <p:nvPr/>
            </p:nvPicPr>
            <p:blipFill>
              <a:blip r:embed="rId3">
                <a:extLst/>
              </a:blip>
              <a:stretch>
                <a:fillRect/>
              </a:stretch>
            </p:blipFill>
            <p:spPr>
              <a:xfrm>
                <a:off x="530041" y="0"/>
                <a:ext cx="459464" cy="459464"/>
              </a:xfrm>
              <a:prstGeom prst="rect">
                <a:avLst/>
              </a:prstGeom>
              <a:ln w="12700" cap="flat">
                <a:noFill/>
                <a:miter lim="400000"/>
              </a:ln>
              <a:effectLst/>
            </p:spPr>
          </p:pic>
        </p:grpSp>
        <p:grpSp>
          <p:nvGrpSpPr>
            <p:cNvPr id="153" name="Group 153"/>
            <p:cNvGrpSpPr/>
            <p:nvPr/>
          </p:nvGrpSpPr>
          <p:grpSpPr>
            <a:xfrm>
              <a:off x="0" y="1563884"/>
              <a:ext cx="989505" cy="459464"/>
              <a:chOff x="0" y="0"/>
              <a:chExt cx="989504" cy="459463"/>
            </a:xfrm>
          </p:grpSpPr>
          <p:pic>
            <p:nvPicPr>
              <p:cNvPr id="151" name="bootcamp-disk.png"/>
              <p:cNvPicPr/>
              <p:nvPr/>
            </p:nvPicPr>
            <p:blipFill>
              <a:blip r:embed="rId3">
                <a:extLst/>
              </a:blip>
              <a:stretch>
                <a:fillRect/>
              </a:stretch>
            </p:blipFill>
            <p:spPr>
              <a:xfrm>
                <a:off x="0" y="0"/>
                <a:ext cx="459464" cy="459464"/>
              </a:xfrm>
              <a:prstGeom prst="rect">
                <a:avLst/>
              </a:prstGeom>
              <a:ln w="12700" cap="flat">
                <a:noFill/>
                <a:miter lim="400000"/>
              </a:ln>
              <a:effectLst/>
            </p:spPr>
          </p:pic>
          <p:pic>
            <p:nvPicPr>
              <p:cNvPr id="152" name="bootcamp-disk.png"/>
              <p:cNvPicPr/>
              <p:nvPr/>
            </p:nvPicPr>
            <p:blipFill>
              <a:blip r:embed="rId3">
                <a:extLst/>
              </a:blip>
              <a:stretch>
                <a:fillRect/>
              </a:stretch>
            </p:blipFill>
            <p:spPr>
              <a:xfrm>
                <a:off x="530041" y="0"/>
                <a:ext cx="459464" cy="459464"/>
              </a:xfrm>
              <a:prstGeom prst="rect">
                <a:avLst/>
              </a:prstGeom>
              <a:ln w="12700" cap="flat">
                <a:noFill/>
                <a:miter lim="400000"/>
              </a:ln>
              <a:effectLst/>
            </p:spPr>
          </p:pic>
        </p:grpSp>
        <p:grpSp>
          <p:nvGrpSpPr>
            <p:cNvPr id="156" name="Group 156"/>
            <p:cNvGrpSpPr/>
            <p:nvPr/>
          </p:nvGrpSpPr>
          <p:grpSpPr>
            <a:xfrm>
              <a:off x="0" y="2345826"/>
              <a:ext cx="989505" cy="459464"/>
              <a:chOff x="0" y="0"/>
              <a:chExt cx="989504" cy="459463"/>
            </a:xfrm>
          </p:grpSpPr>
          <p:pic>
            <p:nvPicPr>
              <p:cNvPr id="154" name="bootcamp-disk.png"/>
              <p:cNvPicPr/>
              <p:nvPr/>
            </p:nvPicPr>
            <p:blipFill>
              <a:blip r:embed="rId3">
                <a:extLst/>
              </a:blip>
              <a:stretch>
                <a:fillRect/>
              </a:stretch>
            </p:blipFill>
            <p:spPr>
              <a:xfrm>
                <a:off x="0" y="0"/>
                <a:ext cx="459464" cy="459464"/>
              </a:xfrm>
              <a:prstGeom prst="rect">
                <a:avLst/>
              </a:prstGeom>
              <a:ln w="12700" cap="flat">
                <a:noFill/>
                <a:miter lim="400000"/>
              </a:ln>
              <a:effectLst/>
            </p:spPr>
          </p:pic>
          <p:pic>
            <p:nvPicPr>
              <p:cNvPr id="155" name="bootcamp-disk.png"/>
              <p:cNvPicPr/>
              <p:nvPr/>
            </p:nvPicPr>
            <p:blipFill>
              <a:blip r:embed="rId3">
                <a:extLst/>
              </a:blip>
              <a:stretch>
                <a:fillRect/>
              </a:stretch>
            </p:blipFill>
            <p:spPr>
              <a:xfrm>
                <a:off x="530041" y="0"/>
                <a:ext cx="459464" cy="459464"/>
              </a:xfrm>
              <a:prstGeom prst="rect">
                <a:avLst/>
              </a:prstGeom>
              <a:ln w="12700" cap="flat">
                <a:noFill/>
                <a:miter lim="400000"/>
              </a:ln>
              <a:effectLst/>
            </p:spPr>
          </p:pic>
        </p:grpSp>
      </p:grpSp>
      <p:pic>
        <p:nvPicPr>
          <p:cNvPr id="158" name="pasted-image.pdf"/>
          <p:cNvPicPr/>
          <p:nvPr/>
        </p:nvPicPr>
        <p:blipFill>
          <a:blip r:embed="rId2">
            <a:extLst/>
          </a:blip>
          <a:stretch>
            <a:fillRect/>
          </a:stretch>
        </p:blipFill>
        <p:spPr>
          <a:xfrm>
            <a:off x="854958" y="1596503"/>
            <a:ext cx="601274" cy="693778"/>
          </a:xfrm>
          <a:prstGeom prst="rect">
            <a:avLst/>
          </a:prstGeom>
          <a:ln w="12700">
            <a:miter lim="400000"/>
          </a:ln>
        </p:spPr>
      </p:pic>
      <p:sp>
        <p:nvSpPr>
          <p:cNvPr id="159" name="Shape 159"/>
          <p:cNvSpPr/>
          <p:nvPr/>
        </p:nvSpPr>
        <p:spPr>
          <a:xfrm flipV="1">
            <a:off x="1660619" y="924390"/>
            <a:ext cx="2410639" cy="825205"/>
          </a:xfrm>
          <a:prstGeom prst="line">
            <a:avLst/>
          </a:prstGeom>
          <a:ln w="12700">
            <a:solidFill>
              <a:srgbClr val="F1F1F1"/>
            </a:solidFill>
            <a:tailEnd type="triangle"/>
          </a:ln>
          <a:effectLst>
            <a:outerShdw sx="100000" sy="100000" kx="0" ky="0" algn="b" rotWithShape="0" blurRad="38100" dist="20000" dir="5400000">
              <a:srgbClr val="000000">
                <a:alpha val="38000"/>
              </a:srgbClr>
            </a:outerShdw>
          </a:effectLst>
        </p:spPr>
        <p:txBody>
          <a:bodyPr lIns="0" tIns="0" rIns="0" bIns="0"/>
          <a:lstStyle/>
          <a:p>
            <a:pPr lvl="0" defTabSz="457200">
              <a:defRPr sz="1200">
                <a:solidFill>
                  <a:srgbClr val="000000"/>
                </a:solidFill>
                <a:latin typeface="+mn-lt"/>
                <a:ea typeface="+mn-ea"/>
                <a:cs typeface="+mn-cs"/>
                <a:sym typeface="Helvetica"/>
              </a:defRPr>
            </a:pPr>
          </a:p>
        </p:txBody>
      </p:sp>
      <p:sp>
        <p:nvSpPr>
          <p:cNvPr id="160" name="Shape 160"/>
          <p:cNvSpPr/>
          <p:nvPr/>
        </p:nvSpPr>
        <p:spPr>
          <a:xfrm>
            <a:off x="1657432" y="2195668"/>
            <a:ext cx="2287482" cy="836997"/>
          </a:xfrm>
          <a:prstGeom prst="line">
            <a:avLst/>
          </a:prstGeom>
          <a:ln w="12700">
            <a:solidFill>
              <a:srgbClr val="F1F1F1"/>
            </a:solidFill>
            <a:tailEnd type="triangle"/>
          </a:ln>
          <a:effectLst>
            <a:outerShdw sx="100000" sy="100000" kx="0" ky="0" algn="b" rotWithShape="0" blurRad="38100" dist="20000" dir="5400000">
              <a:srgbClr val="000000">
                <a:alpha val="38000"/>
              </a:srgbClr>
            </a:outerShdw>
          </a:effectLst>
        </p:spPr>
        <p:txBody>
          <a:bodyPr lIns="0" tIns="0" rIns="0" bIns="0"/>
          <a:lstStyle/>
          <a:p>
            <a:pPr lvl="0" defTabSz="457200">
              <a:defRPr sz="1200">
                <a:solidFill>
                  <a:srgbClr val="000000"/>
                </a:solidFill>
                <a:latin typeface="+mn-lt"/>
                <a:ea typeface="+mn-ea"/>
                <a:cs typeface="+mn-cs"/>
                <a:sym typeface="Helvetica"/>
              </a:defRPr>
            </a:pPr>
          </a:p>
        </p:txBody>
      </p:sp>
      <p:sp>
        <p:nvSpPr>
          <p:cNvPr id="161" name="Shape 161"/>
          <p:cNvSpPr/>
          <p:nvPr/>
        </p:nvSpPr>
        <p:spPr>
          <a:xfrm>
            <a:off x="731389" y="2150247"/>
            <a:ext cx="848412" cy="5486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800">
                <a:solidFill>
                  <a:srgbClr val="FFFFFF"/>
                </a:solidFill>
                <a:latin typeface="Source Sans Pro"/>
                <a:ea typeface="Source Sans Pro"/>
                <a:cs typeface="Source Sans Pro"/>
                <a:sym typeface="Source Sans Pro"/>
              </a:defRPr>
            </a:lvl1pPr>
          </a:lstStyle>
          <a:p>
            <a:pPr lvl="0">
              <a:defRPr sz="1800">
                <a:solidFill>
                  <a:srgbClr val="000000"/>
                </a:solidFill>
              </a:defRPr>
            </a:pPr>
            <a:r>
              <a:rPr sz="2800">
                <a:solidFill>
                  <a:srgbClr val="FFFFFF"/>
                </a:solidFill>
              </a:rPr>
              <a:t>Bosh</a:t>
            </a:r>
          </a:p>
        </p:txBody>
      </p:sp>
      <p:pic>
        <p:nvPicPr>
          <p:cNvPr id="162" name="software-package.png"/>
          <p:cNvPicPr/>
          <p:nvPr/>
        </p:nvPicPr>
        <p:blipFill>
          <a:blip r:embed="rId4">
            <a:extLst/>
          </a:blip>
          <a:stretch>
            <a:fillRect/>
          </a:stretch>
        </p:blipFill>
        <p:spPr>
          <a:xfrm>
            <a:off x="6808267" y="465859"/>
            <a:ext cx="601274" cy="601274"/>
          </a:xfrm>
          <a:prstGeom prst="rect">
            <a:avLst/>
          </a:prstGeom>
          <a:ln w="12700">
            <a:miter lim="400000"/>
          </a:ln>
        </p:spPr>
      </p:pic>
      <p:pic>
        <p:nvPicPr>
          <p:cNvPr id="163" name="software-package.png"/>
          <p:cNvPicPr/>
          <p:nvPr/>
        </p:nvPicPr>
        <p:blipFill>
          <a:blip r:embed="rId4">
            <a:extLst/>
          </a:blip>
          <a:stretch>
            <a:fillRect/>
          </a:stretch>
        </p:blipFill>
        <p:spPr>
          <a:xfrm>
            <a:off x="6808267" y="1247801"/>
            <a:ext cx="601274" cy="601274"/>
          </a:xfrm>
          <a:prstGeom prst="rect">
            <a:avLst/>
          </a:prstGeom>
          <a:ln w="12700">
            <a:miter lim="400000"/>
          </a:ln>
        </p:spPr>
      </p:pic>
      <p:pic>
        <p:nvPicPr>
          <p:cNvPr id="164" name="software-package.png"/>
          <p:cNvPicPr/>
          <p:nvPr/>
        </p:nvPicPr>
        <p:blipFill>
          <a:blip r:embed="rId4">
            <a:extLst/>
          </a:blip>
          <a:stretch>
            <a:fillRect/>
          </a:stretch>
        </p:blipFill>
        <p:spPr>
          <a:xfrm>
            <a:off x="6808267" y="2029743"/>
            <a:ext cx="601274" cy="601274"/>
          </a:xfrm>
          <a:prstGeom prst="rect">
            <a:avLst/>
          </a:prstGeom>
          <a:ln w="12700">
            <a:miter lim="400000"/>
          </a:ln>
        </p:spPr>
      </p:pic>
      <p:pic>
        <p:nvPicPr>
          <p:cNvPr id="165" name="software-package.png"/>
          <p:cNvPicPr/>
          <p:nvPr/>
        </p:nvPicPr>
        <p:blipFill>
          <a:blip r:embed="rId4">
            <a:extLst/>
          </a:blip>
          <a:stretch>
            <a:fillRect/>
          </a:stretch>
        </p:blipFill>
        <p:spPr>
          <a:xfrm>
            <a:off x="6808267" y="2811685"/>
            <a:ext cx="601274" cy="601274"/>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17232A"/>
      </a:lt1>
      <a:dk2>
        <a:srgbClr val="A7A7A7"/>
      </a:dk2>
      <a:lt2>
        <a:srgbClr val="535353"/>
      </a:lt2>
      <a:accent1>
        <a:srgbClr val="138A7E"/>
      </a:accent1>
      <a:accent2>
        <a:srgbClr val="0C5B50"/>
      </a:accent2>
      <a:accent3>
        <a:srgbClr val="8198A4"/>
      </a:accent3>
      <a:accent4>
        <a:srgbClr val="1A6FB7"/>
      </a:accent4>
      <a:accent5>
        <a:srgbClr val="E8E8E8"/>
      </a:accent5>
      <a:accent6>
        <a:srgbClr val="6D3F7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138A7E"/>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26262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138A7E"/>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26262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138A7E"/>
      </a:accent1>
      <a:accent2>
        <a:srgbClr val="0C5B50"/>
      </a:accent2>
      <a:accent3>
        <a:srgbClr val="8198A4"/>
      </a:accent3>
      <a:accent4>
        <a:srgbClr val="1A6FB7"/>
      </a:accent4>
      <a:accent5>
        <a:srgbClr val="E8E8E8"/>
      </a:accent5>
      <a:accent6>
        <a:srgbClr val="6D3F7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138A7E"/>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26262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138A7E"/>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26262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