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1"/>
  </p:notesMasterIdLst>
  <p:sldIdLst>
    <p:sldId id="256" r:id="rId2"/>
    <p:sldId id="476" r:id="rId3"/>
    <p:sldId id="477" r:id="rId4"/>
    <p:sldId id="478" r:id="rId5"/>
    <p:sldId id="496"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5" r:id="rId2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256"/>
            <p14:sldId id="476"/>
            <p14:sldId id="477"/>
            <p14:sldId id="478"/>
            <p14:sldId id="496"/>
            <p14:sldId id="480"/>
            <p14:sldId id="481"/>
            <p14:sldId id="482"/>
            <p14:sldId id="483"/>
            <p14:sldId id="484"/>
            <p14:sldId id="485"/>
            <p14:sldId id="486"/>
            <p14:sldId id="487"/>
            <p14:sldId id="488"/>
            <p14:sldId id="489"/>
            <p14:sldId id="490"/>
            <p14:sldId id="491"/>
            <p14:sldId id="492"/>
            <p14:sldId id="49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422"/>
    <a:srgbClr val="10675D"/>
    <a:srgbClr val="13988A"/>
    <a:srgbClr val="5BA829"/>
    <a:srgbClr val="3F741E"/>
    <a:srgbClr val="35611A"/>
    <a:srgbClr val="00B3AA"/>
    <a:srgbClr val="17232A"/>
    <a:srgbClr val="0C2624"/>
    <a:srgbClr val="287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87284" autoAdjust="0"/>
  </p:normalViewPr>
  <p:slideViewPr>
    <p:cSldViewPr snapToGrid="0" snapToObjects="1">
      <p:cViewPr varScale="1">
        <p:scale>
          <a:sx n="114" d="100"/>
          <a:sy n="114" d="100"/>
        </p:scale>
        <p:origin x="-776" y="-96"/>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0876" y="686430"/>
            <a:ext cx="3692769" cy="208290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152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513" name="Shape 513"/>
          <p:cNvSpPr>
            <a:spLocks noGrp="1"/>
          </p:cNvSpPr>
          <p:nvPr>
            <p:ph type="body" sz="quarter" idx="1"/>
          </p:nvPr>
        </p:nvSpPr>
        <p:spPr>
          <a:prstGeom prst="rect">
            <a:avLst/>
          </a:prstGeom>
        </p:spPr>
        <p:txBody>
          <a:bodyPr/>
          <a:lstStyle/>
          <a:p>
            <a:pPr marL="457158" lvl="1"/>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An application runs in a </a:t>
            </a:r>
            <a:r>
              <a:rPr lang="en-US" b="1" dirty="0"/>
              <a:t>DEA, </a:t>
            </a:r>
            <a:r>
              <a:rPr lang="en-US" dirty="0"/>
              <a:t>which is a droplet execution agent</a:t>
            </a:r>
            <a:r>
              <a:rPr lang="en-US" b="1" dirty="0"/>
              <a:t>. </a:t>
            </a:r>
            <a:r>
              <a:rPr lang="en-US" dirty="0"/>
              <a:t>The</a:t>
            </a:r>
            <a:r>
              <a:rPr lang="en-US" b="1" dirty="0"/>
              <a:t> Cloud Controller </a:t>
            </a:r>
            <a:r>
              <a:rPr lang="en-US" dirty="0"/>
              <a:t>orchestrates the routing and lifecycle of all DEAs in the pool. </a:t>
            </a:r>
            <a:r>
              <a:rPr lang="en-US" b="1" dirty="0"/>
              <a:t>Routers</a:t>
            </a:r>
            <a:r>
              <a:rPr lang="en-US" dirty="0"/>
              <a:t> manage application traffic. </a:t>
            </a:r>
            <a:r>
              <a:rPr lang="en-US" b="1" dirty="0"/>
              <a:t>Health Manager </a:t>
            </a:r>
            <a:r>
              <a:rPr lang="en-US" dirty="0"/>
              <a:t>reports mismatched application states to the CC. A </a:t>
            </a:r>
            <a:r>
              <a:rPr lang="en-US" b="1" dirty="0"/>
              <a:t>service</a:t>
            </a:r>
            <a:r>
              <a:rPr lang="en-US" dirty="0"/>
              <a:t> </a:t>
            </a:r>
            <a:r>
              <a:rPr lang="en-US" b="1" dirty="0"/>
              <a:t>gateway</a:t>
            </a:r>
            <a:r>
              <a:rPr lang="en-US" dirty="0"/>
              <a:t> provides an interface for services (native or external). A </a:t>
            </a:r>
            <a:r>
              <a:rPr lang="en-US" b="1" dirty="0"/>
              <a:t>messaging</a:t>
            </a:r>
            <a:r>
              <a:rPr lang="en-US" dirty="0"/>
              <a:t> bus manages all system communication. Apps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57158">
              <a:defRPr/>
            </a:pPr>
            <a:endParaRPr lang="en-US" dirty="0" smtClean="0"/>
          </a:p>
          <a:p>
            <a:pPr defTabSz="457158">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8</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5170" y="2972429"/>
            <a:ext cx="6267600" cy="5793600"/>
          </a:xfrm>
          <a:prstGeom prst="rect">
            <a:avLst/>
          </a:prstGeom>
        </p:spPr>
        <p:txBody>
          <a:bodyPr lIns="90492" tIns="90492" rIns="90492" bIns="90492" anchor="ctr" anchorCtr="0">
            <a:noAutofit/>
          </a:bodyPr>
          <a:lstStyle/>
          <a:p>
            <a:endParaRPr/>
          </a:p>
        </p:txBody>
      </p:sp>
      <p:sp>
        <p:nvSpPr>
          <p:cNvPr id="215" name="Shape 21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4267982847"/>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5404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1583342"/>
            <a:ext cx="7772400" cy="1159799"/>
          </a:xfrm>
          <a:prstGeom prst="rect">
            <a:avLst/>
          </a:prstGeom>
          <a:noFill/>
          <a:ln>
            <a:noFill/>
          </a:ln>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76" name="Shape 76"/>
          <p:cNvSpPr txBox="1">
            <a:spLocks noGrp="1"/>
          </p:cNvSpPr>
          <p:nvPr>
            <p:ph type="subTitle" idx="1"/>
          </p:nvPr>
        </p:nvSpPr>
        <p:spPr>
          <a:xfrm>
            <a:off x="685800" y="2840053"/>
            <a:ext cx="7772400" cy="784799"/>
          </a:xfrm>
          <a:prstGeom prst="rect">
            <a:avLst/>
          </a:prstGeom>
          <a:noFill/>
          <a:ln>
            <a:noFill/>
          </a:ln>
        </p:spPr>
        <p:txBody>
          <a:bodyPr lIns="91425" tIns="91425" rIns="91425" bIns="91425" anchor="ctr"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77" name="Shape 7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62" r:id="rId8"/>
    <p:sldLayoutId id="2147483663" r:id="rId9"/>
    <p:sldLayoutId id="2147483683" r:id="rId10"/>
    <p:sldLayoutId id="2147483684" r:id="rId11"/>
    <p:sldLayoutId id="2147483685"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1.tiff"/><Relationship Id="rId4" Type="http://schemas.openxmlformats.org/officeDocument/2006/relationships/image" Target="../media/image22.png"/><Relationship Id="rId1" Type="http://schemas.openxmlformats.org/officeDocument/2006/relationships/slideLayout" Target="../slideLayouts/slideLayout10.xml"/><Relationship Id="rId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685800" y="1583342"/>
            <a:ext cx="7772400" cy="1159856"/>
          </a:xfrm>
          <a:prstGeom prst="rect">
            <a:avLst/>
          </a:prstGeom>
        </p:spPr>
        <p:txBody>
          <a:bodyPr lIns="91425" tIns="91425" rIns="91425" bIns="91425" anchor="ctr" anchorCtr="0">
            <a:noAutofit/>
          </a:bodyPr>
          <a:lstStyle/>
          <a:p>
            <a:pPr>
              <a:spcBef>
                <a:spcPts val="0"/>
              </a:spcBef>
              <a:buNone/>
            </a:pPr>
            <a:r>
              <a:rPr lang="en-US" dirty="0" smtClean="0">
                <a:solidFill>
                  <a:srgbClr val="2C95DD"/>
                </a:solidFill>
              </a:rPr>
              <a:t>Pivotal Cloud Foundry</a:t>
            </a:r>
            <a:endParaRPr lang="en" dirty="0">
              <a:solidFill>
                <a:srgbClr val="2C95DD"/>
              </a:solidFill>
            </a:endParaRPr>
          </a:p>
        </p:txBody>
      </p:sp>
      <p:sp>
        <p:nvSpPr>
          <p:cNvPr id="4" name="Shape 152"/>
          <p:cNvSpPr txBox="1">
            <a:spLocks/>
          </p:cNvSpPr>
          <p:nvPr/>
        </p:nvSpPr>
        <p:spPr>
          <a:xfrm>
            <a:off x="618066" y="2917310"/>
            <a:ext cx="7772400" cy="784737"/>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2"/>
              </a:buClr>
              <a:buNone/>
              <a:defRPr sz="1400" b="0" i="0" u="none" strike="noStrike" cap="none" baseline="0">
                <a:solidFill>
                  <a:schemeClr val="dk2"/>
                </a:solidFill>
                <a:latin typeface="Arial"/>
                <a:ea typeface="Arial"/>
                <a:cs typeface="Arial"/>
                <a:sym typeface="Arial"/>
                <a:rtl val="0"/>
              </a:defRPr>
            </a:lvl1pPr>
            <a:lvl2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2pPr>
            <a:lvl3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3pPr>
            <a:lvl4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4pPr>
            <a:lvl5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5pPr>
            <a:lvl6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6pPr>
            <a:lvl7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7pPr>
            <a:lvl8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8pPr>
            <a:lvl9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9pPr>
          </a:lstStyle>
          <a:p>
            <a:r>
              <a:rPr lang="en-US" sz="2800" dirty="0" smtClean="0"/>
              <a:t>Services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a:solidFill>
                  <a:srgbClr val="2C95DD"/>
                </a:solidFill>
              </a:rPr>
              <a:t>BDS</a:t>
            </a:r>
            <a:r>
              <a:rPr lang="en-US" sz="2800" dirty="0" smtClean="0"/>
              <a:t> </a:t>
            </a:r>
            <a:r>
              <a:rPr lang="en-US" sz="2800" dirty="0">
                <a:solidFill>
                  <a:srgbClr val="2C95DD"/>
                </a:solidFill>
              </a:rPr>
              <a:t>Vision: Make all data products cloud-ready.</a:t>
            </a: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46371" y="3108960"/>
            <a:ext cx="4308793" cy="738664"/>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r>
              <a:rPr lang="en-US" dirty="0" smtClean="0">
                <a:solidFill>
                  <a:schemeClr val="bg2"/>
                </a:solidFill>
              </a:rPr>
              <a:t>, </a:t>
            </a:r>
            <a:r>
              <a:rPr lang="en-US" dirty="0" err="1" smtClean="0">
                <a:solidFill>
                  <a:schemeClr val="bg2"/>
                </a:solidFill>
              </a:rPr>
              <a:t>GemFire</a:t>
            </a:r>
            <a:r>
              <a:rPr lang="en-US" dirty="0" smtClean="0">
                <a:solidFill>
                  <a:schemeClr val="bg2"/>
                </a:solidFill>
              </a:rPr>
              <a:t>/Geode</a:t>
            </a: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Spring XD</a:t>
            </a:r>
          </a:p>
        </p:txBody>
      </p:sp>
    </p:spTree>
    <p:extLst>
      <p:ext uri="{BB962C8B-B14F-4D97-AF65-F5344CB8AC3E}">
        <p14:creationId xmlns:p14="http://schemas.microsoft.com/office/powerpoint/2010/main" val="1896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97921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Advanced Key-Value Store and Cache as a Service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Redis</a:t>
            </a:r>
            <a:r>
              <a:rPr lang="en-US" sz="2800" dirty="0" smtClean="0"/>
              <a:t> </a:t>
            </a:r>
            <a:r>
              <a:rPr lang="en-US" sz="2800" dirty="0">
                <a:solidFill>
                  <a:srgbClr val="2C95DD"/>
                </a:solidFill>
              </a:rPr>
              <a:t>for Pivotal Cloud Foundry </a:t>
            </a:r>
          </a:p>
        </p:txBody>
      </p:sp>
      <p:sp>
        <p:nvSpPr>
          <p:cNvPr id="4" name="Content Placeholder 3"/>
          <p:cNvSpPr>
            <a:spLocks noGrp="1"/>
          </p:cNvSpPr>
          <p:nvPr>
            <p:ph sz="quarter" idx="4294967295"/>
          </p:nvPr>
        </p:nvSpPr>
        <p:spPr>
          <a:xfrm>
            <a:off x="366716" y="1451519"/>
            <a:ext cx="5037072" cy="3006179"/>
          </a:xfrm>
          <a:prstGeom prst="rect">
            <a:avLst/>
          </a:prstGeom>
        </p:spPr>
        <p:txBody>
          <a:bodyPr/>
          <a:lstStyle/>
          <a:p>
            <a:pPr marL="342900" indent="-342900">
              <a:buFont typeface="Arial"/>
              <a:buChar char="•"/>
            </a:pPr>
            <a:r>
              <a:rPr lang="en-US" sz="2000" dirty="0" smtClean="0">
                <a:solidFill>
                  <a:srgbClr val="FFFFFF"/>
                </a:solidFill>
              </a:rPr>
              <a:t>Pre</a:t>
            </a:r>
            <a:r>
              <a:rPr lang="en-US" sz="2000" dirty="0">
                <a:solidFill>
                  <a:srgbClr val="FFFFFF"/>
                </a:solidFill>
              </a:rPr>
              <a:t>-provision a pool of </a:t>
            </a:r>
            <a:r>
              <a:rPr lang="en-US" sz="2000" dirty="0" err="1">
                <a:solidFill>
                  <a:srgbClr val="FFFFFF"/>
                </a:solidFill>
              </a:rPr>
              <a:t>Redis</a:t>
            </a:r>
            <a:r>
              <a:rPr lang="en-US" sz="2000" dirty="0">
                <a:solidFill>
                  <a:srgbClr val="FFFFFF"/>
                </a:solidFill>
              </a:rPr>
              <a:t> </a:t>
            </a:r>
            <a:r>
              <a:rPr lang="en-US" sz="2000" dirty="0" smtClean="0">
                <a:solidFill>
                  <a:srgbClr val="FFFFFF"/>
                </a:solidFill>
              </a:rPr>
              <a:t>VMs</a:t>
            </a:r>
          </a:p>
          <a:p>
            <a:pPr marL="342900" indent="-342900">
              <a:buFont typeface="Arial"/>
              <a:buChar char="•"/>
            </a:pPr>
            <a:r>
              <a:rPr lang="en-US" sz="2000" dirty="0" smtClean="0">
                <a:solidFill>
                  <a:srgbClr val="FFFFFF"/>
                </a:solidFill>
              </a:rPr>
              <a:t>Supports </a:t>
            </a:r>
            <a:r>
              <a:rPr lang="en-US" sz="2000" dirty="0">
                <a:solidFill>
                  <a:srgbClr val="FFFFFF"/>
                </a:solidFill>
              </a:rPr>
              <a:t>persistence to </a:t>
            </a:r>
            <a:r>
              <a:rPr lang="en-US" sz="2000" dirty="0" smtClean="0">
                <a:solidFill>
                  <a:srgbClr val="FFFFFF"/>
                </a:solidFill>
              </a:rPr>
              <a:t>disk</a:t>
            </a:r>
          </a:p>
          <a:p>
            <a:pPr marL="342900" indent="-342900">
              <a:buFont typeface="Arial"/>
              <a:buChar char="•"/>
            </a:pPr>
            <a:r>
              <a:rPr lang="en-US" sz="2000" dirty="0" smtClean="0">
                <a:solidFill>
                  <a:srgbClr val="FFFFFF"/>
                </a:solidFill>
              </a:rPr>
              <a:t>Consolidated </a:t>
            </a:r>
            <a:r>
              <a:rPr lang="en-US" sz="2000" dirty="0">
                <a:solidFill>
                  <a:srgbClr val="FFFFFF"/>
                </a:solidFill>
              </a:rPr>
              <a:t>logging and </a:t>
            </a:r>
            <a:r>
              <a:rPr lang="en-US" sz="2000" dirty="0" smtClean="0">
                <a:solidFill>
                  <a:srgbClr val="FFFFFF"/>
                </a:solidFill>
              </a:rPr>
              <a:t>monitoring</a:t>
            </a:r>
          </a:p>
          <a:p>
            <a:pPr marL="342900" indent="-342900">
              <a:buFont typeface="Arial"/>
              <a:buChar char="•"/>
            </a:pPr>
            <a:r>
              <a:rPr lang="en-US" sz="2000" dirty="0" smtClean="0">
                <a:solidFill>
                  <a:srgbClr val="FFFFFF"/>
                </a:solidFill>
              </a:rPr>
              <a:t>VM </a:t>
            </a:r>
            <a:r>
              <a:rPr lang="en-US" sz="2000" dirty="0">
                <a:solidFill>
                  <a:srgbClr val="FFFFFF"/>
                </a:solidFill>
              </a:rPr>
              <a:t>health monitoring, and </a:t>
            </a:r>
            <a:r>
              <a:rPr lang="en-US" sz="2000" dirty="0" smtClean="0">
                <a:solidFill>
                  <a:srgbClr val="FFFFFF"/>
                </a:solidFill>
              </a:rPr>
              <a:t>recovery</a:t>
            </a:r>
          </a:p>
          <a:p>
            <a:pPr marL="285750" indent="-285750">
              <a:buFont typeface="Arial"/>
              <a:buChar char="•"/>
            </a:pPr>
            <a:endParaRPr lang="en-US" sz="1400" dirty="0">
              <a:solidFill>
                <a:srgbClr val="FFFFFF"/>
              </a:solidFill>
            </a:endParaRPr>
          </a:p>
          <a:p>
            <a:pPr marL="285750" indent="-285750">
              <a:buFont typeface="Arial"/>
              <a:buChar char="•"/>
            </a:pPr>
            <a:endParaRPr lang="en-US" sz="1400" dirty="0">
              <a:solidFill>
                <a:srgbClr val="FFFFFF"/>
              </a:solidFill>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9402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Apps safely send </a:t>
            </a:r>
            <a:r>
              <a:rPr lang="en-US" dirty="0">
                <a:solidFill>
                  <a:srgbClr val="FFFFFF"/>
                </a:solidFill>
              </a:rPr>
              <a:t>and receive </a:t>
            </a:r>
            <a:r>
              <a:rPr lang="en-US" dirty="0" smtClean="0">
                <a:solidFill>
                  <a:srgbClr val="FFFFFF"/>
                </a:solidFill>
              </a:rPr>
              <a:t>messages at scale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RabbitMQ</a:t>
            </a:r>
            <a:r>
              <a:rPr lang="en-US" sz="2800" dirty="0" smtClean="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058155" cy="3038475"/>
          </a:xfrm>
          <a:prstGeom prst="rect">
            <a:avLst/>
          </a:prstGeom>
        </p:spPr>
        <p:txBody>
          <a:bodyPr anchor="t"/>
          <a:lstStyle/>
          <a:p>
            <a:pPr marL="285750" indent="-285750">
              <a:spcBef>
                <a:spcPts val="0"/>
              </a:spcBef>
              <a:spcAft>
                <a:spcPts val="600"/>
              </a:spcAft>
              <a:buFont typeface="Arial"/>
              <a:buChar char="•"/>
            </a:pPr>
            <a:r>
              <a:rPr lang="en-US" sz="1600" dirty="0" smtClean="0">
                <a:solidFill>
                  <a:srgbClr val="FFFFFF"/>
                </a:solidFill>
              </a:rPr>
              <a:t>Messaging broker for communication </a:t>
            </a:r>
            <a:r>
              <a:rPr lang="en-US" sz="1600" dirty="0">
                <a:solidFill>
                  <a:srgbClr val="FFFFFF"/>
                </a:solidFill>
              </a:rPr>
              <a:t>between servers, applications and devices</a:t>
            </a:r>
          </a:p>
          <a:p>
            <a:pPr marL="285750" indent="-285750">
              <a:spcBef>
                <a:spcPts val="0"/>
              </a:spcBef>
              <a:spcAft>
                <a:spcPts val="600"/>
              </a:spcAft>
              <a:buFont typeface="Arial"/>
              <a:buChar char="•"/>
            </a:pPr>
            <a:r>
              <a:rPr lang="en-US" sz="1600" dirty="0">
                <a:solidFill>
                  <a:srgbClr val="FFFFFF"/>
                </a:solidFill>
              </a:rPr>
              <a:t>Highly available queues, flexible routing, support for multiple protocols and client libraries</a:t>
            </a:r>
          </a:p>
          <a:p>
            <a:pPr marL="285750" indent="-285750">
              <a:spcBef>
                <a:spcPts val="0"/>
              </a:spcBef>
              <a:spcAft>
                <a:spcPts val="600"/>
              </a:spcAft>
              <a:buFont typeface="Arial"/>
              <a:buChar char="•"/>
            </a:pPr>
            <a:r>
              <a:rPr lang="en-US" sz="1600" dirty="0">
                <a:solidFill>
                  <a:srgbClr val="FFFFFF"/>
                </a:solidFill>
              </a:rPr>
              <a:t>Wide range of client libraries, in all </a:t>
            </a:r>
            <a:r>
              <a:rPr lang="en-US" sz="1600" dirty="0" smtClean="0">
                <a:solidFill>
                  <a:srgbClr val="FFFFFF"/>
                </a:solidFill>
              </a:rPr>
              <a:t>languages</a:t>
            </a:r>
          </a:p>
          <a:p>
            <a:pPr marL="285750" lvl="0" indent="-285750">
              <a:spcBef>
                <a:spcPts val="0"/>
              </a:spcBef>
              <a:spcAft>
                <a:spcPts val="600"/>
              </a:spcAft>
              <a:buFont typeface="Arial"/>
              <a:buChar char="•"/>
            </a:pPr>
            <a:r>
              <a:rPr lang="en-US" sz="1600" dirty="0">
                <a:solidFill>
                  <a:srgbClr val="FFFFFF"/>
                </a:solidFill>
              </a:rPr>
              <a:t>Push button deployment and upgrades of a </a:t>
            </a:r>
            <a:r>
              <a:rPr lang="en-US" sz="1600" dirty="0" err="1">
                <a:solidFill>
                  <a:srgbClr val="FFFFFF"/>
                </a:solidFill>
              </a:rPr>
              <a:t>RabbitMQ</a:t>
            </a:r>
            <a:r>
              <a:rPr lang="en-US" sz="1600" dirty="0">
                <a:solidFill>
                  <a:srgbClr val="FFFFFF"/>
                </a:solidFill>
              </a:rPr>
              <a:t> Cluster</a:t>
            </a:r>
          </a:p>
          <a:p>
            <a:pPr>
              <a:spcBef>
                <a:spcPts val="0"/>
              </a:spcBef>
              <a:spcAft>
                <a:spcPts val="600"/>
              </a:spcAft>
            </a:pPr>
            <a:endParaRPr lang="en-US" sz="1600" dirty="0">
              <a:solidFill>
                <a:srgbClr val="FFFFFF"/>
              </a:solidFill>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4901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2800" dirty="0">
                <a:solidFill>
                  <a:srgbClr val="2C95DD"/>
                </a:solidFill>
              </a:rPr>
              <a:t>Session</a:t>
            </a:r>
            <a:r>
              <a:rPr lang="en" sz="3200" b="0" i="0" u="none" strike="noStrike" cap="none" baseline="0" dirty="0">
                <a:solidFill>
                  <a:schemeClr val="dk2"/>
                </a:solidFill>
                <a:latin typeface="Arial"/>
                <a:ea typeface="Arial"/>
                <a:cs typeface="Arial"/>
                <a:sym typeface="Arial"/>
              </a:rPr>
              <a:t> </a:t>
            </a:r>
            <a:r>
              <a:rPr lang="en" sz="2800" dirty="0">
                <a:solidFill>
                  <a:srgbClr val="2C95DD"/>
                </a:solidFill>
              </a:rPr>
              <a:t>State Caching (SSC) by GemFire</a:t>
            </a:r>
          </a:p>
        </p:txBody>
      </p:sp>
      <p:sp>
        <p:nvSpPr>
          <p:cNvPr id="211" name="Shape 211"/>
          <p:cNvSpPr txBox="1">
            <a:spLocks noGrp="1"/>
          </p:cNvSpPr>
          <p:nvPr>
            <p:ph type="body" idx="4294967295"/>
          </p:nvPr>
        </p:nvSpPr>
        <p:spPr>
          <a:xfrm>
            <a:off x="366717" y="1166468"/>
            <a:ext cx="8410499" cy="3031200"/>
          </a:xfrm>
          <a:prstGeom prst="rect">
            <a:avLst/>
          </a:prstGeom>
          <a:noFill/>
          <a:ln>
            <a:noFill/>
          </a:ln>
        </p:spPr>
        <p:txBody>
          <a:bodyPr lIns="0" tIns="0" rIns="0" bIns="0" anchor="t" anchorCtr="0">
            <a:noAutofit/>
          </a:bodyPr>
          <a:lstStyle/>
          <a:p>
            <a:pPr marL="285750" indent="-285750">
              <a:spcBef>
                <a:spcPts val="0"/>
              </a:spcBef>
              <a:buClr>
                <a:schemeClr val="accent1"/>
              </a:buClr>
              <a:buSzPct val="100000"/>
              <a:buFont typeface="Arial"/>
              <a:buChar char="•"/>
            </a:pPr>
            <a:r>
              <a:rPr lang="en" sz="1800" dirty="0">
                <a:solidFill>
                  <a:srgbClr val="FFFFFF"/>
                </a:solidFill>
                <a:latin typeface="Arial"/>
                <a:ea typeface="Arial"/>
                <a:cs typeface="Arial"/>
                <a:sym typeface="Arial"/>
              </a:rPr>
              <a:t>Configure, manage, monitor, and consume GemFire in a client/server </a:t>
            </a:r>
            <a:r>
              <a:rPr lang="en" sz="1800" dirty="0" smtClean="0">
                <a:solidFill>
                  <a:srgbClr val="FFFFFF"/>
                </a:solidFill>
                <a:latin typeface="Arial"/>
                <a:ea typeface="Arial"/>
                <a:cs typeface="Arial"/>
                <a:sym typeface="Arial"/>
              </a:rPr>
              <a:t>topology</a:t>
            </a:r>
            <a:endParaRPr lang="en-US" sz="1800" b="0" i="0" u="none" strike="noStrike" cap="none" baseline="0" dirty="0" smtClean="0">
              <a:solidFill>
                <a:srgbClr val="FFFFFF"/>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1800" b="0" i="0" u="none" strike="noStrike" cap="none" baseline="0" dirty="0" smtClean="0">
                <a:solidFill>
                  <a:srgbClr val="FFFFFF"/>
                </a:solidFill>
                <a:latin typeface="Arial"/>
                <a:ea typeface="Arial"/>
                <a:cs typeface="Arial"/>
                <a:sym typeface="Arial"/>
              </a:rPr>
              <a:t>A </a:t>
            </a:r>
            <a:r>
              <a:rPr lang="en" sz="1800" b="0" i="0" u="none" strike="noStrike" cap="none" baseline="0" dirty="0">
                <a:solidFill>
                  <a:srgbClr val="FFFFFF"/>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1800" b="0" i="0" u="none" strike="noStrike" cap="none" baseline="0" dirty="0">
                <a:solidFill>
                  <a:srgbClr val="FFFFFF"/>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1800" b="0" i="0" u="none" strike="noStrike" cap="none" baseline="0" dirty="0">
              <a:solidFill>
                <a:srgbClr val="FFFFFF"/>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184511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onstructingMobileMyths.png"/>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TextBox 3"/>
          <p:cNvSpPr txBox="1"/>
          <p:nvPr/>
        </p:nvSpPr>
        <p:spPr>
          <a:xfrm>
            <a:off x="0" y="3529829"/>
            <a:ext cx="5615465" cy="1015663"/>
          </a:xfrm>
          <a:prstGeom prst="rect">
            <a:avLst/>
          </a:prstGeom>
          <a:solidFill>
            <a:schemeClr val="tx1">
              <a:alpha val="74000"/>
            </a:schemeClr>
          </a:solidFill>
        </p:spPr>
        <p:txBody>
          <a:bodyPr wrap="none" rtlCol="0">
            <a:spAutoFit/>
          </a:bodyPr>
          <a:lstStyle/>
          <a:p>
            <a:r>
              <a:rPr lang="en-US" sz="6000" dirty="0" smtClean="0">
                <a:solidFill>
                  <a:schemeClr val="bg1"/>
                </a:solidFill>
              </a:rPr>
              <a:t>Mobile Services</a:t>
            </a:r>
            <a:endParaRPr lang="en-US" sz="6000" dirty="0">
              <a:solidFill>
                <a:schemeClr val="bg1"/>
              </a:solidFill>
            </a:endParaRPr>
          </a:p>
        </p:txBody>
      </p:sp>
    </p:spTree>
    <p:extLst>
      <p:ext uri="{BB962C8B-B14F-4D97-AF65-F5344CB8AC3E}">
        <p14:creationId xmlns:p14="http://schemas.microsoft.com/office/powerpoint/2010/main" val="184246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lum bright="70000" contrast="-70000"/>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lum bright="70000" contrast="-70000"/>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lum bright="70000" contrast="-70000"/>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lum bright="70000" contrast="-70000"/>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16</a:t>
            </a:fld>
            <a:endParaRPr sz="800">
              <a:solidFill>
                <a:srgbClr val="808080"/>
              </a:solidFill>
              <a:uFill>
                <a:solidFill>
                  <a:srgbClr val="808080"/>
                </a:solidFill>
              </a:uFill>
            </a:endParaRPr>
          </a:p>
        </p:txBody>
      </p:sp>
      <p:sp>
        <p:nvSpPr>
          <p:cNvPr id="158" name="Shape 158"/>
          <p:cNvSpPr/>
          <p:nvPr/>
        </p:nvSpPr>
        <p:spPr>
          <a:xfrm>
            <a:off x="479806" y="3673159"/>
            <a:ext cx="6453047"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dirty="0">
                <a:solidFill>
                  <a:srgbClr val="FFFFFF"/>
                </a:solidFill>
                <a:uFill>
                  <a:solidFill>
                    <a:srgbClr val="4D4D4D"/>
                  </a:solidFill>
                </a:uFill>
              </a:rPr>
              <a:t>http://money.cnn.com/2014/02/28/technology/mobile/mobile-apps-internet/</a:t>
            </a:r>
          </a:p>
        </p:txBody>
      </p:sp>
      <p:sp>
        <p:nvSpPr>
          <p:cNvPr id="159" name="Shape 159"/>
          <p:cNvSpPr/>
          <p:nvPr/>
        </p:nvSpPr>
        <p:spPr>
          <a:xfrm>
            <a:off x="146481" y="1061400"/>
            <a:ext cx="867367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FFFFFF"/>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4075452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41043"/>
            <a:ext cx="8410575" cy="460375"/>
          </a:xfrm>
        </p:spPr>
        <p:txBody>
          <a:bodyPr/>
          <a:lstStyle/>
          <a:p>
            <a:r>
              <a:rPr lang="en-US" sz="2800" dirty="0">
                <a:solidFill>
                  <a:srgbClr val="2C95DD"/>
                </a:solidFill>
              </a:rPr>
              <a:t>Pivotal</a:t>
            </a:r>
            <a:r>
              <a:rPr lang="en-US" dirty="0" smtClean="0"/>
              <a:t> </a:t>
            </a:r>
            <a:r>
              <a:rPr lang="en-US" sz="2800" dirty="0">
                <a:solidFill>
                  <a:srgbClr val="2C95DD"/>
                </a:solidFill>
              </a:rPr>
              <a:t>CF Mobile Services</a:t>
            </a:r>
          </a:p>
        </p:txBody>
      </p:sp>
      <p:pic>
        <p:nvPicPr>
          <p:cNvPr id="16" name="Content Placeholder 15" descr="tablet-phone.jpeg"/>
          <p:cNvPicPr>
            <a:picLocks noGrp="1" noChangeAspect="1"/>
          </p:cNvPicPr>
          <p:nvPr>
            <p:ph sz="quarter" idx="4294967295"/>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77933" r="-77933"/>
          <a:stretch>
            <a:fillRect/>
          </a:stretch>
        </p:blipFill>
        <p:spPr>
          <a:xfrm>
            <a:off x="5562600" y="3486150"/>
            <a:ext cx="2376487" cy="955888"/>
          </a:xfrm>
          <a:prstGeom prst="rect">
            <a:avLst/>
          </a:prstGeom>
        </p:spPr>
      </p:pic>
      <p:sp>
        <p:nvSpPr>
          <p:cNvPr id="19" name="Rounded Rectangle 18"/>
          <p:cNvSpPr/>
          <p:nvPr/>
        </p:nvSpPr>
        <p:spPr>
          <a:xfrm>
            <a:off x="5562600" y="601514"/>
            <a:ext cx="2376487" cy="636736"/>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r>
              <a:rPr lang="en-US" sz="1600" dirty="0" smtClean="0">
                <a:solidFill>
                  <a:schemeClr val="accent5"/>
                </a:solidFill>
              </a:rPr>
              <a:t>Enterprise Backend Applications</a:t>
            </a:r>
            <a:endParaRPr lang="en-US" sz="1600" dirty="0">
              <a:solidFill>
                <a:schemeClr val="accent5"/>
              </a:solidFill>
            </a:endParaRPr>
          </a:p>
        </p:txBody>
      </p:sp>
      <p:sp>
        <p:nvSpPr>
          <p:cNvPr id="20" name="Up-Down Arrow 19"/>
          <p:cNvSpPr/>
          <p:nvPr/>
        </p:nvSpPr>
        <p:spPr>
          <a:xfrm>
            <a:off x="6553200" y="1314450"/>
            <a:ext cx="304800" cy="49530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Up-Down Arrow 20"/>
          <p:cNvSpPr/>
          <p:nvPr/>
        </p:nvSpPr>
        <p:spPr>
          <a:xfrm>
            <a:off x="6553200" y="3028950"/>
            <a:ext cx="304800" cy="44079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Content Placeholder 2"/>
          <p:cNvSpPr txBox="1">
            <a:spLocks/>
          </p:cNvSpPr>
          <p:nvPr/>
        </p:nvSpPr>
        <p:spPr bwMode="gray">
          <a:xfrm>
            <a:off x="289858" y="919253"/>
            <a:ext cx="4495800" cy="2819400"/>
          </a:xfrm>
          <a:prstGeom prst="rect">
            <a:avLst/>
          </a:prstGeom>
          <a:noFill/>
        </p:spPr>
        <p:txBody>
          <a:bodyPr lIns="0" tIns="0" rIns="0" bIns="0">
            <a:noAutofit/>
          </a:bodyPr>
          <a:lstStyle>
            <a:lvl1pPr marL="228600" indent="-228600" algn="l" defTabSz="914400" rtl="0" eaLnBrk="1" latinLnBrk="0" hangingPunct="1">
              <a:spcBef>
                <a:spcPts val="1200"/>
              </a:spcBef>
              <a:buClr>
                <a:srgbClr val="ADC339"/>
              </a:buClr>
              <a:buFont typeface="Wingdings" pitchFamily="2" charset="2"/>
              <a:buChar char=""/>
              <a:defRPr sz="2400" kern="1200">
                <a:solidFill>
                  <a:schemeClr val="bg2"/>
                </a:solidFill>
                <a:latin typeface="Arial"/>
                <a:ea typeface="+mn-ea"/>
                <a:cs typeface="Arial"/>
              </a:defRPr>
            </a:lvl1pPr>
            <a:lvl2pPr marL="742950" indent="-285750" algn="l" defTabSz="914400" rtl="0" eaLnBrk="1" latinLnBrk="0" hangingPunct="1">
              <a:spcBef>
                <a:spcPts val="300"/>
              </a:spcBef>
              <a:buClr>
                <a:srgbClr val="ADC339"/>
              </a:buClr>
              <a:buFont typeface="Verdana" pitchFamily="34" charset="0"/>
              <a:buChar char="–"/>
              <a:defRPr sz="2000" kern="1200">
                <a:solidFill>
                  <a:schemeClr val="bg2"/>
                </a:solidFill>
                <a:latin typeface="Arial"/>
                <a:ea typeface="+mn-ea"/>
                <a:cs typeface="Arial"/>
              </a:defRPr>
            </a:lvl2pPr>
            <a:lvl3pPr marL="1143000" indent="-228600" algn="l" defTabSz="914400" rtl="0" eaLnBrk="1" latinLnBrk="0" hangingPunct="1">
              <a:spcBef>
                <a:spcPts val="300"/>
              </a:spcBef>
              <a:buClr>
                <a:srgbClr val="ADC339"/>
              </a:buClr>
              <a:buFont typeface="Verdana" pitchFamily="34" charset="0"/>
              <a:buChar char="▪"/>
              <a:defRPr sz="1600" kern="1200">
                <a:solidFill>
                  <a:schemeClr val="bg2"/>
                </a:solidFill>
                <a:latin typeface="Arial"/>
                <a:ea typeface="+mn-ea"/>
                <a:cs typeface="Arial"/>
              </a:defRPr>
            </a:lvl3pPr>
            <a:lvl4pPr marL="1658938" indent="-287338" algn="l" defTabSz="914400" rtl="0" eaLnBrk="1" latinLnBrk="0" hangingPunct="1">
              <a:spcBef>
                <a:spcPts val="300"/>
              </a:spcBef>
              <a:buClr>
                <a:srgbClr val="ADC339"/>
              </a:buClr>
              <a:buFont typeface="Verdana" pitchFamily="34" charset="0"/>
              <a:buChar char="—"/>
              <a:defRPr sz="1200" kern="1200">
                <a:solidFill>
                  <a:schemeClr val="bg2"/>
                </a:solidFill>
                <a:latin typeface="Arial"/>
                <a:ea typeface="+mn-ea"/>
                <a:cs typeface="Arial"/>
              </a:defRPr>
            </a:lvl4pPr>
            <a:lvl5pPr marL="2057400" indent="-228600" algn="l" defTabSz="914400" rtl="0" eaLnBrk="1" latinLnBrk="0" hangingPunct="1">
              <a:spcBef>
                <a:spcPts val="300"/>
              </a:spcBef>
              <a:buClr>
                <a:srgbClr val="ADC339"/>
              </a:buClr>
              <a:buFont typeface="Verdana" pitchFamily="34" charset="0"/>
              <a:buChar char="»"/>
              <a:defRPr sz="1100" kern="1200">
                <a:solidFill>
                  <a:schemeClr val="bg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600"/>
              </a:spcAft>
            </a:pPr>
            <a:r>
              <a:rPr lang="en-US" sz="2000" dirty="0" smtClean="0">
                <a:solidFill>
                  <a:srgbClr val="FFFFFF"/>
                </a:solidFill>
              </a:rPr>
              <a:t>Consumer-grade, mobile backend services built for the enterprise</a:t>
            </a:r>
          </a:p>
          <a:p>
            <a:pPr lvl="0">
              <a:spcBef>
                <a:spcPts val="0"/>
              </a:spcBef>
              <a:spcAft>
                <a:spcPts val="600"/>
              </a:spcAft>
            </a:pPr>
            <a:r>
              <a:rPr lang="en-US" sz="2000" dirty="0">
                <a:solidFill>
                  <a:srgbClr val="FFFFFF"/>
                </a:solidFill>
              </a:rPr>
              <a:t>Included in Elastic Runtime Service</a:t>
            </a:r>
          </a:p>
          <a:p>
            <a:pPr marL="0" lvl="0" indent="0">
              <a:spcBef>
                <a:spcPts val="0"/>
              </a:spcBef>
              <a:spcAft>
                <a:spcPts val="600"/>
              </a:spcAft>
              <a:buNone/>
            </a:pPr>
            <a:endParaRPr lang="en-US" sz="2000" dirty="0" smtClean="0">
              <a:solidFill>
                <a:srgbClr val="FFFFFF"/>
              </a:solidFill>
            </a:endParaRPr>
          </a:p>
          <a:p>
            <a:pPr>
              <a:spcBef>
                <a:spcPts val="0"/>
              </a:spcBef>
              <a:spcAft>
                <a:spcPts val="600"/>
              </a:spcAft>
            </a:pPr>
            <a:endParaRPr lang="en-US" sz="2000" dirty="0" smtClean="0">
              <a:solidFill>
                <a:srgbClr val="FFFFFF"/>
              </a:solidFill>
            </a:endParaRPr>
          </a:p>
        </p:txBody>
      </p:sp>
      <p:sp>
        <p:nvSpPr>
          <p:cNvPr id="13" name="Rounded Rectangle 12"/>
          <p:cNvSpPr/>
          <p:nvPr/>
        </p:nvSpPr>
        <p:spPr>
          <a:xfrm>
            <a:off x="5562600" y="1885950"/>
            <a:ext cx="2376487" cy="762000"/>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 Mobile </a:t>
            </a:r>
            <a:r>
              <a:rPr lang="en-US" sz="1200" dirty="0" smtClean="0">
                <a:solidFill>
                  <a:schemeClr val="accent5"/>
                </a:solidFill>
              </a:rPr>
              <a:t>Services </a:t>
            </a:r>
            <a:endParaRPr lang="en-US" sz="1200" dirty="0">
              <a:solidFill>
                <a:schemeClr val="accent5"/>
              </a:solidFill>
            </a:endParaRPr>
          </a:p>
        </p:txBody>
      </p:sp>
      <p:sp>
        <p:nvSpPr>
          <p:cNvPr id="14" name="Rounded Rectangle 13"/>
          <p:cNvSpPr/>
          <p:nvPr/>
        </p:nvSpPr>
        <p:spPr>
          <a:xfrm>
            <a:off x="5791200" y="2173402"/>
            <a:ext cx="914400" cy="405826"/>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Push</a:t>
            </a:r>
          </a:p>
          <a:p>
            <a:pPr algn="ctr"/>
            <a:r>
              <a:rPr lang="en-US" sz="1000" dirty="0" smtClean="0"/>
              <a:t>Notifications</a:t>
            </a:r>
            <a:endParaRPr lang="en-US" sz="1000" dirty="0"/>
          </a:p>
        </p:txBody>
      </p:sp>
      <p:sp>
        <p:nvSpPr>
          <p:cNvPr id="12" name="Rounded Rectangle 11"/>
          <p:cNvSpPr/>
          <p:nvPr/>
        </p:nvSpPr>
        <p:spPr>
          <a:xfrm>
            <a:off x="5562600" y="2724150"/>
            <a:ext cx="2376487" cy="253426"/>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a:t>
            </a:r>
            <a:endParaRPr lang="en-US" sz="1200" dirty="0">
              <a:solidFill>
                <a:schemeClr val="accent5"/>
              </a:solidFill>
            </a:endParaRPr>
          </a:p>
        </p:txBody>
      </p:sp>
      <p:sp>
        <p:nvSpPr>
          <p:cNvPr id="17" name="Rounded Rectangle 16"/>
          <p:cNvSpPr/>
          <p:nvPr/>
        </p:nvSpPr>
        <p:spPr>
          <a:xfrm>
            <a:off x="6858000" y="2174671"/>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App</a:t>
            </a:r>
          </a:p>
          <a:p>
            <a:pPr algn="ctr"/>
            <a:r>
              <a:rPr lang="en-US" sz="1000" dirty="0" smtClean="0"/>
              <a:t>Distribution</a:t>
            </a:r>
            <a:endParaRPr lang="en-US" sz="1000" dirty="0"/>
          </a:p>
        </p:txBody>
      </p:sp>
    </p:spTree>
    <p:extLst>
      <p:ext uri="{BB962C8B-B14F-4D97-AF65-F5344CB8AC3E}">
        <p14:creationId xmlns:p14="http://schemas.microsoft.com/office/powerpoint/2010/main" val="229289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Push</a:t>
            </a:r>
            <a:r>
              <a:rPr lang="en-US" dirty="0" smtClean="0"/>
              <a:t> </a:t>
            </a:r>
            <a:r>
              <a:rPr lang="en-US" sz="2800" dirty="0">
                <a:solidFill>
                  <a:srgbClr val="2C95DD"/>
                </a:solidFill>
              </a:rPr>
              <a:t>Notifications</a:t>
            </a:r>
          </a:p>
        </p:txBody>
      </p:sp>
      <p:sp>
        <p:nvSpPr>
          <p:cNvPr id="3" name="Content Placeholder 2"/>
          <p:cNvSpPr>
            <a:spLocks noGrp="1"/>
          </p:cNvSpPr>
          <p:nvPr>
            <p:ph sz="quarter" idx="4294967295"/>
          </p:nvPr>
        </p:nvSpPr>
        <p:spPr>
          <a:xfrm>
            <a:off x="352200" y="869950"/>
            <a:ext cx="6250478"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Push is difficult to implement across platforms and at scale</a:t>
            </a:r>
          </a:p>
          <a:p>
            <a:pPr marL="285750" lvl="1" indent="-285750">
              <a:buFont typeface="Arial"/>
              <a:buChar char="•"/>
            </a:pPr>
            <a:r>
              <a:rPr lang="en-US" sz="1800" dirty="0" smtClean="0">
                <a:solidFill>
                  <a:srgbClr val="FFFFFF"/>
                </a:solidFill>
              </a:rPr>
              <a:t>Most existing push solutions are public / shared</a:t>
            </a:r>
          </a:p>
          <a:p>
            <a:pPr marL="285750" lvl="2" indent="-285750">
              <a:buFont typeface="Arial"/>
              <a:buChar char="•"/>
            </a:pPr>
            <a:r>
              <a:rPr lang="en-US" sz="1800" dirty="0" smtClean="0">
                <a:solidFill>
                  <a:srgbClr val="FFFFFF"/>
                </a:solidFill>
              </a:rPr>
              <a:t>Data owned by </a:t>
            </a:r>
            <a:r>
              <a:rPr lang="en-US" sz="1800" dirty="0" err="1" smtClean="0">
                <a:solidFill>
                  <a:srgbClr val="FFFFFF"/>
                </a:solidFill>
              </a:rPr>
              <a:t>SaaS</a:t>
            </a:r>
            <a:r>
              <a:rPr lang="en-US" sz="1800" dirty="0" smtClean="0">
                <a:solidFill>
                  <a:srgbClr val="FFFFFF"/>
                </a:solidFill>
              </a:rPr>
              <a:t> provider and cannot be fully leveraged by enterprise</a:t>
            </a:r>
          </a:p>
          <a:p>
            <a:pPr marL="285750" lvl="1" indent="-285750">
              <a:buFont typeface="Arial"/>
              <a:buChar char="•"/>
            </a:pPr>
            <a:r>
              <a:rPr lang="en-US" sz="1800" dirty="0" smtClean="0">
                <a:solidFill>
                  <a:srgbClr val="FFFFFF"/>
                </a:solidFill>
              </a:rPr>
              <a:t>Difficult to integrate </a:t>
            </a:r>
            <a:r>
              <a:rPr lang="en-US" sz="1800" dirty="0" err="1" smtClean="0">
                <a:solidFill>
                  <a:srgbClr val="FFFFFF"/>
                </a:solidFill>
              </a:rPr>
              <a:t>SaaS</a:t>
            </a:r>
            <a:r>
              <a:rPr lang="en-US" sz="1800" dirty="0" smtClean="0">
                <a:solidFill>
                  <a:srgbClr val="FFFFFF"/>
                </a:solidFill>
              </a:rPr>
              <a:t> push providers with services behind the firewall</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Dedicated, comprehensive solution built to scale</a:t>
            </a:r>
          </a:p>
          <a:p>
            <a:pPr marL="285750" lvl="2" indent="-285750">
              <a:buFont typeface="Arial"/>
              <a:buChar char="•"/>
            </a:pPr>
            <a:r>
              <a:rPr lang="en-US" sz="1800" dirty="0">
                <a:solidFill>
                  <a:srgbClr val="FFFFFF"/>
                </a:solidFill>
              </a:rPr>
              <a:t>Full control of data and comprehensive logging / tracing</a:t>
            </a:r>
          </a:p>
          <a:p>
            <a:pPr marL="285750" lvl="2" indent="-285750">
              <a:buFont typeface="Arial"/>
              <a:buChar char="•"/>
            </a:pPr>
            <a:r>
              <a:rPr lang="en-US" sz="1800" dirty="0">
                <a:solidFill>
                  <a:srgbClr val="FFFFFF"/>
                </a:solidFill>
              </a:rPr>
              <a:t>Direct integration with enterprise services</a:t>
            </a:r>
          </a:p>
          <a:p>
            <a:pPr marL="342900" indent="-342900">
              <a:buFont typeface="Arial"/>
              <a:buChar char="•"/>
            </a:pPr>
            <a:endParaRPr lang="en-US" sz="2200" dirty="0" smtClean="0">
              <a:solidFill>
                <a:srgbClr val="FFFFFF"/>
              </a:solidFill>
            </a:endParaRPr>
          </a:p>
          <a:p>
            <a:endParaRPr lang="en-US" sz="2000" dirty="0">
              <a:solidFill>
                <a:srgbClr val="FFFFFF"/>
              </a:solidFill>
            </a:endParaRPr>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9015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App Distribution</a:t>
            </a:r>
          </a:p>
        </p:txBody>
      </p:sp>
      <p:sp>
        <p:nvSpPr>
          <p:cNvPr id="3" name="Content Placeholder 2"/>
          <p:cNvSpPr>
            <a:spLocks noGrp="1"/>
          </p:cNvSpPr>
          <p:nvPr>
            <p:ph sz="quarter" idx="4294967295"/>
          </p:nvPr>
        </p:nvSpPr>
        <p:spPr>
          <a:xfrm>
            <a:off x="381001" y="993321"/>
            <a:ext cx="4292600" cy="1447800"/>
          </a:xfrm>
          <a:prstGeom prst="rect">
            <a:avLst/>
          </a:prstGeom>
        </p:spPr>
        <p:txBody>
          <a:bodyPr/>
          <a:lstStyle/>
          <a:p>
            <a:r>
              <a:rPr lang="en-US" sz="2000" b="1" dirty="0" smtClean="0">
                <a:solidFill>
                  <a:srgbClr val="FFFFFF"/>
                </a:solidFill>
              </a:rPr>
              <a:t>Problem</a:t>
            </a:r>
          </a:p>
          <a:p>
            <a:pPr marL="285750" lvl="1" indent="-285750">
              <a:buFont typeface="Arial"/>
              <a:buChar char="•"/>
            </a:pPr>
            <a:r>
              <a:rPr lang="en-US" sz="1800" dirty="0" smtClean="0">
                <a:solidFill>
                  <a:srgbClr val="FFFFFF"/>
                </a:solidFill>
              </a:rPr>
              <a:t>Extensive user testing of apps is critical to success</a:t>
            </a:r>
          </a:p>
          <a:p>
            <a:pPr marL="285750" lvl="1" indent="-285750">
              <a:buFont typeface="Arial"/>
              <a:buChar char="•"/>
            </a:pPr>
            <a:r>
              <a:rPr lang="en-US" sz="1800" dirty="0" smtClean="0">
                <a:solidFill>
                  <a:srgbClr val="FFFFFF"/>
                </a:solidFill>
              </a:rPr>
              <a:t>Difficult to distribute pre-release apps to test users</a:t>
            </a:r>
          </a:p>
          <a:p>
            <a:pPr marL="285750" lvl="1" indent="-285750">
              <a:buFont typeface="Arial"/>
              <a:buChar char="•"/>
            </a:pPr>
            <a:r>
              <a:rPr lang="en-US" sz="1800" dirty="0" smtClean="0">
                <a:solidFill>
                  <a:srgbClr val="FFFFFF"/>
                </a:solidFill>
              </a:rPr>
              <a:t>Existing solutions are public cloud</a:t>
            </a:r>
          </a:p>
          <a:p>
            <a:pPr lvl="1"/>
            <a:endParaRPr lang="en-US" sz="1800" dirty="0" smtClean="0">
              <a:solidFill>
                <a:srgbClr val="FFFFFF"/>
              </a:solidFill>
            </a:endParaRPr>
          </a:p>
          <a:p>
            <a:r>
              <a:rPr lang="en-US" sz="2000" b="1" dirty="0">
                <a:solidFill>
                  <a:srgbClr val="FFFFFF"/>
                </a:solidFill>
              </a:rPr>
              <a:t>Solution / Benefits</a:t>
            </a:r>
          </a:p>
          <a:p>
            <a:pPr marL="285750" lvl="1" indent="-285750">
              <a:buFont typeface="Arial"/>
              <a:buChar char="•"/>
            </a:pPr>
            <a:r>
              <a:rPr lang="en-US" sz="1800" dirty="0">
                <a:solidFill>
                  <a:srgbClr val="FFFFFF"/>
                </a:solidFill>
              </a:rPr>
              <a:t>Easy OTA app distribution</a:t>
            </a:r>
          </a:p>
          <a:p>
            <a:pPr marL="285750" lvl="1" indent="-285750">
              <a:buFont typeface="Arial"/>
              <a:buChar char="•"/>
            </a:pPr>
            <a:r>
              <a:rPr lang="en-US" sz="1800" dirty="0">
                <a:solidFill>
                  <a:srgbClr val="FFFFFF"/>
                </a:solidFill>
              </a:rPr>
              <a:t>User / team management</a:t>
            </a:r>
          </a:p>
          <a:p>
            <a:pPr marL="285750" lvl="1" indent="-285750">
              <a:buFont typeface="Arial"/>
              <a:buChar char="•"/>
            </a:pPr>
            <a:r>
              <a:rPr lang="en-US" sz="1800" dirty="0">
                <a:solidFill>
                  <a:srgbClr val="FFFFFF"/>
                </a:solidFill>
              </a:rPr>
              <a:t>Supports all major platforms</a:t>
            </a:r>
          </a:p>
          <a:p>
            <a:pPr marL="285750" lvl="1" indent="-285750">
              <a:buFont typeface="Arial"/>
              <a:buChar char="•"/>
            </a:pPr>
            <a:r>
              <a:rPr lang="en-US" sz="1800" dirty="0">
                <a:solidFill>
                  <a:srgbClr val="FFFFFF"/>
                </a:solidFill>
              </a:rPr>
              <a:t>Private cloud for control / security</a:t>
            </a:r>
          </a:p>
          <a:p>
            <a:endParaRPr lang="en-US" sz="2200" dirty="0" smtClean="0">
              <a:solidFill>
                <a:srgbClr val="FFFFFF"/>
              </a:solidFill>
            </a:endParaRPr>
          </a:p>
        </p:txBody>
      </p:sp>
      <p:pic>
        <p:nvPicPr>
          <p:cNvPr id="4" name="Picture 3" descr="app-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430" y="1197430"/>
            <a:ext cx="4285649" cy="2764064"/>
          </a:xfrm>
          <a:prstGeom prst="rect">
            <a:avLst/>
          </a:prstGeom>
        </p:spPr>
      </p:pic>
    </p:spTree>
    <p:extLst>
      <p:ext uri="{BB962C8B-B14F-4D97-AF65-F5344CB8AC3E}">
        <p14:creationId xmlns:p14="http://schemas.microsoft.com/office/powerpoint/2010/main" val="1137540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
        <p:nvSpPr>
          <p:cNvPr id="34" name="Title 1"/>
          <p:cNvSpPr>
            <a:spLocks noGrp="1"/>
          </p:cNvSpPr>
          <p:nvPr>
            <p:ph type="title"/>
          </p:nvPr>
        </p:nvSpPr>
        <p:spPr>
          <a:xfrm>
            <a:off x="366712" y="325437"/>
            <a:ext cx="8410499" cy="460500"/>
          </a:xfrm>
        </p:spPr>
        <p:txBody>
          <a:bodyPr/>
          <a:lstStyle/>
          <a:p>
            <a:r>
              <a:rPr lang="en-US" sz="2800" dirty="0" smtClean="0">
                <a:solidFill>
                  <a:srgbClr val="2C95DD"/>
                </a:solidFill>
              </a:rPr>
              <a:t>Cloud Native Application Platform - Services</a:t>
            </a:r>
            <a:endParaRPr lang="en-US" sz="2800" dirty="0">
              <a:solidFill>
                <a:srgbClr val="F27C3A"/>
              </a:solidFill>
            </a:endParaRPr>
          </a:p>
        </p:txBody>
      </p:sp>
    </p:spTree>
    <p:extLst>
      <p:ext uri="{BB962C8B-B14F-4D97-AF65-F5344CB8AC3E}">
        <p14:creationId xmlns:p14="http://schemas.microsoft.com/office/powerpoint/2010/main" val="1909470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4294967295"/>
          </p:nvPr>
        </p:nvSpPr>
        <p:spPr>
          <a:xfrm>
            <a:off x="366715" y="1074738"/>
            <a:ext cx="4464592" cy="3382962"/>
          </a:xfrm>
          <a:prstGeom prst="rect">
            <a:avLst/>
          </a:prstGeom>
        </p:spPr>
        <p:txBody>
          <a:bodyPr/>
          <a:lstStyle/>
          <a:p>
            <a:pPr marL="342900" indent="-342900">
              <a:spcAft>
                <a:spcPts val="600"/>
              </a:spcAft>
              <a:buClr>
                <a:schemeClr val="bg2"/>
              </a:buClr>
              <a:buFont typeface="Arial"/>
              <a:buChar char="•"/>
            </a:pPr>
            <a:r>
              <a:rPr lang="en-US" sz="1800" dirty="0">
                <a:solidFill>
                  <a:srgbClr val="FFFFFF"/>
                </a:solidFill>
              </a:rPr>
              <a:t>Allows resources to be easily provisioned on-demand</a:t>
            </a:r>
          </a:p>
          <a:p>
            <a:pPr marL="342900" indent="-342900">
              <a:spcAft>
                <a:spcPts val="600"/>
              </a:spcAft>
              <a:buClr>
                <a:schemeClr val="bg2"/>
              </a:buClr>
              <a:buFont typeface="Arial"/>
              <a:buChar char="•"/>
            </a:pPr>
            <a:r>
              <a:rPr lang="en-US" sz="1800" dirty="0">
                <a:solidFill>
                  <a:srgbClr val="FFFFFF"/>
                </a:solidFill>
              </a:rPr>
              <a:t>Typically middleware, frameworks, and other “components” necessary for applications</a:t>
            </a:r>
          </a:p>
          <a:p>
            <a:pPr marL="342900" indent="-342900">
              <a:spcAft>
                <a:spcPts val="600"/>
              </a:spcAft>
              <a:buClr>
                <a:schemeClr val="bg2"/>
              </a:buClr>
              <a:buFont typeface="Arial"/>
              <a:buChar char="•"/>
            </a:pPr>
            <a:r>
              <a:rPr lang="en-US" sz="1800" dirty="0">
                <a:solidFill>
                  <a:srgbClr val="FFFFFF"/>
                </a:solidFill>
              </a:rPr>
              <a:t>Can be a persistent, </a:t>
            </a:r>
            <a:r>
              <a:rPr lang="en-US" sz="1800" dirty="0" err="1">
                <a:solidFill>
                  <a:srgbClr val="FFFFFF"/>
                </a:solidFill>
              </a:rPr>
              <a:t>stateful</a:t>
            </a:r>
            <a:r>
              <a:rPr lang="en-US" sz="1800" dirty="0">
                <a:solidFill>
                  <a:srgbClr val="FFFFFF"/>
                </a:solidFill>
              </a:rPr>
              <a:t> layer</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p:cNvSpPr>
            <a:spLocks noGrp="1"/>
          </p:cNvSpPr>
          <p:nvPr>
            <p:ph type="title"/>
          </p:nvPr>
        </p:nvSpPr>
        <p:spPr>
          <a:xfrm>
            <a:off x="366712" y="325437"/>
            <a:ext cx="8410499" cy="460500"/>
          </a:xfrm>
        </p:spPr>
        <p:txBody>
          <a:bodyPr/>
          <a:lstStyle/>
          <a:p>
            <a:r>
              <a:rPr lang="en-US" sz="2800" dirty="0" smtClean="0">
                <a:solidFill>
                  <a:srgbClr val="2C95DD"/>
                </a:solidFill>
              </a:rPr>
              <a:t>What is a Service</a:t>
            </a:r>
            <a:endParaRPr lang="en-US" sz="2800" dirty="0">
              <a:solidFill>
                <a:srgbClr val="F27C3A"/>
              </a:solidFill>
            </a:endParaRPr>
          </a:p>
        </p:txBody>
      </p:sp>
    </p:spTree>
    <p:extLst>
      <p:ext uri="{BB962C8B-B14F-4D97-AF65-F5344CB8AC3E}">
        <p14:creationId xmlns:p14="http://schemas.microsoft.com/office/powerpoint/2010/main" val="3067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sz="2800" dirty="0">
                <a:solidFill>
                  <a:srgbClr val="2C95DD"/>
                </a:solidFill>
              </a:rPr>
              <a:t>Two</a:t>
            </a:r>
            <a:r>
              <a:rPr lang="en-US" dirty="0" smtClean="0"/>
              <a:t> </a:t>
            </a:r>
            <a:r>
              <a:rPr lang="en-US" sz="2800" dirty="0">
                <a:solidFill>
                  <a:srgbClr val="2C95DD"/>
                </a:solidFill>
              </a:rPr>
              <a:t>Types of Services</a:t>
            </a:r>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rgbClr val="FFFFFF"/>
                </a:solidFill>
              </a:rPr>
              <a:t>Managed</a:t>
            </a:r>
            <a:r>
              <a:rPr lang="en-US" sz="2400" dirty="0" smtClean="0">
                <a:solidFill>
                  <a:srgbClr val="FFFFFF"/>
                </a:solidFill>
              </a:rPr>
              <a:t> - Fully integrated, with full lifecycle management</a:t>
            </a:r>
          </a:p>
          <a:p>
            <a:pPr marL="342900" indent="-342900">
              <a:buClr>
                <a:schemeClr val="bg2"/>
              </a:buClr>
              <a:buSzPct val="100000"/>
              <a:buFont typeface="Arial"/>
              <a:buChar char="•"/>
            </a:pPr>
            <a:endParaRPr lang="en-US" sz="2400" dirty="0">
              <a:solidFill>
                <a:srgbClr val="FFFFFF"/>
              </a:solidFill>
            </a:endParaRPr>
          </a:p>
          <a:p>
            <a:pPr marL="342900" indent="-342900">
              <a:buClr>
                <a:schemeClr val="bg2"/>
              </a:buClr>
              <a:buSzPct val="100000"/>
              <a:buFont typeface="Arial"/>
              <a:buChar char="•"/>
            </a:pPr>
            <a:r>
              <a:rPr lang="en-US" sz="2400" b="1" dirty="0" smtClean="0">
                <a:solidFill>
                  <a:srgbClr val="FFFFFF"/>
                </a:solidFill>
              </a:rPr>
              <a:t>User-Provided </a:t>
            </a:r>
            <a:r>
              <a:rPr lang="en-US" sz="2400" dirty="0" smtClean="0">
                <a:solidFill>
                  <a:srgbClr val="FFFFFF"/>
                </a:solidFill>
              </a:rPr>
              <a:t>– Created and managed external to the platform</a:t>
            </a:r>
            <a:endParaRPr lang="en-US" sz="2400" dirty="0">
              <a:solidFill>
                <a:srgbClr val="FFFFFF"/>
              </a:solidFill>
            </a:endParaRPr>
          </a:p>
        </p:txBody>
      </p:sp>
    </p:spTree>
    <p:extLst>
      <p:ext uri="{BB962C8B-B14F-4D97-AF65-F5344CB8AC3E}">
        <p14:creationId xmlns:p14="http://schemas.microsoft.com/office/powerpoint/2010/main" val="3267834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052320" y="894080"/>
            <a:ext cx="309880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a:t>
            </a:r>
            <a:r>
              <a:rPr lang="en-US" sz="2800" dirty="0" smtClean="0"/>
              <a:t> </a:t>
            </a:r>
            <a:r>
              <a:rPr lang="en-US" sz="2800" dirty="0">
                <a:solidFill>
                  <a:srgbClr val="2C95DD"/>
                </a:solidFill>
              </a:rPr>
              <a:t>Cloud Foundry Services</a:t>
            </a:r>
          </a:p>
        </p:txBody>
      </p:sp>
      <p:sp>
        <p:nvSpPr>
          <p:cNvPr id="3" name="Rectangle 2"/>
          <p:cNvSpPr/>
          <p:nvPr/>
        </p:nvSpPr>
        <p:spPr>
          <a:xfrm>
            <a:off x="142240" y="871802"/>
            <a:ext cx="186944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tx2"/>
                </a:solidFill>
              </a:rPr>
              <a:t>Built-In</a:t>
            </a:r>
            <a:endParaRPr lang="en-US" dirty="0" smtClean="0">
              <a:solidFill>
                <a:schemeClr val="tx2"/>
              </a:solidFill>
            </a:endParaRPr>
          </a:p>
        </p:txBody>
      </p:sp>
      <p:sp>
        <p:nvSpPr>
          <p:cNvPr id="5" name="Rectangle 4"/>
          <p:cNvSpPr/>
          <p:nvPr/>
        </p:nvSpPr>
        <p:spPr>
          <a:xfrm>
            <a:off x="5191760" y="894080"/>
            <a:ext cx="1879600" cy="364744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CI/CD</a:t>
            </a:r>
            <a:endParaRPr lang="en-US" sz="2000" b="1" dirty="0" smtClean="0">
              <a:solidFill>
                <a:srgbClr val="000000"/>
              </a:solidFill>
            </a:endParaRPr>
          </a:p>
          <a:p>
            <a:pPr algn="ctr"/>
            <a:endParaRPr lang="en-US" dirty="0"/>
          </a:p>
        </p:txBody>
      </p:sp>
      <p:sp>
        <p:nvSpPr>
          <p:cNvPr id="6" name="Rectangle 5"/>
          <p:cNvSpPr/>
          <p:nvPr/>
        </p:nvSpPr>
        <p:spPr>
          <a:xfrm>
            <a:off x="7122160" y="894080"/>
            <a:ext cx="1889760" cy="363728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Spring Cloud</a:t>
            </a:r>
          </a:p>
          <a:p>
            <a:pPr algn="ctr"/>
            <a:endParaRPr lang="en-US" dirty="0"/>
          </a:p>
        </p:txBody>
      </p:sp>
      <p:pic>
        <p:nvPicPr>
          <p:cNvPr id="19" name="Picture 18" descr="icon_cloudbees_cf@2x.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84800" y="2346960"/>
            <a:ext cx="640080" cy="640080"/>
          </a:xfrm>
          <a:prstGeom prst="rect">
            <a:avLst/>
          </a:prstGeom>
        </p:spPr>
      </p:pic>
      <p:pic>
        <p:nvPicPr>
          <p:cNvPr id="20" name="Picture 19" descr="icon_datastaxenterprise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35680" y="1625600"/>
            <a:ext cx="640080" cy="640080"/>
          </a:xfrm>
          <a:prstGeom prst="rect">
            <a:avLst/>
          </a:prstGeom>
        </p:spPr>
      </p:pic>
      <p:pic>
        <p:nvPicPr>
          <p:cNvPr id="22" name="Picture 21" descr="icon_gemfire_cf@2x.png"/>
          <p:cNvPicPr>
            <a:picLocks noChangeAspect="1"/>
          </p:cNvPicPr>
          <p:nvPr/>
        </p:nvPicPr>
        <p:blipFill>
          <a:blip r:embed="rId5" cstate="screen">
            <a:alphaModFix amt="47000"/>
            <a:extLst>
              <a:ext uri="{28A0092B-C50C-407E-A947-70E740481C1C}">
                <a14:useLocalDpi xmlns:a14="http://schemas.microsoft.com/office/drawing/2010/main"/>
              </a:ext>
            </a:extLst>
          </a:blip>
          <a:stretch>
            <a:fillRect/>
          </a:stretch>
        </p:blipFill>
        <p:spPr>
          <a:xfrm>
            <a:off x="3535680" y="2346960"/>
            <a:ext cx="640080" cy="640080"/>
          </a:xfrm>
          <a:prstGeom prst="rect">
            <a:avLst/>
          </a:prstGeom>
        </p:spPr>
      </p:pic>
      <p:pic>
        <p:nvPicPr>
          <p:cNvPr id="23" name="Picture 22" descr="icon_pushnotification_cf@2x.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5281" y="2357121"/>
            <a:ext cx="640079" cy="640079"/>
          </a:xfrm>
          <a:prstGeom prst="rect">
            <a:avLst/>
          </a:prstGeom>
        </p:spPr>
      </p:pic>
      <p:pic>
        <p:nvPicPr>
          <p:cNvPr id="24" name="Picture 23" descr="icon_rabbitmq_cf@2x.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535680" y="3114708"/>
            <a:ext cx="637540" cy="637540"/>
          </a:xfrm>
          <a:prstGeom prst="rect">
            <a:avLst/>
          </a:prstGeom>
        </p:spPr>
      </p:pic>
      <p:pic>
        <p:nvPicPr>
          <p:cNvPr id="25" name="Picture 24" descr="icon_redis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135674" y="1628762"/>
            <a:ext cx="638006" cy="638006"/>
          </a:xfrm>
          <a:prstGeom prst="rect">
            <a:avLst/>
          </a:prstGeom>
        </p:spPr>
      </p:pic>
      <p:pic>
        <p:nvPicPr>
          <p:cNvPr id="27" name="Picture 26"/>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35280" y="3100226"/>
            <a:ext cx="635000" cy="635000"/>
          </a:xfrm>
          <a:prstGeom prst="rect">
            <a:avLst/>
          </a:prstGeom>
        </p:spPr>
      </p:pic>
      <p:pic>
        <p:nvPicPr>
          <p:cNvPr id="28" name="Picture 27"/>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133898" y="2352040"/>
            <a:ext cx="639782" cy="639782"/>
          </a:xfrm>
          <a:prstGeom prst="rect">
            <a:avLst/>
          </a:prstGeom>
        </p:spPr>
      </p:pic>
      <p:pic>
        <p:nvPicPr>
          <p:cNvPr id="29" name="Picture 28"/>
          <p:cNvPicPr>
            <a:picLocks noChangeAspect="1"/>
          </p:cNvPicPr>
          <p:nvPr/>
        </p:nvPicPr>
        <p:blipFill>
          <a:blip r:embed="rId11" cstate="screen">
            <a:alphaModFix/>
            <a:extLst>
              <a:ext uri="{28A0092B-C50C-407E-A947-70E740481C1C}">
                <a14:useLocalDpi xmlns:a14="http://schemas.microsoft.com/office/drawing/2010/main"/>
              </a:ext>
            </a:extLst>
          </a:blip>
          <a:stretch>
            <a:fillRect/>
          </a:stretch>
        </p:blipFill>
        <p:spPr>
          <a:xfrm>
            <a:off x="304800" y="1625600"/>
            <a:ext cx="635000" cy="635000"/>
          </a:xfrm>
          <a:prstGeom prst="rect">
            <a:avLst/>
          </a:prstGeom>
        </p:spPr>
      </p:pic>
      <p:pic>
        <p:nvPicPr>
          <p:cNvPr id="31" name="Picture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33600" y="3098800"/>
            <a:ext cx="640080" cy="640080"/>
          </a:xfrm>
          <a:prstGeom prst="rect">
            <a:avLst/>
          </a:prstGeom>
        </p:spPr>
      </p:pic>
      <p:pic>
        <p:nvPicPr>
          <p:cNvPr id="35" name="pasted-image.png"/>
          <p:cNvPicPr/>
          <p:nvPr/>
        </p:nvPicPr>
        <p:blipFill>
          <a:blip r:embed="rId13" cstate="screen">
            <a:extLst>
              <a:ext uri="{28A0092B-C50C-407E-A947-70E740481C1C}">
                <a14:useLocalDpi xmlns:a14="http://schemas.microsoft.com/office/drawing/2010/main"/>
              </a:ext>
            </a:extLst>
          </a:blip>
          <a:stretch>
            <a:fillRect/>
          </a:stretch>
        </p:blipFill>
        <p:spPr>
          <a:xfrm>
            <a:off x="7327059" y="1614831"/>
            <a:ext cx="640689" cy="640690"/>
          </a:xfrm>
          <a:prstGeom prst="rect">
            <a:avLst/>
          </a:prstGeom>
          <a:ln w="12700" cap="flat">
            <a:noFill/>
            <a:miter lim="400000"/>
          </a:ln>
          <a:effectLst/>
        </p:spPr>
      </p:pic>
      <p:pic>
        <p:nvPicPr>
          <p:cNvPr id="36" name="pasted-image.png"/>
          <p:cNvPicPr/>
          <p:nvPr/>
        </p:nvPicPr>
        <p:blipFill>
          <a:blip r:embed="rId14" cstate="screen">
            <a:extLst>
              <a:ext uri="{28A0092B-C50C-407E-A947-70E740481C1C}">
                <a14:useLocalDpi xmlns:a14="http://schemas.microsoft.com/office/drawing/2010/main"/>
              </a:ext>
            </a:extLst>
          </a:blip>
          <a:stretch>
            <a:fillRect/>
          </a:stretch>
        </p:blipFill>
        <p:spPr>
          <a:xfrm>
            <a:off x="7331951" y="2343467"/>
            <a:ext cx="633413" cy="633413"/>
          </a:xfrm>
          <a:prstGeom prst="rect">
            <a:avLst/>
          </a:prstGeom>
          <a:ln w="12700" cap="flat">
            <a:noFill/>
            <a:miter lim="400000"/>
          </a:ln>
          <a:effectLst/>
        </p:spPr>
      </p:pic>
      <p:pic>
        <p:nvPicPr>
          <p:cNvPr id="37" name="pasted-image.png"/>
          <p:cNvPicPr/>
          <p:nvPr/>
        </p:nvPicPr>
        <p:blipFill>
          <a:blip r:embed="rId15" cstate="screen">
            <a:extLst>
              <a:ext uri="{28A0092B-C50C-407E-A947-70E740481C1C}">
                <a14:useLocalDpi xmlns:a14="http://schemas.microsoft.com/office/drawing/2010/main"/>
              </a:ext>
            </a:extLst>
          </a:blip>
          <a:stretch>
            <a:fillRect/>
          </a:stretch>
        </p:blipFill>
        <p:spPr>
          <a:xfrm>
            <a:off x="7334131" y="3085163"/>
            <a:ext cx="633398" cy="633397"/>
          </a:xfrm>
          <a:prstGeom prst="rect">
            <a:avLst/>
          </a:prstGeom>
          <a:ln w="12700" cap="flat">
            <a:noFill/>
            <a:miter lim="400000"/>
          </a:ln>
          <a:effectLst/>
        </p:spPr>
      </p:pic>
      <p:sp>
        <p:nvSpPr>
          <p:cNvPr id="38" name="TextBox 37"/>
          <p:cNvSpPr txBox="1"/>
          <p:nvPr/>
        </p:nvSpPr>
        <p:spPr>
          <a:xfrm>
            <a:off x="97535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a:t>
            </a:r>
          </a:p>
        </p:txBody>
      </p:sp>
      <p:sp>
        <p:nvSpPr>
          <p:cNvPr id="40" name="TextBox 39"/>
          <p:cNvSpPr txBox="1"/>
          <p:nvPr/>
        </p:nvSpPr>
        <p:spPr>
          <a:xfrm>
            <a:off x="985519" y="310530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Distribution</a:t>
            </a:r>
          </a:p>
        </p:txBody>
      </p:sp>
      <p:sp>
        <p:nvSpPr>
          <p:cNvPr id="41" name="TextBox 40"/>
          <p:cNvSpPr txBox="1"/>
          <p:nvPr/>
        </p:nvSpPr>
        <p:spPr>
          <a:xfrm>
            <a:off x="4230436" y="3256012"/>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604519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4" name="TextBox 43"/>
          <p:cNvSpPr txBox="1"/>
          <p:nvPr/>
        </p:nvSpPr>
        <p:spPr>
          <a:xfrm>
            <a:off x="975359" y="163576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45" name="TextBox 44"/>
          <p:cNvSpPr txBox="1"/>
          <p:nvPr/>
        </p:nvSpPr>
        <p:spPr>
          <a:xfrm>
            <a:off x="8006079" y="1712227"/>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43679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3155483"/>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185919" y="162560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175759" y="23368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33039" y="16256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368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6" name="TextBox 55"/>
          <p:cNvSpPr txBox="1"/>
          <p:nvPr/>
        </p:nvSpPr>
        <p:spPr>
          <a:xfrm>
            <a:off x="2733039" y="3098800"/>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
        <p:nvSpPr>
          <p:cNvPr id="48" name="TextBox 47"/>
          <p:cNvSpPr txBox="1"/>
          <p:nvPr/>
        </p:nvSpPr>
        <p:spPr>
          <a:xfrm>
            <a:off x="6065519" y="1481394"/>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Jfrog</a:t>
            </a:r>
            <a:r>
              <a:rPr lang="en-US" sz="1200" dirty="0" smtClean="0">
                <a:solidFill>
                  <a:schemeClr val="bg2"/>
                </a:solidFill>
                <a:latin typeface="FreightSans Pro Medium"/>
                <a:cs typeface="FreightSans Pro Medium"/>
              </a:rPr>
              <a:t> </a:t>
            </a:r>
            <a:r>
              <a:rPr lang="en-US" sz="1200" dirty="0" err="1" smtClean="0">
                <a:solidFill>
                  <a:schemeClr val="bg2"/>
                </a:solidFill>
                <a:latin typeface="FreightSans Pro Medium"/>
                <a:cs typeface="FreightSans Pro Medium"/>
              </a:rPr>
              <a:t>Artifactory</a:t>
            </a:r>
            <a:endParaRPr lang="en-US" sz="1200" dirty="0" smtClean="0">
              <a:solidFill>
                <a:schemeClr val="bg2"/>
              </a:solidFill>
              <a:latin typeface="FreightSans Pro Medium"/>
              <a:cs typeface="FreightSans Pro Medium"/>
            </a:endParaRPr>
          </a:p>
        </p:txBody>
      </p:sp>
      <p:sp>
        <p:nvSpPr>
          <p:cNvPr id="57" name="TextBox 56"/>
          <p:cNvSpPr txBox="1"/>
          <p:nvPr/>
        </p:nvSpPr>
        <p:spPr>
          <a:xfrm>
            <a:off x="6024880" y="3157601"/>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 </a:t>
            </a:r>
            <a:r>
              <a:rPr lang="en-US" sz="1200" dirty="0" err="1" smtClean="0">
                <a:solidFill>
                  <a:schemeClr val="bg2"/>
                </a:solidFill>
                <a:latin typeface="FreightSans Pro Medium"/>
                <a:cs typeface="FreightSans Pro Medium"/>
              </a:rPr>
              <a:t>GitLab</a:t>
            </a:r>
            <a:r>
              <a:rPr lang="en-US" sz="1200" dirty="0" smtClean="0">
                <a:solidFill>
                  <a:schemeClr val="bg2"/>
                </a:solidFill>
                <a:latin typeface="FreightSans Pro Medium"/>
                <a:cs typeface="FreightSans Pro Medium"/>
              </a:rPr>
              <a:t> </a:t>
            </a:r>
            <a:r>
              <a:rPr lang="en-US" sz="1200" dirty="0" err="1" smtClean="0">
                <a:solidFill>
                  <a:schemeClr val="bg2"/>
                </a:solidFill>
                <a:latin typeface="FreightSans Pro Medium"/>
                <a:cs typeface="FreightSans Pro Medium"/>
              </a:rPr>
              <a:t>Git</a:t>
            </a:r>
            <a:endParaRPr lang="en-US" sz="1200" dirty="0" smtClean="0">
              <a:solidFill>
                <a:schemeClr val="bg2"/>
              </a:solidFill>
              <a:latin typeface="FreightSans Pro Medium"/>
              <a:cs typeface="FreightSans Pro Medium"/>
            </a:endParaRPr>
          </a:p>
        </p:txBody>
      </p:sp>
    </p:spTree>
    <p:extLst>
      <p:ext uri="{BB962C8B-B14F-4D97-AF65-F5344CB8AC3E}">
        <p14:creationId xmlns:p14="http://schemas.microsoft.com/office/powerpoint/2010/main" val="40232113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Service</a:t>
            </a:r>
            <a:r>
              <a:rPr lang="en-US" dirty="0" smtClean="0"/>
              <a:t> </a:t>
            </a:r>
            <a:r>
              <a:rPr lang="en-US" sz="2800" dirty="0">
                <a:solidFill>
                  <a:srgbClr val="2C95DD"/>
                </a:solidFill>
              </a:rPr>
              <a:t>Broker</a:t>
            </a:r>
          </a:p>
        </p:txBody>
      </p:sp>
      <p:sp>
        <p:nvSpPr>
          <p:cNvPr id="3" name="Text Placeholder 2"/>
          <p:cNvSpPr>
            <a:spLocks noGrp="1"/>
          </p:cNvSpPr>
          <p:nvPr>
            <p:ph sz="quarter" idx="4294967295"/>
          </p:nvPr>
        </p:nvSpPr>
        <p:spPr>
          <a:xfrm>
            <a:off x="366715" y="1074738"/>
            <a:ext cx="3849686" cy="3382962"/>
          </a:xfrm>
          <a:prstGeom prst="rect">
            <a:avLst/>
          </a:prstGeom>
        </p:spPr>
        <p:txBody>
          <a:bodyPr/>
          <a:lstStyle/>
          <a:p>
            <a:pPr marL="342900" indent="-342900">
              <a:buClr>
                <a:schemeClr val="bg2"/>
              </a:buClr>
              <a:buFont typeface="Arial"/>
              <a:buChar char="•"/>
            </a:pPr>
            <a:r>
              <a:rPr lang="en-US" sz="1800" dirty="0" smtClean="0">
                <a:solidFill>
                  <a:srgbClr val="FFFFFF"/>
                </a:solidFill>
              </a:rPr>
              <a:t>Flexible, </a:t>
            </a:r>
            <a:r>
              <a:rPr lang="en-US" sz="1800" dirty="0" err="1" smtClean="0">
                <a:solidFill>
                  <a:srgbClr val="FFFFFF"/>
                </a:solidFill>
              </a:rPr>
              <a:t>RESTful</a:t>
            </a:r>
            <a:r>
              <a:rPr lang="en-US" sz="1800" dirty="0" smtClean="0">
                <a:solidFill>
                  <a:srgbClr val="FFFFFF"/>
                </a:solidFill>
              </a:rPr>
              <a:t> API</a:t>
            </a:r>
          </a:p>
          <a:p>
            <a:pPr marL="342900" indent="-342900">
              <a:buClr>
                <a:schemeClr val="bg2"/>
              </a:buClr>
              <a:buFont typeface="Arial"/>
              <a:buChar char="•"/>
            </a:pPr>
            <a:endParaRPr lang="en-US" sz="1800" dirty="0" smtClean="0">
              <a:solidFill>
                <a:srgbClr val="FFFFFF"/>
              </a:solidFill>
            </a:endParaRPr>
          </a:p>
          <a:p>
            <a:pPr marL="342900" indent="-342900">
              <a:buClr>
                <a:schemeClr val="bg2"/>
              </a:buClr>
              <a:buFont typeface="Arial"/>
              <a:buChar char="•"/>
            </a:pPr>
            <a:r>
              <a:rPr lang="en-US" sz="1800" dirty="0" smtClean="0">
                <a:solidFill>
                  <a:srgbClr val="FFFFFF"/>
                </a:solidFill>
              </a:rPr>
              <a:t>Allows Service Authors to provide self-provisioning Services to developers</a:t>
            </a:r>
            <a:endParaRPr lang="en-US" sz="1800" dirty="0">
              <a:solidFill>
                <a:srgbClr val="FFFFFF"/>
              </a:solidFill>
            </a:endParaRPr>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DEA</a:t>
              </a: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rot="10800000" flipH="1">
            <a:off x="7064115" y="2144233"/>
            <a:ext cx="675000" cy="1146900"/>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944810"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50515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Creating</a:t>
            </a:r>
            <a:r>
              <a:rPr lang="en-US" dirty="0"/>
              <a:t> </a:t>
            </a:r>
            <a:r>
              <a:rPr lang="en-US" sz="2800" dirty="0">
                <a:solidFill>
                  <a:srgbClr val="2C95DD"/>
                </a:solidFill>
              </a:rPr>
              <a:t>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7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rgbClr val="2C95DD"/>
                </a:solidFill>
              </a:rPr>
              <a:t>Pivotal</a:t>
            </a:r>
            <a:r>
              <a:rPr lang="en-US" dirty="0" smtClean="0"/>
              <a:t> </a:t>
            </a:r>
            <a:r>
              <a:rPr lang="en-US" sz="2800" dirty="0">
                <a:solidFill>
                  <a:srgbClr val="2C95DD"/>
                </a:solidFill>
              </a:rPr>
              <a:t>Cloud Foundry Services</a:t>
            </a:r>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1800" dirty="0" smtClean="0">
                <a:solidFill>
                  <a:srgbClr val="FFFFFF"/>
                </a:solidFill>
              </a:rPr>
              <a:t>Operated </a:t>
            </a:r>
            <a:r>
              <a:rPr lang="en-US" sz="1800" dirty="0">
                <a:solidFill>
                  <a:srgbClr val="FFFFFF"/>
                </a:solidFill>
              </a:rPr>
              <a:t>‘as a Service</a:t>
            </a:r>
            <a:r>
              <a:rPr lang="en-US" sz="1800" dirty="0" smtClean="0">
                <a:solidFill>
                  <a:srgbClr val="FFFFFF"/>
                </a:solidFill>
              </a:rPr>
              <a:t>’</a:t>
            </a:r>
            <a:endParaRPr lang="en-US" sz="1800" dirty="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Configured </a:t>
            </a:r>
            <a:r>
              <a:rPr lang="en-US" sz="1800" dirty="0">
                <a:solidFill>
                  <a:srgbClr val="FFFFFF"/>
                </a:solidFill>
              </a:rPr>
              <a:t>and integrated </a:t>
            </a:r>
            <a:r>
              <a:rPr lang="en-US" sz="1800" dirty="0" smtClean="0">
                <a:solidFill>
                  <a:srgbClr val="FFFFFF"/>
                </a:solidFill>
              </a:rPr>
              <a:t>to enable </a:t>
            </a:r>
            <a:r>
              <a:rPr lang="en-US" sz="1800" dirty="0">
                <a:solidFill>
                  <a:srgbClr val="FFFFFF"/>
                </a:solidFill>
              </a:rPr>
              <a:t>p</a:t>
            </a:r>
            <a:r>
              <a:rPr lang="en-US" sz="1800" dirty="0" smtClean="0">
                <a:solidFill>
                  <a:srgbClr val="FFFFFF"/>
                </a:solidFill>
              </a:rPr>
              <a:t>ush </a:t>
            </a:r>
            <a:r>
              <a:rPr lang="en-US" sz="1800" dirty="0">
                <a:solidFill>
                  <a:srgbClr val="FFFFFF"/>
                </a:solidFill>
              </a:rPr>
              <a:t>button deployment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Full </a:t>
            </a:r>
            <a:r>
              <a:rPr lang="en-US" sz="1800" dirty="0">
                <a:solidFill>
                  <a:srgbClr val="FFFFFF"/>
                </a:solidFill>
              </a:rPr>
              <a:t>lifecycle management </a:t>
            </a:r>
            <a:r>
              <a:rPr lang="en-US" sz="1800" dirty="0" smtClean="0">
                <a:solidFill>
                  <a:srgbClr val="FFFFFF"/>
                </a:solidFill>
              </a:rPr>
              <a:t>- </a:t>
            </a:r>
            <a:r>
              <a:rPr lang="en-US" sz="1800" dirty="0">
                <a:solidFill>
                  <a:srgbClr val="FFFFFF"/>
                </a:solidFill>
              </a:rPr>
              <a:t>software updates and </a:t>
            </a:r>
            <a:r>
              <a:rPr lang="en-US" sz="1800" dirty="0" smtClean="0">
                <a:solidFill>
                  <a:srgbClr val="FFFFFF"/>
                </a:solidFill>
              </a:rPr>
              <a:t>patching</a:t>
            </a:r>
            <a:r>
              <a:rPr lang="en-US" sz="1800" dirty="0">
                <a:solidFill>
                  <a:srgbClr val="FFFFFF"/>
                </a:solidFill>
              </a:rPr>
              <a: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Bind </a:t>
            </a:r>
            <a:r>
              <a:rPr lang="en-US" sz="1800" dirty="0">
                <a:solidFill>
                  <a:srgbClr val="FFFFFF"/>
                </a:solidFill>
              </a:rPr>
              <a:t>to </a:t>
            </a:r>
            <a:r>
              <a:rPr lang="en-US" sz="1800" dirty="0" smtClean="0">
                <a:solidFill>
                  <a:srgbClr val="FFFFFF"/>
                </a:solidFill>
              </a:rPr>
              <a:t>apps </a:t>
            </a:r>
            <a:r>
              <a:rPr lang="en-US" sz="1800" dirty="0">
                <a:solidFill>
                  <a:srgbClr val="FFFFFF"/>
                </a:solidFill>
              </a:rPr>
              <a:t>through an easy-to-use </a:t>
            </a:r>
            <a:r>
              <a:rPr lang="en-US" sz="1800" dirty="0" smtClean="0">
                <a:solidFill>
                  <a:srgbClr val="FFFFFF"/>
                </a:solidFill>
              </a:rPr>
              <a:t>interface</a:t>
            </a:r>
          </a:p>
          <a:p>
            <a:pPr marL="285750" indent="-285750">
              <a:spcAft>
                <a:spcPts val="600"/>
              </a:spcAft>
              <a:buClr>
                <a:schemeClr val="bg2"/>
              </a:buClr>
              <a:buFont typeface="Arial"/>
              <a:buChar char="•"/>
            </a:pPr>
            <a:r>
              <a:rPr lang="en-US" sz="1800" dirty="0" smtClean="0">
                <a:solidFill>
                  <a:srgbClr val="FFFFFF"/>
                </a:solidFill>
              </a:rPr>
              <a:t>Common view into access control and audit trails across a breadth of services</a:t>
            </a:r>
            <a:endParaRPr lang="en-US" sz="1800" dirty="0">
              <a:solidFill>
                <a:srgbClr val="FFFFFF"/>
              </a:solidFill>
            </a:endParaRPr>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1314502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PCF</a:t>
            </a:r>
            <a:r>
              <a:rPr lang="en-US" dirty="0" smtClean="0"/>
              <a:t> </a:t>
            </a:r>
            <a:r>
              <a:rPr lang="en-US" sz="2800" dirty="0">
                <a:solidFill>
                  <a:srgbClr val="2C95DD"/>
                </a:solidFill>
              </a:rPr>
              <a:t>Marketplace</a:t>
            </a:r>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spcAft>
                <a:spcPts val="600"/>
              </a:spcAft>
              <a:buClr>
                <a:schemeClr val="bg2"/>
              </a:buClr>
              <a:buSzPct val="100000"/>
              <a:buFont typeface="Arial"/>
              <a:buChar char="•"/>
            </a:pPr>
            <a:r>
              <a:rPr lang="en-US" sz="2400" dirty="0" smtClean="0">
                <a:solidFill>
                  <a:srgbClr val="FFFFFF"/>
                </a:solidFill>
              </a:rPr>
              <a:t>Broad Services Ecosystem</a:t>
            </a:r>
          </a:p>
          <a:p>
            <a:pPr marL="342900" indent="-342900">
              <a:spcAft>
                <a:spcPts val="600"/>
              </a:spcAft>
              <a:buClr>
                <a:schemeClr val="bg2"/>
              </a:buClr>
              <a:buSzPct val="100000"/>
              <a:buFont typeface="Arial"/>
              <a:buChar char="•"/>
            </a:pPr>
            <a:r>
              <a:rPr lang="en-US" sz="2400" dirty="0" smtClean="0">
                <a:solidFill>
                  <a:srgbClr val="FFFFFF"/>
                </a:solidFill>
              </a:rPr>
              <a:t>Easy accessibility</a:t>
            </a:r>
            <a:endParaRPr lang="en-US" sz="2400" dirty="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Quick, self-provisioning</a:t>
            </a:r>
            <a:endParaRPr lang="en-US" sz="2400" dirty="0">
              <a:solidFill>
                <a:srgbClr val="FFFFFF"/>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0574026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79655</TotalTime>
  <Words>1178</Words>
  <Application>Microsoft Macintosh PowerPoint</Application>
  <PresentationFormat>On-screen Show (16:9)</PresentationFormat>
  <Paragraphs>194</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Pivotal_interim_040113_template_</vt:lpstr>
      <vt:lpstr>Pivotal Cloud Foundry</vt:lpstr>
      <vt:lpstr>Cloud Native Application Platform - Services</vt:lpstr>
      <vt:lpstr>What is a Service</vt:lpstr>
      <vt:lpstr>Two Types of Services</vt:lpstr>
      <vt:lpstr>Pivotal Cloud Foundry Services</vt:lpstr>
      <vt:lpstr>Service Broker</vt:lpstr>
      <vt:lpstr>Creating and Binding a Service</vt:lpstr>
      <vt:lpstr>Pivotal Cloud Foundry Services</vt:lpstr>
      <vt:lpstr>PCF Marketplace</vt:lpstr>
      <vt:lpstr>BDS Vision: Make all data products cloud-ready.</vt:lpstr>
      <vt:lpstr>MySQL for Pivotal Cloud Foundry</vt:lpstr>
      <vt:lpstr>Redis for Pivotal Cloud Foundry </vt:lpstr>
      <vt:lpstr>RabbitMQ for Pivotal Cloud Foundry</vt:lpstr>
      <vt:lpstr>Session State Caching (SSC) by GemFire</vt:lpstr>
      <vt:lpstr>PowerPoint Presentation</vt:lpstr>
      <vt:lpstr>Diversity of clients, more load</vt:lpstr>
      <vt:lpstr>Pivotal CF Mobile Services</vt:lpstr>
      <vt:lpstr>Push Notifications</vt:lpstr>
      <vt:lpstr>App Distribution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Ravi Gadhia</cp:lastModifiedBy>
  <cp:revision>381</cp:revision>
  <dcterms:modified xsi:type="dcterms:W3CDTF">2016-02-17T04:40:44Z</dcterms:modified>
</cp:coreProperties>
</file>