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07" r:id="rId2"/>
    <p:sldId id="499" r:id="rId3"/>
    <p:sldId id="636" r:id="rId4"/>
    <p:sldId id="628" r:id="rId5"/>
    <p:sldId id="630" r:id="rId6"/>
    <p:sldId id="629" r:id="rId7"/>
    <p:sldId id="631" r:id="rId8"/>
    <p:sldId id="632" r:id="rId9"/>
    <p:sldId id="633" r:id="rId10"/>
    <p:sldId id="634" r:id="rId11"/>
    <p:sldId id="639" r:id="rId12"/>
    <p:sldId id="585" r:id="rId13"/>
    <p:sldId id="566" r:id="rId14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E781E-81C3-8E4A-9D43-6C1C757C74DA}">
          <p14:sldIdLst>
            <p14:sldId id="307"/>
            <p14:sldId id="499"/>
            <p14:sldId id="636"/>
            <p14:sldId id="628"/>
            <p14:sldId id="630"/>
            <p14:sldId id="629"/>
            <p14:sldId id="631"/>
            <p14:sldId id="632"/>
            <p14:sldId id="633"/>
            <p14:sldId id="634"/>
            <p14:sldId id="639"/>
            <p14:sldId id="585"/>
            <p14:sldId id="5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6E"/>
    <a:srgbClr val="478624"/>
    <a:srgbClr val="008881"/>
    <a:srgbClr val="33928A"/>
    <a:srgbClr val="7F6BE8"/>
    <a:srgbClr val="3C8904"/>
    <a:srgbClr val="860049"/>
    <a:srgbClr val="31FFFE"/>
    <a:srgbClr val="C38912"/>
    <a:srgbClr val="1C7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2" autoAdjust="0"/>
    <p:restoredTop sz="87981" autoAdjust="0"/>
  </p:normalViewPr>
  <p:slideViewPr>
    <p:cSldViewPr snapToGrid="0" snapToObjects="1" showGuides="1">
      <p:cViewPr>
        <p:scale>
          <a:sx n="150" d="100"/>
          <a:sy n="150" d="100"/>
        </p:scale>
        <p:origin x="-1496" y="-264"/>
      </p:cViewPr>
      <p:guideLst>
        <p:guide orient="horz" pos="1044"/>
        <p:guide pos="1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7" y="1312907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in Upper &amp; LC Bold 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88" y="2633384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24 Point Arial Title Case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3710101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5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1687232" y="1490695"/>
            <a:ext cx="5842485" cy="193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1739930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3" y="2447128"/>
            <a:ext cx="6048375" cy="56276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 smtClean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0"/>
            <a:ext cx="9144000" cy="21685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1674284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Divider3</a:t>
            </a:r>
            <a:endParaRPr lang="en-US" dirty="0"/>
          </a:p>
        </p:txBody>
      </p:sp>
      <p:pic>
        <p:nvPicPr>
          <p:cNvPr id="9" name="Picture 8" descr="Pivotal_Whit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21496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3" y="5018449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2015 Pivotal Software,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Inc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.</a:t>
            </a:r>
            <a:r>
              <a:rPr lang="en-US" sz="65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  </a:t>
            </a:r>
            <a:r>
              <a:rPr lang="en-US" sz="65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All rights reserved.</a:t>
            </a:r>
            <a:endParaRPr lang="en-US" sz="65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" name="Picture 9" descr="Pivotal_White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1" t="21652" r="18528" b="26494"/>
          <a:stretch/>
        </p:blipFill>
        <p:spPr>
          <a:xfrm>
            <a:off x="7926755" y="4642512"/>
            <a:ext cx="997234" cy="3296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1.jpg"/><Relationship Id="rId8" Type="http://schemas.openxmlformats.org/officeDocument/2006/relationships/image" Target="../media/image12.jpeg"/><Relationship Id="rId9" Type="http://schemas.openxmlformats.org/officeDocument/2006/relationships/image" Target="../media/image13.jpeg"/><Relationship Id="rId10" Type="http://schemas.openxmlformats.org/officeDocument/2006/relationships/image" Target="../media/image14.jpeg"/><Relationship Id="rId11" Type="http://schemas.openxmlformats.org/officeDocument/2006/relationships/image" Target="../media/image15.jpe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316" y="96835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fops</a:t>
            </a:r>
            <a:r>
              <a:rPr lang="en-US" dirty="0" smtClean="0"/>
              <a:t> restore</a:t>
            </a:r>
            <a:endParaRPr lang="en-US" dirty="0"/>
          </a:p>
        </p:txBody>
      </p:sp>
      <p:pic>
        <p:nvPicPr>
          <p:cNvPr id="4" name="Content Placeholder 3" descr="Screen Shot 2015-12-14 at 11.48.31 AM.pn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17" r="-3363" b="-2"/>
          <a:stretch/>
        </p:blipFill>
        <p:spPr>
          <a:xfrm>
            <a:off x="609601" y="548743"/>
            <a:ext cx="8344959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3933" y="156105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Is this the Backup / Restore you were looking for?</a:t>
            </a:r>
            <a:endParaRPr lang="en-US" sz="2800" dirty="0"/>
          </a:p>
        </p:txBody>
      </p:sp>
      <p:pic>
        <p:nvPicPr>
          <p:cNvPr id="6" name="Content Placeholder 5" descr="zastmdhiwu0u67ywhphv.jp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3948"/>
          <a:stretch>
            <a:fillRect/>
          </a:stretch>
        </p:blipFill>
        <p:spPr>
          <a:xfrm>
            <a:off x="347133" y="965112"/>
            <a:ext cx="8535778" cy="34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839" y="1930401"/>
            <a:ext cx="384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3"/>
                </a:solidFill>
              </a:rPr>
              <a:t>Thank 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20270" y="406255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9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983" y="1811505"/>
            <a:ext cx="6580730" cy="507831"/>
          </a:xfrm>
        </p:spPr>
        <p:txBody>
          <a:bodyPr/>
          <a:lstStyle/>
          <a:p>
            <a:r>
              <a:rPr lang="en-US" dirty="0" smtClean="0"/>
              <a:t>PCF – Backup / Restore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823912" y="3400191"/>
            <a:ext cx="6628178" cy="646331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 smtClean="0"/>
              <a:t>Ravi Gadhia, Field Engineering, Pivotal</a:t>
            </a:r>
          </a:p>
          <a:p>
            <a:r>
              <a:rPr lang="en-US" sz="1400" dirty="0" smtClean="0"/>
              <a:t>@</a:t>
            </a:r>
            <a:r>
              <a:rPr lang="en-US" sz="1400" dirty="0" err="1" smtClean="0"/>
              <a:t>ravigadhia</a:t>
            </a:r>
            <a:endParaRPr lang="en-US" sz="1400" dirty="0" smtClean="0"/>
          </a:p>
        </p:txBody>
      </p:sp>
      <p:pic>
        <p:nvPicPr>
          <p:cNvPr id="5" name="Picture 4" descr="PivotalCloudFoundry-CloudRings-OnDar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83" y="398806"/>
            <a:ext cx="2413000" cy="1612900"/>
          </a:xfrm>
          <a:prstGeom prst="rect">
            <a:avLst/>
          </a:prstGeom>
        </p:spPr>
      </p:pic>
      <p:pic>
        <p:nvPicPr>
          <p:cNvPr id="6" name="Picture 5" descr="single_cent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23" y="2000451"/>
            <a:ext cx="2184864" cy="21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8410575" cy="460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2C95DD"/>
                </a:solidFill>
                <a:latin typeface="MetaNormalLF-Roman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Why care?</a:t>
            </a:r>
            <a:endParaRPr lang="en-US" dirty="0"/>
          </a:p>
        </p:txBody>
      </p:sp>
      <p:pic>
        <p:nvPicPr>
          <p:cNvPr id="3" name="Picture 2" descr="travel-back-in-ti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21181" y="1388005"/>
            <a:ext cx="8410575" cy="3382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Time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0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B/R as we know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30275"/>
            <a:ext cx="8410575" cy="3382963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Use </a:t>
            </a:r>
            <a:r>
              <a:rPr lang="en-US" sz="1800" dirty="0">
                <a:solidFill>
                  <a:schemeClr val="bg1"/>
                </a:solidFill>
              </a:rPr>
              <a:t>Cases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Disaster Recovery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Version Rollback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Relocation / Cloning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Possible Targets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Data – system </a:t>
            </a:r>
            <a:r>
              <a:rPr lang="en-US" sz="1600" dirty="0" err="1" smtClean="0">
                <a:solidFill>
                  <a:schemeClr val="bg1"/>
                </a:solidFill>
              </a:rPr>
              <a:t>vs</a:t>
            </a:r>
            <a:r>
              <a:rPr lang="en-US" sz="1600" dirty="0" smtClean="0">
                <a:solidFill>
                  <a:schemeClr val="bg1"/>
                </a:solidFill>
              </a:rPr>
              <a:t> app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Configuration Settings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Data Types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Logical </a:t>
            </a:r>
            <a:r>
              <a:rPr lang="en-US" sz="1600" dirty="0" err="1" smtClean="0">
                <a:solidFill>
                  <a:schemeClr val="bg1"/>
                </a:solidFill>
              </a:rPr>
              <a:t>vs</a:t>
            </a:r>
            <a:r>
              <a:rPr lang="en-US" sz="1600" dirty="0" smtClean="0">
                <a:solidFill>
                  <a:schemeClr val="bg1"/>
                </a:solidFill>
              </a:rPr>
              <a:t> Binary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Full / Partial / Incremental</a:t>
            </a:r>
          </a:p>
        </p:txBody>
      </p:sp>
      <p:pic>
        <p:nvPicPr>
          <p:cNvPr id="4" name="Picture 3" descr="eye-of-tornado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87" y="111125"/>
            <a:ext cx="1712171" cy="1339775"/>
          </a:xfrm>
          <a:prstGeom prst="rect">
            <a:avLst/>
          </a:prstGeom>
        </p:spPr>
      </p:pic>
      <p:pic>
        <p:nvPicPr>
          <p:cNvPr id="5" name="Picture 4" descr="undelet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931" y="111128"/>
            <a:ext cx="1339774" cy="1339774"/>
          </a:xfrm>
          <a:prstGeom prst="rect">
            <a:avLst/>
          </a:prstGeom>
        </p:spPr>
      </p:pic>
      <p:pic>
        <p:nvPicPr>
          <p:cNvPr id="6" name="Picture 5" descr="clon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63" y="116602"/>
            <a:ext cx="1966363" cy="1312230"/>
          </a:xfrm>
          <a:prstGeom prst="rect">
            <a:avLst/>
          </a:prstGeom>
        </p:spPr>
      </p:pic>
      <p:pic>
        <p:nvPicPr>
          <p:cNvPr id="7" name="Picture 6" descr="DataT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40" y="1450902"/>
            <a:ext cx="1048961" cy="1278119"/>
          </a:xfrm>
          <a:prstGeom prst="rect">
            <a:avLst/>
          </a:prstGeo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64" y="1450902"/>
            <a:ext cx="1278119" cy="1278119"/>
          </a:xfrm>
          <a:prstGeom prst="rect">
            <a:avLst/>
          </a:prstGeom>
        </p:spPr>
      </p:pic>
      <p:pic>
        <p:nvPicPr>
          <p:cNvPr id="10" name="Picture 9" descr="green-lit-number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84" y="1450901"/>
            <a:ext cx="1475242" cy="1278119"/>
          </a:xfrm>
          <a:prstGeom prst="rect">
            <a:avLst/>
          </a:prstGeom>
        </p:spPr>
      </p:pic>
      <p:pic>
        <p:nvPicPr>
          <p:cNvPr id="11" name="Picture 10" descr="fullmoon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39" y="2756011"/>
            <a:ext cx="1670892" cy="1678351"/>
          </a:xfrm>
          <a:prstGeom prst="rect">
            <a:avLst/>
          </a:prstGeom>
        </p:spPr>
      </p:pic>
      <p:pic>
        <p:nvPicPr>
          <p:cNvPr id="12" name="Picture 11" descr="delta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75" y="2756011"/>
            <a:ext cx="1678351" cy="1678351"/>
          </a:xfrm>
          <a:prstGeom prst="rect">
            <a:avLst/>
          </a:prstGeom>
        </p:spPr>
      </p:pic>
      <p:pic>
        <p:nvPicPr>
          <p:cNvPr id="13" name="Picture 12" descr="partial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22" y="2756011"/>
            <a:ext cx="1700653" cy="1700653"/>
          </a:xfrm>
          <a:prstGeom prst="rect">
            <a:avLst/>
          </a:prstGeom>
        </p:spPr>
      </p:pic>
      <p:pic>
        <p:nvPicPr>
          <p:cNvPr id="14" name="Picture 13" descr="sql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83" y="1450903"/>
            <a:ext cx="1278118" cy="12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votalCloudFoundry-CloudRings-OnDar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7" y="-821266"/>
            <a:ext cx="9274986" cy="71670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30275"/>
            <a:ext cx="8410575" cy="3382963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Use </a:t>
            </a:r>
            <a:r>
              <a:rPr lang="en-US" sz="1800" dirty="0">
                <a:solidFill>
                  <a:srgbClr val="FFFFFF"/>
                </a:solidFill>
              </a:rPr>
              <a:t>Cases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Disaster Recovery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Version Rollback</a:t>
            </a:r>
          </a:p>
          <a:p>
            <a:pPr lvl="1"/>
            <a:r>
              <a:rPr lang="en-US" sz="1600" strike="sngStrike" dirty="0" smtClean="0">
                <a:solidFill>
                  <a:srgbClr val="FFFFFF"/>
                </a:solidFill>
              </a:rPr>
              <a:t>Relocation / Cloning</a:t>
            </a:r>
            <a:endParaRPr lang="en-US" sz="1600" strike="sngStrike" dirty="0">
              <a:solidFill>
                <a:srgbClr val="FFFFFF"/>
              </a:solidFill>
            </a:endParaRPr>
          </a:p>
          <a:p>
            <a:r>
              <a:rPr lang="en-US" sz="1800" dirty="0" smtClean="0">
                <a:solidFill>
                  <a:srgbClr val="FFFFFF"/>
                </a:solidFill>
              </a:rPr>
              <a:t>Possible Targets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Data – system </a:t>
            </a:r>
            <a:r>
              <a:rPr lang="en-US" sz="1600" dirty="0" err="1" smtClean="0">
                <a:solidFill>
                  <a:srgbClr val="FFFFFF"/>
                </a:solidFill>
              </a:rPr>
              <a:t>vs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strike="sngStrike" dirty="0" smtClean="0">
                <a:solidFill>
                  <a:srgbClr val="FFFFFF"/>
                </a:solidFill>
              </a:rPr>
              <a:t>app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Configuration Settings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Data Types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Logical </a:t>
            </a:r>
            <a:r>
              <a:rPr lang="en-US" sz="1600" strike="sngStrike" dirty="0" err="1" smtClean="0">
                <a:solidFill>
                  <a:srgbClr val="FFFFFF"/>
                </a:solidFill>
              </a:rPr>
              <a:t>vs</a:t>
            </a:r>
            <a:r>
              <a:rPr lang="en-US" sz="1600" strike="sngStrike" dirty="0" smtClean="0">
                <a:solidFill>
                  <a:srgbClr val="FFFFFF"/>
                </a:solidFill>
              </a:rPr>
              <a:t> Binary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Methods</a:t>
            </a:r>
          </a:p>
          <a:p>
            <a:pPr lvl="1"/>
            <a:r>
              <a:rPr lang="en-US" sz="1400" dirty="0" smtClean="0">
                <a:solidFill>
                  <a:srgbClr val="FFFFFF"/>
                </a:solidFill>
              </a:rPr>
              <a:t>Full </a:t>
            </a:r>
            <a:r>
              <a:rPr lang="en-US" sz="1400" strike="sngStrike" dirty="0" smtClean="0">
                <a:solidFill>
                  <a:srgbClr val="FFFFFF"/>
                </a:solidFill>
              </a:rPr>
              <a:t>/ Partial / Incremental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134" y="95250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PCF Backup / Restore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6098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 Up Steps</a:t>
            </a:r>
            <a:endParaRPr lang="en-US" dirty="0"/>
          </a:p>
        </p:txBody>
      </p:sp>
      <p:pic>
        <p:nvPicPr>
          <p:cNvPr id="4" name="Picture 3" descr="Stone_step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244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862535"/>
            <a:ext cx="8410575" cy="3382963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>
                <a:solidFill>
                  <a:srgbClr val="FFFFFF"/>
                </a:solidFill>
              </a:rPr>
              <a:t>Record the Cloud Controller DB Encryption Credentials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Export Installation Settings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Download the BOSH Deployment Manifest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Back Up Critical Backend Components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Stop Cloud Controller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Back Up the Cloud Controller Database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Back Up the UAA Database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Back Up the Apps Manager Database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Back Up NFS Server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Back Up Pivotal MySQL Server</a:t>
            </a: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Start Cloud Controller</a:t>
            </a:r>
          </a:p>
          <a:p>
            <a:pPr marL="0" indent="0">
              <a:buNone/>
            </a:pPr>
            <a:endParaRPr lang="en-US" sz="11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1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FFFFFF"/>
                </a:solidFill>
              </a:rPr>
              <a:t>http://</a:t>
            </a:r>
            <a:r>
              <a:rPr lang="en-US" sz="1100" dirty="0" err="1" smtClean="0">
                <a:solidFill>
                  <a:srgbClr val="FFFFFF"/>
                </a:solidFill>
              </a:rPr>
              <a:t>docs.pivotal.io</a:t>
            </a:r>
            <a:r>
              <a:rPr lang="en-US" sz="1100" dirty="0" smtClean="0">
                <a:solidFill>
                  <a:srgbClr val="FFFFFF"/>
                </a:solidFill>
              </a:rPr>
              <a:t>/</a:t>
            </a:r>
            <a:r>
              <a:rPr lang="en-US" sz="1100" dirty="0" err="1" smtClean="0">
                <a:solidFill>
                  <a:srgbClr val="FFFFFF"/>
                </a:solidFill>
              </a:rPr>
              <a:t>pivotalcf</a:t>
            </a:r>
            <a:r>
              <a:rPr lang="en-US" sz="1100" dirty="0" smtClean="0">
                <a:solidFill>
                  <a:srgbClr val="FFFFFF"/>
                </a:solidFill>
              </a:rPr>
              <a:t>/customizing/backup-restore/backup-</a:t>
            </a:r>
            <a:r>
              <a:rPr lang="en-US" sz="1100" dirty="0" err="1" smtClean="0">
                <a:solidFill>
                  <a:srgbClr val="FFFFFF"/>
                </a:solidFill>
              </a:rPr>
              <a:t>pcf.html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5250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Restore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812800"/>
            <a:ext cx="8410575" cy="3382963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</a:rPr>
              <a:t>Import Installation </a:t>
            </a:r>
            <a:r>
              <a:rPr lang="en-US" sz="1800" dirty="0" smtClean="0">
                <a:solidFill>
                  <a:srgbClr val="FFFFFF"/>
                </a:solidFill>
              </a:rPr>
              <a:t>Settings (export first)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Download the BOSH Deployment Manifest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Restoring Critical Backend Components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Stop Cloud Controller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Restore the Cloud Controller Database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Restore the Apps Manager Database </a:t>
            </a:r>
            <a:endParaRPr lang="en-US" sz="1600" dirty="0" smtClean="0">
              <a:solidFill>
                <a:srgbClr val="FFFFFF"/>
              </a:solidFill>
            </a:endParaRPr>
          </a:p>
          <a:p>
            <a:pPr lvl="1"/>
            <a:r>
              <a:rPr lang="en-US" sz="1600" dirty="0" smtClean="0">
                <a:solidFill>
                  <a:srgbClr val="FFFFFF"/>
                </a:solidFill>
              </a:rPr>
              <a:t>Restore </a:t>
            </a:r>
            <a:r>
              <a:rPr lang="en-US" sz="1600" dirty="0">
                <a:solidFill>
                  <a:srgbClr val="FFFFFF"/>
                </a:solidFill>
              </a:rPr>
              <a:t>UAA Database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Restore NFS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Restore MySQL Database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Start Cloud </a:t>
            </a:r>
            <a:r>
              <a:rPr lang="en-US" sz="1600" dirty="0" smtClean="0">
                <a:solidFill>
                  <a:srgbClr val="FFFFFF"/>
                </a:solidFill>
              </a:rPr>
              <a:t>Controller</a:t>
            </a:r>
          </a:p>
          <a:p>
            <a:pPr lvl="1"/>
            <a:endParaRPr lang="en-US" sz="1600" dirty="0">
              <a:solidFill>
                <a:srgbClr val="FFFFFF"/>
              </a:solidFill>
            </a:endParaRPr>
          </a:p>
          <a:p>
            <a:pPr lvl="1"/>
            <a:endParaRPr lang="en-US" sz="16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7" name="Picture 6" descr="JF7_04320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95" y="0"/>
            <a:ext cx="77281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133" y="95250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fops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Content Placeholder 4" descr="Screen Shot 2015-12-14 at 11.45.21 AM.p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" r="144"/>
          <a:stretch>
            <a:fillRect/>
          </a:stretch>
        </p:blipFill>
        <p:spPr>
          <a:xfrm>
            <a:off x="2514600" y="1276880"/>
            <a:ext cx="37401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" y="95250"/>
            <a:ext cx="8410575" cy="46037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fops</a:t>
            </a:r>
            <a:r>
              <a:rPr lang="en-US" dirty="0" smtClean="0"/>
              <a:t> backup</a:t>
            </a:r>
            <a:endParaRPr lang="en-US" dirty="0"/>
          </a:p>
        </p:txBody>
      </p:sp>
      <p:pic>
        <p:nvPicPr>
          <p:cNvPr id="5" name="Content Placeholder 4" descr="Screen Shot 2015-12-14 at 11.46.58 AM.png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442" b="2509"/>
          <a:stretch/>
        </p:blipFill>
        <p:spPr>
          <a:xfrm>
            <a:off x="584200" y="795867"/>
            <a:ext cx="8788400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16x9_external.potx</Template>
  <TotalTime>73145</TotalTime>
  <Words>223</Words>
  <Application>Microsoft Macintosh PowerPoint</Application>
  <PresentationFormat>On-screen Show (16:9)</PresentationFormat>
  <Paragraphs>62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16x9_external</vt:lpstr>
      <vt:lpstr>PowerPoint Presentation</vt:lpstr>
      <vt:lpstr>PCF – Backup / Restore</vt:lpstr>
      <vt:lpstr>PowerPoint Presentation</vt:lpstr>
      <vt:lpstr>B/R as we know it…</vt:lpstr>
      <vt:lpstr>PCF Backup / Restore Today</vt:lpstr>
      <vt:lpstr>Back Up Steps</vt:lpstr>
      <vt:lpstr>Restore Steps</vt:lpstr>
      <vt:lpstr>cfops </vt:lpstr>
      <vt:lpstr>cfops backup</vt:lpstr>
      <vt:lpstr>cfops restore</vt:lpstr>
      <vt:lpstr>Is this the Backup / Restore you were looking for?</vt:lpstr>
      <vt:lpstr>PowerPoint Presentation</vt:lpstr>
      <vt:lpstr>PowerPoint Presentation</vt:lpstr>
    </vt:vector>
  </TitlesOfParts>
  <Manager/>
  <Company>Pivotal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Devops: Removing Barriers: It takes a Platform</dc:title>
  <dc:subject>Devops @ VMworld</dc:subject>
  <dc:creator>Cornelia Davis</dc:creator>
  <cp:keywords>Platform, Containers, DevOps, Continuous Delivery</cp:keywords>
  <dc:description/>
  <cp:lastModifiedBy>Ravi Gadhia</cp:lastModifiedBy>
  <cp:revision>266</cp:revision>
  <dcterms:created xsi:type="dcterms:W3CDTF">2014-04-28T17:27:53Z</dcterms:created>
  <dcterms:modified xsi:type="dcterms:W3CDTF">2016-05-09T22:43:19Z</dcterms:modified>
  <cp:category/>
</cp:coreProperties>
</file>