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700" r:id="rId2"/>
  </p:sldMasterIdLst>
  <p:notesMasterIdLst>
    <p:notesMasterId r:id="rId25"/>
  </p:notesMasterIdLst>
  <p:handoutMasterIdLst>
    <p:handoutMasterId r:id="rId26"/>
  </p:handoutMasterIdLst>
  <p:sldIdLst>
    <p:sldId id="365" r:id="rId3"/>
    <p:sldId id="626" r:id="rId4"/>
    <p:sldId id="611" r:id="rId5"/>
    <p:sldId id="616" r:id="rId6"/>
    <p:sldId id="579" r:id="rId7"/>
    <p:sldId id="619" r:id="rId8"/>
    <p:sldId id="620" r:id="rId9"/>
    <p:sldId id="609" r:id="rId10"/>
    <p:sldId id="628" r:id="rId11"/>
    <p:sldId id="629" r:id="rId12"/>
    <p:sldId id="599" r:id="rId13"/>
    <p:sldId id="627" r:id="rId14"/>
    <p:sldId id="600" r:id="rId15"/>
    <p:sldId id="621" r:id="rId16"/>
    <p:sldId id="603" r:id="rId17"/>
    <p:sldId id="604" r:id="rId18"/>
    <p:sldId id="605" r:id="rId19"/>
    <p:sldId id="606" r:id="rId20"/>
    <p:sldId id="607" r:id="rId21"/>
    <p:sldId id="608" r:id="rId22"/>
    <p:sldId id="623" r:id="rId23"/>
    <p:sldId id="554" r:id="rId24"/>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202"/>
    <a:srgbClr val="369188"/>
    <a:srgbClr val="33928A"/>
    <a:srgbClr val="7F7F7F"/>
    <a:srgbClr val="2B7A89"/>
    <a:srgbClr val="00685D"/>
    <a:srgbClr val="9D3F0B"/>
    <a:srgbClr val="F27C3A"/>
    <a:srgbClr val="AEBF2F"/>
    <a:srgbClr val="2E7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4" autoAdjust="0"/>
    <p:restoredTop sz="75957" autoAdjust="0"/>
  </p:normalViewPr>
  <p:slideViewPr>
    <p:cSldViewPr snapToObjects="1" showGuides="1">
      <p:cViewPr>
        <p:scale>
          <a:sx n="85" d="100"/>
          <a:sy n="85" d="100"/>
        </p:scale>
        <p:origin x="-1784" y="-80"/>
      </p:cViewPr>
      <p:guideLst>
        <p:guide orient="horz"/>
        <p:guide/>
      </p:guideLst>
    </p:cSldViewPr>
  </p:slideViewPr>
  <p:outlineViewPr>
    <p:cViewPr>
      <p:scale>
        <a:sx n="33" d="100"/>
        <a:sy n="33" d="100"/>
      </p:scale>
      <p:origin x="0" y="7392"/>
    </p:cViewPr>
  </p:outlineViewPr>
  <p:notesTextViewPr>
    <p:cViewPr>
      <p:scale>
        <a:sx n="100" d="100"/>
        <a:sy n="100" d="100"/>
      </p:scale>
      <p:origin x="0" y="0"/>
    </p:cViewPr>
  </p:notesTextViewPr>
  <p:sorterViewPr>
    <p:cViewPr>
      <p:scale>
        <a:sx n="145" d="100"/>
        <a:sy n="145" d="100"/>
      </p:scale>
      <p:origin x="0" y="0"/>
    </p:cViewPr>
  </p:sorterViewPr>
  <p:notesViewPr>
    <p:cSldViewPr showGuides="1">
      <p:cViewPr varScale="1">
        <p:scale>
          <a:sx n="60" d="100"/>
          <a:sy n="60" d="100"/>
        </p:scale>
        <p:origin x="-2520" y="-78"/>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r>
              <a:rPr lang="en-US" dirty="0" smtClean="0"/>
              <a:t>You</a:t>
            </a:r>
            <a:r>
              <a:rPr lang="en-US" baseline="0" dirty="0" smtClean="0"/>
              <a:t> should never give this presentation to folks who have not seen a basic CF demo. You want to use the push of an app, with a service binding (i.e. spring-music) as the backstory for this deck.</a:t>
            </a:r>
          </a:p>
          <a:p>
            <a:endParaRPr lang="en-US" baseline="0" dirty="0" smtClean="0"/>
          </a:p>
          <a:p>
            <a:r>
              <a:rPr lang="en-US" baseline="0" dirty="0" smtClean="0"/>
              <a:t>The story line for this deck is:</a:t>
            </a:r>
          </a:p>
          <a:p>
            <a:pPr marL="171450" indent="-171450">
              <a:buFontTx/>
              <a:buChar char="-"/>
            </a:pPr>
            <a:r>
              <a:rPr lang="en-US" baseline="0" dirty="0" smtClean="0"/>
              <a:t>you’ve seen us deploy and scale and app; we want to show you how it’s done.</a:t>
            </a:r>
          </a:p>
          <a:p>
            <a:pPr marL="171450" indent="-171450">
              <a:buFontTx/>
              <a:buChar char="-"/>
            </a:pPr>
            <a:r>
              <a:rPr lang="en-US" baseline="0" dirty="0" smtClean="0"/>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71450" indent="-171450">
              <a:buFontTx/>
              <a:buChar char="-"/>
            </a:pPr>
            <a:r>
              <a:rPr lang="en-US" baseline="0" dirty="0" smtClean="0"/>
              <a:t>We have two main layers:</a:t>
            </a:r>
          </a:p>
          <a:p>
            <a:pPr marL="571500" lvl="1" indent="-171450">
              <a:buFontTx/>
              <a:buChar char="-"/>
            </a:pPr>
            <a:r>
              <a:rPr lang="en-US" baseline="0" dirty="0" smtClean="0"/>
              <a:t>The part that runs your apps (the elastic runtime)</a:t>
            </a:r>
          </a:p>
          <a:p>
            <a:pPr marL="571500" lvl="1" indent="-171450">
              <a:buFontTx/>
              <a:buChar char="-"/>
            </a:pPr>
            <a:r>
              <a:rPr lang="en-US" baseline="0" dirty="0" smtClean="0"/>
              <a:t>And a whole ‘</a:t>
            </a:r>
            <a:r>
              <a:rPr lang="en-US" baseline="0" dirty="0" err="1" smtClean="0"/>
              <a:t>nother</a:t>
            </a:r>
            <a:r>
              <a:rPr lang="en-US" baseline="0" dirty="0" smtClean="0"/>
              <a:t>, kickass system, BOSH, that manages the elastic runtime and services</a:t>
            </a:r>
          </a:p>
          <a:p>
            <a:pPr marL="171450" lvl="0" indent="-171450">
              <a:buFontTx/>
              <a:buChar char="-"/>
            </a:pPr>
            <a:r>
              <a:rPr lang="en-US" baseline="0" dirty="0" smtClean="0"/>
              <a:t>Let’s see how the elastic runtime deploys your app, supports service bindings and scales your app.</a:t>
            </a:r>
          </a:p>
          <a:p>
            <a:pPr marL="171450" lvl="0" indent="-171450">
              <a:buFontTx/>
              <a:buChar char="-"/>
            </a:pPr>
            <a:r>
              <a:rPr lang="en-US" baseline="0" dirty="0" smtClean="0"/>
              <a:t>Let’s then see how BOSH deploys clusters, such as the elastic runtime, and services.</a:t>
            </a:r>
          </a:p>
          <a:p>
            <a:pPr marL="171450" lvl="0" indent="-171450">
              <a:buFontTx/>
              <a:buChar char="-"/>
            </a:pPr>
            <a:r>
              <a:rPr lang="en-US" baseline="0" dirty="0" smtClean="0"/>
              <a:t>BUT that’s not all! Now show that the platform does SO much more than just deploy apps or clusters. </a:t>
            </a:r>
            <a:r>
              <a:rPr lang="en-US" baseline="0" dirty="0" smtClean="0">
                <a:sym typeface="Wingdings"/>
              </a:rPr>
              <a:t> The four levels of HA.</a:t>
            </a:r>
          </a:p>
          <a:p>
            <a:pPr marL="571500" lvl="1" indent="-171450">
              <a:buFontTx/>
              <a:buChar char="-"/>
            </a:pPr>
            <a:r>
              <a:rPr lang="en-US" baseline="0" dirty="0" smtClean="0">
                <a:sym typeface="Wingdings"/>
              </a:rPr>
              <a:t>Point out similarity of patterns between the ERS and BOSH. These are some of the patterns for distributed systems. This instills confidence.</a:t>
            </a:r>
            <a:endParaRPr lang="en-US" baseline="0" dirty="0" smtClean="0"/>
          </a:p>
          <a:p>
            <a:pPr marL="171450" indent="-171450">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err="1" smtClean="0"/>
              <a:t>Nsync</a:t>
            </a:r>
            <a:r>
              <a:rPr lang="en-US" sz="1100" dirty="0" smtClean="0"/>
              <a:t> splits its responsibilities between two independent processes:</a:t>
            </a:r>
          </a:p>
          <a:p>
            <a:r>
              <a:rPr lang="en-US" sz="1100" dirty="0" smtClean="0"/>
              <a:t>The </a:t>
            </a:r>
            <a:r>
              <a:rPr lang="en-US" sz="1100" dirty="0" err="1" smtClean="0"/>
              <a:t>nsync</a:t>
            </a:r>
            <a:r>
              <a:rPr lang="en-US" sz="1100" dirty="0" smtClean="0"/>
              <a:t>-listener listens for desired app requests and updates/creates the desired LRPs via the BBS.</a:t>
            </a:r>
          </a:p>
          <a:p>
            <a:r>
              <a:rPr lang="en-US" sz="1100" dirty="0" smtClean="0"/>
              <a:t>The </a:t>
            </a:r>
            <a:r>
              <a:rPr lang="en-US" sz="1100" dirty="0" err="1" smtClean="0"/>
              <a:t>nsync</a:t>
            </a:r>
            <a:r>
              <a:rPr lang="en-US" sz="1100" dirty="0" smtClean="0"/>
              <a:t>-bulker periodically polls CC for all desired apps to ensure the desired state known to Diego is up-to-date.</a:t>
            </a:r>
          </a:p>
          <a:p>
            <a:endParaRPr lang="en-US" sz="1100" dirty="0" smtClean="0"/>
          </a:p>
          <a:p>
            <a:r>
              <a:rPr lang="en-US" sz="1100" b="1" dirty="0" smtClean="0"/>
              <a:t>The BBS </a:t>
            </a:r>
            <a:r>
              <a:rPr lang="en-US" sz="1100" dirty="0" smtClean="0"/>
              <a:t>also provides a real-time representation of the state of the Diego cluster (including all desired LRPs, running LRP instances, and in-flight Tasks). The </a:t>
            </a:r>
            <a:r>
              <a:rPr lang="en-US" sz="1100" dirty="0" err="1" smtClean="0"/>
              <a:t>Converger</a:t>
            </a:r>
            <a:r>
              <a:rPr lang="en-US" sz="1100" dirty="0" smtClean="0"/>
              <a:t> periodically analyzes snapshots of this representation and corrects discrepancies, ensuring that Diego is eventually consistent.</a:t>
            </a:r>
          </a:p>
          <a:p>
            <a:endParaRPr lang="en-US" sz="1100" b="1" dirty="0" smtClean="0"/>
          </a:p>
          <a:p>
            <a:r>
              <a:rPr lang="en-US" sz="1100" b="1" dirty="0" err="1" smtClean="0"/>
              <a:t>Converger</a:t>
            </a:r>
            <a:endParaRPr lang="en-US" sz="1100" b="1" dirty="0" smtClean="0"/>
          </a:p>
          <a:p>
            <a:r>
              <a:rPr lang="en-US" sz="1100" dirty="0" smtClean="0"/>
              <a:t>maintains a lock in the BBS to ensure that only one </a:t>
            </a:r>
            <a:r>
              <a:rPr lang="en-US" sz="1100" dirty="0" err="1" smtClean="0"/>
              <a:t>converger</a:t>
            </a:r>
            <a:r>
              <a:rPr lang="en-US" sz="1100" dirty="0" smtClean="0"/>
              <a:t> performs convergence. This is primarily for performance considerations. Convergence should be idempotent.</a:t>
            </a:r>
          </a:p>
          <a:p>
            <a:r>
              <a:rPr lang="en-US" sz="1100" dirty="0" smtClean="0"/>
              <a:t>uses the converge methods in the runtime-schema/</a:t>
            </a:r>
            <a:r>
              <a:rPr lang="en-US" sz="1100" dirty="0" err="1" smtClean="0"/>
              <a:t>bbs</a:t>
            </a:r>
            <a:r>
              <a:rPr lang="en-US" sz="1100" dirty="0" smtClean="0"/>
              <a:t> to ensure eventual consistency and fault tolerance for Tasks and LRPs</a:t>
            </a:r>
          </a:p>
          <a:p>
            <a:r>
              <a:rPr lang="en-US" sz="1100" dirty="0" smtClean="0"/>
              <a:t>when converging LRPs, the </a:t>
            </a:r>
            <a:r>
              <a:rPr lang="en-US" sz="1100" dirty="0" err="1" smtClean="0"/>
              <a:t>converger</a:t>
            </a:r>
            <a:r>
              <a:rPr lang="en-US" sz="1100" dirty="0" smtClean="0"/>
              <a:t> identifies which actions need to take place to bring </a:t>
            </a:r>
            <a:r>
              <a:rPr lang="en-US" sz="1100" dirty="0" err="1" smtClean="0"/>
              <a:t>DesiredLRP</a:t>
            </a:r>
            <a:r>
              <a:rPr lang="en-US" sz="1100" dirty="0" smtClean="0"/>
              <a:t> state and </a:t>
            </a:r>
            <a:r>
              <a:rPr lang="en-US" sz="1100" dirty="0" err="1" smtClean="0"/>
              <a:t>ActualLRP</a:t>
            </a:r>
            <a:r>
              <a:rPr lang="en-US" sz="1100" dirty="0" smtClean="0"/>
              <a:t> state into accord. Two actions are possible:</a:t>
            </a:r>
          </a:p>
          <a:p>
            <a:r>
              <a:rPr lang="en-US" sz="1100" dirty="0" smtClean="0"/>
              <a:t>if an instance is missing, a start auction is sent.</a:t>
            </a:r>
          </a:p>
          <a:p>
            <a:r>
              <a:rPr lang="en-US" sz="1100" dirty="0" smtClean="0"/>
              <a:t>if an extra instance is identified, a stop message is sent to the Rep on the Cell hosting the instance.</a:t>
            </a:r>
          </a:p>
          <a:p>
            <a:r>
              <a:rPr lang="en-US" sz="1100" dirty="0" smtClean="0"/>
              <a:t>periodically sends aggregate metrics about </a:t>
            </a:r>
            <a:r>
              <a:rPr lang="en-US" sz="1100" dirty="0" err="1" smtClean="0"/>
              <a:t>DesiredLRPs</a:t>
            </a:r>
            <a:r>
              <a:rPr lang="en-US" sz="1100" dirty="0" smtClean="0"/>
              <a:t>, </a:t>
            </a:r>
            <a:r>
              <a:rPr lang="en-US" sz="1100" dirty="0" err="1" smtClean="0"/>
              <a:t>ActualLRPs</a:t>
            </a:r>
            <a:r>
              <a:rPr lang="en-US" sz="1100" dirty="0" smtClean="0"/>
              <a:t>, and Tasks to Doppler.</a:t>
            </a:r>
          </a:p>
          <a:p>
            <a:endParaRPr lang="en-US" sz="1100" dirty="0" smtClean="0"/>
          </a:p>
          <a:p>
            <a:r>
              <a:rPr lang="en-US" sz="1100" b="1" dirty="0" smtClean="0"/>
              <a:t>Rep</a:t>
            </a:r>
          </a:p>
          <a:p>
            <a:r>
              <a:rPr lang="en-US" sz="1100" dirty="0" smtClean="0"/>
              <a:t>represents a Cell and mediates all communication with the BBS by:</a:t>
            </a:r>
          </a:p>
          <a:p>
            <a:r>
              <a:rPr lang="en-US" sz="1100" dirty="0" smtClean="0"/>
              <a:t>ensuring the set of Tasks and </a:t>
            </a:r>
            <a:r>
              <a:rPr lang="en-US" sz="1100" dirty="0" err="1" smtClean="0"/>
              <a:t>ActualLRPs</a:t>
            </a:r>
            <a:r>
              <a:rPr lang="en-US" sz="1100" dirty="0" smtClean="0"/>
              <a:t> in the BBS is in sync with the containers actually present on the Cell</a:t>
            </a:r>
          </a:p>
          <a:p>
            <a:r>
              <a:rPr lang="en-US" sz="1100" dirty="0" smtClean="0"/>
              <a:t>maintaining the presence of the Cell in the BBS. Should the Cell fail catastrophically, the </a:t>
            </a:r>
            <a:r>
              <a:rPr lang="en-US" sz="1100" dirty="0" err="1" smtClean="0"/>
              <a:t>Converger</a:t>
            </a:r>
            <a:r>
              <a:rPr lang="en-US" sz="1100" dirty="0" smtClean="0"/>
              <a:t> will automatically move the missing instances to other Cells.</a:t>
            </a:r>
          </a:p>
          <a:p>
            <a:endParaRPr lang="en-US" sz="1100" dirty="0" smtClean="0"/>
          </a:p>
          <a:p>
            <a:r>
              <a:rPr lang="en-US" sz="1100" b="1" dirty="0" smtClean="0"/>
              <a:t>Route-Emitter</a:t>
            </a:r>
          </a:p>
          <a:p>
            <a:r>
              <a:rPr lang="en-US" sz="1100" dirty="0" smtClean="0"/>
              <a:t>monitors </a:t>
            </a:r>
            <a:r>
              <a:rPr lang="en-US" sz="1100" dirty="0" err="1" smtClean="0"/>
              <a:t>DesiredLRP</a:t>
            </a:r>
            <a:r>
              <a:rPr lang="en-US" sz="1100" dirty="0" smtClean="0"/>
              <a:t> state and </a:t>
            </a:r>
            <a:r>
              <a:rPr lang="en-US" sz="1100" dirty="0" err="1" smtClean="0"/>
              <a:t>ActualLRP</a:t>
            </a:r>
            <a:r>
              <a:rPr lang="en-US" sz="1100" dirty="0" smtClean="0"/>
              <a:t> state via the BBS. When a change is detected, the Route-Emitter emits route registration/</a:t>
            </a:r>
            <a:r>
              <a:rPr lang="en-US" sz="1100" dirty="0" err="1" smtClean="0"/>
              <a:t>unregistration</a:t>
            </a:r>
            <a:r>
              <a:rPr lang="en-US" sz="1100" dirty="0" smtClean="0"/>
              <a:t> messages to the router</a:t>
            </a:r>
          </a:p>
          <a:p>
            <a:r>
              <a:rPr lang="en-US" sz="1100" dirty="0" smtClean="0"/>
              <a:t>periodically emits the entire routing table to the router.</a:t>
            </a:r>
          </a:p>
          <a:p>
            <a:endParaRPr lang="en-US" sz="1100" dirty="0" smtClean="0"/>
          </a:p>
          <a:p>
            <a:endParaRPr lang="en-US" dirty="0"/>
          </a:p>
        </p:txBody>
      </p:sp>
    </p:spTree>
    <p:extLst>
      <p:ext uri="{BB962C8B-B14F-4D97-AF65-F5344CB8AC3E}">
        <p14:creationId xmlns:p14="http://schemas.microsoft.com/office/powerpoint/2010/main" val="3036183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The processes running on the virtual machines (i.e. the health manager) are started with </a:t>
            </a:r>
            <a:r>
              <a:rPr lang="en-US" dirty="0" err="1" smtClean="0"/>
              <a:t>monit</a:t>
            </a:r>
            <a:r>
              <a:rPr lang="en-US" dirty="0" smtClean="0"/>
              <a:t>, a nice little utility that keeps an eye on processes and will respond when one dies.  If a process dies then, </a:t>
            </a:r>
            <a:r>
              <a:rPr lang="en-US" dirty="0" err="1" smtClean="0"/>
              <a:t>monit</a:t>
            </a:r>
            <a:r>
              <a:rPr lang="en-US" dirty="0" smtClean="0"/>
              <a:t> will do two things: first, it will try to restart the process and second, whether the restart is successful or not, it will tell the BOSH agent about the failure. Recall that the Bosh agent is there to communicate with Operations Manager and in this case it will relay this failure information to the Operations Manager Health Monitor (not to be confused with the Health Manager of the elastic runtime that was discussed above) – we’ll abbreviate it OMHM. The OMHM will take this alert and pass it through a list of responders that can be configured to do things like send emails, page administrators and display alerts in operations dashboards.  There’s a good chance that </a:t>
            </a:r>
            <a:r>
              <a:rPr lang="en-US" dirty="0" err="1" smtClean="0"/>
              <a:t>monit</a:t>
            </a:r>
            <a:r>
              <a:rPr lang="en-US" dirty="0" smtClean="0"/>
              <a:t> will already have recovered the process, but we also want there to be an opportunity for a human to respond. </a:t>
            </a:r>
          </a:p>
          <a:p>
            <a:endParaRPr lang="en-US" dirty="0"/>
          </a:p>
        </p:txBody>
      </p:sp>
    </p:spTree>
    <p:extLst>
      <p:ext uri="{BB962C8B-B14F-4D97-AF65-F5344CB8AC3E}">
        <p14:creationId xmlns:p14="http://schemas.microsoft.com/office/powerpoint/2010/main" val="1206113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The processes running on the virtual machines (i.e. the health manager) are started with </a:t>
            </a:r>
            <a:r>
              <a:rPr lang="en-US" dirty="0" err="1" smtClean="0"/>
              <a:t>monit</a:t>
            </a:r>
            <a:r>
              <a:rPr lang="en-US" dirty="0" smtClean="0"/>
              <a:t>, a nice little utility that keeps an eye on processes and will respond when one dies.  If a process dies then, </a:t>
            </a:r>
            <a:r>
              <a:rPr lang="en-US" dirty="0" err="1" smtClean="0"/>
              <a:t>monit</a:t>
            </a:r>
            <a:r>
              <a:rPr lang="en-US" dirty="0" smtClean="0"/>
              <a:t> will do two things: first, it will try to restart the process and second, whether the restart is successful or not, it will tell the BOSH agent about the failure. Recall that the Bosh agent is there to communicate with Operations Manager and in this case it will relay this failure information to the Operations Manager Health Monitor (not to be confused with the Health Manager of the elastic runtime that was discussed above) – we’ll abbreviate it OMHM. The OMHM will take this alert and pass it through a list of responders that can be configured to do things like send emails, page administrators and display alerts in operations dashboards.  There’s a good chance that </a:t>
            </a:r>
            <a:r>
              <a:rPr lang="en-US" dirty="0" err="1" smtClean="0"/>
              <a:t>monit</a:t>
            </a:r>
            <a:r>
              <a:rPr lang="en-US" dirty="0" smtClean="0"/>
              <a:t> will already have recovered the process, but we also want there to be an opportunity for a human to respond. </a:t>
            </a:r>
          </a:p>
          <a:p>
            <a:endParaRPr lang="en-US" dirty="0"/>
          </a:p>
        </p:txBody>
      </p:sp>
    </p:spTree>
    <p:extLst>
      <p:ext uri="{BB962C8B-B14F-4D97-AF65-F5344CB8AC3E}">
        <p14:creationId xmlns:p14="http://schemas.microsoft.com/office/powerpoint/2010/main" val="1560596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The processes running on the virtual machines (i.e. the health manager) are started with </a:t>
            </a:r>
            <a:r>
              <a:rPr lang="en-US" dirty="0" err="1" smtClean="0"/>
              <a:t>monit</a:t>
            </a:r>
            <a:r>
              <a:rPr lang="en-US" dirty="0" smtClean="0"/>
              <a:t>, a nice little utility that keeps an eye on processes and will respond when one dies.  If a process dies then, </a:t>
            </a:r>
            <a:r>
              <a:rPr lang="en-US" dirty="0" err="1" smtClean="0"/>
              <a:t>monit</a:t>
            </a:r>
            <a:r>
              <a:rPr lang="en-US" dirty="0" smtClean="0"/>
              <a:t> will do two things: first, it will try to restart the process and second, whether the restart is successful or not, it will tell the BOSH agent about the failure. Recall that the Bosh agent is there to communicate with Operations Manager and in this case it will relay this failure information to the Operations Manager Health Monitor (not to be confused with the Health Manager of the elastic runtime that was discussed above) – we’ll abbreviate it OMHM. The OMHM will take this alert and pass it through a list of responders that can be configured to do things like send emails, page administrators and display alerts in operations dashboards.  There’s a good chance that </a:t>
            </a:r>
            <a:r>
              <a:rPr lang="en-US" dirty="0" err="1" smtClean="0"/>
              <a:t>monit</a:t>
            </a:r>
            <a:r>
              <a:rPr lang="en-US" dirty="0" smtClean="0"/>
              <a:t> will already have recovered the process, but we also want there to be an opportunity for a human to respond. </a:t>
            </a:r>
          </a:p>
          <a:p>
            <a:endParaRPr lang="en-US" dirty="0"/>
          </a:p>
        </p:txBody>
      </p:sp>
    </p:spTree>
    <p:extLst>
      <p:ext uri="{BB962C8B-B14F-4D97-AF65-F5344CB8AC3E}">
        <p14:creationId xmlns:p14="http://schemas.microsoft.com/office/powerpoint/2010/main" val="21839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Of course, the BOSH agent on a VM can only communicate back to the Operations Manager if the VM is there, so let’s talk about what happens when a VM disappears. First thing to understand is that by “disappear” I mean that the BOSH agent is not functional; the VM could be there, but Ops Manager no longer knows what it is up to so for all intents and purposes it’s “gone”.  How does Ops Manager know? One of the things that a BOSH agent is responsible for is sending out heartbeat messages and by default it does so every 60 seconds. The OMHM is constantly listening for those heartbeats and when it finds that one is missing it will itself produce and alert and pass that through the list of responders. Just as described above, this could result in emails, pages and operations dashboard alerts, but in this case there is one more responder that kicks in – the “</a:t>
            </a:r>
            <a:r>
              <a:rPr lang="en-US" dirty="0" err="1" smtClean="0"/>
              <a:t>resurector</a:t>
            </a:r>
            <a:r>
              <a:rPr lang="en-US" dirty="0" smtClean="0"/>
              <a:t>”. The </a:t>
            </a:r>
            <a:r>
              <a:rPr lang="en-US" dirty="0" err="1" smtClean="0"/>
              <a:t>resurector</a:t>
            </a:r>
            <a:r>
              <a:rPr lang="en-US" dirty="0" smtClean="0"/>
              <a:t> will communicate with the </a:t>
            </a:r>
            <a:r>
              <a:rPr lang="en-US" dirty="0" err="1" smtClean="0"/>
              <a:t>IaaS</a:t>
            </a:r>
            <a:r>
              <a:rPr lang="en-US" dirty="0" smtClean="0"/>
              <a:t> over which PCF is running and will ask that the failed VM be replaced. Of course it will be replaced with a VM running the appropriate part of the elastic runtime – i.e. a health manager or DEA, etc. That’s right, Operations Manager will restart failed cluster components. </a:t>
            </a:r>
          </a:p>
          <a:p>
            <a:endParaRPr lang="en-US" dirty="0"/>
          </a:p>
        </p:txBody>
      </p:sp>
    </p:spTree>
    <p:extLst>
      <p:ext uri="{BB962C8B-B14F-4D97-AF65-F5344CB8AC3E}">
        <p14:creationId xmlns:p14="http://schemas.microsoft.com/office/powerpoint/2010/main" val="2929921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Of course, the BOSH agent on a VM can only communicate back to the Operations Manager if the VM is there, so let’s talk about what happens when a VM disappears. First thing to understand is that by “disappear” I mean that the BOSH agent is not functional; the VM could be there, but Ops Manager no longer knows what it is up to so for all intents and purposes it’s “gone”.  How does Ops Manager know? One of the things that a BOSH agent is responsible for is sending out heartbeat messages and by default it does so every 60 seconds. The OMHM is constantly listening for those heartbeats and when it finds that one is missing it will itself produce and alert and pass that through the list of responders. Just as described above, this could result in emails, pages and operations dashboard alerts, but in this case there is one more responder that kicks in – the “</a:t>
            </a:r>
            <a:r>
              <a:rPr lang="en-US" dirty="0" err="1" smtClean="0"/>
              <a:t>resurector</a:t>
            </a:r>
            <a:r>
              <a:rPr lang="en-US" dirty="0" smtClean="0"/>
              <a:t>”. The </a:t>
            </a:r>
            <a:r>
              <a:rPr lang="en-US" dirty="0" err="1" smtClean="0"/>
              <a:t>resurector</a:t>
            </a:r>
            <a:r>
              <a:rPr lang="en-US" dirty="0" smtClean="0"/>
              <a:t> will communicate with the </a:t>
            </a:r>
            <a:r>
              <a:rPr lang="en-US" dirty="0" err="1" smtClean="0"/>
              <a:t>IaaS</a:t>
            </a:r>
            <a:r>
              <a:rPr lang="en-US" dirty="0" smtClean="0"/>
              <a:t> over which PCF is running and will ask that the failed VM be replaced. Of course it will be replaced with a VM running the appropriate part of the elastic runtime – i.e. a health manager or DEA, etc. That’s right, Operations Manager will restart failed cluster components. </a:t>
            </a:r>
          </a:p>
          <a:p>
            <a:endParaRPr lang="en-US" dirty="0"/>
          </a:p>
        </p:txBody>
      </p:sp>
    </p:spTree>
    <p:extLst>
      <p:ext uri="{BB962C8B-B14F-4D97-AF65-F5344CB8AC3E}">
        <p14:creationId xmlns:p14="http://schemas.microsoft.com/office/powerpoint/2010/main" val="1224470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Of course, the BOSH agent on a VM can only communicate back to the Operations Manager if the VM is there, so let’s talk about what happens when a VM disappears. First thing to understand is that by “disappear” I mean that the BOSH agent is not functional; the VM could be there, but Ops Manager no longer knows what it is up to so for all intents and purposes it’s “gone”.  How does Ops Manager know? One of the things that a BOSH agent is responsible for is sending out heartbeat messages and by default it does so every 60 seconds. The OMHM is constantly listening for those heartbeats and when it finds that one is missing it will itself produce and alert and pass that through the list of responders. Just as described above, this could result in emails, pages and operations dashboard alerts, but in this case there is one more responder that kicks in – the “</a:t>
            </a:r>
            <a:r>
              <a:rPr lang="en-US" dirty="0" err="1" smtClean="0"/>
              <a:t>resurector</a:t>
            </a:r>
            <a:r>
              <a:rPr lang="en-US" dirty="0" smtClean="0"/>
              <a:t>”. The </a:t>
            </a:r>
            <a:r>
              <a:rPr lang="en-US" dirty="0" err="1" smtClean="0"/>
              <a:t>resurector</a:t>
            </a:r>
            <a:r>
              <a:rPr lang="en-US" dirty="0" smtClean="0"/>
              <a:t> will communicate with the </a:t>
            </a:r>
            <a:r>
              <a:rPr lang="en-US" dirty="0" err="1" smtClean="0"/>
              <a:t>IaaS</a:t>
            </a:r>
            <a:r>
              <a:rPr lang="en-US" dirty="0" smtClean="0"/>
              <a:t> over which PCF is running and will ask that the failed VM be replaced. Of course it will be replaced with a VM running the appropriate part of the elastic runtime – i.e. a health manager or DEA, etc. That’s right, Operations Manager will restart failed cluster components. </a:t>
            </a:r>
          </a:p>
          <a:p>
            <a:endParaRPr lang="en-US" dirty="0"/>
          </a:p>
        </p:txBody>
      </p:sp>
    </p:spTree>
    <p:extLst>
      <p:ext uri="{BB962C8B-B14F-4D97-AF65-F5344CB8AC3E}">
        <p14:creationId xmlns:p14="http://schemas.microsoft.com/office/powerpoint/2010/main" val="185661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dive into the ERS</a:t>
            </a:r>
            <a:endParaRPr lang="en-US" dirty="0"/>
          </a:p>
        </p:txBody>
      </p:sp>
    </p:spTree>
    <p:extLst>
      <p:ext uri="{BB962C8B-B14F-4D97-AF65-F5344CB8AC3E}">
        <p14:creationId xmlns:p14="http://schemas.microsoft.com/office/powerpoint/2010/main" val="2790051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lIns="91431" tIns="45716" rIns="91431" bIns="45716"/>
          <a:lstStyle/>
          <a:p>
            <a:r>
              <a:rPr lang="en-US" sz="1400" b="1" dirty="0"/>
              <a:t>Cloud Foundry </a:t>
            </a:r>
            <a:r>
              <a:rPr lang="en-US" sz="1400" b="1" dirty="0" err="1"/>
              <a:t>PaaS</a:t>
            </a:r>
            <a:r>
              <a:rPr lang="en-US" sz="1400" b="1" dirty="0"/>
              <a:t> – Pushing an Application with Diego</a:t>
            </a:r>
          </a:p>
          <a:p>
            <a:endParaRPr lang="en-US" dirty="0"/>
          </a:p>
          <a:p>
            <a:r>
              <a:rPr lang="en-US" b="1" dirty="0">
                <a:latin typeface="+mn-lt"/>
                <a:cs typeface="+mn-cs"/>
              </a:rPr>
              <a:t>App deployment: what has changed? </a:t>
            </a:r>
          </a:p>
          <a:p>
            <a:r>
              <a:rPr lang="en-US" dirty="0">
                <a:latin typeface="+mn-lt"/>
                <a:cs typeface="+mn-cs"/>
              </a:rPr>
              <a:t>	1- Domain specific (notion of apps) -&gt; Abstractions (notions of LRPs and Tasks). App staging is a Task. App start is launching a LRP.</a:t>
            </a:r>
          </a:p>
          <a:p>
            <a:r>
              <a:rPr lang="en-US" dirty="0">
                <a:latin typeface="+mn-lt"/>
                <a:cs typeface="+mn-cs"/>
              </a:rPr>
              <a:t>	2- Platform specific (</a:t>
            </a:r>
            <a:r>
              <a:rPr lang="en-US" dirty="0" err="1">
                <a:latin typeface="+mn-lt"/>
                <a:cs typeface="+mn-cs"/>
              </a:rPr>
              <a:t>linux</a:t>
            </a:r>
            <a:r>
              <a:rPr lang="en-US" dirty="0">
                <a:latin typeface="+mn-lt"/>
                <a:cs typeface="+mn-cs"/>
              </a:rPr>
              <a:t>) -&gt; Supporting multi platform (Windows &amp; Linux) enabling running also .NET apps, thanks to our new Container implementation: Garden</a:t>
            </a:r>
          </a:p>
          <a:p>
            <a:r>
              <a:rPr lang="en-US" dirty="0">
                <a:latin typeface="+mn-lt"/>
                <a:cs typeface="+mn-cs"/>
              </a:rPr>
              <a:t>		What’s more, there is a 3</a:t>
            </a:r>
            <a:r>
              <a:rPr lang="en-US" baseline="30000" dirty="0">
                <a:latin typeface="+mn-lt"/>
                <a:cs typeface="+mn-cs"/>
              </a:rPr>
              <a:t>rd</a:t>
            </a:r>
            <a:r>
              <a:rPr lang="en-US" dirty="0">
                <a:latin typeface="+mn-lt"/>
                <a:cs typeface="+mn-cs"/>
              </a:rPr>
              <a:t> workflow supported: </a:t>
            </a:r>
            <a:r>
              <a:rPr lang="en-US" dirty="0" err="1">
                <a:latin typeface="+mn-lt"/>
                <a:cs typeface="+mn-cs"/>
              </a:rPr>
              <a:t>Docker</a:t>
            </a:r>
            <a:r>
              <a:rPr lang="en-US" dirty="0">
                <a:latin typeface="+mn-lt"/>
                <a:cs typeface="+mn-cs"/>
              </a:rPr>
              <a:t> on Linux</a:t>
            </a:r>
          </a:p>
          <a:p>
            <a:r>
              <a:rPr lang="en-US" dirty="0">
                <a:latin typeface="+mn-lt"/>
                <a:cs typeface="+mn-cs"/>
              </a:rPr>
              <a:t>	3- New Auction-based workload scheduler: Cloud Controller no longer in charge of deciding where AIs are spun up. Auctioneer manages the process running an auction, making it more optimized.</a:t>
            </a:r>
            <a:endParaRPr lang="en-US" dirty="0"/>
          </a:p>
          <a:p>
            <a:endParaRPr lang="en-US" dirty="0"/>
          </a:p>
          <a:p>
            <a:r>
              <a:rPr lang="en-US" dirty="0"/>
              <a:t>With </a:t>
            </a:r>
            <a:r>
              <a:rPr lang="en-US" b="1" dirty="0"/>
              <a:t>Diego</a:t>
            </a:r>
            <a:r>
              <a:rPr lang="en-US" dirty="0"/>
              <a:t> in place, more loosely-coupled components take part in the process, stripping down the Cloud Controller from too many previous responsibilities, making it easier to maintain and evolve the entire architecture.</a:t>
            </a:r>
          </a:p>
          <a:p>
            <a:r>
              <a:rPr lang="en-US" dirty="0"/>
              <a:t>The</a:t>
            </a:r>
            <a:r>
              <a:rPr lang="en-US" b="1" dirty="0"/>
              <a:t> Cloud Controller </a:t>
            </a:r>
            <a:r>
              <a:rPr lang="en-US" dirty="0"/>
              <a:t>handles the routing of client requests internally through the </a:t>
            </a:r>
            <a:r>
              <a:rPr lang="en-US" b="1" dirty="0"/>
              <a:t>Cloud Controller Bridge</a:t>
            </a:r>
            <a:r>
              <a:rPr lang="en-US" dirty="0"/>
              <a:t>. It also manages the </a:t>
            </a:r>
            <a:r>
              <a:rPr lang="en-US" dirty="0" err="1"/>
              <a:t>Blobstore</a:t>
            </a:r>
            <a:r>
              <a:rPr lang="en-US" dirty="0"/>
              <a:t> to store packages and droplets and the DB to store App Metadata and Service credentials. </a:t>
            </a:r>
            <a:r>
              <a:rPr lang="en-US" dirty="0" err="1"/>
              <a:t>Blobstore</a:t>
            </a:r>
            <a:r>
              <a:rPr lang="en-US" dirty="0"/>
              <a:t> could be internal or external, depending on the setup.</a:t>
            </a:r>
          </a:p>
          <a:p>
            <a:pPr defTabSz="461543">
              <a:spcBef>
                <a:spcPts val="0"/>
              </a:spcBef>
              <a:defRPr/>
            </a:pPr>
            <a:r>
              <a:rPr lang="en-US" dirty="0"/>
              <a:t>A </a:t>
            </a:r>
            <a:r>
              <a:rPr lang="en-US" b="1" dirty="0"/>
              <a:t>service</a:t>
            </a:r>
            <a:r>
              <a:rPr lang="en-US" dirty="0"/>
              <a:t> </a:t>
            </a:r>
            <a:r>
              <a:rPr lang="en-US" b="1" dirty="0"/>
              <a:t>gateway</a:t>
            </a:r>
            <a:r>
              <a:rPr lang="en-US" dirty="0"/>
              <a:t> provides an interface for services (native or external).</a:t>
            </a:r>
          </a:p>
          <a:p>
            <a:r>
              <a:rPr lang="en-US" dirty="0"/>
              <a:t>More in the next slide about the </a:t>
            </a:r>
            <a:r>
              <a:rPr lang="en-US" b="1" dirty="0"/>
              <a:t>Cloud Controller Bridge </a:t>
            </a:r>
            <a:r>
              <a:rPr lang="en-US" dirty="0"/>
              <a:t>(CC-Bridge), the </a:t>
            </a:r>
            <a:r>
              <a:rPr lang="en-US" b="1" dirty="0"/>
              <a:t>Bulletin Board System</a:t>
            </a:r>
            <a:r>
              <a:rPr lang="en-US" dirty="0"/>
              <a:t> (BBS) and the </a:t>
            </a:r>
            <a:r>
              <a:rPr lang="en-US" b="1" dirty="0"/>
              <a:t>Auctioneer</a:t>
            </a:r>
            <a:r>
              <a:rPr lang="en-US" dirty="0"/>
              <a:t>  in the next slide</a:t>
            </a:r>
            <a:endParaRPr lang="en-US" b="1" dirty="0"/>
          </a:p>
          <a:p>
            <a:pPr defTabSz="461543">
              <a:spcBef>
                <a:spcPts val="0"/>
              </a:spcBef>
              <a:defRPr/>
            </a:pPr>
            <a:r>
              <a:rPr lang="en-US" dirty="0"/>
              <a:t>Apps run in a </a:t>
            </a:r>
            <a:r>
              <a:rPr lang="en-US" b="1" dirty="0"/>
              <a:t>CELL</a:t>
            </a:r>
            <a:r>
              <a:rPr lang="en-US" dirty="0"/>
              <a:t>, part of the new Cloud Foundry Runtime, called </a:t>
            </a:r>
            <a:r>
              <a:rPr lang="en-US" b="1" dirty="0"/>
              <a:t>Diego</a:t>
            </a:r>
            <a:endParaRPr lang="en-US" dirty="0"/>
          </a:p>
          <a:p>
            <a:r>
              <a:rPr lang="en-US" b="1" dirty="0"/>
              <a:t>Routers</a:t>
            </a:r>
            <a:r>
              <a:rPr lang="en-US" dirty="0"/>
              <a:t> manage application traffic.</a:t>
            </a:r>
          </a:p>
          <a:p>
            <a:r>
              <a:rPr lang="en-US" b="1" dirty="0"/>
              <a:t>Diego </a:t>
            </a:r>
            <a:r>
              <a:rPr lang="en-US" dirty="0"/>
              <a:t>handles all health management for apps (now LRPs), through a series of single-purpose components: </a:t>
            </a:r>
            <a:r>
              <a:rPr lang="en-US" dirty="0" err="1"/>
              <a:t>Nsync</a:t>
            </a:r>
            <a:r>
              <a:rPr lang="en-US" dirty="0"/>
              <a:t> (part of the CC-Bridge), BBS (part of Diego DB) and the </a:t>
            </a:r>
            <a:r>
              <a:rPr lang="en-US" dirty="0" err="1"/>
              <a:t>Converger</a:t>
            </a:r>
            <a:r>
              <a:rPr lang="en-US" dirty="0"/>
              <a:t> (part of the Diego Brain)</a:t>
            </a:r>
          </a:p>
          <a:p>
            <a:r>
              <a:rPr lang="en-US" b="1" dirty="0"/>
              <a:t>Apps</a:t>
            </a:r>
            <a:r>
              <a:rPr lang="en-US" dirty="0"/>
              <a:t>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4112448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smtClean="0"/>
          </a:p>
        </p:txBody>
      </p:sp>
    </p:spTree>
    <p:extLst>
      <p:ext uri="{BB962C8B-B14F-4D97-AF65-F5344CB8AC3E}">
        <p14:creationId xmlns:p14="http://schemas.microsoft.com/office/powerpoint/2010/main" val="280050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r>
              <a:rPr lang="en-US" dirty="0" smtClean="0"/>
              <a:t>The </a:t>
            </a:r>
            <a:r>
              <a:rPr lang="en-US" b="1" dirty="0" smtClean="0"/>
              <a:t>Cloud Controller </a:t>
            </a:r>
            <a:r>
              <a:rPr lang="en-US" dirty="0" smtClean="0"/>
              <a:t>passes requests to stage and run applications to the Cloud Controller Bridge (CC-Bridge),</a:t>
            </a:r>
            <a:r>
              <a:rPr lang="en-US" baseline="0" dirty="0" smtClean="0"/>
              <a:t> and it is no longer in charge of allocating the work.</a:t>
            </a:r>
          </a:p>
          <a:p>
            <a:endParaRPr lang="en-US" dirty="0" smtClean="0"/>
          </a:p>
          <a:p>
            <a:r>
              <a:rPr lang="en-US" dirty="0" smtClean="0"/>
              <a:t>The </a:t>
            </a:r>
            <a:r>
              <a:rPr lang="en-US" b="1" dirty="0" smtClean="0"/>
              <a:t>CC-Bridge </a:t>
            </a:r>
            <a:r>
              <a:rPr lang="en-US" dirty="0" smtClean="0"/>
              <a:t>translates app staging and app running requests into Tasks and Long Running Processes(LRPs) respectively, then submits these to the</a:t>
            </a:r>
            <a:r>
              <a:rPr lang="en-US" b="1" dirty="0" smtClean="0"/>
              <a:t> Bulletin Board System (BBS)</a:t>
            </a:r>
            <a:r>
              <a:rPr lang="en-US" dirty="0" smtClean="0"/>
              <a:t> through an RPC-style API over HTTP. </a:t>
            </a:r>
          </a:p>
          <a:p>
            <a:pPr defTabSz="461543">
              <a:spcBef>
                <a:spcPts val="0"/>
              </a:spcBef>
              <a:defRPr/>
            </a:pPr>
            <a:r>
              <a:rPr lang="en-US" dirty="0" smtClean="0"/>
              <a:t>	It is</a:t>
            </a:r>
            <a:r>
              <a:rPr lang="en-US" baseline="0" dirty="0" smtClean="0"/>
              <a:t> a key component to support Diego’s abstractions and maintain the Cloud Controller API unchanged and handling the same calls from the CLI</a:t>
            </a:r>
          </a:p>
          <a:p>
            <a:pPr defTabSz="461543">
              <a:spcBef>
                <a:spcPts val="0"/>
              </a:spcBef>
              <a:defRPr/>
            </a:pPr>
            <a:r>
              <a:rPr lang="en-US" baseline="0" dirty="0" smtClean="0"/>
              <a:t>		</a:t>
            </a:r>
            <a:r>
              <a:rPr lang="en-US" dirty="0"/>
              <a:t>Domain specific (notion of apps) -&gt; Abstractions (notions of LPRs and Tasks). App staging is a Task. App start is launching a LRP.</a:t>
            </a:r>
          </a:p>
          <a:p>
            <a:pPr defTabSz="461543">
              <a:spcBef>
                <a:spcPts val="0"/>
              </a:spcBef>
              <a:defRPr/>
            </a:pPr>
            <a:r>
              <a:rPr lang="en-US" dirty="0"/>
              <a:t>	Sub-component responsibility:</a:t>
            </a:r>
            <a:endParaRPr lang="en-US" dirty="0" smtClean="0"/>
          </a:p>
          <a:p>
            <a:r>
              <a:rPr lang="en-US" dirty="0" smtClean="0"/>
              <a:t>		The </a:t>
            </a:r>
            <a:r>
              <a:rPr lang="en-US" b="1" dirty="0" smtClean="0"/>
              <a:t>stager</a:t>
            </a:r>
            <a:r>
              <a:rPr lang="en-US" dirty="0" smtClean="0"/>
              <a:t> takes care of</a:t>
            </a:r>
            <a:r>
              <a:rPr lang="en-US" baseline="0" dirty="0" smtClean="0"/>
              <a:t> staging requests passing them to the BBS</a:t>
            </a:r>
          </a:p>
          <a:p>
            <a:r>
              <a:rPr lang="en-US" baseline="0" dirty="0" smtClean="0"/>
              <a:t>		The </a:t>
            </a:r>
            <a:r>
              <a:rPr lang="en-US" b="1" baseline="0" dirty="0" err="1" smtClean="0"/>
              <a:t>nsync</a:t>
            </a:r>
            <a:r>
              <a:rPr lang="en-US" baseline="0" dirty="0" smtClean="0"/>
              <a:t> takes care of updating the </a:t>
            </a:r>
            <a:r>
              <a:rPr lang="en-US" baseline="0" dirty="0" err="1" smtClean="0"/>
              <a:t>DesiredLPR</a:t>
            </a:r>
            <a:r>
              <a:rPr lang="en-US" baseline="0" dirty="0" smtClean="0"/>
              <a:t> in the BBS so that new apps can start running.</a:t>
            </a:r>
          </a:p>
          <a:p>
            <a:r>
              <a:rPr lang="en-US" baseline="0" dirty="0" smtClean="0"/>
              <a:t>		The </a:t>
            </a:r>
            <a:r>
              <a:rPr lang="en-US" b="1" baseline="0" dirty="0" smtClean="0"/>
              <a:t>CC-</a:t>
            </a:r>
            <a:r>
              <a:rPr lang="en-US" b="1" baseline="0" dirty="0" err="1" smtClean="0"/>
              <a:t>Uploader</a:t>
            </a:r>
            <a:r>
              <a:rPr lang="en-US" b="1" baseline="0" dirty="0" smtClean="0"/>
              <a:t> </a:t>
            </a:r>
            <a:r>
              <a:rPr lang="en-US" baseline="0" dirty="0" smtClean="0"/>
              <a:t>helps at the end of the staging process: Mediates uploads from the Diego Executor to the Cloud Controller </a:t>
            </a:r>
            <a:r>
              <a:rPr lang="en-US" baseline="0" dirty="0" err="1" smtClean="0"/>
              <a:t>Blobstore</a:t>
            </a:r>
            <a:endParaRPr lang="en-US" baseline="0" dirty="0" smtClean="0"/>
          </a:p>
          <a:p>
            <a:endParaRPr lang="en-US" dirty="0" smtClean="0"/>
          </a:p>
          <a:p>
            <a:r>
              <a:rPr lang="en-US" dirty="0"/>
              <a:t>The </a:t>
            </a:r>
            <a:r>
              <a:rPr lang="en-US" b="1" dirty="0"/>
              <a:t>Bulletin Board System</a:t>
            </a:r>
            <a:r>
              <a:rPr lang="en-US" dirty="0"/>
              <a:t> (BBS) submits the Tasks and LRPs to the </a:t>
            </a:r>
            <a:r>
              <a:rPr lang="en-US" b="1" dirty="0"/>
              <a:t>Auctioneer</a:t>
            </a:r>
            <a:r>
              <a:rPr lang="en-US" dirty="0"/>
              <a:t>, part of the Diego Brain</a:t>
            </a:r>
          </a:p>
          <a:p>
            <a:r>
              <a:rPr lang="en-US" dirty="0"/>
              <a:t>	Maintains a real-time representation of the state of the Diego cluster, including all desired LRPs, running LRP instances, and in-flight Tasks</a:t>
            </a:r>
          </a:p>
          <a:p>
            <a:endParaRPr lang="en-US" dirty="0"/>
          </a:p>
          <a:p>
            <a:r>
              <a:rPr lang="en-US" dirty="0" smtClean="0"/>
              <a:t>The </a:t>
            </a:r>
            <a:r>
              <a:rPr lang="en-US" b="1" dirty="0" smtClean="0"/>
              <a:t>Auctioneer</a:t>
            </a:r>
            <a:r>
              <a:rPr lang="en-US" dirty="0" smtClean="0"/>
              <a:t> distributes these Tasks and LRPs to Cells through an Auction.</a:t>
            </a:r>
          </a:p>
          <a:p>
            <a:r>
              <a:rPr lang="en-US" dirty="0" smtClean="0"/>
              <a:t>	There are two components in Diego that participate in </a:t>
            </a:r>
            <a:r>
              <a:rPr lang="en-US" b="1" dirty="0" smtClean="0"/>
              <a:t>auctions</a:t>
            </a:r>
            <a:r>
              <a:rPr lang="en-US" dirty="0" smtClean="0"/>
              <a:t>:</a:t>
            </a:r>
          </a:p>
          <a:p>
            <a:r>
              <a:rPr lang="en-US" dirty="0" smtClean="0"/>
              <a:t>		The </a:t>
            </a:r>
            <a:r>
              <a:rPr lang="en-US" b="1" dirty="0" smtClean="0"/>
              <a:t>Auctioneer</a:t>
            </a:r>
            <a:r>
              <a:rPr lang="en-US" dirty="0" smtClean="0"/>
              <a:t> is responsible for holding auctions whenever a LRP needs to be started.</a:t>
            </a:r>
          </a:p>
          <a:p>
            <a:r>
              <a:rPr lang="en-US" dirty="0" smtClean="0"/>
              <a:t>		The </a:t>
            </a:r>
            <a:r>
              <a:rPr lang="en-US" b="1" dirty="0" smtClean="0"/>
              <a:t>Rep</a:t>
            </a:r>
            <a:r>
              <a:rPr lang="en-US" dirty="0" smtClean="0"/>
              <a:t> represents a Diego Cell in the auction by making bids and, if picked as the winner, running the LRPs.</a:t>
            </a:r>
          </a:p>
          <a:p>
            <a:r>
              <a:rPr lang="en-US" dirty="0" smtClean="0"/>
              <a:t>	All auctions are held by one Auctioneer with the others standing by as backups in case of failure.</a:t>
            </a:r>
          </a:p>
          <a:p>
            <a:r>
              <a:rPr lang="en-US" dirty="0" smtClean="0"/>
              <a:t>	The Auctioneer communicates with Reps on all other Cells when holding an auction.</a:t>
            </a:r>
          </a:p>
          <a:p>
            <a:pPr defTabSz="461543">
              <a:spcBef>
                <a:spcPts val="0"/>
              </a:spcBef>
              <a:defRPr/>
            </a:pPr>
            <a:r>
              <a:rPr lang="en-US" dirty="0" smtClean="0"/>
              <a:t>	Only</a:t>
            </a:r>
            <a:r>
              <a:rPr lang="en-US" baseline="0" dirty="0" smtClean="0"/>
              <a:t> one Auctioneer working at a time. Only one auction can take place at a time.</a:t>
            </a:r>
          </a:p>
          <a:p>
            <a:r>
              <a:rPr lang="en-US" baseline="0" dirty="0" smtClean="0"/>
              <a:t>	An Auctioneer initiates an auction when it receives a request to allocate a batch of work (tasks and LRPs) either from:</a:t>
            </a:r>
          </a:p>
          <a:p>
            <a:r>
              <a:rPr lang="en-US" baseline="0" dirty="0" smtClean="0"/>
              <a:t>		In response to a </a:t>
            </a:r>
            <a:r>
              <a:rPr lang="en-US" b="1" baseline="0" dirty="0" smtClean="0"/>
              <a:t>request</a:t>
            </a:r>
            <a:r>
              <a:rPr lang="en-US" baseline="0" dirty="0" smtClean="0"/>
              <a:t> from the Cloud Controller via the CC-Bridge.</a:t>
            </a:r>
          </a:p>
          <a:p>
            <a:r>
              <a:rPr lang="en-US" baseline="0" dirty="0" smtClean="0"/>
              <a:t>		The </a:t>
            </a:r>
            <a:r>
              <a:rPr lang="en-US" b="1" baseline="0" dirty="0" err="1" smtClean="0"/>
              <a:t>Converger</a:t>
            </a:r>
            <a:r>
              <a:rPr lang="en-US" baseline="0" dirty="0" smtClean="0"/>
              <a:t>, in response to a mismatch between the desired LRPs and actual LRPs as represented in the BBS.</a:t>
            </a:r>
          </a:p>
          <a:p>
            <a:r>
              <a:rPr lang="en-US" baseline="0" dirty="0" smtClean="0"/>
              <a:t>	The Auctioneer queries the state of each Cell via a request to the Cell Rep. The information provided by the Rep includes:</a:t>
            </a:r>
          </a:p>
          <a:p>
            <a:r>
              <a:rPr lang="en-US" baseline="0" dirty="0" smtClean="0"/>
              <a:t>		the Cell’s </a:t>
            </a:r>
            <a:r>
              <a:rPr lang="en-US" b="1" baseline="0" dirty="0" smtClean="0"/>
              <a:t>available capacity</a:t>
            </a:r>
          </a:p>
          <a:p>
            <a:r>
              <a:rPr lang="en-US" baseline="0" dirty="0" smtClean="0"/>
              <a:t>		the Cell’s </a:t>
            </a:r>
            <a:r>
              <a:rPr lang="en-US" b="1" baseline="0" dirty="0" smtClean="0"/>
              <a:t>stack (windows or </a:t>
            </a:r>
            <a:r>
              <a:rPr lang="en-US" b="1" baseline="0" dirty="0" err="1" smtClean="0"/>
              <a:t>linux</a:t>
            </a:r>
            <a:r>
              <a:rPr lang="en-US" b="1" baseline="0" dirty="0" smtClean="0"/>
              <a:t>)</a:t>
            </a:r>
            <a:r>
              <a:rPr lang="en-US" b="0" baseline="0" dirty="0" smtClean="0"/>
              <a:t>, important since the Auctioneer checks all cell reps, and it might be trying to run an app compatible only with some cells not all of them.</a:t>
            </a:r>
            <a:endParaRPr lang="en-US" b="1" baseline="0" dirty="0" smtClean="0"/>
          </a:p>
          <a:p>
            <a:r>
              <a:rPr lang="en-US" baseline="0" dirty="0" smtClean="0"/>
              <a:t>		the set of </a:t>
            </a:r>
            <a:r>
              <a:rPr lang="en-US" b="1" baseline="0" dirty="0" smtClean="0"/>
              <a:t>Actual LRPs </a:t>
            </a:r>
            <a:r>
              <a:rPr lang="en-US" baseline="0" dirty="0" smtClean="0"/>
              <a:t>currently running on the Cell</a:t>
            </a:r>
          </a:p>
          <a:p>
            <a:r>
              <a:rPr lang="en-US" dirty="0" smtClean="0"/>
              <a:t>Once the </a:t>
            </a:r>
            <a:r>
              <a:rPr lang="en-US" b="1" dirty="0" smtClean="0"/>
              <a:t>Auctioneer</a:t>
            </a:r>
            <a:r>
              <a:rPr lang="en-US" dirty="0" smtClean="0"/>
              <a:t> assigns a Task or LRP to a Cell, an in-process Executor creates a Garden container in the Cell. The Task or LRP runs in the container.</a:t>
            </a:r>
          </a:p>
          <a:p>
            <a:endParaRPr lang="en-US" dirty="0" smtClean="0"/>
          </a:p>
          <a:p>
            <a:r>
              <a:rPr lang="en-US" dirty="0" smtClean="0"/>
              <a:t>Thanks to Diego platform agnostic, now these (Garden) Containers can be </a:t>
            </a:r>
            <a:r>
              <a:rPr lang="en-US" b="1" dirty="0" smtClean="0"/>
              <a:t>Linux</a:t>
            </a:r>
            <a:r>
              <a:rPr lang="en-US" dirty="0" smtClean="0"/>
              <a:t> or </a:t>
            </a:r>
            <a:r>
              <a:rPr lang="en-US" b="1" dirty="0" smtClean="0"/>
              <a:t>Windows</a:t>
            </a:r>
            <a:r>
              <a:rPr lang="en-US" dirty="0" smtClean="0"/>
              <a:t>. Both implement a generic </a:t>
            </a:r>
            <a:r>
              <a:rPr lang="en-US" b="1" dirty="0" smtClean="0"/>
              <a:t>Garden</a:t>
            </a:r>
            <a:r>
              <a:rPr lang="en-US" dirty="0" smtClean="0"/>
              <a:t> Interface so that the platform-agnostic Garden can manage either.</a:t>
            </a:r>
          </a:p>
          <a:p>
            <a:endParaRPr lang="en-US" dirty="0" smtClean="0"/>
          </a:p>
          <a:p>
            <a:r>
              <a:rPr lang="en-US" dirty="0" smtClean="0"/>
              <a:t>Once</a:t>
            </a:r>
            <a:r>
              <a:rPr lang="en-US" baseline="0" dirty="0" smtClean="0"/>
              <a:t> an App is running  in its Container it can be directly accessed through the Router directly into the Cell.</a:t>
            </a:r>
            <a:endParaRPr lang="en-US" dirty="0"/>
          </a:p>
        </p:txBody>
      </p:sp>
    </p:spTree>
    <p:extLst>
      <p:ext uri="{BB962C8B-B14F-4D97-AF65-F5344CB8AC3E}">
        <p14:creationId xmlns:p14="http://schemas.microsoft.com/office/powerpoint/2010/main" val="303618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latin typeface="Calibri" charset="0"/>
              </a:rPr>
              <a:t>Some people</a:t>
            </a:r>
            <a:r>
              <a:rPr lang="en-US" baseline="0" dirty="0" smtClean="0">
                <a:latin typeface="Calibri" charset="0"/>
              </a:rPr>
              <a:t> suggest explaining each block</a:t>
            </a:r>
            <a:r>
              <a:rPr lang="en-US" dirty="0" smtClean="0">
                <a:latin typeface="Calibri" charset="0"/>
              </a:rPr>
              <a:t> </a:t>
            </a:r>
            <a:r>
              <a:rPr lang="en-US" dirty="0">
                <a:latin typeface="Calibri" charset="0"/>
              </a:rPr>
              <a:t>in couple of sentences and emphasize our </a:t>
            </a:r>
            <a:r>
              <a:rPr lang="en-US" dirty="0" smtClean="0">
                <a:latin typeface="Calibri" charset="0"/>
              </a:rPr>
              <a:t>IP. I [Cornelia Davis] don’t feel there is value in</a:t>
            </a:r>
            <a:r>
              <a:rPr lang="en-US" baseline="0" dirty="0" smtClean="0">
                <a:latin typeface="Calibri" charset="0"/>
              </a:rPr>
              <a:t> that here. I use this as a transition to say “the elastic runtime deployed a cluster of VMs – each of the green boxes is one, usually deployed in duplicates – and BOSH/Pivotal CF </a:t>
            </a:r>
            <a:r>
              <a:rPr lang="en-US" baseline="0" dirty="0" err="1" smtClean="0">
                <a:latin typeface="Calibri" charset="0"/>
              </a:rPr>
              <a:t>OpsManager</a:t>
            </a:r>
            <a:r>
              <a:rPr lang="en-US" baseline="0" dirty="0" smtClean="0">
                <a:latin typeface="Calibri" charset="0"/>
              </a:rPr>
              <a:t> is what we will talk about now…</a:t>
            </a:r>
            <a:endParaRPr lang="en-US" dirty="0">
              <a:latin typeface="Calibri" charset="0"/>
            </a:endParaRPr>
          </a:p>
          <a:p>
            <a:pPr>
              <a:spcBef>
                <a:spcPct val="0"/>
              </a:spcBef>
            </a:pPr>
            <a:endParaRPr lang="en-US" dirty="0">
              <a:latin typeface="Calibri" charset="0"/>
            </a:endParaRPr>
          </a:p>
        </p:txBody>
      </p:sp>
      <p:sp>
        <p:nvSpPr>
          <p:cNvPr id="46083" name="Slide Number Placeholder 3"/>
          <p:cNvSpPr>
            <a:spLocks noGrp="1"/>
          </p:cNvSpPr>
          <p:nvPr>
            <p:ph type="sldNum" sz="quarter" idx="5"/>
          </p:nvPr>
        </p:nvSpPr>
        <p:spPr bwMode="auto">
          <a:xfrm>
            <a:off x="3927775" y="8757590"/>
            <a:ext cx="3004820" cy="4610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09" tIns="46154" rIns="92309" bIns="46154" numCol="1" anchorCtr="0" compatLnSpc="1">
            <a:prstTxWarp prst="textNoShape">
              <a:avLst/>
            </a:prstTxWarp>
          </a:bodyPr>
          <a:lstStyle>
            <a:lvl1pPr eaLnBrk="0" hangingPunct="0">
              <a:defRPr sz="2400">
                <a:solidFill>
                  <a:schemeClr val="tx1"/>
                </a:solidFill>
                <a:latin typeface="Lato" charset="0"/>
                <a:ea typeface="ＭＳ Ｐゴシック" charset="0"/>
                <a:cs typeface="ＭＳ Ｐゴシック" charset="0"/>
              </a:defRPr>
            </a:lvl1pPr>
            <a:lvl2pPr marL="750008" indent="-288465" eaLnBrk="0" hangingPunct="0">
              <a:defRPr sz="2400">
                <a:solidFill>
                  <a:schemeClr val="tx1"/>
                </a:solidFill>
                <a:latin typeface="Lato" charset="0"/>
                <a:ea typeface="ＭＳ Ｐゴシック" charset="0"/>
              </a:defRPr>
            </a:lvl2pPr>
            <a:lvl3pPr marL="1153859" indent="-230772" eaLnBrk="0" hangingPunct="0">
              <a:defRPr sz="2400">
                <a:solidFill>
                  <a:schemeClr val="tx1"/>
                </a:solidFill>
                <a:latin typeface="Lato" charset="0"/>
                <a:ea typeface="ＭＳ Ｐゴシック" charset="0"/>
              </a:defRPr>
            </a:lvl3pPr>
            <a:lvl4pPr marL="1615402" indent="-230772" eaLnBrk="0" hangingPunct="0">
              <a:defRPr sz="2400">
                <a:solidFill>
                  <a:schemeClr val="tx1"/>
                </a:solidFill>
                <a:latin typeface="Lato" charset="0"/>
                <a:ea typeface="ＭＳ Ｐゴシック" charset="0"/>
              </a:defRPr>
            </a:lvl4pPr>
            <a:lvl5pPr marL="2076945" indent="-230772" eaLnBrk="0" hangingPunct="0">
              <a:defRPr sz="2400">
                <a:solidFill>
                  <a:schemeClr val="tx1"/>
                </a:solidFill>
                <a:latin typeface="Lato" charset="0"/>
                <a:ea typeface="ＭＳ Ｐゴシック" charset="0"/>
              </a:defRPr>
            </a:lvl5pPr>
            <a:lvl6pPr marL="2538489" indent="-230772" eaLnBrk="0" fontAlgn="base" hangingPunct="0">
              <a:spcBef>
                <a:spcPct val="0"/>
              </a:spcBef>
              <a:spcAft>
                <a:spcPct val="0"/>
              </a:spcAft>
              <a:defRPr sz="2400">
                <a:solidFill>
                  <a:schemeClr val="tx1"/>
                </a:solidFill>
                <a:latin typeface="Lato" charset="0"/>
                <a:ea typeface="ＭＳ Ｐゴシック" charset="0"/>
              </a:defRPr>
            </a:lvl6pPr>
            <a:lvl7pPr marL="3000032" indent="-230772" eaLnBrk="0" fontAlgn="base" hangingPunct="0">
              <a:spcBef>
                <a:spcPct val="0"/>
              </a:spcBef>
              <a:spcAft>
                <a:spcPct val="0"/>
              </a:spcAft>
              <a:defRPr sz="2400">
                <a:solidFill>
                  <a:schemeClr val="tx1"/>
                </a:solidFill>
                <a:latin typeface="Lato" charset="0"/>
                <a:ea typeface="ＭＳ Ｐゴシック" charset="0"/>
              </a:defRPr>
            </a:lvl7pPr>
            <a:lvl8pPr marL="3461576" indent="-230772" eaLnBrk="0" fontAlgn="base" hangingPunct="0">
              <a:spcBef>
                <a:spcPct val="0"/>
              </a:spcBef>
              <a:spcAft>
                <a:spcPct val="0"/>
              </a:spcAft>
              <a:defRPr sz="2400">
                <a:solidFill>
                  <a:schemeClr val="tx1"/>
                </a:solidFill>
                <a:latin typeface="Lato" charset="0"/>
                <a:ea typeface="ＭＳ Ｐゴシック" charset="0"/>
              </a:defRPr>
            </a:lvl8pPr>
            <a:lvl9pPr marL="3923119" indent="-230772" eaLnBrk="0" fontAlgn="base" hangingPunct="0">
              <a:spcBef>
                <a:spcPct val="0"/>
              </a:spcBef>
              <a:spcAft>
                <a:spcPct val="0"/>
              </a:spcAft>
              <a:defRPr sz="2400">
                <a:solidFill>
                  <a:schemeClr val="tx1"/>
                </a:solidFill>
                <a:latin typeface="Lato" charset="0"/>
                <a:ea typeface="ＭＳ Ｐゴシック" charset="0"/>
              </a:defRPr>
            </a:lvl9pPr>
          </a:lstStyle>
          <a:p>
            <a:pPr eaLnBrk="1" hangingPunct="1"/>
            <a:fld id="{868EC486-81B6-104D-B094-73BBBB9253C6}" type="slidenum">
              <a:rPr lang="en-US" sz="1200">
                <a:solidFill>
                  <a:prstClr val="black"/>
                </a:solidFill>
                <a:latin typeface="Calibri" charset="0"/>
              </a:rPr>
              <a:pPr eaLnBrk="1" hangingPunct="1"/>
              <a:t>8</a:t>
            </a:fld>
            <a:endParaRPr lang="en-US" sz="1200">
              <a:solidFill>
                <a:prstClr val="black"/>
              </a:solidFill>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just a brief BOSH overview. It does far more than this!</a:t>
            </a:r>
            <a:endParaRPr lang="en-US" dirty="0"/>
          </a:p>
        </p:txBody>
      </p:sp>
    </p:spTree>
    <p:extLst>
      <p:ext uri="{BB962C8B-B14F-4D97-AF65-F5344CB8AC3E}">
        <p14:creationId xmlns:p14="http://schemas.microsoft.com/office/powerpoint/2010/main" val="259467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Zone</a:t>
            </a:r>
            <a:r>
              <a:rPr lang="en-US" baseline="0" dirty="0" smtClean="0"/>
              <a:t> could = rack, for example</a:t>
            </a:r>
            <a:endParaRPr lang="en-US" dirty="0"/>
          </a:p>
        </p:txBody>
      </p:sp>
    </p:spTree>
    <p:extLst>
      <p:ext uri="{BB962C8B-B14F-4D97-AF65-F5344CB8AC3E}">
        <p14:creationId xmlns:p14="http://schemas.microsoft.com/office/powerpoint/2010/main" val="3940270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76200" y="-95250"/>
            <a:ext cx="9372600" cy="5410200"/>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76200" y="4629150"/>
            <a:ext cx="93726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10" name="Picture 9"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mn-lt"/>
              </a:defRPr>
            </a:lvl1pPr>
            <a:lvl2pPr>
              <a:spcBef>
                <a:spcPts val="300"/>
              </a:spcBef>
              <a:buClr>
                <a:schemeClr val="accent1"/>
              </a:buClr>
              <a:buFont typeface="Verdana" pitchFamily="34" charset="0"/>
              <a:buChar char="–"/>
              <a:defRPr sz="2000">
                <a:solidFill>
                  <a:schemeClr val="bg2"/>
                </a:solidFill>
                <a:latin typeface="+mn-lt"/>
              </a:defRPr>
            </a:lvl2pPr>
            <a:lvl3pPr>
              <a:spcBef>
                <a:spcPts val="300"/>
              </a:spcBef>
              <a:buClr>
                <a:schemeClr val="accent1"/>
              </a:buClr>
              <a:buFont typeface="Verdana" pitchFamily="34" charset="0"/>
              <a:buChar char="▪"/>
              <a:defRPr sz="1600">
                <a:solidFill>
                  <a:schemeClr val="bg2"/>
                </a:solidFill>
                <a:latin typeface="+mn-lt"/>
              </a:defRPr>
            </a:lvl3pPr>
            <a:lvl4pPr marL="1658938" indent="-287338">
              <a:spcBef>
                <a:spcPts val="300"/>
              </a:spcBef>
              <a:buClr>
                <a:schemeClr val="accent1"/>
              </a:buClr>
              <a:buFont typeface="Verdana" pitchFamily="34" charset="0"/>
              <a:buChar char="—"/>
              <a:defRPr sz="1200">
                <a:solidFill>
                  <a:schemeClr val="bg2"/>
                </a:solidFill>
                <a:latin typeface="+mn-lt"/>
              </a:defRPr>
            </a:lvl4pPr>
            <a:lvl5pPr>
              <a:spcBef>
                <a:spcPts val="300"/>
              </a:spcBef>
              <a:buClr>
                <a:schemeClr val="accent1"/>
              </a:buClr>
              <a:buFont typeface="Verdana" pitchFamily="34" charset="0"/>
              <a:buChar char="»"/>
              <a:defRPr sz="1100">
                <a:solidFill>
                  <a:schemeClr val="bg2"/>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1701800" y="3094038"/>
            <a:ext cx="5689600" cy="446087"/>
          </a:xfrm>
          <a:prstGeom prst="rect">
            <a:avLst/>
          </a:prstGeom>
          <a:noFill/>
        </p:spPr>
        <p:txBody>
          <a:bodyPr>
            <a:spAutoFit/>
          </a:bodyPr>
          <a:lstStyle/>
          <a:p>
            <a:pPr algn="ctr" fontAlgn="auto">
              <a:spcBef>
                <a:spcPts val="0"/>
              </a:spcBef>
              <a:spcAft>
                <a:spcPts val="0"/>
              </a:spcAft>
              <a:defRPr/>
            </a:pPr>
            <a:r>
              <a:rPr lang="en-US" sz="2250" dirty="0">
                <a:solidFill>
                  <a:schemeClr val="accent3"/>
                </a:solidFill>
                <a:latin typeface="Arial"/>
                <a:ea typeface="+mn-ea"/>
                <a:cs typeface="Arial"/>
              </a:rPr>
              <a:t>BUILT FOR THE</a:t>
            </a:r>
            <a:r>
              <a:rPr lang="en-US" sz="2250" cap="all" dirty="0">
                <a:solidFill>
                  <a:schemeClr val="accent3"/>
                </a:solidFill>
                <a:latin typeface="Arial"/>
                <a:ea typeface="+mn-ea"/>
                <a:cs typeface="Arial"/>
              </a:rPr>
              <a:t> </a:t>
            </a:r>
            <a:r>
              <a:rPr lang="en-US" sz="2250" dirty="0">
                <a:solidFill>
                  <a:srgbClr val="3EA7BC"/>
                </a:solidFill>
                <a:latin typeface="Arial"/>
                <a:ea typeface="+mn-ea"/>
                <a:cs typeface="Arial"/>
              </a:rPr>
              <a:t>SPEED OF BUSINESS</a:t>
            </a:r>
          </a:p>
        </p:txBody>
      </p:sp>
      <p:pic>
        <p:nvPicPr>
          <p:cNvPr id="8" name="Picture 10" descr="Pivotal_Logo_white.png"/>
          <p:cNvPicPr>
            <a:picLocks noChangeAspect="1"/>
          </p:cNvPicPr>
          <p:nvPr userDrawn="1"/>
        </p:nvPicPr>
        <p:blipFill>
          <a:blip r:embed="rId2">
            <a:extLst>
              <a:ext uri="{28A0092B-C50C-407E-A947-70E740481C1C}">
                <a14:useLocalDpi xmlns:a14="http://schemas.microsoft.com/office/drawing/2010/main" val="0"/>
              </a:ext>
            </a:extLst>
          </a:blip>
          <a:srcRect r="5548"/>
          <a:stretch>
            <a:fillRect/>
          </a:stretch>
        </p:blipFill>
        <p:spPr bwMode="auto">
          <a:xfrm>
            <a:off x="1973263" y="1658938"/>
            <a:ext cx="518953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35688547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2812890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680767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19" name="Picture 18"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9" name="TextBox 8"/>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7564860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118131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540961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7950054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812524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35609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8527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35036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79682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6376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2">
                  <a:lumMod val="60000"/>
                  <a:lumOff val="40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rgbClr val="1C7B70"/>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extBox 6"/>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39047968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a:endParaRPr>
          </a:p>
        </p:txBody>
      </p:sp>
      <p:sp>
        <p:nvSpPr>
          <p:cNvPr id="9" name="TextBox 8"/>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cstate="print"/>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7541364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496959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385429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rgbClr val="00685D"/>
                </a:solidFill>
                <a:latin typeface="Arial"/>
                <a:ea typeface="+mj-ea"/>
                <a:cs typeface="Arial"/>
              </a:defRPr>
            </a:lvl1pPr>
          </a:lstStyle>
          <a:p>
            <a:r>
              <a:rPr lang="en-US" dirty="0" smtClean="0"/>
              <a:t>Divider3</a:t>
            </a:r>
            <a:endParaRPr lang="en-US" dirty="0"/>
          </a:p>
        </p:txBody>
      </p:sp>
      <p:pic>
        <p:nvPicPr>
          <p:cNvPr id="18" name="Picture 17"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pic>
        <p:nvPicPr>
          <p:cNvPr id="3" name="Picture 2"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mj-lt"/>
              </a:defRPr>
            </a:lvl1pPr>
          </a:lstStyle>
          <a:p>
            <a:r>
              <a:rPr lang="en-US" dirty="0" smtClean="0"/>
              <a:t>Click to Edit Master Title Style</a:t>
            </a:r>
            <a:endParaRPr lang="en-US" dirty="0"/>
          </a:p>
        </p:txBody>
      </p:sp>
      <p:pic>
        <p:nvPicPr>
          <p:cNvPr id="4" name="Picture 3"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theme" Target="../theme/theme2.xml"/><Relationship Id="rId19" Type="http://schemas.openxmlformats.org/officeDocument/2006/relationships/image" Target="../media/image4.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8" name="Picture 7" descr="EMC logo white-lg.png"/>
          <p:cNvPicPr>
            <a:picLocks noChangeAspect="1"/>
          </p:cNvPicPr>
          <p:nvPr/>
        </p:nvPicPr>
        <p:blipFill>
          <a:blip r:embed="rId18" cstate="print"/>
          <a:stretch>
            <a:fillRect/>
          </a:stretch>
        </p:blipFill>
        <p:spPr bwMode="gray">
          <a:xfrm>
            <a:off x="7951410" y="4686262"/>
            <a:ext cx="899577" cy="255363"/>
          </a:xfrm>
          <a:prstGeom prst="rect">
            <a:avLst/>
          </a:prstGeom>
        </p:spPr>
      </p:pic>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75" r:id="rId5"/>
    <p:sldLayoutId id="2147483697" r:id="rId6"/>
    <p:sldLayoutId id="2147483676" r:id="rId7"/>
    <p:sldLayoutId id="2147483699" r:id="rId8"/>
    <p:sldLayoutId id="2147483677" r:id="rId9"/>
    <p:sldLayoutId id="2147483678" r:id="rId10"/>
    <p:sldLayoutId id="2147483679" r:id="rId11"/>
    <p:sldLayoutId id="2147483680" r:id="rId12"/>
    <p:sldLayoutId id="2147483681" r:id="rId13"/>
    <p:sldLayoutId id="2147483686" r:id="rId14"/>
    <p:sldLayoutId id="2147483698" r:id="rId15"/>
    <p:sldLayoutId id="2147483691"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19" cstate="print"/>
          <a:stretch>
            <a:fillRect/>
          </a:stretch>
        </p:blipFill>
        <p:spPr>
          <a:xfrm>
            <a:off x="7941733" y="4713966"/>
            <a:ext cx="957262" cy="219455"/>
          </a:xfrm>
          <a:prstGeom prst="rect">
            <a:avLst/>
          </a:prstGeom>
        </p:spPr>
      </p:pic>
      <p:sp>
        <p:nvSpPr>
          <p:cNvPr id="8" name="TextBox 7"/>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359500987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1" Type="http://schemas.openxmlformats.org/officeDocument/2006/relationships/image" Target="../media/image31.png"/><Relationship Id="rId12" Type="http://schemas.openxmlformats.org/officeDocument/2006/relationships/image" Target="../media/image32.png"/><Relationship Id="rId13" Type="http://schemas.openxmlformats.org/officeDocument/2006/relationships/image" Target="../media/image33.png"/><Relationship Id="rId14" Type="http://schemas.openxmlformats.org/officeDocument/2006/relationships/image" Target="../media/image34.png"/><Relationship Id="rId15" Type="http://schemas.openxmlformats.org/officeDocument/2006/relationships/image" Target="../media/image35.png"/><Relationship Id="rId16" Type="http://schemas.openxmlformats.org/officeDocument/2006/relationships/image" Target="../media/image36.jpg"/><Relationship Id="rId17" Type="http://schemas.openxmlformats.org/officeDocument/2006/relationships/image" Target="../media/image37.jpg"/><Relationship Id="rId18" Type="http://schemas.openxmlformats.org/officeDocument/2006/relationships/image" Target="../media/image38.jpg"/><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jpeg"/><Relationship Id="rId4" Type="http://schemas.openxmlformats.org/officeDocument/2006/relationships/image" Target="../media/image24.png"/><Relationship Id="rId5" Type="http://schemas.openxmlformats.org/officeDocument/2006/relationships/image" Target="../media/image25.jpeg"/><Relationship Id="rId6" Type="http://schemas.openxmlformats.org/officeDocument/2006/relationships/image" Target="../media/image26.jpe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jpeg"/><Relationship Id="rId14" Type="http://schemas.openxmlformats.org/officeDocument/2006/relationships/image" Target="../media/image19.jpeg"/><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835319"/>
            <a:ext cx="7948613" cy="507831"/>
          </a:xfrm>
        </p:spPr>
        <p:txBody>
          <a:bodyPr/>
          <a:lstStyle/>
          <a:p>
            <a:r>
              <a:rPr lang="en-US" dirty="0" smtClean="0"/>
              <a:t>Pivotal Cloud Foundry</a:t>
            </a:r>
            <a:endParaRPr lang="en-US" dirty="0"/>
          </a:p>
        </p:txBody>
      </p:sp>
      <p:sp>
        <p:nvSpPr>
          <p:cNvPr id="3" name="Subtitle 2"/>
          <p:cNvSpPr>
            <a:spLocks noGrp="1"/>
          </p:cNvSpPr>
          <p:nvPr>
            <p:ph type="subTitle" idx="1"/>
          </p:nvPr>
        </p:nvSpPr>
        <p:spPr>
          <a:xfrm>
            <a:off x="890588" y="2419350"/>
            <a:ext cx="6048375" cy="307777"/>
          </a:xfrm>
        </p:spPr>
        <p:txBody>
          <a:bodyPr/>
          <a:lstStyle/>
          <a:p>
            <a:r>
              <a:rPr lang="en-US" sz="2000" dirty="0"/>
              <a:t>Technical Overview</a:t>
            </a:r>
            <a:endParaRPr lang="en-US" sz="2000" dirty="0" smtClean="0"/>
          </a:p>
        </p:txBody>
      </p:sp>
      <p:sp>
        <p:nvSpPr>
          <p:cNvPr id="11" name="Content Placeholder 10"/>
          <p:cNvSpPr>
            <a:spLocks noGrp="1"/>
          </p:cNvSpPr>
          <p:nvPr>
            <p:ph sz="quarter" idx="11"/>
          </p:nvPr>
        </p:nvSpPr>
        <p:spPr>
          <a:xfrm>
            <a:off x="908582" y="3790950"/>
            <a:ext cx="5026550" cy="553998"/>
          </a:xfrm>
        </p:spPr>
        <p:txBody>
          <a:bodyPr/>
          <a:lstStyle/>
          <a:p>
            <a:r>
              <a:rPr lang="en-US" dirty="0" smtClean="0"/>
              <a:t>Vivian </a:t>
            </a:r>
            <a:r>
              <a:rPr lang="en-US" dirty="0" err="1" smtClean="0"/>
              <a:t>Fialho</a:t>
            </a:r>
            <a:r>
              <a:rPr lang="en-US" dirty="0" smtClean="0"/>
              <a:t> – Platform Architect</a:t>
            </a:r>
          </a:p>
          <a:p>
            <a:r>
              <a:rPr lang="en-US" dirty="0" err="1" smtClean="0"/>
              <a:t>vfialho@pivotal.io</a:t>
            </a:r>
            <a:endParaRPr lang="en-US" dirty="0"/>
          </a:p>
        </p:txBody>
      </p:sp>
      <p:pic>
        <p:nvPicPr>
          <p:cNvPr id="1027" name="Picture 3" descr="C:\Users\sdunn\Documents\Pivotal\presentation\CloudFoundry\CF Lifecycle\assets\CloudFoundry-logo-Ove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133350"/>
            <a:ext cx="1414162" cy="126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2037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724025" y="1200150"/>
            <a:ext cx="3990975" cy="32003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grpSp>
        <p:nvGrpSpPr>
          <p:cNvPr id="63" name="Group 62"/>
          <p:cNvGrpSpPr/>
          <p:nvPr/>
        </p:nvGrpSpPr>
        <p:grpSpPr>
          <a:xfrm>
            <a:off x="3976503" y="2648852"/>
            <a:ext cx="1533402" cy="443726"/>
            <a:chOff x="4038600" y="2305109"/>
            <a:chExt cx="1533402" cy="443726"/>
          </a:xfrm>
        </p:grpSpPr>
        <p:sp>
          <p:nvSpPr>
            <p:cNvPr id="61" name="Rounded Rectangle 60"/>
            <p:cNvSpPr>
              <a:spLocks noChangeArrowheads="1"/>
            </p:cNvSpPr>
            <p:nvPr/>
          </p:nvSpPr>
          <p:spPr bwMode="auto">
            <a:xfrm>
              <a:off x="4038600" y="2305109"/>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Message Bus</a:t>
              </a:r>
              <a:endParaRPr lang="en-US" sz="1200" b="1" dirty="0">
                <a:solidFill>
                  <a:schemeClr val="bg1"/>
                </a:solidFill>
                <a:latin typeface="+mn-lt"/>
                <a:ea typeface="+mn-ea"/>
              </a:endParaRPr>
            </a:p>
          </p:txBody>
        </p:sp>
        <p:sp>
          <p:nvSpPr>
            <p:cNvPr id="62" name="Teardrop 133"/>
            <p:cNvSpPr/>
            <p:nvPr/>
          </p:nvSpPr>
          <p:spPr>
            <a:xfrm rot="11254553">
              <a:off x="4094829" y="2426120"/>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p:cNvSpPr>
            <a:spLocks noGrp="1"/>
          </p:cNvSpPr>
          <p:nvPr>
            <p:ph type="title"/>
          </p:nvPr>
        </p:nvSpPr>
        <p:spPr>
          <a:xfrm>
            <a:off x="366713" y="133350"/>
            <a:ext cx="8410575" cy="460375"/>
          </a:xfrm>
        </p:spPr>
        <p:txBody>
          <a:bodyPr/>
          <a:lstStyle/>
          <a:p>
            <a:r>
              <a:rPr lang="en-US" sz="2800" dirty="0"/>
              <a:t>Deploying the CF Runtime with </a:t>
            </a:r>
            <a:r>
              <a:rPr lang="en-US" sz="2800" dirty="0" smtClean="0"/>
              <a:t/>
            </a:r>
            <a:br>
              <a:rPr lang="en-US" sz="2800" dirty="0" smtClean="0"/>
            </a:br>
            <a:r>
              <a:rPr lang="en-US" sz="2800" dirty="0" smtClean="0"/>
              <a:t>Cloud Foundry </a:t>
            </a:r>
            <a:r>
              <a:rPr lang="en-US" sz="2800" i="1" dirty="0" smtClean="0"/>
              <a:t>BOSH</a:t>
            </a:r>
            <a:endParaRPr lang="en-US" sz="2800" i="1" dirty="0"/>
          </a:p>
        </p:txBody>
      </p:sp>
      <p:sp>
        <p:nvSpPr>
          <p:cNvPr id="6" name="Rounded Rectangle 5"/>
          <p:cNvSpPr/>
          <p:nvPr/>
        </p:nvSpPr>
        <p:spPr>
          <a:xfrm>
            <a:off x="5715000" y="1200150"/>
            <a:ext cx="3085552" cy="32003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7" name="Rectangle 6"/>
          <p:cNvSpPr/>
          <p:nvPr/>
        </p:nvSpPr>
        <p:spPr>
          <a:xfrm>
            <a:off x="7010400" y="39550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9" name="Rectangle 8"/>
          <p:cNvSpPr/>
          <p:nvPr/>
        </p:nvSpPr>
        <p:spPr>
          <a:xfrm>
            <a:off x="2743200" y="3678019"/>
            <a:ext cx="2878329" cy="646331"/>
          </a:xfrm>
          <a:prstGeom prst="rect">
            <a:avLst/>
          </a:prstGeom>
        </p:spPr>
        <p:txBody>
          <a:bodyPr wrap="square">
            <a:spAutoFit/>
          </a:bodyPr>
          <a:lstStyle/>
          <a:p>
            <a:pPr algn="r" fontAlgn="auto">
              <a:spcBef>
                <a:spcPts val="0"/>
              </a:spcBef>
              <a:spcAft>
                <a:spcPts val="0"/>
              </a:spcAft>
            </a:pPr>
            <a:r>
              <a:rPr lang="en-US" dirty="0">
                <a:solidFill>
                  <a:prstClr val="black"/>
                </a:solidFill>
                <a:latin typeface="Calibri"/>
              </a:rPr>
              <a:t>Cloud </a:t>
            </a:r>
            <a:r>
              <a:rPr lang="en-US" dirty="0" smtClean="0">
                <a:solidFill>
                  <a:prstClr val="black"/>
                </a:solidFill>
                <a:latin typeface="Calibri"/>
              </a:rPr>
              <a:t>Foundry       Operations Manager/BOSH</a:t>
            </a:r>
            <a:endParaRPr lang="en-US" dirty="0">
              <a:solidFill>
                <a:prstClr val="black"/>
              </a:solidFill>
              <a:latin typeface="Calibri"/>
            </a:endParaRPr>
          </a:p>
        </p:txBody>
      </p:sp>
      <p:grpSp>
        <p:nvGrpSpPr>
          <p:cNvPr id="31" name="Group 30"/>
          <p:cNvGrpSpPr/>
          <p:nvPr/>
        </p:nvGrpSpPr>
        <p:grpSpPr>
          <a:xfrm>
            <a:off x="1943954" y="1384374"/>
            <a:ext cx="1533402" cy="443726"/>
            <a:chOff x="810567" y="1384374"/>
            <a:chExt cx="1533402" cy="443726"/>
          </a:xfrm>
        </p:grpSpPr>
        <p:sp>
          <p:nvSpPr>
            <p:cNvPr id="14" name="Rounded Rectangle 13"/>
            <p:cNvSpPr>
              <a:spLocks noChangeArrowheads="1"/>
            </p:cNvSpPr>
            <p:nvPr/>
          </p:nvSpPr>
          <p:spPr bwMode="auto">
            <a:xfrm>
              <a:off x="810567" y="1384374"/>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5" name="Oval 194"/>
            <p:cNvSpPr/>
            <p:nvPr/>
          </p:nvSpPr>
          <p:spPr>
            <a:xfrm>
              <a:off x="874073" y="149837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3976503" y="1794381"/>
            <a:ext cx="1533402" cy="443726"/>
            <a:chOff x="5181600" y="2326964"/>
            <a:chExt cx="1533402" cy="443726"/>
          </a:xfrm>
        </p:grpSpPr>
        <p:sp>
          <p:nvSpPr>
            <p:cNvPr id="17" name="Rounded Rectangle 1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BOSH Director</a:t>
              </a:r>
              <a:endParaRPr lang="en-US" sz="1200" b="1" dirty="0">
                <a:solidFill>
                  <a:schemeClr val="bg1"/>
                </a:solidFill>
                <a:latin typeface="+mn-lt"/>
                <a:ea typeface="+mn-ea"/>
              </a:endParaRPr>
            </a:p>
          </p:txBody>
        </p:sp>
        <p:sp>
          <p:nvSpPr>
            <p:cNvPr id="18"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943954" y="2221766"/>
            <a:ext cx="1533402" cy="443726"/>
            <a:chOff x="2155869" y="1384375"/>
            <a:chExt cx="1533402" cy="443726"/>
          </a:xfrm>
        </p:grpSpPr>
        <p:sp>
          <p:nvSpPr>
            <p:cNvPr id="22" name="Rounded Rectangle 21"/>
            <p:cNvSpPr>
              <a:spLocks noChangeArrowheads="1"/>
            </p:cNvSpPr>
            <p:nvPr/>
          </p:nvSpPr>
          <p:spPr bwMode="auto">
            <a:xfrm>
              <a:off x="2155869" y="1384375"/>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Blobs</a:t>
              </a:r>
              <a:endParaRPr lang="en-US" sz="1200" b="1" dirty="0">
                <a:solidFill>
                  <a:schemeClr val="bg1"/>
                </a:solidFill>
                <a:latin typeface="+mn-lt"/>
                <a:ea typeface="+mn-ea"/>
              </a:endParaRPr>
            </a:p>
          </p:txBody>
        </p:sp>
        <p:sp>
          <p:nvSpPr>
            <p:cNvPr id="19" name="Teardrop 18"/>
            <p:cNvSpPr/>
            <p:nvPr/>
          </p:nvSpPr>
          <p:spPr>
            <a:xfrm rot="18900000">
              <a:off x="2241491" y="154753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1943954" y="3059158"/>
            <a:ext cx="1533402" cy="443726"/>
            <a:chOff x="3495798" y="1384374"/>
            <a:chExt cx="1533402" cy="443726"/>
          </a:xfrm>
        </p:grpSpPr>
        <p:sp>
          <p:nvSpPr>
            <p:cNvPr id="27" name="Rounded Rectangle 26"/>
            <p:cNvSpPr>
              <a:spLocks noChangeArrowheads="1"/>
            </p:cNvSpPr>
            <p:nvPr/>
          </p:nvSpPr>
          <p:spPr bwMode="auto">
            <a:xfrm>
              <a:off x="3495798" y="138437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28" name="Heart 27"/>
            <p:cNvSpPr/>
            <p:nvPr/>
          </p:nvSpPr>
          <p:spPr>
            <a:xfrm>
              <a:off x="3549266" y="1516358"/>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p:cNvSpPr>
            <a:spLocks noChangeArrowheads="1"/>
          </p:cNvSpPr>
          <p:nvPr/>
        </p:nvSpPr>
        <p:spPr bwMode="auto">
          <a:xfrm>
            <a:off x="181591" y="2886075"/>
            <a:ext cx="1390650" cy="1514474"/>
          </a:xfrm>
          <a:prstGeom prst="roundRect">
            <a:avLst>
              <a:gd name="adj" fmla="val 7448"/>
            </a:avLst>
          </a:prstGeom>
          <a:solidFill>
            <a:srgbClr val="33928A">
              <a:alpha val="50195"/>
            </a:srgbClr>
          </a:solidFill>
          <a:ln w="25400">
            <a:solidFill>
              <a:schemeClr val="bg1"/>
            </a:solidFill>
            <a:round/>
            <a:headEnd/>
            <a:tailEnd/>
          </a:ln>
          <a:effectLst>
            <a:outerShdw blurRad="40000" dist="20000" dir="5400000" rotWithShape="0">
              <a:srgbClr val="808080">
                <a:alpha val="37999"/>
              </a:srgbClr>
            </a:outerShdw>
          </a:effectLst>
        </p:spPr>
        <p:txBody>
          <a:bodyPr anchor="t"/>
          <a:lstStyle/>
          <a:p>
            <a:pPr>
              <a:spcAft>
                <a:spcPts val="600"/>
              </a:spcAft>
            </a:pPr>
            <a:r>
              <a:rPr lang="en-US" sz="1400" b="1" dirty="0"/>
              <a:t>Deployment</a:t>
            </a:r>
          </a:p>
          <a:p>
            <a:pPr marL="119063" indent="-119063">
              <a:buFont typeface="Arial"/>
              <a:buChar char="•"/>
            </a:pPr>
            <a:r>
              <a:rPr lang="en-US" sz="1400" dirty="0"/>
              <a:t>Packages</a:t>
            </a:r>
          </a:p>
          <a:p>
            <a:pPr marL="285750" lvl="1" indent="-114300">
              <a:buFont typeface="Arial"/>
              <a:buChar char="•"/>
            </a:pPr>
            <a:r>
              <a:rPr lang="en-US" sz="1400" dirty="0"/>
              <a:t>Blobs</a:t>
            </a:r>
          </a:p>
          <a:p>
            <a:pPr marL="285750" lvl="1" indent="-114300">
              <a:buFont typeface="Arial"/>
              <a:buChar char="•"/>
            </a:pPr>
            <a:r>
              <a:rPr lang="en-US" sz="1400" dirty="0"/>
              <a:t>Source</a:t>
            </a:r>
          </a:p>
          <a:p>
            <a:pPr marL="119063" indent="-119063">
              <a:buFont typeface="Arial"/>
              <a:buChar char="•"/>
            </a:pPr>
            <a:r>
              <a:rPr lang="en-US" sz="1400" dirty="0" smtClean="0"/>
              <a:t>Jobs</a:t>
            </a:r>
            <a:endParaRPr lang="en-US" sz="1400" dirty="0"/>
          </a:p>
          <a:p>
            <a:pPr marL="119063" indent="-119063">
              <a:buFont typeface="Arial"/>
              <a:buChar char="•"/>
            </a:pPr>
            <a:r>
              <a:rPr lang="en-US" sz="1400" dirty="0" smtClean="0"/>
              <a:t>Manifest</a:t>
            </a:r>
            <a:endParaRPr lang="en-US" sz="1400" dirty="0"/>
          </a:p>
        </p:txBody>
      </p:sp>
      <p:sp>
        <p:nvSpPr>
          <p:cNvPr id="39" name="Right Arrow 38"/>
          <p:cNvSpPr/>
          <p:nvPr/>
        </p:nvSpPr>
        <p:spPr>
          <a:xfrm>
            <a:off x="420380" y="1627749"/>
            <a:ext cx="1303645"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Deploy my </a:t>
            </a:r>
            <a:r>
              <a:rPr lang="en-US" sz="1400" i="1" dirty="0" smtClean="0"/>
              <a:t>CF</a:t>
            </a:r>
            <a:endParaRPr lang="en-US" sz="1400" i="1" dirty="0"/>
          </a:p>
        </p:txBody>
      </p:sp>
      <p:pic>
        <p:nvPicPr>
          <p:cNvPr id="40" name="Picture 210" descr="ICON_Person_Q3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591" y="1627749"/>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 name="Group 111"/>
          <p:cNvGrpSpPr/>
          <p:nvPr/>
        </p:nvGrpSpPr>
        <p:grpSpPr>
          <a:xfrm>
            <a:off x="5958599" y="1409867"/>
            <a:ext cx="2602716" cy="1033762"/>
            <a:chOff x="5958599" y="1409867"/>
            <a:chExt cx="2602716" cy="1033762"/>
          </a:xfrm>
        </p:grpSpPr>
        <p:sp>
          <p:nvSpPr>
            <p:cNvPr id="59" name="Rounded Rectangle 58"/>
            <p:cNvSpPr>
              <a:spLocks noChangeArrowheads="1"/>
            </p:cNvSpPr>
            <p:nvPr/>
          </p:nvSpPr>
          <p:spPr bwMode="auto">
            <a:xfrm>
              <a:off x="5958599" y="1409867"/>
              <a:ext cx="2602716" cy="1033762"/>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914400" tIns="0" rIns="0" bIns="0" anchor="ctr"/>
            <a:lstStyle/>
            <a:p>
              <a:pPr fontAlgn="auto">
                <a:spcBef>
                  <a:spcPts val="0"/>
                </a:spcBef>
                <a:spcAft>
                  <a:spcPts val="0"/>
                </a:spcAft>
                <a:defRPr/>
              </a:pPr>
              <a:r>
                <a:rPr lang="en-US" sz="1200" b="1" dirty="0" smtClean="0">
                  <a:solidFill>
                    <a:schemeClr val="bg1"/>
                  </a:solidFill>
                  <a:latin typeface="+mn-lt"/>
                  <a:ea typeface="+mn-ea"/>
                </a:rPr>
                <a:t>Worker VMs</a:t>
              </a:r>
              <a:endParaRPr lang="en-US" sz="1200" b="1" dirty="0">
                <a:solidFill>
                  <a:schemeClr val="bg1"/>
                </a:solidFill>
                <a:latin typeface="+mn-lt"/>
                <a:ea typeface="+mn-ea"/>
              </a:endParaRPr>
            </a:p>
          </p:txBody>
        </p:sp>
        <p:grpSp>
          <p:nvGrpSpPr>
            <p:cNvPr id="57" name="Group 56"/>
            <p:cNvGrpSpPr/>
            <p:nvPr/>
          </p:nvGrpSpPr>
          <p:grpSpPr>
            <a:xfrm>
              <a:off x="6034265" y="1504950"/>
              <a:ext cx="751569" cy="871171"/>
              <a:chOff x="6443676" y="1273494"/>
              <a:chExt cx="993333" cy="1151408"/>
            </a:xfrm>
          </p:grpSpPr>
          <p:pic>
            <p:nvPicPr>
              <p:cNvPr id="50" name="Picture 150" descr="ICON_VM_basic_label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3676" y="155688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50" descr="ICON_VM_basic_label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9395" y="171048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150" descr="ICON_VM_basic_label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5114" y="186408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50" descr="ICON_VM_basic_label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7100" y="1273494"/>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50" descr="ICON_VM_basic_label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2819" y="1427096"/>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50" descr="ICON_VM_basic_label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8538" y="1580698"/>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8" name="Group 97"/>
          <p:cNvGrpSpPr/>
          <p:nvPr/>
        </p:nvGrpSpPr>
        <p:grpSpPr>
          <a:xfrm>
            <a:off x="5958599" y="2542365"/>
            <a:ext cx="2602716" cy="807464"/>
            <a:chOff x="5958599" y="2542365"/>
            <a:chExt cx="2602716" cy="807464"/>
          </a:xfrm>
        </p:grpSpPr>
        <p:sp>
          <p:nvSpPr>
            <p:cNvPr id="91" name="Rounded Rectangle 90"/>
            <p:cNvSpPr>
              <a:spLocks noChangeArrowheads="1"/>
            </p:cNvSpPr>
            <p:nvPr/>
          </p:nvSpPr>
          <p:spPr bwMode="auto">
            <a:xfrm>
              <a:off x="5958599" y="2542365"/>
              <a:ext cx="2602716"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109728" rIns="0" bIns="0" anchor="t"/>
            <a:lstStyle/>
            <a:p>
              <a:pPr fontAlgn="auto">
                <a:spcBef>
                  <a:spcPts val="0"/>
                </a:spcBef>
                <a:spcAft>
                  <a:spcPts val="0"/>
                </a:spcAft>
                <a:defRPr/>
              </a:pPr>
              <a:r>
                <a:rPr lang="en-US" sz="1200" b="1" dirty="0" err="1" smtClean="0">
                  <a:solidFill>
                    <a:schemeClr val="bg1"/>
                  </a:solidFill>
                </a:rPr>
                <a:t>etcd</a:t>
              </a:r>
              <a:endParaRPr lang="en-US" sz="1200" b="1" dirty="0">
                <a:solidFill>
                  <a:schemeClr val="bg1"/>
                </a:solidFill>
                <a:latin typeface="+mn-lt"/>
                <a:ea typeface="+mn-ea"/>
              </a:endParaRPr>
            </a:p>
          </p:txBody>
        </p:sp>
        <p:pic>
          <p:nvPicPr>
            <p:cNvPr id="93" name="Picture 150" descr="ICON_VM_basic_label_Q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1240" y="2744640"/>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93"/>
            <p:cNvSpPr txBox="1"/>
            <p:nvPr/>
          </p:nvSpPr>
          <p:spPr>
            <a:xfrm>
              <a:off x="7165514" y="2997404"/>
              <a:ext cx="835486" cy="253916"/>
            </a:xfrm>
            <a:prstGeom prst="rect">
              <a:avLst/>
            </a:prstGeom>
            <a:noFill/>
          </p:spPr>
          <p:txBody>
            <a:bodyPr wrap="none" rtlCol="0">
              <a:spAutoFit/>
            </a:bodyPr>
            <a:lstStyle/>
            <a:p>
              <a:pPr algn="r"/>
              <a:r>
                <a:rPr lang="en-US" sz="1050" b="1" dirty="0" smtClean="0">
                  <a:solidFill>
                    <a:schemeClr val="bg1"/>
                  </a:solidFill>
                </a:rPr>
                <a:t>Target VM</a:t>
              </a:r>
            </a:p>
          </p:txBody>
        </p:sp>
        <p:sp>
          <p:nvSpPr>
            <p:cNvPr id="95" name="Teardrop 133"/>
            <p:cNvSpPr/>
            <p:nvPr/>
          </p:nvSpPr>
          <p:spPr>
            <a:xfrm rot="11254553">
              <a:off x="6014829" y="2673763"/>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p:cNvCxnSpPr>
            <a:stCxn id="14" idx="3"/>
          </p:cNvCxnSpPr>
          <p:nvPr/>
        </p:nvCxnSpPr>
        <p:spPr>
          <a:xfrm>
            <a:off x="3477356" y="1606237"/>
            <a:ext cx="499147" cy="1881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2" idx="3"/>
          </p:cNvCxnSpPr>
          <p:nvPr/>
        </p:nvCxnSpPr>
        <p:spPr>
          <a:xfrm flipV="1">
            <a:off x="3477356" y="2221766"/>
            <a:ext cx="499147" cy="22186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9" idx="3"/>
            <a:endCxn id="17" idx="1"/>
          </p:cNvCxnSpPr>
          <p:nvPr/>
        </p:nvCxnSpPr>
        <p:spPr>
          <a:xfrm>
            <a:off x="1724025" y="2015893"/>
            <a:ext cx="2252478" cy="351"/>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5509905" y="1930167"/>
            <a:ext cx="448694" cy="352"/>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5509905" y="2221766"/>
            <a:ext cx="448694" cy="347876"/>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Curved Connector 127"/>
          <p:cNvCxnSpPr>
            <a:stCxn id="65" idx="1"/>
            <a:endCxn id="61" idx="2"/>
          </p:cNvCxnSpPr>
          <p:nvPr/>
        </p:nvCxnSpPr>
        <p:spPr>
          <a:xfrm rot="10800000">
            <a:off x="4743205" y="3092578"/>
            <a:ext cx="1215395" cy="458708"/>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61" idx="0"/>
            <a:endCxn id="17" idx="2"/>
          </p:cNvCxnSpPr>
          <p:nvPr/>
        </p:nvCxnSpPr>
        <p:spPr>
          <a:xfrm flipV="1">
            <a:off x="4743204" y="2238107"/>
            <a:ext cx="0" cy="41074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61" idx="1"/>
            <a:endCxn id="27" idx="3"/>
          </p:cNvCxnSpPr>
          <p:nvPr/>
        </p:nvCxnSpPr>
        <p:spPr>
          <a:xfrm flipH="1">
            <a:off x="3477356" y="2870715"/>
            <a:ext cx="499147" cy="410306"/>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5958599" y="2844959"/>
            <a:ext cx="2602716" cy="807464"/>
            <a:chOff x="5958599" y="2844959"/>
            <a:chExt cx="2602716" cy="807464"/>
          </a:xfrm>
        </p:grpSpPr>
        <p:grpSp>
          <p:nvGrpSpPr>
            <p:cNvPr id="97" name="Group 96"/>
            <p:cNvGrpSpPr/>
            <p:nvPr/>
          </p:nvGrpSpPr>
          <p:grpSpPr>
            <a:xfrm>
              <a:off x="5958599" y="2844959"/>
              <a:ext cx="2602716" cy="807464"/>
              <a:chOff x="5958599" y="2844959"/>
              <a:chExt cx="2602716" cy="807464"/>
            </a:xfrm>
          </p:grpSpPr>
          <p:sp>
            <p:nvSpPr>
              <p:cNvPr id="86" name="Rounded Rectangle 85"/>
              <p:cNvSpPr>
                <a:spLocks noChangeArrowheads="1"/>
              </p:cNvSpPr>
              <p:nvPr/>
            </p:nvSpPr>
            <p:spPr bwMode="auto">
              <a:xfrm>
                <a:off x="5958599" y="2844959"/>
                <a:ext cx="2602716"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109728"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pic>
            <p:nvPicPr>
              <p:cNvPr id="88" name="Picture 150" descr="ICON_VM_basic_label_Q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1240" y="3047234"/>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88"/>
              <p:cNvSpPr txBox="1"/>
              <p:nvPr/>
            </p:nvSpPr>
            <p:spPr>
              <a:xfrm>
                <a:off x="7165514" y="3299998"/>
                <a:ext cx="835486" cy="253916"/>
              </a:xfrm>
              <a:prstGeom prst="rect">
                <a:avLst/>
              </a:prstGeom>
              <a:noFill/>
            </p:spPr>
            <p:txBody>
              <a:bodyPr wrap="none" rtlCol="0">
                <a:spAutoFit/>
              </a:bodyPr>
              <a:lstStyle/>
              <a:p>
                <a:pPr algn="r"/>
                <a:r>
                  <a:rPr lang="en-US" sz="1050" b="1" dirty="0" smtClean="0">
                    <a:solidFill>
                      <a:schemeClr val="bg1"/>
                    </a:solidFill>
                  </a:rPr>
                  <a:t>Target VM</a:t>
                </a:r>
              </a:p>
            </p:txBody>
          </p:sp>
        </p:grpSp>
        <p:sp>
          <p:nvSpPr>
            <p:cNvPr id="60" name="Oval 170"/>
            <p:cNvSpPr/>
            <p:nvPr/>
          </p:nvSpPr>
          <p:spPr>
            <a:xfrm>
              <a:off x="6002465" y="2936150"/>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5958599" y="3147554"/>
            <a:ext cx="2602716" cy="807464"/>
            <a:chOff x="5958599" y="2631061"/>
            <a:chExt cx="2602716" cy="807464"/>
          </a:xfrm>
        </p:grpSpPr>
        <p:sp>
          <p:nvSpPr>
            <p:cNvPr id="65" name="Rounded Rectangle 64"/>
            <p:cNvSpPr>
              <a:spLocks noChangeArrowheads="1"/>
            </p:cNvSpPr>
            <p:nvPr/>
          </p:nvSpPr>
          <p:spPr bwMode="auto">
            <a:xfrm>
              <a:off x="5958599" y="2631061"/>
              <a:ext cx="2602716"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109728" rIns="0" bIns="0" anchor="t"/>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66" name="Rectangle 76"/>
            <p:cNvSpPr/>
            <p:nvPr/>
          </p:nvSpPr>
          <p:spPr>
            <a:xfrm>
              <a:off x="6034800" y="2735081"/>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150" descr="ICON_VM_basic_label_Q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1240" y="2833336"/>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66"/>
            <p:cNvSpPr txBox="1"/>
            <p:nvPr/>
          </p:nvSpPr>
          <p:spPr>
            <a:xfrm>
              <a:off x="7165514" y="3086100"/>
              <a:ext cx="835486" cy="253916"/>
            </a:xfrm>
            <a:prstGeom prst="rect">
              <a:avLst/>
            </a:prstGeom>
            <a:noFill/>
          </p:spPr>
          <p:txBody>
            <a:bodyPr wrap="none" rtlCol="0">
              <a:spAutoFit/>
            </a:bodyPr>
            <a:lstStyle/>
            <a:p>
              <a:pPr algn="r"/>
              <a:r>
                <a:rPr lang="en-US" sz="1050" b="1" dirty="0" smtClean="0">
                  <a:solidFill>
                    <a:schemeClr val="bg1"/>
                  </a:solidFill>
                </a:rPr>
                <a:t>Target VM</a:t>
              </a:r>
            </a:p>
          </p:txBody>
        </p:sp>
      </p:grpSp>
    </p:spTree>
    <p:extLst>
      <p:ext uri="{BB962C8B-B14F-4D97-AF65-F5344CB8AC3E}">
        <p14:creationId xmlns:p14="http://schemas.microsoft.com/office/powerpoint/2010/main" val="20265699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wipe(left)">
                                      <p:cBhvr>
                                        <p:cTn id="11" dur="500"/>
                                        <p:tgtEl>
                                          <p:spTgt spid="1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left)">
                                      <p:cBhvr>
                                        <p:cTn id="16" dur="500"/>
                                        <p:tgtEl>
                                          <p:spTgt spid="11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12"/>
                                        </p:tgtEl>
                                        <p:attrNameLst>
                                          <p:attrName>style.visibility</p:attrName>
                                        </p:attrNameLst>
                                      </p:cBhvr>
                                      <p:to>
                                        <p:strVal val="visible"/>
                                      </p:to>
                                    </p:set>
                                    <p:animEffect transition="in" filter="fade">
                                      <p:cBhvr>
                                        <p:cTn id="20" dur="500"/>
                                        <p:tgtEl>
                                          <p:spTgt spid="1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12"/>
                                        </p:tgtEl>
                                      </p:cBhvr>
                                    </p:animEffect>
                                    <p:set>
                                      <p:cBhvr>
                                        <p:cTn id="25" dur="1" fill="hold">
                                          <p:stCondLst>
                                            <p:cond delay="499"/>
                                          </p:stCondLst>
                                        </p:cTn>
                                        <p:tgtEl>
                                          <p:spTgt spid="11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11"/>
                                        </p:tgtEl>
                                      </p:cBhvr>
                                    </p:animEffect>
                                    <p:set>
                                      <p:cBhvr>
                                        <p:cTn id="28" dur="1" fill="hold">
                                          <p:stCondLst>
                                            <p:cond delay="499"/>
                                          </p:stCondLst>
                                        </p:cTn>
                                        <p:tgtEl>
                                          <p:spTgt spid="111"/>
                                        </p:tgtEl>
                                        <p:attrNameLst>
                                          <p:attrName>style.visibility</p:attrName>
                                        </p:attrNameLst>
                                      </p:cBhvr>
                                      <p:to>
                                        <p:strVal val="hidden"/>
                                      </p:to>
                                    </p:se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26"/>
                                        </p:tgtEl>
                                        <p:attrNameLst>
                                          <p:attrName>style.visibility</p:attrName>
                                        </p:attrNameLst>
                                      </p:cBhvr>
                                      <p:to>
                                        <p:strVal val="visible"/>
                                      </p:to>
                                    </p:set>
                                    <p:animEffect transition="in" filter="wipe(left)">
                                      <p:cBhvr>
                                        <p:cTn id="32" dur="500"/>
                                        <p:tgtEl>
                                          <p:spTgt spid="126"/>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fade">
                                      <p:cBhvr>
                                        <p:cTn id="36" dur="500"/>
                                        <p:tgtEl>
                                          <p:spTgt spid="9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par>
                          <p:cTn id="41" fill="hold">
                            <p:stCondLst>
                              <p:cond delay="0"/>
                            </p:stCondLst>
                            <p:childTnLst>
                              <p:par>
                                <p:cTn id="42" presetID="10" presetClass="entr" presetSubtype="0" fill="hold" nodeType="afterEffect">
                                  <p:stCondLst>
                                    <p:cond delay="100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28"/>
                                        </p:tgtEl>
                                        <p:attrNameLst>
                                          <p:attrName>style.visibility</p:attrName>
                                        </p:attrNameLst>
                                      </p:cBhvr>
                                      <p:to>
                                        <p:strVal val="visible"/>
                                      </p:to>
                                    </p:set>
                                    <p:animEffect transition="in" filter="wipe(right)">
                                      <p:cBhvr>
                                        <p:cTn id="49" dur="500"/>
                                        <p:tgtEl>
                                          <p:spTgt spid="128"/>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130"/>
                                        </p:tgtEl>
                                        <p:attrNameLst>
                                          <p:attrName>style.visibility</p:attrName>
                                        </p:attrNameLst>
                                      </p:cBhvr>
                                      <p:to>
                                        <p:strVal val="visible"/>
                                      </p:to>
                                    </p:set>
                                    <p:animEffect transition="in" filter="wipe(down)">
                                      <p:cBhvr>
                                        <p:cTn id="53" dur="500"/>
                                        <p:tgtEl>
                                          <p:spTgt spid="130"/>
                                        </p:tgtEl>
                                      </p:cBhvr>
                                    </p:animEffect>
                                  </p:childTnLst>
                                </p:cTn>
                              </p:par>
                              <p:par>
                                <p:cTn id="54" presetID="22" presetClass="entr" presetSubtype="2" fill="hold" nodeType="withEffect">
                                  <p:stCondLst>
                                    <p:cond delay="0"/>
                                  </p:stCondLst>
                                  <p:childTnLst>
                                    <p:set>
                                      <p:cBhvr>
                                        <p:cTn id="55" dur="1" fill="hold">
                                          <p:stCondLst>
                                            <p:cond delay="0"/>
                                          </p:stCondLst>
                                        </p:cTn>
                                        <p:tgtEl>
                                          <p:spTgt spid="132"/>
                                        </p:tgtEl>
                                        <p:attrNameLst>
                                          <p:attrName>style.visibility</p:attrName>
                                        </p:attrNameLst>
                                      </p:cBhvr>
                                      <p:to>
                                        <p:strVal val="visible"/>
                                      </p:to>
                                    </p:set>
                                    <p:animEffect transition="in" filter="wipe(right)">
                                      <p:cBhvr>
                                        <p:cTn id="56"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Four levels of HA</a:t>
            </a:r>
            <a:endParaRPr lang="en-US" dirty="0"/>
          </a:p>
        </p:txBody>
      </p:sp>
      <p:sp>
        <p:nvSpPr>
          <p:cNvPr id="5" name="Content Placeholder 4"/>
          <p:cNvSpPr>
            <a:spLocks noGrp="1"/>
          </p:cNvSpPr>
          <p:nvPr>
            <p:ph sz="quarter" idx="10"/>
          </p:nvPr>
        </p:nvSpPr>
        <p:spPr/>
        <p:txBody>
          <a:bodyPr/>
          <a:lstStyle/>
          <a:p>
            <a:r>
              <a:rPr lang="en-US" dirty="0" smtClean="0"/>
              <a:t>Built in!</a:t>
            </a:r>
            <a:endParaRPr lang="en-US" dirty="0"/>
          </a:p>
        </p:txBody>
      </p:sp>
    </p:spTree>
    <p:extLst>
      <p:ext uri="{BB962C8B-B14F-4D97-AF65-F5344CB8AC3E}">
        <p14:creationId xmlns:p14="http://schemas.microsoft.com/office/powerpoint/2010/main" val="18690279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484"/>
          <p:cNvSpPr txBox="1"/>
          <p:nvPr/>
        </p:nvSpPr>
        <p:spPr>
          <a:xfrm>
            <a:off x="247617" y="1291315"/>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a:bodyPr>
          <a:lstStyle>
            <a:defPPr>
              <a:defRPr lang="en-US"/>
            </a:defPPr>
            <a:lvl1pPr marR="0" lvl="0" indent="0" algn="ctr" fontAlgn="auto">
              <a:lnSpc>
                <a:spcPct val="100000"/>
              </a:lnSpc>
              <a:spcBef>
                <a:spcPts val="0"/>
              </a:spcBef>
              <a:spcAft>
                <a:spcPts val="0"/>
              </a:spcAft>
              <a:buClr>
                <a:srgbClr val="4D4D4D"/>
              </a:buClr>
              <a:buSzPct val="25000"/>
              <a:buFont typeface="Source Sans Pro"/>
              <a:buNone/>
              <a:tabLst/>
              <a:defRPr kumimoji="0" b="1" i="0" u="none" strike="noStrike" kern="0" cap="none" spc="0" normalizeH="0" baseline="0">
                <a:ln>
                  <a:noFill/>
                </a:ln>
                <a:solidFill>
                  <a:srgbClr val="4D4D4D"/>
                </a:solidFill>
                <a:effectLst/>
                <a:uLnTx/>
                <a:uFillTx/>
                <a:latin typeface="Source Sans Pro"/>
                <a:ea typeface="Source Sans Pro"/>
                <a:cs typeface="Source Sans Pro"/>
              </a:defRPr>
            </a:lvl1pPr>
          </a:lstStyle>
          <a:p>
            <a:r>
              <a:rPr lang="en-US" dirty="0">
                <a:sym typeface="Source Sans Pro"/>
              </a:rPr>
              <a:t>PCF</a:t>
            </a:r>
          </a:p>
        </p:txBody>
      </p:sp>
      <p:sp>
        <p:nvSpPr>
          <p:cNvPr id="67" name="Title 1"/>
          <p:cNvSpPr txBox="1">
            <a:spLocks/>
          </p:cNvSpPr>
          <p:nvPr/>
        </p:nvSpPr>
        <p:spPr bwMode="gray">
          <a:xfrm>
            <a:off x="366712" y="57150"/>
            <a:ext cx="8410499" cy="451406"/>
          </a:xfrm>
          <a:prstGeom prst="rect">
            <a:avLst/>
          </a:prstGeom>
          <a:noFill/>
        </p:spPr>
        <p:txBody>
          <a:bodyPr vert="horz" wrap="square" lIns="0" tIns="0" rIns="0" bIns="0" numCol="1" anchor="t" anchorCtr="0" compatLnSpc="1">
            <a:prstTxWarp prst="textNoShape">
              <a:avLst/>
            </a:prstTxWarp>
          </a:bodyPr>
          <a:lstStyle>
            <a:lvl1pPr>
              <a:lnSpc>
                <a:spcPct val="90000"/>
              </a:lnSpc>
              <a:spcBef>
                <a:spcPct val="0"/>
              </a:spcBef>
              <a:buNone/>
              <a:defRPr sz="3200">
                <a:solidFill>
                  <a:schemeClr val="tx2"/>
                </a:solidFill>
                <a:latin typeface="Arial" charset="0"/>
                <a:ea typeface="+mj-ea"/>
                <a:cs typeface="Arial" charset="0"/>
              </a:defRPr>
            </a:lvl1pPr>
          </a:lstStyle>
          <a:p>
            <a:r>
              <a:rPr lang="en-US" dirty="0">
                <a:solidFill>
                  <a:srgbClr val="008881"/>
                </a:solidFill>
              </a:rPr>
              <a:t>How Pivotal CF enables four layers of HA</a:t>
            </a:r>
            <a:br>
              <a:rPr lang="en-US" dirty="0">
                <a:solidFill>
                  <a:srgbClr val="008881"/>
                </a:solidFill>
              </a:rPr>
            </a:br>
            <a:endParaRPr lang="en-US" dirty="0">
              <a:solidFill>
                <a:schemeClr val="tx1"/>
              </a:solidFill>
            </a:endParaRPr>
          </a:p>
        </p:txBody>
      </p:sp>
      <p:sp>
        <p:nvSpPr>
          <p:cNvPr id="68" name="Shape 497"/>
          <p:cNvSpPr txBox="1"/>
          <p:nvPr/>
        </p:nvSpPr>
        <p:spPr>
          <a:xfrm>
            <a:off x="678544" y="742950"/>
            <a:ext cx="392386" cy="401834"/>
          </a:xfrm>
          <a:prstGeom prst="rect">
            <a:avLst/>
          </a:prstGeom>
          <a:solidFill>
            <a:schemeClr val="bg1">
              <a:lumMod val="95000"/>
            </a:schemeClr>
          </a:solidFill>
          <a:ln>
            <a:noFill/>
          </a:ln>
        </p:spPr>
        <p:txBody>
          <a:bodyPr lIns="91425" tIns="91425" rIns="91425" bIns="91425" anchor="t" anchorCtr="0">
            <a:normAutofit fontScale="85000" lnSpcReduction="20000"/>
          </a:bodyPr>
          <a:lstStyle/>
          <a:p>
            <a:pPr marL="0" marR="0" lvl="0" indent="0" algn="ctr" rtl="0">
              <a:lnSpc>
                <a:spcPct val="100000"/>
              </a:lnSpc>
              <a:spcBef>
                <a:spcPts val="0"/>
              </a:spcBef>
              <a:spcAft>
                <a:spcPts val="0"/>
              </a:spcAft>
              <a:buClr>
                <a:schemeClr val="dk1"/>
              </a:buClr>
              <a:buSzPct val="25000"/>
              <a:buFont typeface="Source Sans Pro"/>
              <a:buNone/>
            </a:pPr>
            <a:r>
              <a:rPr lang="en-US" sz="2000" b="1" i="0" u="none" strike="noStrike" cap="none" baseline="0" dirty="0" smtClean="0">
                <a:solidFill>
                  <a:schemeClr val="dk1"/>
                </a:solidFill>
                <a:latin typeface="Source Sans Pro"/>
                <a:ea typeface="Source Sans Pro"/>
                <a:cs typeface="Source Sans Pro"/>
                <a:sym typeface="Source Sans Pro"/>
              </a:rPr>
              <a:t>1.</a:t>
            </a:r>
            <a:endParaRPr lang="en-US" sz="2000" b="0" i="0" u="none" strike="noStrike" cap="none" baseline="0" dirty="0">
              <a:solidFill>
                <a:schemeClr val="dk1"/>
              </a:solidFill>
              <a:latin typeface="Source Sans Pro"/>
              <a:ea typeface="Source Sans Pro"/>
              <a:cs typeface="Source Sans Pro"/>
              <a:sym typeface="Source Sans Pro"/>
            </a:endParaRPr>
          </a:p>
        </p:txBody>
      </p:sp>
      <p:sp>
        <p:nvSpPr>
          <p:cNvPr id="69" name="Shape 497"/>
          <p:cNvSpPr txBox="1"/>
          <p:nvPr/>
        </p:nvSpPr>
        <p:spPr>
          <a:xfrm>
            <a:off x="2565405" y="722116"/>
            <a:ext cx="392386" cy="401834"/>
          </a:xfrm>
          <a:prstGeom prst="rect">
            <a:avLst/>
          </a:prstGeom>
          <a:solidFill>
            <a:schemeClr val="bg1">
              <a:lumMod val="95000"/>
            </a:schemeClr>
          </a:solidFill>
          <a:ln>
            <a:noFill/>
          </a:ln>
        </p:spPr>
        <p:txBody>
          <a:bodyPr lIns="91425" tIns="91425" rIns="91425" bIns="91425" anchor="t" anchorCtr="0">
            <a:normAutofit fontScale="85000" lnSpcReduction="20000"/>
          </a:bodyPr>
          <a:lstStyle/>
          <a:p>
            <a:pPr marL="0" marR="0" lvl="0" indent="0" algn="ctr" rtl="0">
              <a:lnSpc>
                <a:spcPct val="100000"/>
              </a:lnSpc>
              <a:spcBef>
                <a:spcPts val="0"/>
              </a:spcBef>
              <a:spcAft>
                <a:spcPts val="0"/>
              </a:spcAft>
              <a:buClr>
                <a:schemeClr val="dk1"/>
              </a:buClr>
              <a:buSzPct val="25000"/>
              <a:buFont typeface="Source Sans Pro"/>
              <a:buNone/>
            </a:pPr>
            <a:r>
              <a:rPr lang="en-US" sz="2000" b="1" dirty="0">
                <a:solidFill>
                  <a:schemeClr val="dk1"/>
                </a:solidFill>
                <a:latin typeface="Source Sans Pro"/>
                <a:ea typeface="Source Sans Pro"/>
                <a:cs typeface="Source Sans Pro"/>
                <a:sym typeface="Source Sans Pro"/>
              </a:rPr>
              <a:t>2</a:t>
            </a:r>
            <a:r>
              <a:rPr lang="en-US" sz="2000" b="1" i="0" u="none" strike="noStrike" cap="none" baseline="0" dirty="0" smtClean="0">
                <a:solidFill>
                  <a:schemeClr val="dk1"/>
                </a:solidFill>
                <a:latin typeface="Source Sans Pro"/>
                <a:ea typeface="Source Sans Pro"/>
                <a:cs typeface="Source Sans Pro"/>
                <a:sym typeface="Source Sans Pro"/>
              </a:rPr>
              <a:t>.</a:t>
            </a:r>
            <a:endParaRPr lang="en-US" sz="2000" b="0" i="0" u="none" strike="noStrike" cap="none" baseline="0" dirty="0">
              <a:solidFill>
                <a:schemeClr val="dk1"/>
              </a:solidFill>
              <a:latin typeface="Source Sans Pro"/>
              <a:ea typeface="Source Sans Pro"/>
              <a:cs typeface="Source Sans Pro"/>
              <a:sym typeface="Source Sans Pro"/>
            </a:endParaRPr>
          </a:p>
        </p:txBody>
      </p:sp>
      <p:sp>
        <p:nvSpPr>
          <p:cNvPr id="77" name="Rectangle 76"/>
          <p:cNvSpPr/>
          <p:nvPr/>
        </p:nvSpPr>
        <p:spPr>
          <a:xfrm>
            <a:off x="415211" y="1711693"/>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78" name="Rectangle 77"/>
          <p:cNvSpPr/>
          <p:nvPr/>
        </p:nvSpPr>
        <p:spPr>
          <a:xfrm>
            <a:off x="759580" y="169919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79" name="Rectangle 78"/>
          <p:cNvSpPr/>
          <p:nvPr/>
        </p:nvSpPr>
        <p:spPr>
          <a:xfrm>
            <a:off x="1103392" y="1696293"/>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80" name="Rectangle 79"/>
          <p:cNvSpPr/>
          <p:nvPr/>
        </p:nvSpPr>
        <p:spPr>
          <a:xfrm>
            <a:off x="750161" y="24482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81" name="Straight Connector 80"/>
          <p:cNvCxnSpPr>
            <a:stCxn id="78" idx="2"/>
            <a:endCxn id="80" idx="0"/>
          </p:cNvCxnSpPr>
          <p:nvPr/>
        </p:nvCxnSpPr>
        <p:spPr>
          <a:xfrm flipH="1">
            <a:off x="881697" y="2114459"/>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sp>
        <p:nvSpPr>
          <p:cNvPr id="83" name="Shape 499"/>
          <p:cNvSpPr/>
          <p:nvPr/>
        </p:nvSpPr>
        <p:spPr>
          <a:xfrm>
            <a:off x="785235" y="1962139"/>
            <a:ext cx="212277" cy="150855"/>
          </a:xfrm>
          <a:custGeom>
            <a:avLst/>
            <a:gdLst/>
            <a:ahLst/>
            <a:cxnLst/>
            <a:rect l="0" t="0" r="0" b="0"/>
            <a:pathLst>
              <a:path w="847118" h="847118" extrusionOk="0">
                <a:moveTo>
                  <a:pt x="0" y="148240"/>
                </a:moveTo>
                <a:lnTo>
                  <a:pt x="148240" y="0"/>
                </a:lnTo>
                <a:lnTo>
                  <a:pt x="423559" y="275319"/>
                </a:lnTo>
                <a:lnTo>
                  <a:pt x="698878" y="0"/>
                </a:lnTo>
                <a:lnTo>
                  <a:pt x="847118" y="148240"/>
                </a:lnTo>
                <a:lnTo>
                  <a:pt x="571799" y="423559"/>
                </a:lnTo>
                <a:lnTo>
                  <a:pt x="847118" y="698878"/>
                </a:lnTo>
                <a:lnTo>
                  <a:pt x="698878" y="847118"/>
                </a:lnTo>
                <a:lnTo>
                  <a:pt x="423559" y="571799"/>
                </a:lnTo>
                <a:lnTo>
                  <a:pt x="148240" y="847118"/>
                </a:lnTo>
                <a:lnTo>
                  <a:pt x="0" y="698878"/>
                </a:lnTo>
                <a:lnTo>
                  <a:pt x="275319" y="423559"/>
                </a:lnTo>
                <a:lnTo>
                  <a:pt x="0" y="148240"/>
                </a:lnTo>
                <a:close/>
              </a:path>
            </a:pathLst>
          </a:custGeom>
          <a:solidFill>
            <a:srgbClr val="CC0000"/>
          </a:solidFill>
          <a:ln w="19050" cap="flat">
            <a:solidFill>
              <a:srgbClr val="CC0000"/>
            </a:solidFill>
            <a:prstDash val="solid"/>
            <a:round/>
            <a:headEnd type="none" w="med" len="med"/>
            <a:tailEnd type="none" w="med" len="med"/>
          </a:ln>
        </p:spPr>
        <p:txBody>
          <a:bodyPr lIns="91425" tIns="91425" rIns="91425" bIns="91425" anchor="t" anchorCtr="0">
            <a:normAutofit fontScale="25000" lnSpcReduction="20000"/>
          </a:bodyPr>
          <a:lstStyle/>
          <a:p>
            <a:pPr marL="0" marR="0" lvl="0" indent="0" algn="l" rtl="0">
              <a:lnSpc>
                <a:spcPct val="100000"/>
              </a:lnSpc>
              <a:spcBef>
                <a:spcPts val="0"/>
              </a:spcBef>
              <a:spcAft>
                <a:spcPts val="0"/>
              </a:spcAft>
              <a:buNone/>
            </a:pPr>
            <a:endParaRPr sz="2400" b="0" i="0" u="none" strike="noStrike" cap="none" baseline="0">
              <a:solidFill>
                <a:schemeClr val="dk1"/>
              </a:solidFill>
              <a:latin typeface="Arial"/>
              <a:ea typeface="Arial"/>
              <a:cs typeface="Arial"/>
              <a:sym typeface="Arial"/>
            </a:endParaRPr>
          </a:p>
        </p:txBody>
      </p:sp>
      <p:sp>
        <p:nvSpPr>
          <p:cNvPr id="84" name="Shape 482"/>
          <p:cNvSpPr txBox="1"/>
          <p:nvPr/>
        </p:nvSpPr>
        <p:spPr>
          <a:xfrm>
            <a:off x="175529" y="3272538"/>
            <a:ext cx="1344612" cy="709612"/>
          </a:xfrm>
          <a:prstGeom prst="rect">
            <a:avLst/>
          </a:prstGeom>
          <a:noFill/>
          <a:ln>
            <a:solidFill>
              <a:srgbClr val="4D4D4D">
                <a:lumMod val="60000"/>
                <a:lumOff val="40000"/>
              </a:srgbClr>
            </a:solidFill>
          </a:ln>
        </p:spPr>
        <p:txBody>
          <a:bodyPr lIns="91425" tIns="91425" rIns="91425" bIns="91425" anchor="t" anchorCtr="0">
            <a:normAutofit fontScale="85000" lnSpcReduction="10000"/>
          </a:bodyPr>
          <a:lstStyle>
            <a:defPPr>
              <a:defRPr lang="en-US"/>
            </a:defPPr>
            <a:lvl1pPr marR="0" lvl="0" indent="0" fontAlgn="auto">
              <a:lnSpc>
                <a:spcPct val="100000"/>
              </a:lnSpc>
              <a:spcBef>
                <a:spcPts val="0"/>
              </a:spcBef>
              <a:spcAft>
                <a:spcPts val="0"/>
              </a:spcAft>
              <a:buClr>
                <a:srgbClr val="4D4D4D"/>
              </a:buClr>
              <a:buSzPct val="25000"/>
              <a:buFont typeface="Source Sans Pro"/>
              <a:buNone/>
              <a:tabLst/>
              <a:defRPr kumimoji="0" sz="1200" b="0" i="0" u="none" strike="noStrike" kern="0" cap="none" spc="0" normalizeH="0" baseline="0">
                <a:ln>
                  <a:noFill/>
                </a:ln>
                <a:solidFill>
                  <a:srgbClr val="FFFFFF"/>
                </a:solidFill>
                <a:effectLst/>
                <a:uLnTx/>
                <a:uFillTx/>
                <a:latin typeface="Source Sans Pro"/>
                <a:ea typeface="Source Sans Pro"/>
                <a:cs typeface="Source Sans Pro"/>
              </a:defRPr>
            </a:lvl1pPr>
          </a:lstStyle>
          <a:p>
            <a:r>
              <a:rPr lang="en-US" dirty="0">
                <a:sym typeface="Source Sans Pro"/>
              </a:rPr>
              <a:t>If an app fails, PCF reboots app in a new container.</a:t>
            </a:r>
          </a:p>
        </p:txBody>
      </p:sp>
      <p:sp>
        <p:nvSpPr>
          <p:cNvPr id="86" name="Pentagon 85"/>
          <p:cNvSpPr/>
          <p:nvPr/>
        </p:nvSpPr>
        <p:spPr>
          <a:xfrm>
            <a:off x="214482" y="4078129"/>
            <a:ext cx="1282728" cy="509887"/>
          </a:xfrm>
          <a:prstGeom prst="homePlate">
            <a:avLst/>
          </a:prstGeom>
          <a:gradFill rotWithShape="1">
            <a:gsLst>
              <a:gs pos="0">
                <a:srgbClr val="33928A">
                  <a:tint val="100000"/>
                  <a:shade val="100000"/>
                  <a:satMod val="130000"/>
                </a:srgbClr>
              </a:gs>
              <a:gs pos="100000">
                <a:srgbClr val="33928A">
                  <a:tint val="50000"/>
                  <a:shade val="100000"/>
                  <a:satMod val="350000"/>
                </a:srgbClr>
              </a:gs>
            </a:gsLst>
            <a:lin ang="16200000" scaled="0"/>
          </a:gra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8881">
                    <a:lumMod val="50000"/>
                  </a:srgbClr>
                </a:solidFill>
                <a:effectLst/>
                <a:uLnTx/>
                <a:uFillTx/>
                <a:latin typeface="Arial"/>
                <a:ea typeface="+mn-ea"/>
                <a:cs typeface="+mn-cs"/>
              </a:rPr>
              <a:t>App Fail</a:t>
            </a:r>
            <a:endParaRPr kumimoji="0" lang="en-US" sz="1800" b="0" i="0" u="none" strike="noStrike" kern="0" cap="none" spc="0" normalizeH="0" baseline="0" noProof="0" dirty="0">
              <a:ln>
                <a:noFill/>
              </a:ln>
              <a:solidFill>
                <a:srgbClr val="008881">
                  <a:lumMod val="50000"/>
                </a:srgbClr>
              </a:solidFill>
              <a:effectLst/>
              <a:uLnTx/>
              <a:uFillTx/>
              <a:latin typeface="Arial"/>
              <a:ea typeface="+mn-ea"/>
              <a:cs typeface="+mn-cs"/>
            </a:endParaRPr>
          </a:p>
        </p:txBody>
      </p:sp>
      <p:grpSp>
        <p:nvGrpSpPr>
          <p:cNvPr id="95" name="Group 94"/>
          <p:cNvGrpSpPr/>
          <p:nvPr/>
        </p:nvGrpSpPr>
        <p:grpSpPr>
          <a:xfrm>
            <a:off x="2140360" y="1271057"/>
            <a:ext cx="1204912" cy="1656156"/>
            <a:chOff x="258762" y="1409700"/>
            <a:chExt cx="1204912" cy="1656156"/>
          </a:xfrm>
        </p:grpSpPr>
        <p:sp>
          <p:nvSpPr>
            <p:cNvPr id="96" name="Shape 484"/>
            <p:cNvSpPr txBox="1"/>
            <p:nvPr/>
          </p:nvSpPr>
          <p:spPr>
            <a:xfrm>
              <a:off x="258762"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1800" b="1" i="0" u="none" strike="noStrike" kern="0" cap="none" spc="0" normalizeH="0" baseline="0" noProof="0" dirty="0" smtClean="0">
                  <a:ln>
                    <a:noFill/>
                  </a:ln>
                  <a:solidFill>
                    <a:srgbClr val="4D4D4D"/>
                  </a:solidFill>
                  <a:effectLst/>
                  <a:uLnTx/>
                  <a:uFillTx/>
                  <a:latin typeface="Source Sans Pro"/>
                  <a:ea typeface="Source Sans Pro"/>
                  <a:cs typeface="Source Sans Pro"/>
                  <a:sym typeface="Source Sans Pro"/>
                </a:rPr>
                <a:t>PCF</a:t>
              </a: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97" name="Rectangle 96"/>
            <p:cNvSpPr/>
            <p:nvPr/>
          </p:nvSpPr>
          <p:spPr>
            <a:xfrm>
              <a:off x="315414" y="1849913"/>
              <a:ext cx="343812" cy="296449"/>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a:ea typeface="+mn-ea"/>
                  <a:cs typeface="+mn-cs"/>
                </a:rPr>
                <a:t>A</a:t>
              </a:r>
            </a:p>
          </p:txBody>
        </p:sp>
        <p:sp>
          <p:nvSpPr>
            <p:cNvPr id="98" name="Rectangle 97"/>
            <p:cNvSpPr/>
            <p:nvPr/>
          </p:nvSpPr>
          <p:spPr>
            <a:xfrm>
              <a:off x="677925" y="1841692"/>
              <a:ext cx="343812" cy="3088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99" name="Rectangle 98"/>
            <p:cNvSpPr/>
            <p:nvPr/>
          </p:nvSpPr>
          <p:spPr>
            <a:xfrm>
              <a:off x="1048950" y="1841265"/>
              <a:ext cx="343812" cy="316046"/>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100" name="Rectangle 99"/>
          <p:cNvSpPr/>
          <p:nvPr/>
        </p:nvSpPr>
        <p:spPr>
          <a:xfrm>
            <a:off x="2244567" y="2109214"/>
            <a:ext cx="972766" cy="250990"/>
          </a:xfrm>
          <a:prstGeom prst="rect">
            <a:avLst/>
          </a:prstGeom>
          <a:solidFill>
            <a:srgbClr val="FFFFFF">
              <a:lumMod val="75000"/>
              <a:alpha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Process</a:t>
            </a:r>
            <a:endParaRPr kumimoji="0" lang="en-US" sz="800" b="0" i="0" u="none" strike="noStrike" kern="0" cap="none" spc="0" normalizeH="0" baseline="0" noProof="0" dirty="0">
              <a:ln>
                <a:noFill/>
              </a:ln>
              <a:solidFill>
                <a:srgbClr val="000000"/>
              </a:solidFill>
              <a:effectLst/>
              <a:uLnTx/>
              <a:uFillTx/>
              <a:latin typeface="Arial"/>
              <a:ea typeface="+mn-ea"/>
              <a:cs typeface="+mn-cs"/>
            </a:endParaRPr>
          </a:p>
        </p:txBody>
      </p:sp>
      <p:sp>
        <p:nvSpPr>
          <p:cNvPr id="101" name="Shape 490"/>
          <p:cNvSpPr txBox="1"/>
          <p:nvPr/>
        </p:nvSpPr>
        <p:spPr>
          <a:xfrm>
            <a:off x="2178549" y="2312279"/>
            <a:ext cx="533808" cy="578112"/>
          </a:xfrm>
          <a:prstGeom prst="rect">
            <a:avLst/>
          </a:prstGeom>
          <a:noFill/>
          <a:ln w="19050" cap="rnd">
            <a:solidFill>
              <a:srgbClr val="FFFFFF">
                <a:lumMod val="75000"/>
              </a:srgbClr>
            </a:solidFill>
            <a:prstDash val="sysDash"/>
            <a:round/>
            <a:headEnd type="none" w="med" len="med"/>
            <a:tailEnd type="none" w="med" len="med"/>
          </a:ln>
        </p:spPr>
        <p:txBody>
          <a:bodyPr lIns="91425" tIns="91425" rIns="91425" bIns="91425" anchor="b" anchorCtr="0">
            <a:normAutofit/>
          </a:bodyPr>
          <a:lstStyle/>
          <a:p>
            <a:pPr marL="0" marR="0" lvl="0" indent="0"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9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VM1</a:t>
            </a:r>
            <a:endParaRPr kumimoji="0" lang="en-US" sz="9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102" name="Shape 490"/>
          <p:cNvSpPr txBox="1"/>
          <p:nvPr/>
        </p:nvSpPr>
        <p:spPr>
          <a:xfrm>
            <a:off x="2775858" y="2316886"/>
            <a:ext cx="534786" cy="578112"/>
          </a:xfrm>
          <a:prstGeom prst="rect">
            <a:avLst/>
          </a:prstGeom>
          <a:noFill/>
          <a:ln w="19050" cap="rnd">
            <a:solidFill>
              <a:srgbClr val="FFFFFF">
                <a:lumMod val="75000"/>
              </a:srgbClr>
            </a:solidFill>
            <a:prstDash val="sysDash"/>
            <a:round/>
            <a:headEnd type="none" w="med" len="med"/>
            <a:tailEnd type="none" w="med" len="med"/>
          </a:ln>
        </p:spPr>
        <p:txBody>
          <a:bodyPr lIns="91425" tIns="91425" rIns="91425" bIns="91425" anchor="b" anchorCtr="0">
            <a:normAutofit/>
          </a:bodyPr>
          <a:lstStyle/>
          <a:p>
            <a:pPr marL="0" marR="0" lvl="0" indent="0"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9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VM2</a:t>
            </a:r>
            <a:endParaRPr kumimoji="0" lang="en-US" sz="9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103" name="Shape 482"/>
          <p:cNvSpPr txBox="1"/>
          <p:nvPr/>
        </p:nvSpPr>
        <p:spPr>
          <a:xfrm>
            <a:off x="2113771" y="3277502"/>
            <a:ext cx="1344612" cy="709612"/>
          </a:xfrm>
          <a:prstGeom prst="rect">
            <a:avLst/>
          </a:prstGeom>
          <a:noFill/>
          <a:ln>
            <a:solidFill>
              <a:srgbClr val="4D4D4D">
                <a:lumMod val="60000"/>
                <a:lumOff val="40000"/>
              </a:srgbClr>
            </a:solidFill>
          </a:ln>
        </p:spPr>
        <p:txBody>
          <a:bodyPr lIns="91425" tIns="91425" rIns="91425" bIns="91425" anchor="t" anchorCtr="0">
            <a:normAutofit lnSpcReduction="10000"/>
          </a:bodyPr>
          <a:lstStyle>
            <a:defPPr>
              <a:defRPr lang="en-US"/>
            </a:defPPr>
            <a:lvl1pPr marR="0" lvl="0" indent="0" fontAlgn="auto">
              <a:lnSpc>
                <a:spcPct val="100000"/>
              </a:lnSpc>
              <a:spcBef>
                <a:spcPts val="0"/>
              </a:spcBef>
              <a:spcAft>
                <a:spcPts val="0"/>
              </a:spcAft>
              <a:buClr>
                <a:srgbClr val="4D4D4D"/>
              </a:buClr>
              <a:buSzPct val="25000"/>
              <a:buFont typeface="Source Sans Pro"/>
              <a:buNone/>
              <a:tabLst/>
              <a:defRPr kumimoji="0" sz="1200" b="0" i="0" u="none" strike="noStrike" kern="0" cap="none" spc="0" normalizeH="0" baseline="0">
                <a:ln>
                  <a:noFill/>
                </a:ln>
                <a:solidFill>
                  <a:srgbClr val="FFFFFF"/>
                </a:solidFill>
                <a:effectLst/>
                <a:uLnTx/>
                <a:uFillTx/>
                <a:latin typeface="Source Sans Pro"/>
                <a:ea typeface="Source Sans Pro"/>
                <a:cs typeface="Source Sans Pro"/>
              </a:defRPr>
            </a:lvl1pPr>
          </a:lstStyle>
          <a:p>
            <a:r>
              <a:rPr lang="en-US" dirty="0">
                <a:sym typeface="Source Sans Pro"/>
              </a:rPr>
              <a:t>If a process fails, PCF restarts the process</a:t>
            </a:r>
          </a:p>
        </p:txBody>
      </p:sp>
      <p:sp>
        <p:nvSpPr>
          <p:cNvPr id="105" name="Pentagon 104"/>
          <p:cNvSpPr/>
          <p:nvPr/>
        </p:nvSpPr>
        <p:spPr>
          <a:xfrm>
            <a:off x="2101952" y="4078129"/>
            <a:ext cx="1574588" cy="509887"/>
          </a:xfrm>
          <a:prstGeom prst="homePlate">
            <a:avLst/>
          </a:prstGeom>
          <a:gradFill rotWithShape="1">
            <a:gsLst>
              <a:gs pos="0">
                <a:srgbClr val="33928A">
                  <a:tint val="100000"/>
                  <a:shade val="100000"/>
                  <a:satMod val="130000"/>
                </a:srgbClr>
              </a:gs>
              <a:gs pos="100000">
                <a:srgbClr val="33928A">
                  <a:tint val="50000"/>
                  <a:shade val="100000"/>
                  <a:satMod val="350000"/>
                </a:srgbClr>
              </a:gs>
            </a:gsLst>
            <a:lin ang="16200000" scaled="0"/>
          </a:gra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292929"/>
                </a:solidFill>
                <a:effectLst/>
                <a:uLnTx/>
                <a:uFillTx/>
                <a:latin typeface="Arial"/>
                <a:ea typeface="+mn-ea"/>
                <a:cs typeface="+mn-cs"/>
              </a:rPr>
              <a:t>Process Fail</a:t>
            </a:r>
            <a:endParaRPr kumimoji="0" lang="en-US" sz="1800" b="0" i="0" u="none" strike="noStrike" kern="0" cap="none" spc="0" normalizeH="0" baseline="0" noProof="0" dirty="0">
              <a:ln>
                <a:noFill/>
              </a:ln>
              <a:solidFill>
                <a:srgbClr val="292929"/>
              </a:solidFill>
              <a:effectLst/>
              <a:uLnTx/>
              <a:uFillTx/>
              <a:latin typeface="Arial"/>
              <a:ea typeface="+mn-ea"/>
              <a:cs typeface="+mn-cs"/>
            </a:endParaRPr>
          </a:p>
        </p:txBody>
      </p:sp>
      <p:sp>
        <p:nvSpPr>
          <p:cNvPr id="106" name="Shape 499"/>
          <p:cNvSpPr/>
          <p:nvPr/>
        </p:nvSpPr>
        <p:spPr>
          <a:xfrm>
            <a:off x="2916731" y="2047414"/>
            <a:ext cx="197611" cy="355333"/>
          </a:xfrm>
          <a:custGeom>
            <a:avLst/>
            <a:gdLst/>
            <a:ahLst/>
            <a:cxnLst/>
            <a:rect l="0" t="0" r="0" b="0"/>
            <a:pathLst>
              <a:path w="847118" h="847118" extrusionOk="0">
                <a:moveTo>
                  <a:pt x="0" y="148240"/>
                </a:moveTo>
                <a:lnTo>
                  <a:pt x="148240" y="0"/>
                </a:lnTo>
                <a:lnTo>
                  <a:pt x="423559" y="275319"/>
                </a:lnTo>
                <a:lnTo>
                  <a:pt x="698878" y="0"/>
                </a:lnTo>
                <a:lnTo>
                  <a:pt x="847118" y="148240"/>
                </a:lnTo>
                <a:lnTo>
                  <a:pt x="571799" y="423559"/>
                </a:lnTo>
                <a:lnTo>
                  <a:pt x="847118" y="698878"/>
                </a:lnTo>
                <a:lnTo>
                  <a:pt x="698878" y="847118"/>
                </a:lnTo>
                <a:lnTo>
                  <a:pt x="423559" y="571799"/>
                </a:lnTo>
                <a:lnTo>
                  <a:pt x="148240" y="847118"/>
                </a:lnTo>
                <a:lnTo>
                  <a:pt x="0" y="698878"/>
                </a:lnTo>
                <a:lnTo>
                  <a:pt x="275319" y="423559"/>
                </a:lnTo>
                <a:lnTo>
                  <a:pt x="0" y="148240"/>
                </a:lnTo>
                <a:close/>
              </a:path>
            </a:pathLst>
          </a:custGeom>
          <a:solidFill>
            <a:srgbClr val="CC0000"/>
          </a:solidFill>
          <a:ln w="19050" cap="flat">
            <a:solidFill>
              <a:srgbClr val="CC0000"/>
            </a:solidFill>
            <a:prstDash val="solid"/>
            <a:round/>
            <a:headEnd type="none" w="med" len="med"/>
            <a:tailEnd type="none" w="med" len="med"/>
          </a:ln>
        </p:spPr>
        <p:txBody>
          <a:bodyPr lIns="91425" tIns="91425" rIns="91425" bIns="91425" anchor="t" anchorCtr="0">
            <a:normAutofit fontScale="25000" lnSpcReduction="20000"/>
          </a:bodyPr>
          <a:lstStyle/>
          <a:p>
            <a:pPr marL="0" marR="0" lvl="0" indent="0" algn="l" rtl="0">
              <a:lnSpc>
                <a:spcPct val="100000"/>
              </a:lnSpc>
              <a:spcBef>
                <a:spcPts val="0"/>
              </a:spcBef>
              <a:spcAft>
                <a:spcPts val="0"/>
              </a:spcAft>
              <a:buNone/>
            </a:pPr>
            <a:endParaRPr sz="2400" b="0" i="0" u="none" strike="noStrike" cap="none" baseline="0">
              <a:solidFill>
                <a:schemeClr val="dk1"/>
              </a:solidFill>
              <a:latin typeface="Arial"/>
              <a:ea typeface="Arial"/>
              <a:cs typeface="Arial"/>
              <a:sym typeface="Arial"/>
            </a:endParaRPr>
          </a:p>
        </p:txBody>
      </p:sp>
      <p:grpSp>
        <p:nvGrpSpPr>
          <p:cNvPr id="124" name="Group 123"/>
          <p:cNvGrpSpPr/>
          <p:nvPr/>
        </p:nvGrpSpPr>
        <p:grpSpPr>
          <a:xfrm>
            <a:off x="4061068" y="666750"/>
            <a:ext cx="1943598" cy="3921266"/>
            <a:chOff x="4061068" y="666750"/>
            <a:chExt cx="1943598" cy="3921266"/>
          </a:xfrm>
        </p:grpSpPr>
        <p:sp>
          <p:nvSpPr>
            <p:cNvPr id="125" name="Shape 519"/>
            <p:cNvSpPr txBox="1"/>
            <p:nvPr/>
          </p:nvSpPr>
          <p:spPr>
            <a:xfrm>
              <a:off x="4497368" y="2155067"/>
              <a:ext cx="1300162" cy="709612"/>
            </a:xfrm>
            <a:prstGeom prst="rect">
              <a:avLst/>
            </a:prstGeom>
            <a:noFill/>
            <a:ln>
              <a:noFill/>
            </a:ln>
          </p:spPr>
          <p:txBody>
            <a:bodyPr lIns="91425" tIns="91425" rIns="91425" bIns="91425" anchor="t" anchorCtr="0">
              <a:normAutofit lnSpcReduction="10000"/>
            </a:bodyPr>
            <a:lstStyle/>
            <a:p>
              <a:pPr marL="0" marR="0" lvl="0" indent="0" algn="l"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12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rPr>
                <a:t>3. </a:t>
              </a:r>
              <a:r>
                <a:rPr kumimoji="0" lang="en-US" sz="1200" b="0" i="0" u="none" strike="noStrike" kern="0" cap="none" spc="0" normalizeH="0" baseline="0" noProof="0" dirty="0" err="1">
                  <a:ln>
                    <a:noFill/>
                  </a:ln>
                  <a:solidFill>
                    <a:srgbClr val="4D4D4D"/>
                  </a:solidFill>
                  <a:effectLst/>
                  <a:uLnTx/>
                  <a:uFillTx/>
                  <a:latin typeface="Source Sans Pro"/>
                  <a:ea typeface="Source Sans Pro"/>
                  <a:cs typeface="Source Sans Pro"/>
                  <a:sym typeface="Source Sans Pro"/>
                </a:rPr>
                <a:t>Resurrector</a:t>
              </a:r>
              <a:r>
                <a:rPr kumimoji="0" lang="en-US" sz="1200" b="0"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rPr>
                <a:t> restarts failed VMs</a:t>
              </a:r>
            </a:p>
          </p:txBody>
        </p:sp>
        <p:sp>
          <p:nvSpPr>
            <p:cNvPr id="126" name="Pentagon 125"/>
            <p:cNvSpPr/>
            <p:nvPr/>
          </p:nvSpPr>
          <p:spPr>
            <a:xfrm>
              <a:off x="4275599" y="4078129"/>
              <a:ext cx="1282728" cy="509887"/>
            </a:xfrm>
            <a:prstGeom prst="homePlate">
              <a:avLst/>
            </a:prstGeom>
            <a:gradFill rotWithShape="1">
              <a:gsLst>
                <a:gs pos="0">
                  <a:srgbClr val="33928A">
                    <a:tint val="100000"/>
                    <a:shade val="100000"/>
                    <a:satMod val="130000"/>
                  </a:srgbClr>
                </a:gs>
                <a:gs pos="100000">
                  <a:srgbClr val="33928A">
                    <a:tint val="50000"/>
                    <a:shade val="100000"/>
                    <a:satMod val="350000"/>
                  </a:srgbClr>
                </a:gs>
              </a:gsLst>
              <a:lin ang="16200000" scaled="0"/>
            </a:gra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292929"/>
                  </a:solidFill>
                  <a:effectLst/>
                  <a:uLnTx/>
                  <a:uFillTx/>
                  <a:latin typeface="Arial"/>
                  <a:ea typeface="+mn-ea"/>
                  <a:cs typeface="+mn-cs"/>
                </a:rPr>
                <a:t>VM Fail</a:t>
              </a:r>
              <a:endParaRPr kumimoji="0" lang="en-US" sz="1800" b="0" i="0" u="none" strike="noStrike" kern="0" cap="none" spc="0" normalizeH="0" baseline="0" noProof="0" dirty="0">
                <a:ln>
                  <a:noFill/>
                </a:ln>
                <a:solidFill>
                  <a:srgbClr val="292929"/>
                </a:solidFill>
                <a:effectLst/>
                <a:uLnTx/>
                <a:uFillTx/>
                <a:latin typeface="Arial"/>
                <a:ea typeface="+mn-ea"/>
                <a:cs typeface="+mn-cs"/>
              </a:endParaRPr>
            </a:p>
          </p:txBody>
        </p:sp>
        <p:grpSp>
          <p:nvGrpSpPr>
            <p:cNvPr id="127" name="Group 126"/>
            <p:cNvGrpSpPr/>
            <p:nvPr/>
          </p:nvGrpSpPr>
          <p:grpSpPr>
            <a:xfrm>
              <a:off x="4061068" y="1207116"/>
              <a:ext cx="1943598" cy="1792030"/>
              <a:chOff x="258762" y="1409700"/>
              <a:chExt cx="1204912" cy="1656156"/>
            </a:xfrm>
          </p:grpSpPr>
          <p:sp>
            <p:nvSpPr>
              <p:cNvPr id="137" name="Shape 484"/>
              <p:cNvSpPr txBox="1"/>
              <p:nvPr/>
            </p:nvSpPr>
            <p:spPr>
              <a:xfrm>
                <a:off x="258762"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1800" b="1" i="0" u="none" strike="noStrike" kern="0" cap="none" spc="0" normalizeH="0" baseline="0" noProof="0" dirty="0" smtClean="0">
                    <a:ln>
                      <a:noFill/>
                    </a:ln>
                    <a:solidFill>
                      <a:srgbClr val="4D4D4D"/>
                    </a:solidFill>
                    <a:effectLst/>
                    <a:uLnTx/>
                    <a:uFillTx/>
                    <a:latin typeface="Source Sans Pro"/>
                    <a:ea typeface="Source Sans Pro"/>
                    <a:cs typeface="Source Sans Pro"/>
                    <a:sym typeface="Source Sans Pro"/>
                  </a:rPr>
                  <a:t>PCF</a:t>
                </a: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138" name="Rectangle 137"/>
              <p:cNvSpPr/>
              <p:nvPr/>
            </p:nvSpPr>
            <p:spPr>
              <a:xfrm>
                <a:off x="315414" y="1849913"/>
                <a:ext cx="343812" cy="296449"/>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a:ea typeface="+mn-ea"/>
                    <a:cs typeface="+mn-cs"/>
                  </a:rPr>
                  <a:t>A</a:t>
                </a:r>
              </a:p>
            </p:txBody>
          </p:sp>
          <p:sp>
            <p:nvSpPr>
              <p:cNvPr id="139" name="Rectangle 138"/>
              <p:cNvSpPr/>
              <p:nvPr/>
            </p:nvSpPr>
            <p:spPr>
              <a:xfrm>
                <a:off x="677925" y="1841692"/>
                <a:ext cx="343812" cy="3088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140" name="Rectangle 139"/>
              <p:cNvSpPr/>
              <p:nvPr/>
            </p:nvSpPr>
            <p:spPr>
              <a:xfrm>
                <a:off x="1048950" y="1841265"/>
                <a:ext cx="343812" cy="316046"/>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128" name="Shape 490"/>
            <p:cNvSpPr txBox="1"/>
            <p:nvPr/>
          </p:nvSpPr>
          <p:spPr>
            <a:xfrm>
              <a:off x="4126470" y="2082499"/>
              <a:ext cx="533808" cy="834470"/>
            </a:xfrm>
            <a:prstGeom prst="rect">
              <a:avLst/>
            </a:prstGeom>
            <a:noFill/>
            <a:ln w="19050" cap="rnd">
              <a:solidFill>
                <a:srgbClr val="FFFFFF">
                  <a:lumMod val="75000"/>
                </a:srgbClr>
              </a:solidFill>
              <a:prstDash val="sysDash"/>
              <a:round/>
              <a:headEnd type="none" w="med" len="med"/>
              <a:tailEnd type="none" w="med" len="med"/>
            </a:ln>
          </p:spPr>
          <p:txBody>
            <a:bodyPr lIns="91425" tIns="91425" rIns="91425" bIns="91425" anchor="t" anchorCtr="0">
              <a:normAutofit/>
            </a:bodyPr>
            <a:lstStyle/>
            <a:p>
              <a:pPr marL="0" marR="0" lvl="0" indent="0"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9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VM1</a:t>
              </a:r>
              <a:endParaRPr kumimoji="0" lang="en-US" sz="9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129" name="Shape 490"/>
            <p:cNvSpPr txBox="1"/>
            <p:nvPr/>
          </p:nvSpPr>
          <p:spPr>
            <a:xfrm>
              <a:off x="4723779" y="2082499"/>
              <a:ext cx="534786" cy="834470"/>
            </a:xfrm>
            <a:prstGeom prst="rect">
              <a:avLst/>
            </a:prstGeom>
            <a:noFill/>
            <a:ln w="19050" cap="rnd">
              <a:solidFill>
                <a:srgbClr val="FFFFFF">
                  <a:lumMod val="75000"/>
                </a:srgbClr>
              </a:solidFill>
              <a:prstDash val="sysDash"/>
              <a:round/>
              <a:headEnd type="none" w="med" len="med"/>
              <a:tailEnd type="none" w="med" len="med"/>
            </a:ln>
          </p:spPr>
          <p:txBody>
            <a:bodyPr lIns="91425" tIns="91425" rIns="91425" bIns="91425" anchor="t" anchorCtr="0">
              <a:normAutofit/>
            </a:bodyPr>
            <a:lstStyle/>
            <a:p>
              <a:pPr marL="0" marR="0" lvl="0" indent="0"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9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VM2</a:t>
              </a:r>
              <a:endParaRPr kumimoji="0" lang="en-US" sz="9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130" name="Rectangle 129"/>
            <p:cNvSpPr/>
            <p:nvPr/>
          </p:nvSpPr>
          <p:spPr>
            <a:xfrm>
              <a:off x="4130703" y="2667816"/>
              <a:ext cx="507827" cy="226498"/>
            </a:xfrm>
            <a:prstGeom prst="rect">
              <a:avLst/>
            </a:prstGeom>
            <a:solidFill>
              <a:srgbClr val="FFFFF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Mware</a:t>
              </a:r>
              <a:endParaRPr kumimoji="0" lang="en-US" sz="800" b="0" i="0" u="none" strike="noStrike" kern="0" cap="none" spc="0" normalizeH="0" baseline="0" noProof="0" dirty="0">
                <a:ln>
                  <a:noFill/>
                </a:ln>
                <a:solidFill>
                  <a:srgbClr val="000000"/>
                </a:solidFill>
                <a:effectLst/>
                <a:uLnTx/>
                <a:uFillTx/>
                <a:latin typeface="Arial"/>
                <a:ea typeface="+mn-ea"/>
                <a:cs typeface="+mn-cs"/>
              </a:endParaRPr>
            </a:p>
          </p:txBody>
        </p:sp>
        <p:sp>
          <p:nvSpPr>
            <p:cNvPr id="131" name="Shape 482"/>
            <p:cNvSpPr txBox="1"/>
            <p:nvPr/>
          </p:nvSpPr>
          <p:spPr>
            <a:xfrm>
              <a:off x="4198321" y="3242592"/>
              <a:ext cx="1502960" cy="768564"/>
            </a:xfrm>
            <a:prstGeom prst="rect">
              <a:avLst/>
            </a:prstGeom>
            <a:noFill/>
            <a:ln>
              <a:solidFill>
                <a:srgbClr val="4D4D4D">
                  <a:lumMod val="60000"/>
                  <a:lumOff val="40000"/>
                </a:srgbClr>
              </a:solidFill>
            </a:ln>
          </p:spPr>
          <p:txBody>
            <a:bodyPr lIns="91425" tIns="91425" rIns="91425" bIns="91425" anchor="t" anchorCtr="0">
              <a:normAutofit fontScale="77500" lnSpcReduction="20000"/>
            </a:bodyPr>
            <a:lstStyle/>
            <a:p>
              <a:pPr marL="0" marR="0" lvl="0" indent="0" algn="l"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12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If an </a:t>
              </a:r>
              <a:r>
                <a:rPr kumimoji="0" lang="en-US" sz="1200" b="1"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OS or network failure occurs</a:t>
              </a:r>
              <a:r>
                <a:rPr kumimoji="0" lang="en-US" sz="12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 PCF kills the VM and reboots the host in a new Virtual machine.</a:t>
              </a:r>
              <a:endParaRPr kumimoji="0" lang="en-US" sz="12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132" name="Shape 497"/>
            <p:cNvSpPr txBox="1"/>
            <p:nvPr/>
          </p:nvSpPr>
          <p:spPr>
            <a:xfrm>
              <a:off x="4846067" y="666750"/>
              <a:ext cx="392386" cy="401834"/>
            </a:xfrm>
            <a:prstGeom prst="rect">
              <a:avLst/>
            </a:prstGeom>
            <a:solidFill>
              <a:srgbClr val="FFFFFF">
                <a:lumMod val="95000"/>
              </a:srgbClr>
            </a:solidFill>
            <a:ln>
              <a:noFill/>
            </a:ln>
          </p:spPr>
          <p:txBody>
            <a:bodyPr lIns="91425" tIns="91425" rIns="91425" bIns="91425" anchor="t"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2000" b="1" i="0" u="none" strike="noStrike" kern="0" cap="none" spc="0" normalizeH="0" baseline="0" noProof="0" dirty="0" smtClean="0">
                  <a:ln>
                    <a:noFill/>
                  </a:ln>
                  <a:solidFill>
                    <a:srgbClr val="4D4D4D"/>
                  </a:solidFill>
                  <a:effectLst/>
                  <a:uLnTx/>
                  <a:uFillTx/>
                  <a:latin typeface="Source Sans Pro"/>
                  <a:ea typeface="Source Sans Pro"/>
                  <a:cs typeface="Source Sans Pro"/>
                  <a:sym typeface="Source Sans Pro"/>
                </a:rPr>
                <a:t>3.</a:t>
              </a:r>
              <a:endParaRPr kumimoji="0" lang="en-US" sz="2000" b="0"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133" name="Shape 490"/>
            <p:cNvSpPr txBox="1"/>
            <p:nvPr/>
          </p:nvSpPr>
          <p:spPr>
            <a:xfrm>
              <a:off x="5325836" y="2091171"/>
              <a:ext cx="534786" cy="825798"/>
            </a:xfrm>
            <a:prstGeom prst="rect">
              <a:avLst/>
            </a:prstGeom>
            <a:noFill/>
            <a:ln w="19050" cap="rnd">
              <a:solidFill>
                <a:srgbClr val="FFFFFF">
                  <a:lumMod val="75000"/>
                </a:srgbClr>
              </a:solidFill>
              <a:prstDash val="sysDash"/>
              <a:round/>
              <a:headEnd type="none" w="med" len="med"/>
              <a:tailEnd type="none" w="med" len="med"/>
            </a:ln>
          </p:spPr>
          <p:txBody>
            <a:bodyPr lIns="91425" tIns="91425" rIns="91425" bIns="91425" anchor="t" anchorCtr="0">
              <a:normAutofit/>
            </a:bodyPr>
            <a:lstStyle/>
            <a:p>
              <a:pPr marL="0" marR="0" lvl="0" indent="0"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9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VM3</a:t>
              </a:r>
              <a:endParaRPr kumimoji="0" lang="en-US" sz="9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134" name="Rectangle 133"/>
            <p:cNvSpPr/>
            <p:nvPr/>
          </p:nvSpPr>
          <p:spPr>
            <a:xfrm>
              <a:off x="4744388" y="2654235"/>
              <a:ext cx="507827" cy="226498"/>
            </a:xfrm>
            <a:prstGeom prst="rect">
              <a:avLst/>
            </a:prstGeom>
            <a:solidFill>
              <a:srgbClr val="FFFFF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Mware</a:t>
              </a:r>
              <a:endParaRPr kumimoji="0" lang="en-US" sz="800" b="0" i="0" u="none" strike="noStrike" kern="0" cap="none" spc="0" normalizeH="0" baseline="0" noProof="0" dirty="0">
                <a:ln>
                  <a:noFill/>
                </a:ln>
                <a:solidFill>
                  <a:srgbClr val="000000"/>
                </a:solidFill>
                <a:effectLst/>
                <a:uLnTx/>
                <a:uFillTx/>
                <a:latin typeface="Arial"/>
                <a:ea typeface="+mn-ea"/>
                <a:cs typeface="+mn-cs"/>
              </a:endParaRPr>
            </a:p>
          </p:txBody>
        </p:sp>
        <p:sp>
          <p:nvSpPr>
            <p:cNvPr id="135" name="Rectangle 134"/>
            <p:cNvSpPr/>
            <p:nvPr/>
          </p:nvSpPr>
          <p:spPr>
            <a:xfrm>
              <a:off x="5342922" y="2650244"/>
              <a:ext cx="507827" cy="226498"/>
            </a:xfrm>
            <a:prstGeom prst="rect">
              <a:avLst/>
            </a:prstGeom>
            <a:solidFill>
              <a:srgbClr val="FFFFF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Mware</a:t>
              </a:r>
              <a:endParaRPr kumimoji="0" lang="en-US" sz="800" b="0" i="0" u="none" strike="noStrike" kern="0" cap="none" spc="0" normalizeH="0" baseline="0" noProof="0" dirty="0">
                <a:ln>
                  <a:noFill/>
                </a:ln>
                <a:solidFill>
                  <a:srgbClr val="000000"/>
                </a:solidFill>
                <a:effectLst/>
                <a:uLnTx/>
                <a:uFillTx/>
                <a:latin typeface="Arial"/>
                <a:ea typeface="+mn-ea"/>
                <a:cs typeface="+mn-cs"/>
              </a:endParaRPr>
            </a:p>
          </p:txBody>
        </p:sp>
        <p:sp>
          <p:nvSpPr>
            <p:cNvPr id="136" name="Shape 499"/>
            <p:cNvSpPr/>
            <p:nvPr/>
          </p:nvSpPr>
          <p:spPr>
            <a:xfrm>
              <a:off x="4849848" y="2337838"/>
              <a:ext cx="319697" cy="431578"/>
            </a:xfrm>
            <a:custGeom>
              <a:avLst/>
              <a:gdLst/>
              <a:ahLst/>
              <a:cxnLst/>
              <a:rect l="0" t="0" r="0" b="0"/>
              <a:pathLst>
                <a:path w="847118" h="847118" extrusionOk="0">
                  <a:moveTo>
                    <a:pt x="0" y="148240"/>
                  </a:moveTo>
                  <a:lnTo>
                    <a:pt x="148240" y="0"/>
                  </a:lnTo>
                  <a:lnTo>
                    <a:pt x="423559" y="275319"/>
                  </a:lnTo>
                  <a:lnTo>
                    <a:pt x="698878" y="0"/>
                  </a:lnTo>
                  <a:lnTo>
                    <a:pt x="847118" y="148240"/>
                  </a:lnTo>
                  <a:lnTo>
                    <a:pt x="571799" y="423559"/>
                  </a:lnTo>
                  <a:lnTo>
                    <a:pt x="847118" y="698878"/>
                  </a:lnTo>
                  <a:lnTo>
                    <a:pt x="698878" y="847118"/>
                  </a:lnTo>
                  <a:lnTo>
                    <a:pt x="423559" y="571799"/>
                  </a:lnTo>
                  <a:lnTo>
                    <a:pt x="148240" y="847118"/>
                  </a:lnTo>
                  <a:lnTo>
                    <a:pt x="0" y="698878"/>
                  </a:lnTo>
                  <a:lnTo>
                    <a:pt x="275319" y="423559"/>
                  </a:lnTo>
                  <a:lnTo>
                    <a:pt x="0" y="148240"/>
                  </a:lnTo>
                  <a:close/>
                </a:path>
              </a:pathLst>
            </a:custGeom>
            <a:solidFill>
              <a:srgbClr val="CC0000"/>
            </a:solidFill>
            <a:ln w="19050" cap="flat">
              <a:solidFill>
                <a:srgbClr val="CC0000"/>
              </a:solidFill>
              <a:prstDash val="solid"/>
              <a:round/>
              <a:headEnd type="none" w="med" len="med"/>
              <a:tailEnd type="none" w="med" len="med"/>
            </a:ln>
          </p:spPr>
          <p:txBody>
            <a:bodyPr lIns="91425" tIns="91425" rIns="91425" bIns="91425" anchor="t" anchorCtr="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4D4D4D"/>
                </a:solidFill>
                <a:effectLst/>
                <a:uLnTx/>
                <a:uFillTx/>
                <a:latin typeface="Arial"/>
                <a:ea typeface="Arial"/>
                <a:cs typeface="Arial"/>
                <a:sym typeface="Arial"/>
              </a:endParaRPr>
            </a:p>
          </p:txBody>
        </p:sp>
      </p:grpSp>
      <p:grpSp>
        <p:nvGrpSpPr>
          <p:cNvPr id="206" name="Group 205"/>
          <p:cNvGrpSpPr/>
          <p:nvPr/>
        </p:nvGrpSpPr>
        <p:grpSpPr>
          <a:xfrm>
            <a:off x="6517789" y="722116"/>
            <a:ext cx="2349134" cy="3838726"/>
            <a:chOff x="6517789" y="722116"/>
            <a:chExt cx="2349134" cy="3838726"/>
          </a:xfrm>
        </p:grpSpPr>
        <p:sp>
          <p:nvSpPr>
            <p:cNvPr id="207" name="Pentagon 206"/>
            <p:cNvSpPr/>
            <p:nvPr/>
          </p:nvSpPr>
          <p:spPr>
            <a:xfrm>
              <a:off x="6665494" y="4050955"/>
              <a:ext cx="1282728" cy="509887"/>
            </a:xfrm>
            <a:prstGeom prst="homePlate">
              <a:avLst/>
            </a:prstGeom>
            <a:gradFill rotWithShape="1">
              <a:gsLst>
                <a:gs pos="0">
                  <a:srgbClr val="33928A">
                    <a:tint val="100000"/>
                    <a:shade val="100000"/>
                    <a:satMod val="130000"/>
                  </a:srgbClr>
                </a:gs>
                <a:gs pos="100000">
                  <a:srgbClr val="33928A">
                    <a:tint val="50000"/>
                    <a:shade val="100000"/>
                    <a:satMod val="350000"/>
                  </a:srgbClr>
                </a:gs>
              </a:gsLst>
              <a:lin ang="16200000" scaled="0"/>
            </a:gra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292929"/>
                  </a:solidFill>
                  <a:effectLst/>
                  <a:uLnTx/>
                  <a:uFillTx/>
                  <a:latin typeface="Arial"/>
                  <a:ea typeface="+mn-ea"/>
                  <a:cs typeface="+mn-cs"/>
                </a:rPr>
                <a:t>Rack Fail</a:t>
              </a:r>
              <a:endParaRPr kumimoji="0" lang="en-US" sz="1800" b="0" i="0" u="none" strike="noStrike" kern="0" cap="none" spc="0" normalizeH="0" baseline="0" noProof="0" dirty="0">
                <a:ln>
                  <a:noFill/>
                </a:ln>
                <a:solidFill>
                  <a:srgbClr val="292929"/>
                </a:solidFill>
                <a:effectLst/>
                <a:uLnTx/>
                <a:uFillTx/>
                <a:latin typeface="Arial"/>
                <a:ea typeface="+mn-ea"/>
                <a:cs typeface="+mn-cs"/>
              </a:endParaRPr>
            </a:p>
          </p:txBody>
        </p:sp>
        <p:sp>
          <p:nvSpPr>
            <p:cNvPr id="208" name="Shape 482"/>
            <p:cNvSpPr txBox="1"/>
            <p:nvPr/>
          </p:nvSpPr>
          <p:spPr>
            <a:xfrm>
              <a:off x="6544553" y="3218597"/>
              <a:ext cx="1502960" cy="768564"/>
            </a:xfrm>
            <a:prstGeom prst="rect">
              <a:avLst/>
            </a:prstGeom>
            <a:noFill/>
            <a:ln>
              <a:solidFill>
                <a:srgbClr val="4D4D4D">
                  <a:lumMod val="60000"/>
                  <a:lumOff val="40000"/>
                </a:srgbClr>
              </a:solidFill>
            </a:ln>
          </p:spPr>
          <p:txBody>
            <a:bodyPr lIns="91425" tIns="91425" rIns="91425" bIns="91425" anchor="t" anchorCtr="0">
              <a:normAutofit fontScale="77500" lnSpcReduction="20000"/>
            </a:bodyPr>
            <a:lstStyle/>
            <a:p>
              <a:pPr marL="0" marR="0" lvl="0" indent="0" algn="l"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12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If </a:t>
              </a:r>
              <a:r>
                <a:rPr kumimoji="0" lang="en-US" sz="1200" b="1"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a datacenter rack fails</a:t>
              </a:r>
              <a:r>
                <a:rPr kumimoji="0" lang="en-US" sz="12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 PCF ensures applications stay running in multiple availability zones</a:t>
              </a:r>
              <a:endParaRPr kumimoji="0" lang="en-US" sz="12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209" name="Shape 497"/>
            <p:cNvSpPr txBox="1"/>
            <p:nvPr/>
          </p:nvSpPr>
          <p:spPr>
            <a:xfrm>
              <a:off x="7295045" y="722116"/>
              <a:ext cx="392386" cy="401834"/>
            </a:xfrm>
            <a:prstGeom prst="rect">
              <a:avLst/>
            </a:prstGeom>
            <a:solidFill>
              <a:srgbClr val="FFFFFF">
                <a:lumMod val="95000"/>
              </a:srgbClr>
            </a:solidFill>
            <a:ln>
              <a:noFill/>
            </a:ln>
          </p:spPr>
          <p:txBody>
            <a:bodyPr lIns="91425" tIns="91425" rIns="91425" bIns="91425" anchor="t"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2000" b="1" i="0" u="none" strike="noStrike" kern="0" cap="none" spc="0" normalizeH="0" baseline="0" noProof="0" dirty="0" smtClean="0">
                  <a:ln>
                    <a:noFill/>
                  </a:ln>
                  <a:solidFill>
                    <a:srgbClr val="4D4D4D"/>
                  </a:solidFill>
                  <a:effectLst/>
                  <a:uLnTx/>
                  <a:uFillTx/>
                  <a:latin typeface="Source Sans Pro"/>
                  <a:ea typeface="Source Sans Pro"/>
                  <a:cs typeface="Source Sans Pro"/>
                  <a:sym typeface="Source Sans Pro"/>
                </a:rPr>
                <a:t>4.</a:t>
              </a:r>
              <a:endParaRPr kumimoji="0" lang="en-US" sz="2000" b="0"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grpSp>
          <p:nvGrpSpPr>
            <p:cNvPr id="210" name="Group 209"/>
            <p:cNvGrpSpPr/>
            <p:nvPr/>
          </p:nvGrpSpPr>
          <p:grpSpPr>
            <a:xfrm>
              <a:off x="7867371" y="1284695"/>
              <a:ext cx="999552" cy="1732215"/>
              <a:chOff x="7633410" y="1284695"/>
              <a:chExt cx="999552" cy="1732215"/>
            </a:xfrm>
          </p:grpSpPr>
          <p:sp>
            <p:nvSpPr>
              <p:cNvPr id="242" name="Shape 561"/>
              <p:cNvSpPr txBox="1"/>
              <p:nvPr/>
            </p:nvSpPr>
            <p:spPr>
              <a:xfrm>
                <a:off x="7633410" y="1284695"/>
                <a:ext cx="999552" cy="1732215"/>
              </a:xfrm>
              <a:prstGeom prst="rect">
                <a:avLst/>
              </a:prstGeom>
              <a:noFill/>
              <a:ln w="19050" cap="rnd">
                <a:solidFill>
                  <a:schemeClr val="bg2"/>
                </a:solidFill>
                <a:prstDash val="solid"/>
                <a:round/>
                <a:headEnd type="none" w="med" len="med"/>
                <a:tailEnd type="none" w="med" len="med"/>
              </a:ln>
            </p:spPr>
            <p:txBody>
              <a:bodyPr lIns="91425" tIns="91425" rIns="91425" bIns="91425" anchor="t" anchorCtr="0">
                <a:normAutofit/>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Arial"/>
                  <a:buNone/>
                  <a:tabLst/>
                  <a:defRPr/>
                </a:pPr>
                <a:r>
                  <a:rPr kumimoji="0" lang="en-US" sz="1800" b="0" i="0" u="none" strike="noStrike" kern="0" cap="none" spc="0" normalizeH="0" baseline="0" noProof="0" dirty="0">
                    <a:ln>
                      <a:noFill/>
                    </a:ln>
                    <a:solidFill>
                      <a:srgbClr val="FFFFFF"/>
                    </a:solidFill>
                    <a:effectLst/>
                    <a:uLnTx/>
                    <a:uFillTx/>
                    <a:latin typeface="Arial"/>
                    <a:ea typeface="Arial"/>
                    <a:cs typeface="Arial"/>
                    <a:sym typeface="Arial"/>
                  </a:rPr>
                  <a:t>Zone 2</a:t>
                </a:r>
              </a:p>
            </p:txBody>
          </p:sp>
          <p:grpSp>
            <p:nvGrpSpPr>
              <p:cNvPr id="243" name="Group 242"/>
              <p:cNvGrpSpPr/>
              <p:nvPr/>
            </p:nvGrpSpPr>
            <p:grpSpPr>
              <a:xfrm>
                <a:off x="7710110" y="1850467"/>
                <a:ext cx="388355" cy="424199"/>
                <a:chOff x="240620" y="1409700"/>
                <a:chExt cx="1204912" cy="1656156"/>
              </a:xfrm>
            </p:grpSpPr>
            <p:sp>
              <p:nvSpPr>
                <p:cNvPr id="265"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66" name="Rectangle 265"/>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67" name="Rectangle 266"/>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68" name="Rectangle 267"/>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69" name="Rectangle 268"/>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70" name="Straight Connector 269"/>
                <p:cNvCxnSpPr>
                  <a:stCxn id="267" idx="2"/>
                  <a:endCxn id="269"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nvGrpSpPr>
              <p:cNvPr id="244" name="Group 243"/>
              <p:cNvGrpSpPr/>
              <p:nvPr/>
            </p:nvGrpSpPr>
            <p:grpSpPr>
              <a:xfrm>
                <a:off x="8193782" y="1850467"/>
                <a:ext cx="388355" cy="424199"/>
                <a:chOff x="240620" y="1409700"/>
                <a:chExt cx="1204912" cy="1656156"/>
              </a:xfrm>
            </p:grpSpPr>
            <p:sp>
              <p:nvSpPr>
                <p:cNvPr id="259"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60" name="Rectangle 259"/>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61" name="Rectangle 260"/>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62" name="Rectangle 261"/>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63" name="Rectangle 262"/>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64" name="Straight Connector 263"/>
                <p:cNvCxnSpPr>
                  <a:stCxn id="261" idx="2"/>
                  <a:endCxn id="263"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nvGrpSpPr>
              <p:cNvPr id="245" name="Group 244"/>
              <p:cNvGrpSpPr/>
              <p:nvPr/>
            </p:nvGrpSpPr>
            <p:grpSpPr>
              <a:xfrm>
                <a:off x="8192153" y="2417604"/>
                <a:ext cx="388355" cy="424199"/>
                <a:chOff x="240620" y="1409700"/>
                <a:chExt cx="1204912" cy="1656156"/>
              </a:xfrm>
            </p:grpSpPr>
            <p:sp>
              <p:nvSpPr>
                <p:cNvPr id="253"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54" name="Rectangle 253"/>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55" name="Rectangle 254"/>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56" name="Rectangle 255"/>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57" name="Rectangle 256"/>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58" name="Straight Connector 257"/>
                <p:cNvCxnSpPr>
                  <a:stCxn id="255" idx="2"/>
                  <a:endCxn id="257"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nvGrpSpPr>
              <p:cNvPr id="246" name="Group 245"/>
              <p:cNvGrpSpPr/>
              <p:nvPr/>
            </p:nvGrpSpPr>
            <p:grpSpPr>
              <a:xfrm>
                <a:off x="7717356" y="2418344"/>
                <a:ext cx="388355" cy="424199"/>
                <a:chOff x="240620" y="1409700"/>
                <a:chExt cx="1204912" cy="1656156"/>
              </a:xfrm>
            </p:grpSpPr>
            <p:sp>
              <p:nvSpPr>
                <p:cNvPr id="247"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48" name="Rectangle 247"/>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49" name="Rectangle 248"/>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50" name="Rectangle 249"/>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51" name="Rectangle 250"/>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52" name="Straight Connector 251"/>
                <p:cNvCxnSpPr>
                  <a:stCxn id="249" idx="2"/>
                  <a:endCxn id="251"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grpSp>
          <p:nvGrpSpPr>
            <p:cNvPr id="211" name="Group 210"/>
            <p:cNvGrpSpPr/>
            <p:nvPr/>
          </p:nvGrpSpPr>
          <p:grpSpPr>
            <a:xfrm>
              <a:off x="6517789" y="1284695"/>
              <a:ext cx="999552" cy="1732215"/>
              <a:chOff x="7633410" y="1284695"/>
              <a:chExt cx="999552" cy="1732215"/>
            </a:xfrm>
          </p:grpSpPr>
          <p:sp>
            <p:nvSpPr>
              <p:cNvPr id="213" name="Shape 561"/>
              <p:cNvSpPr txBox="1"/>
              <p:nvPr/>
            </p:nvSpPr>
            <p:spPr>
              <a:xfrm>
                <a:off x="7633410" y="1284695"/>
                <a:ext cx="999552" cy="1732215"/>
              </a:xfrm>
              <a:prstGeom prst="rect">
                <a:avLst/>
              </a:prstGeom>
              <a:noFill/>
              <a:ln w="19050" cap="rnd">
                <a:solidFill>
                  <a:schemeClr val="bg2"/>
                </a:solidFill>
                <a:prstDash val="solid"/>
                <a:round/>
                <a:headEnd type="none" w="med" len="med"/>
                <a:tailEnd type="none" w="med" len="med"/>
              </a:ln>
            </p:spPr>
            <p:txBody>
              <a:bodyPr lIns="91425" tIns="91425" rIns="91425" bIns="91425" anchor="t" anchorCtr="0">
                <a:normAutofit/>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Arial"/>
                  <a:buNone/>
                  <a:tabLst/>
                  <a:defRPr/>
                </a:pPr>
                <a:r>
                  <a:rPr kumimoji="0" lang="en-US" sz="1800" b="0" i="0" u="none" strike="noStrike" kern="0" cap="none" spc="0" normalizeH="0" baseline="0" noProof="0" dirty="0">
                    <a:ln>
                      <a:noFill/>
                    </a:ln>
                    <a:solidFill>
                      <a:srgbClr val="FFFFFF"/>
                    </a:solidFill>
                    <a:effectLst/>
                    <a:uLnTx/>
                    <a:uFillTx/>
                    <a:latin typeface="Arial"/>
                    <a:ea typeface="Arial"/>
                    <a:cs typeface="Arial"/>
                    <a:sym typeface="Arial"/>
                  </a:rPr>
                  <a:t>Zone </a:t>
                </a:r>
                <a:r>
                  <a:rPr kumimoji="0" lang="en-US" sz="1800" b="0" i="0" u="none" strike="noStrike" kern="0" cap="none" spc="0" normalizeH="0" baseline="0" noProof="0" dirty="0" smtClean="0">
                    <a:ln>
                      <a:noFill/>
                    </a:ln>
                    <a:solidFill>
                      <a:srgbClr val="FFFFFF"/>
                    </a:solidFill>
                    <a:effectLst/>
                    <a:uLnTx/>
                    <a:uFillTx/>
                    <a:latin typeface="Arial"/>
                    <a:ea typeface="Arial"/>
                    <a:cs typeface="Arial"/>
                    <a:sym typeface="Arial"/>
                  </a:rPr>
                  <a:t>1</a:t>
                </a:r>
                <a:endParaRPr kumimoji="0" lang="en-US"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grpSp>
            <p:nvGrpSpPr>
              <p:cNvPr id="214" name="Group 213"/>
              <p:cNvGrpSpPr/>
              <p:nvPr/>
            </p:nvGrpSpPr>
            <p:grpSpPr>
              <a:xfrm>
                <a:off x="7710110" y="1850467"/>
                <a:ext cx="388355" cy="424199"/>
                <a:chOff x="240620" y="1409700"/>
                <a:chExt cx="1204912" cy="1656156"/>
              </a:xfrm>
            </p:grpSpPr>
            <p:sp>
              <p:nvSpPr>
                <p:cNvPr id="236"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37" name="Rectangle 236"/>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38" name="Rectangle 237"/>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39" name="Rectangle 238"/>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40" name="Rectangle 239"/>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41" name="Straight Connector 240"/>
                <p:cNvCxnSpPr>
                  <a:stCxn id="238" idx="2"/>
                  <a:endCxn id="240"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nvGrpSpPr>
              <p:cNvPr id="215" name="Group 214"/>
              <p:cNvGrpSpPr/>
              <p:nvPr/>
            </p:nvGrpSpPr>
            <p:grpSpPr>
              <a:xfrm>
                <a:off x="8193782" y="1850467"/>
                <a:ext cx="388355" cy="424199"/>
                <a:chOff x="240620" y="1409700"/>
                <a:chExt cx="1204912" cy="1656156"/>
              </a:xfrm>
            </p:grpSpPr>
            <p:sp>
              <p:nvSpPr>
                <p:cNvPr id="230"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31" name="Rectangle 230"/>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32" name="Rectangle 231"/>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33" name="Rectangle 232"/>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34" name="Rectangle 233"/>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35" name="Straight Connector 234"/>
                <p:cNvCxnSpPr>
                  <a:stCxn id="232" idx="2"/>
                  <a:endCxn id="234"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nvGrpSpPr>
              <p:cNvPr id="216" name="Group 215"/>
              <p:cNvGrpSpPr/>
              <p:nvPr/>
            </p:nvGrpSpPr>
            <p:grpSpPr>
              <a:xfrm>
                <a:off x="8192153" y="2417604"/>
                <a:ext cx="388355" cy="424199"/>
                <a:chOff x="240620" y="1409700"/>
                <a:chExt cx="1204912" cy="1656156"/>
              </a:xfrm>
            </p:grpSpPr>
            <p:sp>
              <p:nvSpPr>
                <p:cNvPr id="224"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25" name="Rectangle 224"/>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26" name="Rectangle 225"/>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27" name="Rectangle 226"/>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28" name="Rectangle 227"/>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29" name="Straight Connector 228"/>
                <p:cNvCxnSpPr>
                  <a:stCxn id="226" idx="2"/>
                  <a:endCxn id="228"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nvGrpSpPr>
              <p:cNvPr id="217" name="Group 216"/>
              <p:cNvGrpSpPr/>
              <p:nvPr/>
            </p:nvGrpSpPr>
            <p:grpSpPr>
              <a:xfrm>
                <a:off x="7717356" y="2418344"/>
                <a:ext cx="388355" cy="424199"/>
                <a:chOff x="240620" y="1409700"/>
                <a:chExt cx="1204912" cy="1656156"/>
              </a:xfrm>
            </p:grpSpPr>
            <p:sp>
              <p:nvSpPr>
                <p:cNvPr id="218"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19" name="Rectangle 218"/>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20" name="Rectangle 219"/>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21" name="Rectangle 220"/>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22" name="Rectangle 221"/>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23" name="Straight Connector 222"/>
                <p:cNvCxnSpPr>
                  <a:stCxn id="220" idx="2"/>
                  <a:endCxn id="222"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sp>
          <p:nvSpPr>
            <p:cNvPr id="212" name="Shape 599"/>
            <p:cNvSpPr/>
            <p:nvPr/>
          </p:nvSpPr>
          <p:spPr>
            <a:xfrm>
              <a:off x="6614877" y="1850467"/>
              <a:ext cx="822270" cy="1076746"/>
            </a:xfrm>
            <a:custGeom>
              <a:avLst/>
              <a:gdLst/>
              <a:ahLst/>
              <a:cxnLst/>
              <a:rect l="0" t="0" r="0" b="0"/>
              <a:pathLst>
                <a:path w="975785" h="1546006" extrusionOk="0">
                  <a:moveTo>
                    <a:pt x="0" y="109589"/>
                  </a:moveTo>
                  <a:lnTo>
                    <a:pt x="203950" y="0"/>
                  </a:lnTo>
                  <a:lnTo>
                    <a:pt x="487893" y="528429"/>
                  </a:lnTo>
                  <a:lnTo>
                    <a:pt x="771835" y="0"/>
                  </a:lnTo>
                  <a:lnTo>
                    <a:pt x="975785" y="109589"/>
                  </a:lnTo>
                  <a:lnTo>
                    <a:pt x="619311" y="773003"/>
                  </a:lnTo>
                  <a:lnTo>
                    <a:pt x="975785" y="1436417"/>
                  </a:lnTo>
                  <a:lnTo>
                    <a:pt x="771835" y="1546006"/>
                  </a:lnTo>
                  <a:lnTo>
                    <a:pt x="487893" y="1017577"/>
                  </a:lnTo>
                  <a:lnTo>
                    <a:pt x="203950" y="1546006"/>
                  </a:lnTo>
                  <a:lnTo>
                    <a:pt x="0" y="1436417"/>
                  </a:lnTo>
                  <a:lnTo>
                    <a:pt x="356474" y="773003"/>
                  </a:lnTo>
                  <a:lnTo>
                    <a:pt x="0" y="109589"/>
                  </a:lnTo>
                  <a:close/>
                </a:path>
              </a:pathLst>
            </a:custGeom>
            <a:solidFill>
              <a:srgbClr val="CC0000"/>
            </a:solidFill>
            <a:ln w="19050" cap="flat">
              <a:solidFill>
                <a:srgbClr val="CC0000"/>
              </a:solidFill>
              <a:prstDash val="solid"/>
              <a:round/>
              <a:headEnd type="none" w="med" len="med"/>
              <a:tailEnd type="none" w="med" len="med"/>
            </a:ln>
          </p:spPr>
          <p:txBody>
            <a:bodyPr lIns="91425" tIns="91425" rIns="91425" bIns="91425" anchor="t" anchorCtr="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4D4D4D"/>
                </a:solidFill>
                <a:effectLst/>
                <a:uLnTx/>
                <a:uFillTx/>
                <a:latin typeface="Arial"/>
                <a:ea typeface="Arial"/>
                <a:cs typeface="Arial"/>
                <a:sym typeface="Arial"/>
              </a:endParaRPr>
            </a:p>
          </p:txBody>
        </p:sp>
      </p:grpSp>
    </p:spTree>
    <p:extLst>
      <p:ext uri="{BB962C8B-B14F-4D97-AF65-F5344CB8AC3E}">
        <p14:creationId xmlns:p14="http://schemas.microsoft.com/office/powerpoint/2010/main" val="10607746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ounded Rectangle 2"/>
          <p:cNvSpPr/>
          <p:nvPr/>
        </p:nvSpPr>
        <p:spPr>
          <a:xfrm>
            <a:off x="1637752" y="971548"/>
            <a:ext cx="7162799" cy="3429001"/>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2" name="Title 1"/>
          <p:cNvSpPr>
            <a:spLocks noGrp="1"/>
          </p:cNvSpPr>
          <p:nvPr>
            <p:ph type="title"/>
          </p:nvPr>
        </p:nvSpPr>
        <p:spPr/>
        <p:txBody>
          <a:bodyPr/>
          <a:lstStyle/>
          <a:p>
            <a:r>
              <a:rPr lang="en-US" sz="2800" dirty="0" smtClean="0"/>
              <a:t>Application Instances and Availability Zones</a:t>
            </a:r>
            <a:endParaRPr lang="en-US" sz="2800" dirty="0"/>
          </a:p>
        </p:txBody>
      </p:sp>
      <p:sp>
        <p:nvSpPr>
          <p:cNvPr id="4" name="Rounded Rectangle 3"/>
          <p:cNvSpPr/>
          <p:nvPr/>
        </p:nvSpPr>
        <p:spPr bwMode="auto">
          <a:xfrm rot="16200000">
            <a:off x="214097" y="2499035"/>
            <a:ext cx="3581399" cy="374030"/>
          </a:xfrm>
          <a:prstGeom prst="roundRect">
            <a:avLst>
              <a:gd name="adj" fmla="val 8685"/>
            </a:avLst>
          </a:prstGeom>
          <a:solidFill>
            <a:srgbClr val="369188"/>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grpSp>
        <p:nvGrpSpPr>
          <p:cNvPr id="20" name="Group 19"/>
          <p:cNvGrpSpPr/>
          <p:nvPr/>
        </p:nvGrpSpPr>
        <p:grpSpPr>
          <a:xfrm>
            <a:off x="3048000" y="1581150"/>
            <a:ext cx="1099435" cy="781049"/>
            <a:chOff x="5412945" y="3105151"/>
            <a:chExt cx="1099435" cy="781049"/>
          </a:xfrm>
        </p:grpSpPr>
        <p:sp>
          <p:nvSpPr>
            <p:cNvPr id="21" name="Rounded Rectangle 20"/>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sp>
          <p:nvSpPr>
            <p:cNvPr id="22"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048000" y="2495550"/>
            <a:ext cx="1099435" cy="781049"/>
            <a:chOff x="5412945" y="3105151"/>
            <a:chExt cx="1099435" cy="781049"/>
          </a:xfrm>
        </p:grpSpPr>
        <p:sp>
          <p:nvSpPr>
            <p:cNvPr id="24" name="Rounded Rectangle 23"/>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sp>
          <p:nvSpPr>
            <p:cNvPr id="2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048000" y="3409950"/>
            <a:ext cx="1099435" cy="781049"/>
            <a:chOff x="5412945" y="3105151"/>
            <a:chExt cx="1099435" cy="781049"/>
          </a:xfrm>
        </p:grpSpPr>
        <p:sp>
          <p:nvSpPr>
            <p:cNvPr id="27" name="Rounded Rectangle 26"/>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sp>
          <p:nvSpPr>
            <p:cNvPr id="28"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7010400" y="3678019"/>
            <a:ext cx="1696681"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Cloud Foundry Elastic Runtime</a:t>
            </a:r>
            <a:endParaRPr lang="en-US" dirty="0">
              <a:solidFill>
                <a:prstClr val="black"/>
              </a:solidFill>
              <a:latin typeface="Calibri"/>
            </a:endParaRPr>
          </a:p>
        </p:txBody>
      </p:sp>
      <p:grpSp>
        <p:nvGrpSpPr>
          <p:cNvPr id="76" name="Group 75"/>
          <p:cNvGrpSpPr/>
          <p:nvPr/>
        </p:nvGrpSpPr>
        <p:grpSpPr>
          <a:xfrm>
            <a:off x="3119845" y="1948852"/>
            <a:ext cx="1000038" cy="382603"/>
            <a:chOff x="3119845" y="1948852"/>
            <a:chExt cx="1000038" cy="382603"/>
          </a:xfrm>
        </p:grpSpPr>
        <p:sp>
          <p:nvSpPr>
            <p:cNvPr id="32" name="Teardrop 31"/>
            <p:cNvSpPr/>
            <p:nvPr/>
          </p:nvSpPr>
          <p:spPr>
            <a:xfrm rot="18900000">
              <a:off x="3532993" y="210067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41"/>
            <p:cNvSpPr/>
            <p:nvPr/>
          </p:nvSpPr>
          <p:spPr>
            <a:xfrm rot="5400000">
              <a:off x="3417879" y="165081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Rounded Rectangle 9"/>
            <p:cNvSpPr/>
            <p:nvPr/>
          </p:nvSpPr>
          <p:spPr>
            <a:xfrm>
              <a:off x="3942435" y="201983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121931" y="3789347"/>
            <a:ext cx="1000038" cy="382603"/>
            <a:chOff x="3551645" y="4735637"/>
            <a:chExt cx="1000038" cy="382603"/>
          </a:xfrm>
        </p:grpSpPr>
        <p:sp>
          <p:nvSpPr>
            <p:cNvPr id="36" name="Teardrop 35"/>
            <p:cNvSpPr/>
            <p:nvPr/>
          </p:nvSpPr>
          <p:spPr>
            <a:xfrm rot="18900000">
              <a:off x="3964793" y="48757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1"/>
            <p:cNvSpPr/>
            <p:nvPr/>
          </p:nvSpPr>
          <p:spPr>
            <a:xfrm rot="5400000">
              <a:off x="3849679" y="4437603"/>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 name="Rounded Rectangle 9"/>
            <p:cNvSpPr/>
            <p:nvPr/>
          </p:nvSpPr>
          <p:spPr>
            <a:xfrm>
              <a:off x="4374235" y="47949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Oval 42"/>
          <p:cNvSpPr/>
          <p:nvPr/>
        </p:nvSpPr>
        <p:spPr>
          <a:xfrm>
            <a:off x="1889505" y="3409950"/>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5181600" y="1581150"/>
            <a:ext cx="1099435" cy="781049"/>
            <a:chOff x="5412945" y="3105151"/>
            <a:chExt cx="1099435" cy="781049"/>
          </a:xfrm>
        </p:grpSpPr>
        <p:sp>
          <p:nvSpPr>
            <p:cNvPr id="56" name="Rounded Rectangle 5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sp>
          <p:nvSpPr>
            <p:cNvPr id="5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5181600" y="2495550"/>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sp>
          <p:nvSpPr>
            <p:cNvPr id="6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5181600" y="3409950"/>
            <a:ext cx="1099435" cy="781049"/>
            <a:chOff x="5412945" y="3105151"/>
            <a:chExt cx="1099435" cy="781049"/>
          </a:xfrm>
        </p:grpSpPr>
        <p:sp>
          <p:nvSpPr>
            <p:cNvPr id="62" name="Rounded Rectangle 61"/>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sp>
          <p:nvSpPr>
            <p:cNvPr id="63"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5253445" y="1948852"/>
            <a:ext cx="1000038" cy="382603"/>
            <a:chOff x="5253445" y="1948852"/>
            <a:chExt cx="1000038" cy="382603"/>
          </a:xfrm>
        </p:grpSpPr>
        <p:sp>
          <p:nvSpPr>
            <p:cNvPr id="64" name="Teardrop 63"/>
            <p:cNvSpPr/>
            <p:nvPr/>
          </p:nvSpPr>
          <p:spPr>
            <a:xfrm rot="18900000">
              <a:off x="5666593" y="210067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41"/>
            <p:cNvSpPr/>
            <p:nvPr/>
          </p:nvSpPr>
          <p:spPr>
            <a:xfrm rot="5400000">
              <a:off x="5551479" y="165081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Rounded Rectangle 9"/>
            <p:cNvSpPr/>
            <p:nvPr/>
          </p:nvSpPr>
          <p:spPr>
            <a:xfrm>
              <a:off x="6076035" y="201983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5255531" y="2863251"/>
            <a:ext cx="1000038" cy="382603"/>
            <a:chOff x="3551645" y="3809541"/>
            <a:chExt cx="1000038" cy="382603"/>
          </a:xfrm>
        </p:grpSpPr>
        <p:sp>
          <p:nvSpPr>
            <p:cNvPr id="68" name="Teardrop 67"/>
            <p:cNvSpPr/>
            <p:nvPr/>
          </p:nvSpPr>
          <p:spPr>
            <a:xfrm rot="18900000">
              <a:off x="3964793" y="39613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41"/>
            <p:cNvSpPr/>
            <p:nvPr/>
          </p:nvSpPr>
          <p:spPr>
            <a:xfrm rot="5400000">
              <a:off x="3849679" y="3511507"/>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0" name="Rounded Rectangle 9"/>
            <p:cNvSpPr/>
            <p:nvPr/>
          </p:nvSpPr>
          <p:spPr>
            <a:xfrm>
              <a:off x="4374235" y="38805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p:cNvSpPr/>
          <p:nvPr/>
        </p:nvSpPr>
        <p:spPr>
          <a:xfrm>
            <a:off x="2895600" y="1123950"/>
            <a:ext cx="1447800" cy="3200400"/>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accent5">
                    <a:lumMod val="50000"/>
                    <a:lumOff val="50000"/>
                  </a:schemeClr>
                </a:solidFill>
              </a:rPr>
              <a:t>Zone 1</a:t>
            </a:r>
            <a:endParaRPr lang="en-US" dirty="0">
              <a:solidFill>
                <a:schemeClr val="accent5">
                  <a:lumMod val="50000"/>
                  <a:lumOff val="50000"/>
                </a:schemeClr>
              </a:solidFill>
            </a:endParaRPr>
          </a:p>
        </p:txBody>
      </p:sp>
      <p:sp>
        <p:nvSpPr>
          <p:cNvPr id="74" name="Rectangle 73"/>
          <p:cNvSpPr/>
          <p:nvPr/>
        </p:nvSpPr>
        <p:spPr>
          <a:xfrm>
            <a:off x="5029200" y="1123950"/>
            <a:ext cx="1447800" cy="3200400"/>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accent5">
                    <a:lumMod val="50000"/>
                    <a:lumOff val="50000"/>
                  </a:schemeClr>
                </a:solidFill>
              </a:rPr>
              <a:t>Zone 2</a:t>
            </a:r>
            <a:endParaRPr lang="en-US" dirty="0">
              <a:solidFill>
                <a:schemeClr val="accent5">
                  <a:lumMod val="50000"/>
                  <a:lumOff val="50000"/>
                </a:schemeClr>
              </a:solidFill>
            </a:endParaRPr>
          </a:p>
        </p:txBody>
      </p:sp>
      <p:sp>
        <p:nvSpPr>
          <p:cNvPr id="78" name="TextBox 77"/>
          <p:cNvSpPr txBox="1"/>
          <p:nvPr/>
        </p:nvSpPr>
        <p:spPr>
          <a:xfrm>
            <a:off x="6705600" y="1200150"/>
            <a:ext cx="1981200" cy="954107"/>
          </a:xfrm>
          <a:prstGeom prst="rect">
            <a:avLst/>
          </a:prstGeom>
          <a:noFill/>
        </p:spPr>
        <p:txBody>
          <a:bodyPr wrap="square" rtlCol="0">
            <a:spAutoFit/>
          </a:bodyPr>
          <a:lstStyle/>
          <a:p>
            <a:r>
              <a:rPr lang="en-US" sz="1400" dirty="0" smtClean="0">
                <a:solidFill>
                  <a:schemeClr val="bg2"/>
                </a:solidFill>
              </a:rPr>
              <a:t>Application instances are evenly distributed over two availability zones.</a:t>
            </a:r>
          </a:p>
        </p:txBody>
      </p:sp>
      <p:sp>
        <p:nvSpPr>
          <p:cNvPr id="45" name="TextBox 44"/>
          <p:cNvSpPr txBox="1"/>
          <p:nvPr/>
        </p:nvSpPr>
        <p:spPr>
          <a:xfrm>
            <a:off x="6705600" y="2303443"/>
            <a:ext cx="1981200" cy="738664"/>
          </a:xfrm>
          <a:prstGeom prst="rect">
            <a:avLst/>
          </a:prstGeom>
          <a:noFill/>
        </p:spPr>
        <p:txBody>
          <a:bodyPr wrap="square" rtlCol="0">
            <a:spAutoFit/>
          </a:bodyPr>
          <a:lstStyle/>
          <a:p>
            <a:r>
              <a:rPr lang="en-US" sz="1400" dirty="0" smtClean="0">
                <a:solidFill>
                  <a:schemeClr val="bg2"/>
                </a:solidFill>
              </a:rPr>
              <a:t>Loosing an AZ keeps instances running and available.</a:t>
            </a:r>
          </a:p>
        </p:txBody>
      </p:sp>
      <p:sp>
        <p:nvSpPr>
          <p:cNvPr id="46" name="Rounded Rectangle 45"/>
          <p:cNvSpPr>
            <a:spLocks noChangeArrowheads="1"/>
          </p:cNvSpPr>
          <p:nvPr/>
        </p:nvSpPr>
        <p:spPr bwMode="auto">
          <a:xfrm>
            <a:off x="8229600" y="57150"/>
            <a:ext cx="838199" cy="278034"/>
          </a:xfrm>
          <a:prstGeom prst="roundRect">
            <a:avLst>
              <a:gd name="adj" fmla="val 16667"/>
            </a:avLst>
          </a:prstGeom>
          <a:solidFill>
            <a:schemeClr val="accent2"/>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smtClean="0">
                <a:solidFill>
                  <a:schemeClr val="lt1"/>
                </a:solidFill>
              </a:rPr>
              <a:t>App Ops</a:t>
            </a:r>
            <a:endParaRPr lang="en-US" sz="1200" dirty="0">
              <a:solidFill>
                <a:schemeClr val="lt1"/>
              </a:solidFill>
              <a:latin typeface="+mn-lt"/>
              <a:ea typeface="+mn-ea"/>
            </a:endParaRPr>
          </a:p>
        </p:txBody>
      </p:sp>
      <p:sp>
        <p:nvSpPr>
          <p:cNvPr id="75" name="Rectangle 74"/>
          <p:cNvSpPr/>
          <p:nvPr/>
        </p:nvSpPr>
        <p:spPr>
          <a:xfrm>
            <a:off x="2895600" y="1123950"/>
            <a:ext cx="1447800" cy="3200400"/>
          </a:xfrm>
          <a:prstGeom prst="rect">
            <a:avLst/>
          </a:prstGeom>
          <a:solidFill>
            <a:schemeClr val="accent6">
              <a:lumMod val="65000"/>
              <a:alpha val="89000"/>
            </a:schemeClr>
          </a:solidFill>
          <a:ln w="1270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accent5">
                  <a:lumMod val="50000"/>
                  <a:lumOff val="50000"/>
                </a:schemeClr>
              </a:solidFill>
            </a:endParaRPr>
          </a:p>
        </p:txBody>
      </p:sp>
    </p:spTree>
    <p:extLst>
      <p:ext uri="{BB962C8B-B14F-4D97-AF65-F5344CB8AC3E}">
        <p14:creationId xmlns:p14="http://schemas.microsoft.com/office/powerpoint/2010/main" val="389071643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9" fill="hold" nodeType="after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additive="base">
                                        <p:cTn id="12" dur="500" fill="hold"/>
                                        <p:tgtEl>
                                          <p:spTgt spid="76"/>
                                        </p:tgtEl>
                                        <p:attrNameLst>
                                          <p:attrName>ppt_x</p:attrName>
                                        </p:attrNameLst>
                                      </p:cBhvr>
                                      <p:tavLst>
                                        <p:tav tm="0">
                                          <p:val>
                                            <p:strVal val="0-#ppt_w/2"/>
                                          </p:val>
                                        </p:tav>
                                        <p:tav tm="100000">
                                          <p:val>
                                            <p:strVal val="#ppt_x"/>
                                          </p:val>
                                        </p:tav>
                                      </p:tavLst>
                                    </p:anim>
                                    <p:anim calcmode="lin" valueType="num">
                                      <p:cBhvr additive="base">
                                        <p:cTn id="13" dur="500" fill="hold"/>
                                        <p:tgtEl>
                                          <p:spTgt spid="7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nodeType="after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0-#ppt_w/2"/>
                                          </p:val>
                                        </p:tav>
                                        <p:tav tm="100000">
                                          <p:val>
                                            <p:strVal val="#ppt_x"/>
                                          </p:val>
                                        </p:tav>
                                      </p:tavLst>
                                    </p:anim>
                                    <p:anim calcmode="lin" valueType="num">
                                      <p:cBhvr additive="base">
                                        <p:cTn id="18" dur="500" fill="hold"/>
                                        <p:tgtEl>
                                          <p:spTgt spid="6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9"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9"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500" fill="hold"/>
                                        <p:tgtEl>
                                          <p:spTgt spid="77"/>
                                        </p:tgtEl>
                                        <p:attrNameLst>
                                          <p:attrName>ppt_x</p:attrName>
                                        </p:attrNameLst>
                                      </p:cBhvr>
                                      <p:tavLst>
                                        <p:tav tm="0">
                                          <p:val>
                                            <p:strVal val="0-#ppt_w/2"/>
                                          </p:val>
                                        </p:tav>
                                        <p:tav tm="100000">
                                          <p:val>
                                            <p:strVal val="#ppt_x"/>
                                          </p:val>
                                        </p:tav>
                                      </p:tavLst>
                                    </p:anim>
                                    <p:anim calcmode="lin" valueType="num">
                                      <p:cBhvr additive="base">
                                        <p:cTn id="28" dur="500" fill="hold"/>
                                        <p:tgtEl>
                                          <p:spTgt spid="77"/>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par>
                          <p:cTn id="33" fill="hold">
                            <p:stCondLst>
                              <p:cond delay="0"/>
                            </p:stCondLst>
                            <p:childTnLst>
                              <p:par>
                                <p:cTn id="34" presetID="2" presetClass="entr" presetSubtype="4"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1000" fill="hold"/>
                                        <p:tgtEl>
                                          <p:spTgt spid="45"/>
                                        </p:tgtEl>
                                        <p:attrNameLst>
                                          <p:attrName>ppt_x</p:attrName>
                                        </p:attrNameLst>
                                      </p:cBhvr>
                                      <p:tavLst>
                                        <p:tav tm="0">
                                          <p:val>
                                            <p:strVal val="#ppt_x"/>
                                          </p:val>
                                        </p:tav>
                                        <p:tav tm="100000">
                                          <p:val>
                                            <p:strVal val="#ppt_x"/>
                                          </p:val>
                                        </p:tav>
                                      </p:tavLst>
                                    </p:anim>
                                    <p:anim calcmode="lin" valueType="num">
                                      <p:cBhvr additive="base">
                                        <p:cTn id="37"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45" grpId="0"/>
      <p:bldP spid="7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66713" y="206375"/>
            <a:ext cx="8410575" cy="460375"/>
          </a:xfrm>
        </p:spPr>
        <p:txBody>
          <a:bodyPr/>
          <a:lstStyle/>
          <a:p>
            <a:r>
              <a:rPr lang="en-US" sz="2800" dirty="0" smtClean="0"/>
              <a:t>Failed </a:t>
            </a:r>
            <a:r>
              <a:rPr lang="en-US" sz="2800" i="1" dirty="0" smtClean="0"/>
              <a:t>Application</a:t>
            </a:r>
            <a:r>
              <a:rPr lang="en-US" sz="2800" dirty="0" smtClean="0"/>
              <a:t> Instances Replaced</a:t>
            </a:r>
            <a:endParaRPr lang="en-US" sz="2800" i="1" dirty="0"/>
          </a:p>
        </p:txBody>
      </p:sp>
      <p:sp>
        <p:nvSpPr>
          <p:cNvPr id="5" name="Rounded Rectangle 4"/>
          <p:cNvSpPr/>
          <p:nvPr/>
        </p:nvSpPr>
        <p:spPr>
          <a:xfrm>
            <a:off x="1637752" y="666751"/>
            <a:ext cx="7162799" cy="386762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a:defRPr/>
            </a:pPr>
            <a:endParaRPr lang="en-US" sz="1600" dirty="0">
              <a:solidFill>
                <a:srgbClr val="008881"/>
              </a:solidFill>
              <a:latin typeface="Arial"/>
            </a:endParaRPr>
          </a:p>
        </p:txBody>
      </p:sp>
      <p:sp>
        <p:nvSpPr>
          <p:cNvPr id="86" name="Rounded Rectangle 42"/>
          <p:cNvSpPr/>
          <p:nvPr/>
        </p:nvSpPr>
        <p:spPr>
          <a:xfrm>
            <a:off x="6931732" y="4104786"/>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lumMod val="50000"/>
                </a:srgbClr>
              </a:solidFill>
              <a:latin typeface="Arial"/>
            </a:endParaRPr>
          </a:p>
        </p:txBody>
      </p:sp>
      <p:sp>
        <p:nvSpPr>
          <p:cNvPr id="6" name="Rounded Rectangle 5"/>
          <p:cNvSpPr/>
          <p:nvPr/>
        </p:nvSpPr>
        <p:spPr bwMode="auto">
          <a:xfrm rot="16200000">
            <a:off x="214097" y="2499035"/>
            <a:ext cx="3581399" cy="374030"/>
          </a:xfrm>
          <a:prstGeom prst="roundRect">
            <a:avLst>
              <a:gd name="adj" fmla="val 8685"/>
            </a:avLst>
          </a:prstGeom>
          <a:solidFill>
            <a:srgbClr val="369188"/>
          </a:solidFill>
          <a:ln w="41275">
            <a:noFill/>
            <a:round/>
            <a:headEnd/>
            <a:tailEnd/>
          </a:ln>
        </p:spPr>
        <p:txBody>
          <a:bodyPr wrap="none" lIns="182880" tIns="0" rIns="0" bIns="0" rtlCol="0" anchor="ctr"/>
          <a:lstStyle/>
          <a:p>
            <a:r>
              <a:rPr lang="en-US" sz="1600" dirty="0" smtClean="0">
                <a:solidFill>
                  <a:prstClr val="white">
                    <a:lumMod val="95000"/>
                  </a:prstClr>
                </a:solidFill>
                <a:latin typeface="Calibri"/>
              </a:rPr>
              <a:t>Router</a:t>
            </a:r>
          </a:p>
        </p:txBody>
      </p:sp>
      <p:sp>
        <p:nvSpPr>
          <p:cNvPr id="7" name="Rounded Rectangle 6"/>
          <p:cNvSpPr>
            <a:spLocks noChangeArrowheads="1"/>
          </p:cNvSpPr>
          <p:nvPr/>
        </p:nvSpPr>
        <p:spPr bwMode="auto">
          <a:xfrm>
            <a:off x="2286000" y="1200150"/>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err="1" smtClean="0">
                <a:solidFill>
                  <a:srgbClr val="FFFFFF"/>
                </a:solidFill>
                <a:latin typeface="Arial"/>
              </a:rPr>
              <a:t>Blobstore</a:t>
            </a:r>
            <a:endParaRPr lang="en-US" sz="1200" b="1" dirty="0">
              <a:solidFill>
                <a:srgbClr val="FFFFFF"/>
              </a:solidFill>
              <a:latin typeface="Arial"/>
            </a:endParaRPr>
          </a:p>
        </p:txBody>
      </p:sp>
      <p:sp>
        <p:nvSpPr>
          <p:cNvPr id="8" name="Oval 194"/>
          <p:cNvSpPr/>
          <p:nvPr/>
        </p:nvSpPr>
        <p:spPr>
          <a:xfrm>
            <a:off x="2349505" y="1314154"/>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nvGrpSpPr>
          <p:cNvPr id="9" name="Group 8"/>
          <p:cNvGrpSpPr/>
          <p:nvPr/>
        </p:nvGrpSpPr>
        <p:grpSpPr>
          <a:xfrm>
            <a:off x="4038600" y="1200150"/>
            <a:ext cx="1533402" cy="443726"/>
            <a:chOff x="5181600" y="2326964"/>
            <a:chExt cx="1533402" cy="443726"/>
          </a:xfrm>
        </p:grpSpPr>
        <p:sp>
          <p:nvSpPr>
            <p:cNvPr id="10" name="Rounded Rectangle 9"/>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smtClean="0">
                  <a:solidFill>
                    <a:srgbClr val="FFFFFF"/>
                  </a:solidFill>
                  <a:latin typeface="Arial"/>
                </a:rPr>
                <a:t>Cloud Controller</a:t>
              </a:r>
              <a:endParaRPr lang="en-US" sz="1200" b="1" dirty="0">
                <a:solidFill>
                  <a:srgbClr val="FFFFFF"/>
                </a:solidFill>
                <a:latin typeface="Arial"/>
              </a:endParaRPr>
            </a:p>
          </p:txBody>
        </p:sp>
        <p:sp>
          <p:nvSpPr>
            <p:cNvPr id="1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sp>
        <p:nvSpPr>
          <p:cNvPr id="12" name="Rounded Rectangle 11"/>
          <p:cNvSpPr>
            <a:spLocks noChangeArrowheads="1"/>
          </p:cNvSpPr>
          <p:nvPr/>
        </p:nvSpPr>
        <p:spPr bwMode="auto">
          <a:xfrm>
            <a:off x="4038600" y="2516959"/>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a:solidFill>
                  <a:srgbClr val="FFFFFF"/>
                </a:solidFill>
                <a:latin typeface="Arial"/>
              </a:rPr>
              <a:t> </a:t>
            </a:r>
            <a:r>
              <a:rPr lang="en-US" sz="1200" b="1" dirty="0" smtClean="0">
                <a:solidFill>
                  <a:srgbClr val="FFFFFF"/>
                </a:solidFill>
                <a:latin typeface="Arial"/>
              </a:rPr>
              <a:t>BBS</a:t>
            </a:r>
            <a:endParaRPr lang="en-US" sz="1200" b="1" dirty="0">
              <a:solidFill>
                <a:srgbClr val="FFFFFF"/>
              </a:solidFill>
              <a:latin typeface="Arial"/>
            </a:endParaRPr>
          </a:p>
        </p:txBody>
      </p:sp>
      <p:grpSp>
        <p:nvGrpSpPr>
          <p:cNvPr id="14" name="Group 13"/>
          <p:cNvGrpSpPr/>
          <p:nvPr/>
        </p:nvGrpSpPr>
        <p:grpSpPr>
          <a:xfrm>
            <a:off x="3057291" y="3653690"/>
            <a:ext cx="1099435" cy="781049"/>
            <a:chOff x="5412945" y="3105151"/>
            <a:chExt cx="1099435" cy="781049"/>
          </a:xfrm>
        </p:grpSpPr>
        <p:sp>
          <p:nvSpPr>
            <p:cNvPr id="15" name="Rounded Rectangle 14"/>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a:defRPr/>
              </a:pPr>
              <a:r>
                <a:rPr lang="en-US" sz="1200" b="1" dirty="0" smtClean="0">
                  <a:solidFill>
                    <a:srgbClr val="FFFFFF"/>
                  </a:solidFill>
                  <a:latin typeface="Arial"/>
                </a:rPr>
                <a:t>Cell</a:t>
              </a:r>
              <a:endParaRPr lang="en-US" sz="1200" b="1" dirty="0">
                <a:solidFill>
                  <a:srgbClr val="FFFFFF"/>
                </a:solidFill>
                <a:latin typeface="Arial"/>
              </a:endParaRPr>
            </a:p>
          </p:txBody>
        </p:sp>
        <p:sp>
          <p:nvSpPr>
            <p:cNvPr id="16"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grpSp>
        <p:nvGrpSpPr>
          <p:cNvPr id="17" name="Group 16"/>
          <p:cNvGrpSpPr/>
          <p:nvPr/>
        </p:nvGrpSpPr>
        <p:grpSpPr>
          <a:xfrm>
            <a:off x="4249005" y="3653690"/>
            <a:ext cx="1099435" cy="781049"/>
            <a:chOff x="5412945" y="3105151"/>
            <a:chExt cx="1099435" cy="781049"/>
          </a:xfrm>
        </p:grpSpPr>
        <p:sp>
          <p:nvSpPr>
            <p:cNvPr id="18" name="Rounded Rectangle 17"/>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a:defRPr/>
              </a:pPr>
              <a:r>
                <a:rPr lang="en-US" sz="1200" b="1" dirty="0" smtClean="0">
                  <a:solidFill>
                    <a:srgbClr val="FFFFFF"/>
                  </a:solidFill>
                  <a:latin typeface="Arial"/>
                </a:rPr>
                <a:t>Cell</a:t>
              </a:r>
              <a:endParaRPr lang="en-US" sz="1200" b="1" dirty="0">
                <a:solidFill>
                  <a:srgbClr val="FFFFFF"/>
                </a:solidFill>
                <a:latin typeface="Arial"/>
              </a:endParaRPr>
            </a:p>
          </p:txBody>
        </p:sp>
        <p:sp>
          <p:nvSpPr>
            <p:cNvPr id="19"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grpSp>
        <p:nvGrpSpPr>
          <p:cNvPr id="20" name="Group 19"/>
          <p:cNvGrpSpPr/>
          <p:nvPr/>
        </p:nvGrpSpPr>
        <p:grpSpPr>
          <a:xfrm>
            <a:off x="5440719" y="3653690"/>
            <a:ext cx="1099435" cy="781049"/>
            <a:chOff x="5412945" y="3105151"/>
            <a:chExt cx="1099435" cy="781049"/>
          </a:xfrm>
        </p:grpSpPr>
        <p:sp>
          <p:nvSpPr>
            <p:cNvPr id="21" name="Rounded Rectangle 20"/>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a:defRPr/>
              </a:pPr>
              <a:r>
                <a:rPr lang="en-US" sz="1200" b="1" dirty="0" smtClean="0">
                  <a:solidFill>
                    <a:srgbClr val="FFFFFF"/>
                  </a:solidFill>
                  <a:latin typeface="Arial"/>
                </a:rPr>
                <a:t>Cell</a:t>
              </a:r>
              <a:endParaRPr lang="en-US" sz="1200" b="1" dirty="0">
                <a:solidFill>
                  <a:srgbClr val="FFFFFF"/>
                </a:solidFill>
                <a:latin typeface="Arial"/>
              </a:endParaRPr>
            </a:p>
          </p:txBody>
        </p:sp>
        <p:sp>
          <p:nvSpPr>
            <p:cNvPr id="22"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sp>
        <p:nvSpPr>
          <p:cNvPr id="23" name="Rectangle 22"/>
          <p:cNvSpPr/>
          <p:nvPr/>
        </p:nvSpPr>
        <p:spPr>
          <a:xfrm>
            <a:off x="6415326" y="666750"/>
            <a:ext cx="2347674" cy="523220"/>
          </a:xfrm>
          <a:prstGeom prst="rect">
            <a:avLst/>
          </a:prstGeom>
        </p:spPr>
        <p:txBody>
          <a:bodyPr wrap="square">
            <a:spAutoFit/>
          </a:bodyPr>
          <a:lstStyle/>
          <a:p>
            <a:pPr algn="r"/>
            <a:r>
              <a:rPr lang="en-US" sz="1400" dirty="0" smtClean="0">
                <a:solidFill>
                  <a:prstClr val="black"/>
                </a:solidFill>
                <a:latin typeface="Calibri"/>
              </a:rPr>
              <a:t>Pivotal Cloud Foundry</a:t>
            </a:r>
          </a:p>
          <a:p>
            <a:pPr algn="r"/>
            <a:r>
              <a:rPr lang="en-US" sz="1400" dirty="0" smtClean="0">
                <a:solidFill>
                  <a:prstClr val="black"/>
                </a:solidFill>
                <a:latin typeface="Calibri"/>
              </a:rPr>
              <a:t>Elastic Runtime</a:t>
            </a:r>
            <a:endParaRPr lang="en-US" sz="1400" dirty="0">
              <a:solidFill>
                <a:prstClr val="black"/>
              </a:solidFill>
              <a:latin typeface="Calibri"/>
            </a:endParaRPr>
          </a:p>
        </p:txBody>
      </p:sp>
      <p:cxnSp>
        <p:nvCxnSpPr>
          <p:cNvPr id="24" name="Straight Connector 23"/>
          <p:cNvCxnSpPr>
            <a:stCxn id="7" idx="3"/>
            <a:endCxn id="10" idx="1"/>
          </p:cNvCxnSpPr>
          <p:nvPr/>
        </p:nvCxnSpPr>
        <p:spPr>
          <a:xfrm>
            <a:off x="3819402" y="1422013"/>
            <a:ext cx="21919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Teardrop 25"/>
          <p:cNvSpPr/>
          <p:nvPr/>
        </p:nvSpPr>
        <p:spPr>
          <a:xfrm rot="18900000">
            <a:off x="3533625" y="138512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cxnSp>
        <p:nvCxnSpPr>
          <p:cNvPr id="39" name="Straight Arrow Connector 38"/>
          <p:cNvCxnSpPr/>
          <p:nvPr/>
        </p:nvCxnSpPr>
        <p:spPr>
          <a:xfrm flipV="1">
            <a:off x="4800600" y="1594625"/>
            <a:ext cx="0" cy="298062"/>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ardrop 40"/>
          <p:cNvSpPr/>
          <p:nvPr/>
        </p:nvSpPr>
        <p:spPr>
          <a:xfrm rot="18900000">
            <a:off x="3533625" y="138512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cxnSp>
        <p:nvCxnSpPr>
          <p:cNvPr id="46" name="Straight Arrow Connector 45"/>
          <p:cNvCxnSpPr/>
          <p:nvPr/>
        </p:nvCxnSpPr>
        <p:spPr>
          <a:xfrm flipH="1">
            <a:off x="1962807" y="2602635"/>
            <a:ext cx="2076450"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Oval 42"/>
          <p:cNvSpPr/>
          <p:nvPr/>
        </p:nvSpPr>
        <p:spPr>
          <a:xfrm>
            <a:off x="1889505" y="3621800"/>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8" name="Right Arrow 47"/>
          <p:cNvSpPr/>
          <p:nvPr/>
        </p:nvSpPr>
        <p:spPr>
          <a:xfrm>
            <a:off x="599090" y="2743426"/>
            <a:ext cx="1038662"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latin typeface="Arial"/>
              </a:rPr>
              <a:t>Access App</a:t>
            </a:r>
            <a:endParaRPr lang="en-US" sz="1400" dirty="0">
              <a:solidFill>
                <a:srgbClr val="FFFFFF"/>
              </a:solidFill>
              <a:latin typeface="Arial"/>
            </a:endParaRPr>
          </a:p>
        </p:txBody>
      </p:sp>
      <p:cxnSp>
        <p:nvCxnSpPr>
          <p:cNvPr id="50" name="Straight Arrow Connector 49"/>
          <p:cNvCxnSpPr/>
          <p:nvPr/>
        </p:nvCxnSpPr>
        <p:spPr>
          <a:xfrm flipH="1">
            <a:off x="4064000" y="2970092"/>
            <a:ext cx="2119491" cy="675462"/>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48" idx="3"/>
            <a:endCxn id="15" idx="1"/>
          </p:cNvCxnSpPr>
          <p:nvPr/>
        </p:nvCxnSpPr>
        <p:spPr>
          <a:xfrm>
            <a:off x="1637752" y="3131570"/>
            <a:ext cx="1419539" cy="912645"/>
          </a:xfrm>
          <a:prstGeom prst="curvedConnector3">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1962807" y="2743426"/>
            <a:ext cx="2076450"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5" idx="0"/>
          </p:cNvCxnSpPr>
          <p:nvPr/>
        </p:nvCxnSpPr>
        <p:spPr>
          <a:xfrm flipV="1">
            <a:off x="3607009" y="2960685"/>
            <a:ext cx="641996" cy="69300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8" idx="0"/>
            <a:endCxn id="12" idx="2"/>
          </p:cNvCxnSpPr>
          <p:nvPr/>
        </p:nvCxnSpPr>
        <p:spPr>
          <a:xfrm flipV="1">
            <a:off x="4798723" y="2960685"/>
            <a:ext cx="6578" cy="69300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ardrop 58"/>
          <p:cNvSpPr/>
          <p:nvPr/>
        </p:nvSpPr>
        <p:spPr>
          <a:xfrm rot="18900000">
            <a:off x="3533625" y="138512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0" name="Rectangle 41"/>
          <p:cNvSpPr/>
          <p:nvPr/>
        </p:nvSpPr>
        <p:spPr>
          <a:xfrm rot="5400000">
            <a:off x="4607421" y="372335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1" name="Rounded Rectangle 9"/>
          <p:cNvSpPr/>
          <p:nvPr/>
        </p:nvSpPr>
        <p:spPr>
          <a:xfrm>
            <a:off x="5131977" y="409237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nvGrpSpPr>
          <p:cNvPr id="40" name="Group 39"/>
          <p:cNvGrpSpPr/>
          <p:nvPr/>
        </p:nvGrpSpPr>
        <p:grpSpPr>
          <a:xfrm>
            <a:off x="6019801" y="1200150"/>
            <a:ext cx="1905000" cy="443726"/>
            <a:chOff x="3448049" y="1498378"/>
            <a:chExt cx="2590799" cy="443726"/>
          </a:xfrm>
        </p:grpSpPr>
        <p:sp>
          <p:nvSpPr>
            <p:cNvPr id="42" name="Rounded Rectangle 41"/>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smtClean="0">
                  <a:solidFill>
                    <a:srgbClr val="FFFFFF"/>
                  </a:solidFill>
                  <a:latin typeface="Arial"/>
                </a:rPr>
                <a:t>DB</a:t>
              </a:r>
              <a:endParaRPr lang="en-US" sz="1200" b="1" dirty="0">
                <a:solidFill>
                  <a:srgbClr val="FFFFFF"/>
                </a:solidFill>
                <a:latin typeface="Arial"/>
              </a:endParaRPr>
            </a:p>
          </p:txBody>
        </p:sp>
        <p:sp>
          <p:nvSpPr>
            <p:cNvPr id="43"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sp>
        <p:nvSpPr>
          <p:cNvPr id="44" name="TextBox 43"/>
          <p:cNvSpPr txBox="1"/>
          <p:nvPr/>
        </p:nvSpPr>
        <p:spPr>
          <a:xfrm>
            <a:off x="6858000" y="1200150"/>
            <a:ext cx="925253" cy="461665"/>
          </a:xfrm>
          <a:prstGeom prst="rect">
            <a:avLst/>
          </a:prstGeom>
          <a:noFill/>
        </p:spPr>
        <p:txBody>
          <a:bodyPr wrap="none" rtlCol="0">
            <a:spAutoFit/>
          </a:bodyPr>
          <a:lstStyle/>
          <a:p>
            <a:r>
              <a:rPr lang="en-US" sz="1200" dirty="0" smtClean="0">
                <a:solidFill>
                  <a:srgbClr val="FFFFFF"/>
                </a:solidFill>
                <a:latin typeface="Arial"/>
              </a:rPr>
              <a:t>Service</a:t>
            </a:r>
          </a:p>
          <a:p>
            <a:r>
              <a:rPr lang="en-US" sz="1200" dirty="0" smtClean="0">
                <a:solidFill>
                  <a:srgbClr val="FFFFFF"/>
                </a:solidFill>
                <a:latin typeface="Arial"/>
              </a:rPr>
              <a:t>credentials</a:t>
            </a:r>
          </a:p>
        </p:txBody>
      </p:sp>
      <p:sp>
        <p:nvSpPr>
          <p:cNvPr id="45" name="TextBox 44"/>
          <p:cNvSpPr txBox="1"/>
          <p:nvPr/>
        </p:nvSpPr>
        <p:spPr>
          <a:xfrm>
            <a:off x="6858000" y="1374088"/>
            <a:ext cx="560971" cy="276999"/>
          </a:xfrm>
          <a:prstGeom prst="rect">
            <a:avLst/>
          </a:prstGeom>
          <a:noFill/>
        </p:spPr>
        <p:txBody>
          <a:bodyPr wrap="none" rtlCol="0">
            <a:spAutoFit/>
          </a:bodyPr>
          <a:lstStyle/>
          <a:p>
            <a:r>
              <a:rPr lang="en-US" sz="1200" dirty="0" err="1" smtClean="0">
                <a:solidFill>
                  <a:srgbClr val="FFFFFF"/>
                </a:solidFill>
                <a:latin typeface="Arial"/>
              </a:rPr>
              <a:t>creds</a:t>
            </a:r>
            <a:endParaRPr lang="en-US" sz="1200" dirty="0" smtClean="0">
              <a:solidFill>
                <a:srgbClr val="FFFFFF"/>
              </a:solidFill>
              <a:latin typeface="Arial"/>
            </a:endParaRPr>
          </a:p>
        </p:txBody>
      </p:sp>
      <p:cxnSp>
        <p:nvCxnSpPr>
          <p:cNvPr id="55" name="Straight Connector 54"/>
          <p:cNvCxnSpPr>
            <a:stCxn id="10" idx="3"/>
            <a:endCxn id="42" idx="1"/>
          </p:cNvCxnSpPr>
          <p:nvPr/>
        </p:nvCxnSpPr>
        <p:spPr>
          <a:xfrm>
            <a:off x="5572002" y="1422013"/>
            <a:ext cx="447799"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7" name="Rounded Rectangle 56"/>
          <p:cNvSpPr>
            <a:spLocks noChangeArrowheads="1"/>
          </p:cNvSpPr>
          <p:nvPr/>
        </p:nvSpPr>
        <p:spPr bwMode="auto">
          <a:xfrm>
            <a:off x="6138333" y="2518841"/>
            <a:ext cx="2328334"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err="1" smtClean="0">
                <a:solidFill>
                  <a:srgbClr val="FFFFFF"/>
                </a:solidFill>
                <a:latin typeface="Arial"/>
              </a:rPr>
              <a:t>Converger</a:t>
            </a:r>
            <a:r>
              <a:rPr lang="en-US" sz="1200" b="1" dirty="0" smtClean="0">
                <a:solidFill>
                  <a:srgbClr val="FFFFFF"/>
                </a:solidFill>
                <a:latin typeface="Arial"/>
              </a:rPr>
              <a:t> &amp; Auctioneer</a:t>
            </a:r>
            <a:endParaRPr lang="en-US" sz="1200" b="1" dirty="0">
              <a:solidFill>
                <a:srgbClr val="FFFFFF"/>
              </a:solidFill>
              <a:latin typeface="Arial"/>
            </a:endParaRPr>
          </a:p>
        </p:txBody>
      </p:sp>
      <p:cxnSp>
        <p:nvCxnSpPr>
          <p:cNvPr id="62" name="Straight Arrow Connector 61"/>
          <p:cNvCxnSpPr>
            <a:stCxn id="21" idx="0"/>
          </p:cNvCxnSpPr>
          <p:nvPr/>
        </p:nvCxnSpPr>
        <p:spPr>
          <a:xfrm flipH="1" flipV="1">
            <a:off x="5330445" y="2962567"/>
            <a:ext cx="659992" cy="691123"/>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249333" y="2981381"/>
            <a:ext cx="992484" cy="67358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1" idx="0"/>
          </p:cNvCxnSpPr>
          <p:nvPr/>
        </p:nvCxnSpPr>
        <p:spPr>
          <a:xfrm flipH="1">
            <a:off x="5990437" y="2983262"/>
            <a:ext cx="319113" cy="670428"/>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2" idx="3"/>
            <a:endCxn id="57" idx="1"/>
          </p:cNvCxnSpPr>
          <p:nvPr/>
        </p:nvCxnSpPr>
        <p:spPr>
          <a:xfrm>
            <a:off x="5572002" y="2738822"/>
            <a:ext cx="566331" cy="1882"/>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67" name="Rounded Rectangle 67"/>
          <p:cNvSpPr/>
          <p:nvPr/>
        </p:nvSpPr>
        <p:spPr>
          <a:xfrm>
            <a:off x="7008099" y="4097338"/>
            <a:ext cx="329447" cy="219564"/>
          </a:xfrm>
          <a:custGeom>
            <a:avLst/>
            <a:gdLst/>
            <a:ahLst/>
            <a:cxnLst/>
            <a:rect l="l" t="t" r="r" b="b"/>
            <a:pathLst>
              <a:path w="1555750" h="1036848">
                <a:moveTo>
                  <a:pt x="284757" y="929116"/>
                </a:moveTo>
                <a:cubicBezTo>
                  <a:pt x="271129" y="929116"/>
                  <a:pt x="260083" y="940163"/>
                  <a:pt x="260082" y="953791"/>
                </a:cubicBezTo>
                <a:cubicBezTo>
                  <a:pt x="260083" y="967418"/>
                  <a:pt x="271129" y="978465"/>
                  <a:pt x="284757" y="978465"/>
                </a:cubicBezTo>
                <a:lnTo>
                  <a:pt x="455719" y="978466"/>
                </a:lnTo>
                <a:cubicBezTo>
                  <a:pt x="469347" y="978466"/>
                  <a:pt x="480394" y="967419"/>
                  <a:pt x="480394" y="953791"/>
                </a:cubicBezTo>
                <a:lnTo>
                  <a:pt x="480395" y="953791"/>
                </a:lnTo>
                <a:cubicBezTo>
                  <a:pt x="480395" y="940163"/>
                  <a:pt x="469348" y="929116"/>
                  <a:pt x="455720" y="929116"/>
                </a:cubicBezTo>
                <a:close/>
                <a:moveTo>
                  <a:pt x="284757" y="820872"/>
                </a:moveTo>
                <a:cubicBezTo>
                  <a:pt x="271129" y="820872"/>
                  <a:pt x="260083" y="831919"/>
                  <a:pt x="260082" y="845547"/>
                </a:cubicBezTo>
                <a:cubicBezTo>
                  <a:pt x="260083" y="859174"/>
                  <a:pt x="271129" y="870221"/>
                  <a:pt x="284757" y="870221"/>
                </a:cubicBezTo>
                <a:lnTo>
                  <a:pt x="897679" y="870222"/>
                </a:lnTo>
                <a:cubicBezTo>
                  <a:pt x="911307" y="870222"/>
                  <a:pt x="922354" y="859175"/>
                  <a:pt x="922354" y="845547"/>
                </a:cubicBezTo>
                <a:lnTo>
                  <a:pt x="922355" y="845547"/>
                </a:lnTo>
                <a:cubicBezTo>
                  <a:pt x="922355" y="831919"/>
                  <a:pt x="911308" y="820872"/>
                  <a:pt x="897680" y="820872"/>
                </a:cubicBezTo>
                <a:close/>
                <a:moveTo>
                  <a:pt x="284757" y="712628"/>
                </a:moveTo>
                <a:cubicBezTo>
                  <a:pt x="271129" y="712628"/>
                  <a:pt x="260083" y="723675"/>
                  <a:pt x="260082" y="737303"/>
                </a:cubicBezTo>
                <a:cubicBezTo>
                  <a:pt x="260083" y="750930"/>
                  <a:pt x="271129" y="761977"/>
                  <a:pt x="284757" y="761977"/>
                </a:cubicBezTo>
                <a:lnTo>
                  <a:pt x="897679" y="761978"/>
                </a:lnTo>
                <a:cubicBezTo>
                  <a:pt x="911307" y="761978"/>
                  <a:pt x="922354" y="750931"/>
                  <a:pt x="922354" y="737303"/>
                </a:cubicBezTo>
                <a:lnTo>
                  <a:pt x="922355" y="737303"/>
                </a:lnTo>
                <a:cubicBezTo>
                  <a:pt x="922355" y="723675"/>
                  <a:pt x="911308" y="712628"/>
                  <a:pt x="897680" y="712628"/>
                </a:cubicBezTo>
                <a:close/>
                <a:moveTo>
                  <a:pt x="781318" y="0"/>
                </a:moveTo>
                <a:lnTo>
                  <a:pt x="1491982" y="0"/>
                </a:lnTo>
                <a:cubicBezTo>
                  <a:pt x="1527200" y="0"/>
                  <a:pt x="1555750" y="28550"/>
                  <a:pt x="1555750" y="63768"/>
                </a:cubicBezTo>
                <a:lnTo>
                  <a:pt x="1555750" y="318835"/>
                </a:lnTo>
                <a:cubicBezTo>
                  <a:pt x="1555750" y="354053"/>
                  <a:pt x="1527200" y="382603"/>
                  <a:pt x="1491982" y="382603"/>
                </a:cubicBezTo>
                <a:lnTo>
                  <a:pt x="1131919" y="382603"/>
                </a:lnTo>
                <a:cubicBezTo>
                  <a:pt x="1104333" y="519908"/>
                  <a:pt x="739336" y="555028"/>
                  <a:pt x="734737" y="654245"/>
                </a:cubicBezTo>
                <a:lnTo>
                  <a:pt x="1118669" y="654245"/>
                </a:lnTo>
                <a:cubicBezTo>
                  <a:pt x="1153887" y="654245"/>
                  <a:pt x="1182437" y="682795"/>
                  <a:pt x="1182437" y="718013"/>
                </a:cubicBezTo>
                <a:lnTo>
                  <a:pt x="1182437" y="973080"/>
                </a:lnTo>
                <a:cubicBezTo>
                  <a:pt x="1182437" y="1008298"/>
                  <a:pt x="1153887" y="1036848"/>
                  <a:pt x="1118669" y="1036848"/>
                </a:cubicBezTo>
                <a:lnTo>
                  <a:pt x="63768" y="1036848"/>
                </a:lnTo>
                <a:cubicBezTo>
                  <a:pt x="28550" y="1036848"/>
                  <a:pt x="0" y="1008298"/>
                  <a:pt x="0" y="973080"/>
                </a:cubicBezTo>
                <a:lnTo>
                  <a:pt x="0" y="718013"/>
                </a:lnTo>
                <a:cubicBezTo>
                  <a:pt x="0" y="682795"/>
                  <a:pt x="28550" y="654245"/>
                  <a:pt x="63768" y="654245"/>
                </a:cubicBezTo>
                <a:lnTo>
                  <a:pt x="554063" y="654245"/>
                </a:lnTo>
                <a:cubicBezTo>
                  <a:pt x="563786" y="492284"/>
                  <a:pt x="906135" y="481714"/>
                  <a:pt x="949468" y="382603"/>
                </a:cubicBezTo>
                <a:lnTo>
                  <a:pt x="781318" y="382603"/>
                </a:lnTo>
                <a:cubicBezTo>
                  <a:pt x="746100" y="382603"/>
                  <a:pt x="717550" y="354053"/>
                  <a:pt x="717550" y="318835"/>
                </a:cubicBezTo>
                <a:lnTo>
                  <a:pt x="717550" y="63768"/>
                </a:lnTo>
                <a:cubicBezTo>
                  <a:pt x="717550" y="28550"/>
                  <a:pt x="746100" y="0"/>
                  <a:pt x="78131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nvGrpSpPr>
          <p:cNvPr id="69" name="Group 68"/>
          <p:cNvGrpSpPr/>
          <p:nvPr/>
        </p:nvGrpSpPr>
        <p:grpSpPr>
          <a:xfrm>
            <a:off x="4896517" y="742950"/>
            <a:ext cx="1047083" cy="416992"/>
            <a:chOff x="5638800" y="1121740"/>
            <a:chExt cx="1047083" cy="416992"/>
          </a:xfrm>
        </p:grpSpPr>
        <p:sp>
          <p:nvSpPr>
            <p:cNvPr id="70" name="Rounded Rectangle 42"/>
            <p:cNvSpPr/>
            <p:nvPr/>
          </p:nvSpPr>
          <p:spPr>
            <a:xfrm>
              <a:off x="5966682" y="1121740"/>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lumMod val="50000"/>
                  </a:srgbClr>
                </a:solidFill>
                <a:latin typeface="Arial"/>
              </a:endParaRPr>
            </a:p>
          </p:txBody>
        </p:sp>
        <p:sp>
          <p:nvSpPr>
            <p:cNvPr id="71" name="TextBox 70"/>
            <p:cNvSpPr txBox="1"/>
            <p:nvPr/>
          </p:nvSpPr>
          <p:spPr>
            <a:xfrm>
              <a:off x="5638800" y="1284816"/>
              <a:ext cx="1047083" cy="253916"/>
            </a:xfrm>
            <a:prstGeom prst="rect">
              <a:avLst/>
            </a:prstGeom>
            <a:noFill/>
          </p:spPr>
          <p:txBody>
            <a:bodyPr wrap="none" rtlCol="0">
              <a:spAutoFit/>
            </a:bodyPr>
            <a:lstStyle/>
            <a:p>
              <a:pPr algn="ctr"/>
              <a:r>
                <a:rPr lang="en-US" sz="1050" b="1" dirty="0" smtClean="0">
                  <a:solidFill>
                    <a:srgbClr val="4D4D4D"/>
                  </a:solidFill>
                  <a:latin typeface="Arial"/>
                </a:rPr>
                <a:t>Desired State</a:t>
              </a:r>
            </a:p>
          </p:txBody>
        </p:sp>
      </p:grpSp>
      <p:sp>
        <p:nvSpPr>
          <p:cNvPr id="74" name="TextBox 73"/>
          <p:cNvSpPr txBox="1"/>
          <p:nvPr/>
        </p:nvSpPr>
        <p:spPr>
          <a:xfrm>
            <a:off x="5982023" y="3883991"/>
            <a:ext cx="560971" cy="276999"/>
          </a:xfrm>
          <a:prstGeom prst="rect">
            <a:avLst/>
          </a:prstGeom>
          <a:noFill/>
        </p:spPr>
        <p:txBody>
          <a:bodyPr wrap="none" rtlCol="0">
            <a:spAutoFit/>
          </a:bodyPr>
          <a:lstStyle/>
          <a:p>
            <a:r>
              <a:rPr lang="en-US" sz="1200" dirty="0" err="1" smtClean="0">
                <a:solidFill>
                  <a:srgbClr val="FFFFFF"/>
                </a:solidFill>
                <a:latin typeface="Arial"/>
              </a:rPr>
              <a:t>creds</a:t>
            </a:r>
            <a:endParaRPr lang="en-US" sz="1200" dirty="0" smtClean="0">
              <a:solidFill>
                <a:srgbClr val="FFFFFF"/>
              </a:solidFill>
              <a:latin typeface="Arial"/>
            </a:endParaRPr>
          </a:p>
        </p:txBody>
      </p:sp>
      <p:grpSp>
        <p:nvGrpSpPr>
          <p:cNvPr id="4" name="Group 3"/>
          <p:cNvGrpSpPr/>
          <p:nvPr/>
        </p:nvGrpSpPr>
        <p:grpSpPr>
          <a:xfrm>
            <a:off x="5498522" y="4023466"/>
            <a:ext cx="1000038" cy="382603"/>
            <a:chOff x="5498522" y="3811616"/>
            <a:chExt cx="1000038" cy="382603"/>
          </a:xfrm>
        </p:grpSpPr>
        <p:sp>
          <p:nvSpPr>
            <p:cNvPr id="73" name="Teardrop 72"/>
            <p:cNvSpPr/>
            <p:nvPr/>
          </p:nvSpPr>
          <p:spPr>
            <a:xfrm rot="18900000">
              <a:off x="5920188" y="3959945"/>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75" name="Rectangle 41"/>
            <p:cNvSpPr/>
            <p:nvPr/>
          </p:nvSpPr>
          <p:spPr>
            <a:xfrm rot="5400000">
              <a:off x="5796556" y="3513582"/>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76" name="Rounded Rectangle 9"/>
            <p:cNvSpPr/>
            <p:nvPr/>
          </p:nvSpPr>
          <p:spPr>
            <a:xfrm>
              <a:off x="6321112" y="3882599"/>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grpSp>
        <p:nvGrpSpPr>
          <p:cNvPr id="29" name="Group 28"/>
          <p:cNvGrpSpPr/>
          <p:nvPr/>
        </p:nvGrpSpPr>
        <p:grpSpPr>
          <a:xfrm>
            <a:off x="3110922" y="3880880"/>
            <a:ext cx="1044472" cy="522078"/>
            <a:chOff x="3110922" y="3669030"/>
            <a:chExt cx="1044472" cy="522078"/>
          </a:xfrm>
        </p:grpSpPr>
        <p:sp>
          <p:nvSpPr>
            <p:cNvPr id="81" name="Teardrop 80"/>
            <p:cNvSpPr/>
            <p:nvPr/>
          </p:nvSpPr>
          <p:spPr>
            <a:xfrm rot="18900000">
              <a:off x="3532588" y="3956834"/>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2" name="TextBox 81"/>
            <p:cNvSpPr txBox="1"/>
            <p:nvPr/>
          </p:nvSpPr>
          <p:spPr>
            <a:xfrm>
              <a:off x="3594423" y="3669030"/>
              <a:ext cx="560971" cy="276999"/>
            </a:xfrm>
            <a:prstGeom prst="rect">
              <a:avLst/>
            </a:prstGeom>
            <a:noFill/>
          </p:spPr>
          <p:txBody>
            <a:bodyPr wrap="none" rtlCol="0">
              <a:spAutoFit/>
            </a:bodyPr>
            <a:lstStyle/>
            <a:p>
              <a:r>
                <a:rPr lang="en-US" sz="1200" dirty="0" err="1" smtClean="0">
                  <a:solidFill>
                    <a:srgbClr val="FFFFFF"/>
                  </a:solidFill>
                  <a:latin typeface="Arial"/>
                </a:rPr>
                <a:t>creds</a:t>
              </a:r>
              <a:endParaRPr lang="en-US" sz="1200" dirty="0" smtClean="0">
                <a:solidFill>
                  <a:srgbClr val="FFFFFF"/>
                </a:solidFill>
                <a:latin typeface="Arial"/>
              </a:endParaRPr>
            </a:p>
          </p:txBody>
        </p:sp>
        <p:sp>
          <p:nvSpPr>
            <p:cNvPr id="83" name="Rectangle 41"/>
            <p:cNvSpPr/>
            <p:nvPr/>
          </p:nvSpPr>
          <p:spPr>
            <a:xfrm rot="5400000">
              <a:off x="3408956" y="3510471"/>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4" name="Rounded Rectangle 9"/>
            <p:cNvSpPr/>
            <p:nvPr/>
          </p:nvSpPr>
          <p:spPr>
            <a:xfrm>
              <a:off x="3933512" y="3879488"/>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sp>
        <p:nvSpPr>
          <p:cNvPr id="68" name="TextBox 67"/>
          <p:cNvSpPr txBox="1"/>
          <p:nvPr/>
        </p:nvSpPr>
        <p:spPr>
          <a:xfrm>
            <a:off x="6629400" y="4299034"/>
            <a:ext cx="963725" cy="253916"/>
          </a:xfrm>
          <a:prstGeom prst="rect">
            <a:avLst/>
          </a:prstGeom>
          <a:noFill/>
        </p:spPr>
        <p:txBody>
          <a:bodyPr wrap="none" rtlCol="0">
            <a:spAutoFit/>
          </a:bodyPr>
          <a:lstStyle/>
          <a:p>
            <a:pPr algn="ctr"/>
            <a:r>
              <a:rPr lang="en-US" sz="1050" b="1" dirty="0" smtClean="0">
                <a:solidFill>
                  <a:srgbClr val="4D4D4D"/>
                </a:solidFill>
                <a:latin typeface="Arial"/>
              </a:rPr>
              <a:t>Actual State</a:t>
            </a:r>
          </a:p>
        </p:txBody>
      </p:sp>
      <p:sp>
        <p:nvSpPr>
          <p:cNvPr id="88" name="Rounded Rectangle 42"/>
          <p:cNvSpPr/>
          <p:nvPr/>
        </p:nvSpPr>
        <p:spPr>
          <a:xfrm>
            <a:off x="6928623" y="4101681"/>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lumMod val="50000"/>
                </a:srgbClr>
              </a:solidFill>
              <a:latin typeface="Arial"/>
            </a:endParaRPr>
          </a:p>
        </p:txBody>
      </p:sp>
      <p:cxnSp>
        <p:nvCxnSpPr>
          <p:cNvPr id="89" name="Curved Connector 88"/>
          <p:cNvCxnSpPr>
            <a:stCxn id="48" idx="3"/>
          </p:cNvCxnSpPr>
          <p:nvPr/>
        </p:nvCxnSpPr>
        <p:spPr>
          <a:xfrm>
            <a:off x="1637752" y="3131570"/>
            <a:ext cx="2643962" cy="1035423"/>
          </a:xfrm>
          <a:prstGeom prst="curvedConnector3">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Rounded Rectangle 65"/>
          <p:cNvSpPr>
            <a:spLocks noChangeArrowheads="1"/>
          </p:cNvSpPr>
          <p:nvPr/>
        </p:nvSpPr>
        <p:spPr bwMode="auto">
          <a:xfrm>
            <a:off x="8229600" y="57150"/>
            <a:ext cx="838199" cy="278034"/>
          </a:xfrm>
          <a:prstGeom prst="roundRect">
            <a:avLst>
              <a:gd name="adj" fmla="val 16667"/>
            </a:avLst>
          </a:prstGeom>
          <a:solidFill>
            <a:schemeClr val="accent2"/>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smtClean="0">
                <a:solidFill>
                  <a:schemeClr val="lt1"/>
                </a:solidFill>
              </a:rPr>
              <a:t>App Ops</a:t>
            </a:r>
            <a:endParaRPr lang="en-US" sz="1200" dirty="0">
              <a:solidFill>
                <a:schemeClr val="lt1"/>
              </a:solidFill>
              <a:latin typeface="+mn-lt"/>
              <a:ea typeface="+mn-ea"/>
            </a:endParaRPr>
          </a:p>
        </p:txBody>
      </p:sp>
      <p:grpSp>
        <p:nvGrpSpPr>
          <p:cNvPr id="72" name="Group 71"/>
          <p:cNvGrpSpPr/>
          <p:nvPr/>
        </p:nvGrpSpPr>
        <p:grpSpPr>
          <a:xfrm>
            <a:off x="4001968" y="1892687"/>
            <a:ext cx="1565494" cy="443726"/>
            <a:chOff x="4156726" y="1255954"/>
            <a:chExt cx="1565494" cy="443726"/>
          </a:xfrm>
        </p:grpSpPr>
        <p:sp>
          <p:nvSpPr>
            <p:cNvPr id="77" name="Rounded Rectangle 76"/>
            <p:cNvSpPr>
              <a:spLocks noChangeArrowheads="1"/>
            </p:cNvSpPr>
            <p:nvPr/>
          </p:nvSpPr>
          <p:spPr bwMode="auto">
            <a:xfrm>
              <a:off x="4156726" y="1255954"/>
              <a:ext cx="1565494"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 Bridge</a:t>
              </a:r>
              <a:endParaRPr lang="en-US" sz="1200" b="1" dirty="0">
                <a:solidFill>
                  <a:schemeClr val="bg1"/>
                </a:solidFill>
                <a:latin typeface="+mn-lt"/>
                <a:ea typeface="+mn-ea"/>
              </a:endParaRPr>
            </a:p>
          </p:txBody>
        </p:sp>
        <p:sp>
          <p:nvSpPr>
            <p:cNvPr id="78" name="Block Arc 77"/>
            <p:cNvSpPr/>
            <p:nvPr/>
          </p:nvSpPr>
          <p:spPr>
            <a:xfrm>
              <a:off x="4203931" y="1408656"/>
              <a:ext cx="218352" cy="216988"/>
            </a:xfrm>
            <a:prstGeom prst="blockArc">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cxnSp>
        <p:nvCxnSpPr>
          <p:cNvPr id="79" name="Straight Arrow Connector 78"/>
          <p:cNvCxnSpPr/>
          <p:nvPr/>
        </p:nvCxnSpPr>
        <p:spPr>
          <a:xfrm>
            <a:off x="4800600" y="2322939"/>
            <a:ext cx="0" cy="248811"/>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Oval 194"/>
          <p:cNvSpPr/>
          <p:nvPr/>
        </p:nvSpPr>
        <p:spPr>
          <a:xfrm>
            <a:off x="4114800" y="2635567"/>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540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up)">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down)">
                                      <p:cBhvr>
                                        <p:cTn id="28" dur="500"/>
                                        <p:tgtEl>
                                          <p:spTgt spid="56"/>
                                        </p:tgtEl>
                                      </p:cBhvr>
                                    </p:animEffect>
                                  </p:childTnLst>
                                </p:cTn>
                              </p:par>
                              <p:par>
                                <p:cTn id="29" presetID="22" presetClass="entr" presetSubtype="4"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down)">
                                      <p:cBhvr>
                                        <p:cTn id="31" dur="500"/>
                                        <p:tgtEl>
                                          <p:spTgt spid="58"/>
                                        </p:tgtEl>
                                      </p:cBhvr>
                                    </p:animEffect>
                                  </p:childTnLst>
                                </p:cTn>
                              </p:par>
                              <p:par>
                                <p:cTn id="32" presetID="22" presetClass="entr" presetSubtype="4"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wipe(down)">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left)">
                                      <p:cBhvr>
                                        <p:cTn id="39" dur="500"/>
                                        <p:tgtEl>
                                          <p:spTgt spid="48"/>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xit" presetSubtype="32" fill="hold" nodeType="clickEffect">
                                  <p:stCondLst>
                                    <p:cond delay="0"/>
                                  </p:stCondLst>
                                  <p:childTnLst>
                                    <p:anim calcmode="lin" valueType="num">
                                      <p:cBhvr>
                                        <p:cTn id="47" dur="500"/>
                                        <p:tgtEl>
                                          <p:spTgt spid="29"/>
                                        </p:tgtEl>
                                        <p:attrNameLst>
                                          <p:attrName>ppt_w</p:attrName>
                                        </p:attrNameLst>
                                      </p:cBhvr>
                                      <p:tavLst>
                                        <p:tav tm="0">
                                          <p:val>
                                            <p:strVal val="ppt_w"/>
                                          </p:val>
                                        </p:tav>
                                        <p:tav tm="100000">
                                          <p:val>
                                            <p:fltVal val="0"/>
                                          </p:val>
                                        </p:tav>
                                      </p:tavLst>
                                    </p:anim>
                                    <p:anim calcmode="lin" valueType="num">
                                      <p:cBhvr>
                                        <p:cTn id="48" dur="500"/>
                                        <p:tgtEl>
                                          <p:spTgt spid="29"/>
                                        </p:tgtEl>
                                        <p:attrNameLst>
                                          <p:attrName>ppt_h</p:attrName>
                                        </p:attrNameLst>
                                      </p:cBhvr>
                                      <p:tavLst>
                                        <p:tav tm="0">
                                          <p:val>
                                            <p:strVal val="ppt_h"/>
                                          </p:val>
                                        </p:tav>
                                        <p:tav tm="100000">
                                          <p:val>
                                            <p:fltVal val="0"/>
                                          </p:val>
                                        </p:tav>
                                      </p:tavLst>
                                    </p:anim>
                                    <p:animEffect transition="out" filter="fade">
                                      <p:cBhvr>
                                        <p:cTn id="49" dur="500"/>
                                        <p:tgtEl>
                                          <p:spTgt spid="29"/>
                                        </p:tgtEl>
                                      </p:cBhvr>
                                    </p:animEffect>
                                    <p:set>
                                      <p:cBhvr>
                                        <p:cTn id="50" dur="1" fill="hold">
                                          <p:stCondLst>
                                            <p:cond delay="499"/>
                                          </p:stCondLst>
                                        </p:cTn>
                                        <p:tgtEl>
                                          <p:spTgt spid="29"/>
                                        </p:tgtEl>
                                        <p:attrNameLst>
                                          <p:attrName>style.visibility</p:attrName>
                                        </p:attrNameLst>
                                      </p:cBhvr>
                                      <p:to>
                                        <p:strVal val="hidden"/>
                                      </p:to>
                                    </p:set>
                                  </p:childTnLst>
                                </p:cTn>
                              </p:par>
                            </p:childTnLst>
                          </p:cTn>
                        </p:par>
                        <p:par>
                          <p:cTn id="51" fill="hold">
                            <p:stCondLst>
                              <p:cond delay="500"/>
                            </p:stCondLst>
                            <p:childTnLst>
                              <p:par>
                                <p:cTn id="52" presetID="1" presetClass="exit" presetSubtype="0" fill="hold" grpId="1" nodeType="afterEffect">
                                  <p:stCondLst>
                                    <p:cond delay="0"/>
                                  </p:stCondLst>
                                  <p:childTnLst>
                                    <p:set>
                                      <p:cBhvr>
                                        <p:cTn id="53" dur="1" fill="hold">
                                          <p:stCondLst>
                                            <p:cond delay="0"/>
                                          </p:stCondLst>
                                        </p:cTn>
                                        <p:tgtEl>
                                          <p:spTgt spid="86"/>
                                        </p:tgtEl>
                                        <p:attrNameLst>
                                          <p:attrName>style.visibility</p:attrName>
                                        </p:attrNameLst>
                                      </p:cBhvr>
                                      <p:to>
                                        <p:strVal val="hidden"/>
                                      </p:to>
                                    </p:se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mph" presetSubtype="0" repeatCount="3000" fill="hold" nodeType="clickEffect">
                                  <p:stCondLst>
                                    <p:cond delay="0"/>
                                  </p:stCondLst>
                                  <p:childTnLst>
                                    <p:animEffect transition="out" filter="fade">
                                      <p:cBhvr>
                                        <p:cTn id="61" dur="500" tmFilter="0, 0; .2, .5; .8, .5; 1, 0"/>
                                        <p:tgtEl>
                                          <p:spTgt spid="56"/>
                                        </p:tgtEl>
                                      </p:cBhvr>
                                    </p:animEffect>
                                    <p:animScale>
                                      <p:cBhvr>
                                        <p:cTn id="62" dur="250" autoRev="1" fill="hold"/>
                                        <p:tgtEl>
                                          <p:spTgt spid="56"/>
                                        </p:tgtEl>
                                      </p:cBhvr>
                                      <p:by x="105000" y="105000"/>
                                    </p:animScale>
                                  </p:childTnLst>
                                </p:cTn>
                              </p:par>
                              <p:par>
                                <p:cTn id="63" presetID="26" presetClass="emph" presetSubtype="0" repeatCount="3000" fill="hold" nodeType="withEffect">
                                  <p:stCondLst>
                                    <p:cond delay="0"/>
                                  </p:stCondLst>
                                  <p:childTnLst>
                                    <p:animEffect transition="out" filter="fade">
                                      <p:cBhvr>
                                        <p:cTn id="64" dur="500" tmFilter="0, 0; .2, .5; .8, .5; 1, 0"/>
                                        <p:tgtEl>
                                          <p:spTgt spid="58"/>
                                        </p:tgtEl>
                                      </p:cBhvr>
                                    </p:animEffect>
                                    <p:animScale>
                                      <p:cBhvr>
                                        <p:cTn id="65" dur="250" autoRev="1" fill="hold"/>
                                        <p:tgtEl>
                                          <p:spTgt spid="58"/>
                                        </p:tgtEl>
                                      </p:cBhvr>
                                      <p:by x="105000" y="105000"/>
                                    </p:animScale>
                                  </p:childTnLst>
                                </p:cTn>
                              </p:par>
                              <p:par>
                                <p:cTn id="66" presetID="26" presetClass="emph" presetSubtype="0" repeatCount="3000" fill="hold" nodeType="withEffect">
                                  <p:stCondLst>
                                    <p:cond delay="0"/>
                                  </p:stCondLst>
                                  <p:childTnLst>
                                    <p:animEffect transition="out" filter="fade">
                                      <p:cBhvr>
                                        <p:cTn id="67" dur="500" tmFilter="0, 0; .2, .5; .8, .5; 1, 0"/>
                                        <p:tgtEl>
                                          <p:spTgt spid="62"/>
                                        </p:tgtEl>
                                      </p:cBhvr>
                                    </p:animEffect>
                                    <p:animScale>
                                      <p:cBhvr>
                                        <p:cTn id="68" dur="250" autoRev="1" fill="hold"/>
                                        <p:tgtEl>
                                          <p:spTgt spid="62"/>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wipe(right)">
                                      <p:cBhvr>
                                        <p:cTn id="73" dur="500"/>
                                        <p:tgtEl>
                                          <p:spTgt spid="5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53"/>
                                        </p:tgtEl>
                                      </p:cBhvr>
                                    </p:animEffect>
                                    <p:set>
                                      <p:cBhvr>
                                        <p:cTn id="78" dur="1" fill="hold">
                                          <p:stCondLst>
                                            <p:cond delay="499"/>
                                          </p:stCondLst>
                                        </p:cTn>
                                        <p:tgtEl>
                                          <p:spTgt spid="5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up)">
                                      <p:cBhvr>
                                        <p:cTn id="83" dur="500"/>
                                        <p:tgtEl>
                                          <p:spTgt spid="50"/>
                                        </p:tgtEl>
                                      </p:cBhvr>
                                    </p:animEffect>
                                  </p:childTnLst>
                                </p:cTn>
                              </p:par>
                              <p:par>
                                <p:cTn id="84" presetID="22" presetClass="entr" presetSubtype="1"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wipe(up)">
                                      <p:cBhvr>
                                        <p:cTn id="86" dur="500"/>
                                        <p:tgtEl>
                                          <p:spTgt spid="63"/>
                                        </p:tgtEl>
                                      </p:cBhvr>
                                    </p:animEffect>
                                  </p:childTnLst>
                                </p:cTn>
                              </p:par>
                              <p:par>
                                <p:cTn id="87" presetID="22" presetClass="entr" presetSubtype="1" fill="hold" nodeType="with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wipe(up)">
                                      <p:cBhvr>
                                        <p:cTn id="89" dur="500"/>
                                        <p:tgtEl>
                                          <p:spTgt spid="64"/>
                                        </p:tgtEl>
                                      </p:cBhvr>
                                    </p:animEffect>
                                  </p:childTnLst>
                                </p:cTn>
                              </p:par>
                            </p:childTnLst>
                          </p:cTn>
                        </p:par>
                        <p:par>
                          <p:cTn id="90" fill="hold">
                            <p:stCondLst>
                              <p:cond delay="500"/>
                            </p:stCondLst>
                            <p:childTnLst>
                              <p:par>
                                <p:cTn id="91" presetID="26" presetClass="emph" presetSubtype="0" repeatCount="3000" fill="hold" nodeType="afterEffect">
                                  <p:stCondLst>
                                    <p:cond delay="0"/>
                                  </p:stCondLst>
                                  <p:childTnLst>
                                    <p:animEffect transition="out" filter="fade">
                                      <p:cBhvr>
                                        <p:cTn id="92" dur="500" tmFilter="0, 0; .2, .5; .8, .5; 1, 0"/>
                                        <p:tgtEl>
                                          <p:spTgt spid="50"/>
                                        </p:tgtEl>
                                      </p:cBhvr>
                                    </p:animEffect>
                                    <p:animScale>
                                      <p:cBhvr>
                                        <p:cTn id="93" dur="250" autoRev="1" fill="hold"/>
                                        <p:tgtEl>
                                          <p:spTgt spid="50"/>
                                        </p:tgtEl>
                                      </p:cBhvr>
                                      <p:by x="105000" y="105000"/>
                                    </p:animScale>
                                  </p:childTnLst>
                                </p:cTn>
                              </p:par>
                              <p:par>
                                <p:cTn id="94" presetID="26" presetClass="emph" presetSubtype="0" repeatCount="3000" fill="hold" nodeType="withEffect">
                                  <p:stCondLst>
                                    <p:cond delay="0"/>
                                  </p:stCondLst>
                                  <p:childTnLst>
                                    <p:animEffect transition="out" filter="fade">
                                      <p:cBhvr>
                                        <p:cTn id="95" dur="500" tmFilter="0, 0; .2, .5; .8, .5; 1, 0"/>
                                        <p:tgtEl>
                                          <p:spTgt spid="63"/>
                                        </p:tgtEl>
                                      </p:cBhvr>
                                    </p:animEffect>
                                    <p:animScale>
                                      <p:cBhvr>
                                        <p:cTn id="96" dur="250" autoRev="1" fill="hold"/>
                                        <p:tgtEl>
                                          <p:spTgt spid="63"/>
                                        </p:tgtEl>
                                      </p:cBhvr>
                                      <p:by x="105000" y="105000"/>
                                    </p:animScale>
                                  </p:childTnLst>
                                </p:cTn>
                              </p:par>
                              <p:par>
                                <p:cTn id="97" presetID="26" presetClass="emph" presetSubtype="0" repeatCount="3000" fill="hold" nodeType="withEffect">
                                  <p:stCondLst>
                                    <p:cond delay="0"/>
                                  </p:stCondLst>
                                  <p:childTnLst>
                                    <p:animEffect transition="out" filter="fade">
                                      <p:cBhvr>
                                        <p:cTn id="98" dur="500" tmFilter="0, 0; .2, .5; .8, .5; 1, 0"/>
                                        <p:tgtEl>
                                          <p:spTgt spid="64"/>
                                        </p:tgtEl>
                                      </p:cBhvr>
                                    </p:animEffect>
                                    <p:animScale>
                                      <p:cBhvr>
                                        <p:cTn id="99" dur="250" autoRev="1" fill="hold"/>
                                        <p:tgtEl>
                                          <p:spTgt spid="64"/>
                                        </p:tgtEl>
                                      </p:cBhvr>
                                      <p:by x="105000" y="105000"/>
                                    </p:animScale>
                                  </p:childTnLst>
                                </p:cTn>
                              </p:par>
                            </p:childTnLst>
                          </p:cTn>
                        </p:par>
                        <p:par>
                          <p:cTn id="100" fill="hold">
                            <p:stCondLst>
                              <p:cond delay="2000"/>
                            </p:stCondLst>
                            <p:childTnLst>
                              <p:par>
                                <p:cTn id="101" presetID="10" presetClass="entr" presetSubtype="0" fill="hold" grpId="0" nodeType="after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childTnLst>
                          </p:cTn>
                        </p:par>
                        <p:par>
                          <p:cTn id="104" fill="hold">
                            <p:stCondLst>
                              <p:cond delay="2500"/>
                            </p:stCondLst>
                            <p:childTnLst>
                              <p:par>
                                <p:cTn id="105" presetID="42" presetClass="path" presetSubtype="0" accel="50000" decel="50000" fill="hold" grpId="0" nodeType="afterEffect">
                                  <p:stCondLst>
                                    <p:cond delay="0"/>
                                  </p:stCondLst>
                                  <p:childTnLst>
                                    <p:animMotion origin="layout" path="M -2.77681E-7 -4.34917E-6 L 0.13502 0.53424 " pathEditMode="relative" rAng="0" ptsTypes="AA">
                                      <p:cBhvr>
                                        <p:cTn id="106" dur="2000" fill="hold"/>
                                        <p:tgtEl>
                                          <p:spTgt spid="59"/>
                                        </p:tgtEl>
                                        <p:attrNameLst>
                                          <p:attrName>ppt_x</p:attrName>
                                          <p:attrName>ppt_y</p:attrName>
                                        </p:attrNameLst>
                                      </p:cBhvr>
                                      <p:rCtr x="6751" y="26712"/>
                                    </p:animMotion>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par>
                                <p:cTn id="109" presetID="0" presetClass="path" presetSubtype="0" accel="50000" decel="50000" fill="hold" grpId="1" nodeType="withEffect">
                                  <p:stCondLst>
                                    <p:cond delay="0"/>
                                  </p:stCondLst>
                                  <p:childTnLst>
                                    <p:animMotion origin="layout" path="M -4.62339E-6 -4.34917E-6 L -0.23047 0.48705 " pathEditMode="relative" rAng="0" ptsTypes="AA">
                                      <p:cBhvr>
                                        <p:cTn id="110" dur="2000" fill="hold"/>
                                        <p:tgtEl>
                                          <p:spTgt spid="45"/>
                                        </p:tgtEl>
                                        <p:attrNameLst>
                                          <p:attrName>ppt_x</p:attrName>
                                          <p:attrName>ppt_y</p:attrName>
                                        </p:attrNameLst>
                                      </p:cBhvr>
                                      <p:rCtr x="-11524" y="24337"/>
                                    </p:animMotion>
                                  </p:childTnLst>
                                </p:cTn>
                              </p:par>
                            </p:childTnLst>
                          </p:cTn>
                        </p:par>
                        <p:par>
                          <p:cTn id="111" fill="hold">
                            <p:stCondLst>
                              <p:cond delay="4500"/>
                            </p:stCondLst>
                            <p:childTnLst>
                              <p:par>
                                <p:cTn id="112" presetID="16" presetClass="entr" presetSubtype="21" fill="hold" grpId="0" nodeType="after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barn(inVertical)">
                                      <p:cBhvr>
                                        <p:cTn id="114" dur="500"/>
                                        <p:tgtEl>
                                          <p:spTgt spid="61"/>
                                        </p:tgtEl>
                                      </p:cBhvr>
                                    </p:animEffect>
                                  </p:childTnLst>
                                </p:cTn>
                              </p:par>
                            </p:childTnLst>
                          </p:cTn>
                        </p:par>
                        <p:par>
                          <p:cTn id="115" fill="hold">
                            <p:stCondLst>
                              <p:cond delay="5000"/>
                            </p:stCondLst>
                            <p:childTnLst>
                              <p:par>
                                <p:cTn id="116" presetID="10" presetClass="exit" presetSubtype="0" fill="hold" grpId="1" nodeType="afterEffect">
                                  <p:stCondLst>
                                    <p:cond delay="0"/>
                                  </p:stCondLst>
                                  <p:childTnLst>
                                    <p:animEffect transition="out" filter="fade">
                                      <p:cBhvr>
                                        <p:cTn id="117" dur="500"/>
                                        <p:tgtEl>
                                          <p:spTgt spid="67"/>
                                        </p:tgtEl>
                                      </p:cBhvr>
                                    </p:animEffect>
                                    <p:set>
                                      <p:cBhvr>
                                        <p:cTn id="118" dur="1" fill="hold">
                                          <p:stCondLst>
                                            <p:cond delay="499"/>
                                          </p:stCondLst>
                                        </p:cTn>
                                        <p:tgtEl>
                                          <p:spTgt spid="67"/>
                                        </p:tgtEl>
                                        <p:attrNameLst>
                                          <p:attrName>style.visibility</p:attrName>
                                        </p:attrNameLst>
                                      </p:cBhvr>
                                      <p:to>
                                        <p:strVal val="hidden"/>
                                      </p:to>
                                    </p:set>
                                  </p:childTnLst>
                                </p:cTn>
                              </p:par>
                              <p:par>
                                <p:cTn id="119" presetID="10" presetClass="entr" presetSubtype="0" fill="hold" grpId="2" nodeType="withEffect">
                                  <p:stCondLst>
                                    <p:cond delay="0"/>
                                  </p:stCondLst>
                                  <p:childTnLst>
                                    <p:set>
                                      <p:cBhvr>
                                        <p:cTn id="120" dur="1" fill="hold">
                                          <p:stCondLst>
                                            <p:cond delay="0"/>
                                          </p:stCondLst>
                                        </p:cTn>
                                        <p:tgtEl>
                                          <p:spTgt spid="88"/>
                                        </p:tgtEl>
                                        <p:attrNameLst>
                                          <p:attrName>style.visibility</p:attrName>
                                        </p:attrNameLst>
                                      </p:cBhvr>
                                      <p:to>
                                        <p:strVal val="visible"/>
                                      </p:to>
                                    </p:set>
                                    <p:animEffect transition="in" filter="fade">
                                      <p:cBhvr>
                                        <p:cTn id="121" dur="500"/>
                                        <p:tgtEl>
                                          <p:spTgt spid="88"/>
                                        </p:tgtEl>
                                      </p:cBhvr>
                                    </p:animEffect>
                                  </p:childTnLst>
                                </p:cTn>
                              </p:par>
                            </p:childTnLst>
                          </p:cTn>
                        </p:par>
                      </p:childTnLst>
                    </p:cTn>
                  </p:par>
                  <p:par>
                    <p:cTn id="122" fill="hold">
                      <p:stCondLst>
                        <p:cond delay="indefinite"/>
                      </p:stCondLst>
                      <p:childTnLst>
                        <p:par>
                          <p:cTn id="123" fill="hold">
                            <p:stCondLst>
                              <p:cond delay="0"/>
                            </p:stCondLst>
                            <p:childTnLst>
                              <p:par>
                                <p:cTn id="124" presetID="26" presetClass="emph" presetSubtype="0" repeatCount="3000" fill="hold" nodeType="clickEffect">
                                  <p:stCondLst>
                                    <p:cond delay="0"/>
                                  </p:stCondLst>
                                  <p:childTnLst>
                                    <p:animEffect transition="out" filter="fade">
                                      <p:cBhvr>
                                        <p:cTn id="125" dur="500" tmFilter="0, 0; .2, .5; .8, .5; 1, 0"/>
                                        <p:tgtEl>
                                          <p:spTgt spid="56"/>
                                        </p:tgtEl>
                                      </p:cBhvr>
                                    </p:animEffect>
                                    <p:animScale>
                                      <p:cBhvr>
                                        <p:cTn id="126" dur="250" autoRev="1" fill="hold"/>
                                        <p:tgtEl>
                                          <p:spTgt spid="56"/>
                                        </p:tgtEl>
                                      </p:cBhvr>
                                      <p:by x="105000" y="105000"/>
                                    </p:animScale>
                                  </p:childTnLst>
                                </p:cTn>
                              </p:par>
                              <p:par>
                                <p:cTn id="127" presetID="26" presetClass="emph" presetSubtype="0" repeatCount="3000" fill="hold" nodeType="withEffect">
                                  <p:stCondLst>
                                    <p:cond delay="0"/>
                                  </p:stCondLst>
                                  <p:childTnLst>
                                    <p:animEffect transition="out" filter="fade">
                                      <p:cBhvr>
                                        <p:cTn id="128" dur="500" tmFilter="0, 0; .2, .5; .8, .5; 1, 0"/>
                                        <p:tgtEl>
                                          <p:spTgt spid="58"/>
                                        </p:tgtEl>
                                      </p:cBhvr>
                                    </p:animEffect>
                                    <p:animScale>
                                      <p:cBhvr>
                                        <p:cTn id="129" dur="250" autoRev="1" fill="hold"/>
                                        <p:tgtEl>
                                          <p:spTgt spid="58"/>
                                        </p:tgtEl>
                                      </p:cBhvr>
                                      <p:by x="105000" y="105000"/>
                                    </p:animScale>
                                  </p:childTnLst>
                                </p:cTn>
                              </p:par>
                              <p:par>
                                <p:cTn id="130" presetID="26" presetClass="emph" presetSubtype="0" repeatCount="3000" fill="hold" nodeType="withEffect">
                                  <p:stCondLst>
                                    <p:cond delay="0"/>
                                  </p:stCondLst>
                                  <p:childTnLst>
                                    <p:animEffect transition="out" filter="fade">
                                      <p:cBhvr>
                                        <p:cTn id="131" dur="500" tmFilter="0, 0; .2, .5; .8, .5; 1, 0"/>
                                        <p:tgtEl>
                                          <p:spTgt spid="62"/>
                                        </p:tgtEl>
                                      </p:cBhvr>
                                    </p:animEffect>
                                    <p:animScale>
                                      <p:cBhvr>
                                        <p:cTn id="132" dur="250" autoRev="1" fill="hold"/>
                                        <p:tgtEl>
                                          <p:spTgt spid="62"/>
                                        </p:tgtEl>
                                      </p:cBhvr>
                                      <p:by x="105000" y="105000"/>
                                    </p:animScale>
                                  </p:childTnLst>
                                </p:cTn>
                              </p:par>
                            </p:childTnLst>
                          </p:cTn>
                        </p:par>
                        <p:par>
                          <p:cTn id="133" fill="hold">
                            <p:stCondLst>
                              <p:cond delay="1500"/>
                            </p:stCondLst>
                            <p:childTnLst>
                              <p:par>
                                <p:cTn id="134" presetID="22" presetClass="entr" presetSubtype="2" fill="hold" nodeType="afterEffect">
                                  <p:stCondLst>
                                    <p:cond delay="0"/>
                                  </p:stCondLst>
                                  <p:childTnLst>
                                    <p:set>
                                      <p:cBhvr>
                                        <p:cTn id="135" dur="1" fill="hold">
                                          <p:stCondLst>
                                            <p:cond delay="0"/>
                                          </p:stCondLst>
                                        </p:cTn>
                                        <p:tgtEl>
                                          <p:spTgt spid="46"/>
                                        </p:tgtEl>
                                        <p:attrNameLst>
                                          <p:attrName>style.visibility</p:attrName>
                                        </p:attrNameLst>
                                      </p:cBhvr>
                                      <p:to>
                                        <p:strVal val="visible"/>
                                      </p:to>
                                    </p:set>
                                    <p:animEffect transition="in" filter="wipe(right)">
                                      <p:cBhvr>
                                        <p:cTn id="136" dur="500"/>
                                        <p:tgtEl>
                                          <p:spTgt spid="4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fade">
                                      <p:cBhvr>
                                        <p:cTn id="139" dur="5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88"/>
                                        </p:tgtEl>
                                        <p:attrNameLst>
                                          <p:attrName>style.visibility</p:attrName>
                                        </p:attrNameLst>
                                      </p:cBhvr>
                                      <p:to>
                                        <p:strVal val="hidden"/>
                                      </p:to>
                                    </p:set>
                                  </p:childTnLst>
                                </p:cTn>
                              </p:par>
                            </p:childTnLst>
                          </p:cTn>
                        </p:par>
                        <p:par>
                          <p:cTn id="144" fill="hold">
                            <p:stCondLst>
                              <p:cond delay="0"/>
                            </p:stCondLst>
                            <p:childTnLst>
                              <p:par>
                                <p:cTn id="145" presetID="22" presetClass="entr" presetSubtype="8" fill="hold" nodeType="afterEffect">
                                  <p:stCondLst>
                                    <p:cond delay="0"/>
                                  </p:stCondLst>
                                  <p:childTnLst>
                                    <p:set>
                                      <p:cBhvr>
                                        <p:cTn id="146" dur="1" fill="hold">
                                          <p:stCondLst>
                                            <p:cond delay="0"/>
                                          </p:stCondLst>
                                        </p:cTn>
                                        <p:tgtEl>
                                          <p:spTgt spid="89"/>
                                        </p:tgtEl>
                                        <p:attrNameLst>
                                          <p:attrName>style.visibility</p:attrName>
                                        </p:attrNameLst>
                                      </p:cBhvr>
                                      <p:to>
                                        <p:strVal val="visible"/>
                                      </p:to>
                                    </p:set>
                                    <p:animEffect transition="in" filter="wipe(left)">
                                      <p:cBhvr>
                                        <p:cTn id="147" dur="500"/>
                                        <p:tgtEl>
                                          <p:spTgt spid="89"/>
                                        </p:tgtEl>
                                      </p:cBhvr>
                                    </p:animEffect>
                                  </p:childTnLst>
                                </p:cTn>
                              </p:par>
                            </p:childTnLst>
                          </p:cTn>
                        </p:par>
                        <p:par>
                          <p:cTn id="148" fill="hold">
                            <p:stCondLst>
                              <p:cond delay="500"/>
                            </p:stCondLst>
                            <p:childTnLst>
                              <p:par>
                                <p:cTn id="149" presetID="22" presetClass="entr" presetSubtype="1" fill="hold" nodeType="afterEffect">
                                  <p:stCondLst>
                                    <p:cond delay="0"/>
                                  </p:stCondLst>
                                  <p:childTnLst>
                                    <p:set>
                                      <p:cBhvr>
                                        <p:cTn id="150" dur="1" fill="hold">
                                          <p:stCondLst>
                                            <p:cond delay="0"/>
                                          </p:stCondLst>
                                        </p:cTn>
                                        <p:tgtEl>
                                          <p:spTgt spid="79"/>
                                        </p:tgtEl>
                                        <p:attrNameLst>
                                          <p:attrName>style.visibility</p:attrName>
                                        </p:attrNameLst>
                                      </p:cBhvr>
                                      <p:to>
                                        <p:strVal val="visible"/>
                                      </p:to>
                                    </p:set>
                                    <p:animEffect transition="in" filter="wipe(up)">
                                      <p:cBhvr>
                                        <p:cTn id="15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48" grpId="0" animBg="1"/>
      <p:bldP spid="59" grpId="0" animBg="1"/>
      <p:bldP spid="60" grpId="0" animBg="1"/>
      <p:bldP spid="61" grpId="0" animBg="1"/>
      <p:bldP spid="45" grpId="0"/>
      <p:bldP spid="45" grpId="1"/>
      <p:bldP spid="67" grpId="0" animBg="1"/>
      <p:bldP spid="67" grpId="1" animBg="1"/>
      <p:bldP spid="68" grpId="0"/>
      <p:bldP spid="88" grpId="0" animBg="1"/>
      <p:bldP spid="88" grpId="1" animBg="1"/>
      <p:bldP spid="88" grpId="2"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ERS Processes are Monitored</a:t>
            </a:r>
          </a:p>
        </p:txBody>
      </p:sp>
      <p:sp>
        <p:nvSpPr>
          <p:cNvPr id="3" name="Rounded Rectangle 2"/>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4" name="Rounded Rectangle 3"/>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ectangle 4"/>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6" name="Rectangle 5"/>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sp>
        <p:nvSpPr>
          <p:cNvPr id="16" name="Rounded Rectangle 15"/>
          <p:cNvSpPr>
            <a:spLocks noChangeArrowheads="1"/>
          </p:cNvSpPr>
          <p:nvPr/>
        </p:nvSpPr>
        <p:spPr bwMode="auto">
          <a:xfrm>
            <a:off x="8153400" y="57150"/>
            <a:ext cx="914399" cy="278034"/>
          </a:xfrm>
          <a:prstGeom prst="roundRect">
            <a:avLst>
              <a:gd name="adj" fmla="val 16667"/>
            </a:avLst>
          </a:prstGeom>
          <a:solidFill>
            <a:schemeClr val="accent3"/>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err="1" smtClean="0">
                <a:solidFill>
                  <a:schemeClr val="lt1"/>
                </a:solidFill>
              </a:rPr>
              <a:t>PaaS</a:t>
            </a:r>
            <a:r>
              <a:rPr lang="en-US" sz="1200" dirty="0" smtClean="0">
                <a:solidFill>
                  <a:schemeClr val="lt1"/>
                </a:solidFill>
              </a:rPr>
              <a:t> Ops</a:t>
            </a:r>
            <a:endParaRPr lang="en-US" sz="1200" dirty="0">
              <a:solidFill>
                <a:schemeClr val="lt1"/>
              </a:solidFill>
              <a:latin typeface="+mn-lt"/>
              <a:ea typeface="+mn-ea"/>
            </a:endParaRPr>
          </a:p>
        </p:txBody>
      </p:sp>
      <p:grpSp>
        <p:nvGrpSpPr>
          <p:cNvPr id="27" name="Group 26"/>
          <p:cNvGrpSpPr/>
          <p:nvPr/>
        </p:nvGrpSpPr>
        <p:grpSpPr>
          <a:xfrm>
            <a:off x="6168884" y="1215518"/>
            <a:ext cx="2406385" cy="807464"/>
            <a:chOff x="6168884" y="1428750"/>
            <a:chExt cx="2406385" cy="807464"/>
          </a:xfrm>
        </p:grpSpPr>
        <p:sp>
          <p:nvSpPr>
            <p:cNvPr id="8" name="Rounded Rectangle 7"/>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BBS</a:t>
              </a:r>
              <a:endParaRPr lang="en-US" sz="1200" b="1" dirty="0">
                <a:solidFill>
                  <a:schemeClr val="bg1"/>
                </a:solidFill>
                <a:latin typeface="+mn-lt"/>
                <a:ea typeface="+mn-ea"/>
              </a:endParaRPr>
            </a:p>
          </p:txBody>
        </p:sp>
        <p:sp>
          <p:nvSpPr>
            <p:cNvPr id="7" name="Rounded Rectangle 6"/>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0" name="Group 19"/>
            <p:cNvGrpSpPr/>
            <p:nvPr/>
          </p:nvGrpSpPr>
          <p:grpSpPr>
            <a:xfrm>
              <a:off x="8176597" y="1504950"/>
              <a:ext cx="333374" cy="228600"/>
              <a:chOff x="7558089" y="1504950"/>
              <a:chExt cx="333374" cy="228600"/>
            </a:xfrm>
          </p:grpSpPr>
          <p:sp>
            <p:nvSpPr>
              <p:cNvPr id="18" name="Rounded Rectangle 1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9" name="Freeform 1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p:cNvGrpSpPr/>
          <p:nvPr/>
        </p:nvGrpSpPr>
        <p:grpSpPr>
          <a:xfrm>
            <a:off x="6168884" y="2198434"/>
            <a:ext cx="2406385" cy="807464"/>
            <a:chOff x="6168884" y="2297686"/>
            <a:chExt cx="2406385" cy="807464"/>
          </a:xfrm>
        </p:grpSpPr>
        <p:sp>
          <p:nvSpPr>
            <p:cNvPr id="9" name="Rounded Rectangle 8"/>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CELL</a:t>
              </a:r>
              <a:endParaRPr lang="en-US" sz="1200" b="1" dirty="0">
                <a:solidFill>
                  <a:schemeClr val="bg1"/>
                </a:solidFill>
                <a:latin typeface="+mn-lt"/>
                <a:ea typeface="+mn-ea"/>
              </a:endParaRPr>
            </a:p>
          </p:txBody>
        </p:sp>
        <p:sp>
          <p:nvSpPr>
            <p:cNvPr id="12"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1" name="Group 20"/>
            <p:cNvGrpSpPr/>
            <p:nvPr/>
          </p:nvGrpSpPr>
          <p:grpSpPr>
            <a:xfrm>
              <a:off x="8176597" y="2373886"/>
              <a:ext cx="333374" cy="228600"/>
              <a:chOff x="7558089" y="1504950"/>
              <a:chExt cx="333374" cy="228600"/>
            </a:xfrm>
          </p:grpSpPr>
          <p:sp>
            <p:nvSpPr>
              <p:cNvPr id="22" name="Rounded Rectangle 21"/>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3" name="Freeform 22"/>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6168884" y="3181350"/>
            <a:ext cx="2406385" cy="807464"/>
            <a:chOff x="6168884" y="3181350"/>
            <a:chExt cx="2406385" cy="807464"/>
          </a:xfrm>
        </p:grpSpPr>
        <p:sp>
          <p:nvSpPr>
            <p:cNvPr id="10" name="Rounded Rectangle 9"/>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11"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4" name="Group 23"/>
            <p:cNvGrpSpPr/>
            <p:nvPr/>
          </p:nvGrpSpPr>
          <p:grpSpPr>
            <a:xfrm>
              <a:off x="8177852" y="3257550"/>
              <a:ext cx="333374" cy="228600"/>
              <a:chOff x="7558089" y="1504950"/>
              <a:chExt cx="333374" cy="228600"/>
            </a:xfrm>
          </p:grpSpPr>
          <p:sp>
            <p:nvSpPr>
              <p:cNvPr id="25" name="Rounded Rectangle 24"/>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6" name="Freeform 25"/>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51" name="TextBox 50"/>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52" name="TextBox 51"/>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54" name="TextBox 53"/>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sp>
        <p:nvSpPr>
          <p:cNvPr id="57" name="Arc 56"/>
          <p:cNvSpPr/>
          <p:nvPr/>
        </p:nvSpPr>
        <p:spPr>
          <a:xfrm rot="10800000">
            <a:off x="7956727" y="1376544"/>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p:cNvSpPr/>
          <p:nvPr/>
        </p:nvSpPr>
        <p:spPr>
          <a:xfrm rot="10800000">
            <a:off x="8022503" y="1399318"/>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rot="10800000">
            <a:off x="8085089" y="1421397"/>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10800000">
            <a:off x="8138493" y="1426313"/>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97"/>
          <p:cNvSpPr/>
          <p:nvPr/>
        </p:nvSpPr>
        <p:spPr>
          <a:xfrm rot="10800000">
            <a:off x="7955076" y="235766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rot="10800000">
            <a:off x="8020852" y="2380435"/>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rot="10800000">
            <a:off x="8083438" y="2402514"/>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rot="10800000">
            <a:off x="8136842" y="2407430"/>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rot="10800000">
            <a:off x="7962248" y="3333750"/>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rot="10800000">
            <a:off x="8028024" y="3356524"/>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rot="10800000">
            <a:off x="8090610" y="337860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rot="10800000">
            <a:off x="8144014" y="338351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a:off x="7839361" y="1500685"/>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a:off x="7859487" y="1563813"/>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7880500" y="162533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Arc 108"/>
          <p:cNvSpPr/>
          <p:nvPr/>
        </p:nvSpPr>
        <p:spPr>
          <a:xfrm>
            <a:off x="7887875" y="1681196"/>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a:off x="7837110" y="2477228"/>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a:off x="7857236" y="2540356"/>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a:off x="7878249" y="2601876"/>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Arc 113"/>
          <p:cNvSpPr/>
          <p:nvPr/>
        </p:nvSpPr>
        <p:spPr>
          <a:xfrm>
            <a:off x="7885624" y="265773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a:off x="7843131" y="345789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a:off x="7863257" y="3521019"/>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Arc 116"/>
          <p:cNvSpPr/>
          <p:nvPr/>
        </p:nvSpPr>
        <p:spPr>
          <a:xfrm>
            <a:off x="7884270" y="3582539"/>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p:cNvSpPr/>
          <p:nvPr/>
        </p:nvSpPr>
        <p:spPr>
          <a:xfrm>
            <a:off x="7891645" y="3638402"/>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Oval 194"/>
          <p:cNvSpPr/>
          <p:nvPr/>
        </p:nvSpPr>
        <p:spPr>
          <a:xfrm>
            <a:off x="6955971" y="171793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373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fade">
                                      <p:cBhvr>
                                        <p:cTn id="13" dur="100"/>
                                        <p:tgtEl>
                                          <p:spTgt spid="105"/>
                                        </p:tgtEl>
                                      </p:cBhvr>
                                    </p:animEffect>
                                  </p:childTnLst>
                                </p:cTn>
                              </p:par>
                            </p:childTnLst>
                          </p:cTn>
                        </p:par>
                        <p:par>
                          <p:cTn id="14" fill="hold">
                            <p:stCondLst>
                              <p:cond delay="100"/>
                            </p:stCondLst>
                            <p:childTnLst>
                              <p:par>
                                <p:cTn id="15" presetID="10" presetClass="entr" presetSubtype="0"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100"/>
                                        <p:tgtEl>
                                          <p:spTgt spid="5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
                                        <p:tgtEl>
                                          <p:spTgt spid="10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100"/>
                                        <p:tgtEl>
                                          <p:spTgt spid="104"/>
                                        </p:tgtEl>
                                      </p:cBhvr>
                                    </p:animEffect>
                                  </p:childTnLst>
                                </p:cTn>
                              </p:par>
                            </p:childTnLst>
                          </p:cTn>
                        </p:par>
                        <p:par>
                          <p:cTn id="24" fill="hold">
                            <p:stCondLst>
                              <p:cond delay="2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100"/>
                                        <p:tgtEl>
                                          <p:spTgt spid="9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100"/>
                                        <p:tgtEl>
                                          <p:spTgt spid="103"/>
                                        </p:tgtEl>
                                      </p:cBhvr>
                                    </p:animEffect>
                                  </p:childTnLst>
                                </p:cTn>
                              </p:par>
                            </p:childTnLst>
                          </p:cTn>
                        </p:par>
                        <p:par>
                          <p:cTn id="34" fill="hold">
                            <p:stCondLst>
                              <p:cond delay="300"/>
                            </p:stCondLst>
                            <p:childTnLst>
                              <p:par>
                                <p:cTn id="35" presetID="10"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
                                        <p:tgtEl>
                                          <p:spTgt spid="5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1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fade">
                                      <p:cBhvr>
                                        <p:cTn id="43" dur="100"/>
                                        <p:tgtEl>
                                          <p:spTgt spid="102"/>
                                        </p:tgtEl>
                                      </p:cBhvr>
                                    </p:animEffect>
                                  </p:childTnLst>
                                </p:cTn>
                              </p:par>
                              <p:par>
                                <p:cTn id="44" presetID="10" presetClass="exit" presetSubtype="0" fill="hold" grpId="1" nodeType="withEffect">
                                  <p:stCondLst>
                                    <p:cond delay="0"/>
                                  </p:stCondLst>
                                  <p:childTnLst>
                                    <p:animEffect transition="out" filter="fade">
                                      <p:cBhvr>
                                        <p:cTn id="45" dur="100"/>
                                        <p:tgtEl>
                                          <p:spTgt spid="60"/>
                                        </p:tgtEl>
                                      </p:cBhvr>
                                    </p:animEffect>
                                    <p:set>
                                      <p:cBhvr>
                                        <p:cTn id="46" dur="1" fill="hold">
                                          <p:stCondLst>
                                            <p:cond delay="99"/>
                                          </p:stCondLst>
                                        </p:cTn>
                                        <p:tgtEl>
                                          <p:spTgt spid="6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100"/>
                                        <p:tgtEl>
                                          <p:spTgt spid="101"/>
                                        </p:tgtEl>
                                      </p:cBhvr>
                                    </p:animEffect>
                                    <p:set>
                                      <p:cBhvr>
                                        <p:cTn id="49" dur="1" fill="hold">
                                          <p:stCondLst>
                                            <p:cond delay="99"/>
                                          </p:stCondLst>
                                        </p:cTn>
                                        <p:tgtEl>
                                          <p:spTgt spid="10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100"/>
                                        <p:tgtEl>
                                          <p:spTgt spid="105"/>
                                        </p:tgtEl>
                                      </p:cBhvr>
                                    </p:animEffect>
                                    <p:set>
                                      <p:cBhvr>
                                        <p:cTn id="52" dur="1" fill="hold">
                                          <p:stCondLst>
                                            <p:cond delay="99"/>
                                          </p:stCondLst>
                                        </p:cTn>
                                        <p:tgtEl>
                                          <p:spTgt spid="105"/>
                                        </p:tgtEl>
                                        <p:attrNameLst>
                                          <p:attrName>style.visibility</p:attrName>
                                        </p:attrNameLst>
                                      </p:cBhvr>
                                      <p:to>
                                        <p:strVal val="hidden"/>
                                      </p:to>
                                    </p:set>
                                  </p:childTnLst>
                                </p:cTn>
                              </p:par>
                            </p:childTnLst>
                          </p:cTn>
                        </p:par>
                        <p:par>
                          <p:cTn id="53" fill="hold">
                            <p:stCondLst>
                              <p:cond delay="400"/>
                            </p:stCondLst>
                            <p:childTnLst>
                              <p:par>
                                <p:cTn id="54" presetID="10" presetClass="exit" presetSubtype="0" fill="hold" grpId="1" nodeType="afterEffect">
                                  <p:stCondLst>
                                    <p:cond delay="0"/>
                                  </p:stCondLst>
                                  <p:childTnLst>
                                    <p:animEffect transition="out" filter="fade">
                                      <p:cBhvr>
                                        <p:cTn id="55" dur="100"/>
                                        <p:tgtEl>
                                          <p:spTgt spid="59"/>
                                        </p:tgtEl>
                                      </p:cBhvr>
                                    </p:animEffect>
                                    <p:set>
                                      <p:cBhvr>
                                        <p:cTn id="56" dur="1" fill="hold">
                                          <p:stCondLst>
                                            <p:cond delay="99"/>
                                          </p:stCondLst>
                                        </p:cTn>
                                        <p:tgtEl>
                                          <p:spTgt spid="5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100"/>
                                        <p:tgtEl>
                                          <p:spTgt spid="100"/>
                                        </p:tgtEl>
                                      </p:cBhvr>
                                    </p:animEffect>
                                    <p:set>
                                      <p:cBhvr>
                                        <p:cTn id="59" dur="1" fill="hold">
                                          <p:stCondLst>
                                            <p:cond delay="99"/>
                                          </p:stCondLst>
                                        </p:cTn>
                                        <p:tgtEl>
                                          <p:spTgt spid="10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100"/>
                                        <p:tgtEl>
                                          <p:spTgt spid="104"/>
                                        </p:tgtEl>
                                      </p:cBhvr>
                                    </p:animEffect>
                                    <p:set>
                                      <p:cBhvr>
                                        <p:cTn id="62" dur="1" fill="hold">
                                          <p:stCondLst>
                                            <p:cond delay="99"/>
                                          </p:stCondLst>
                                        </p:cTn>
                                        <p:tgtEl>
                                          <p:spTgt spid="104"/>
                                        </p:tgtEl>
                                        <p:attrNameLst>
                                          <p:attrName>style.visibility</p:attrName>
                                        </p:attrNameLst>
                                      </p:cBhvr>
                                      <p:to>
                                        <p:strVal val="hidden"/>
                                      </p:to>
                                    </p:set>
                                  </p:childTnLst>
                                </p:cTn>
                              </p:par>
                            </p:childTnLst>
                          </p:cTn>
                        </p:par>
                        <p:par>
                          <p:cTn id="63" fill="hold">
                            <p:stCondLst>
                              <p:cond delay="500"/>
                            </p:stCondLst>
                            <p:childTnLst>
                              <p:par>
                                <p:cTn id="64" presetID="10" presetClass="exit" presetSubtype="0" fill="hold" grpId="1" nodeType="afterEffect">
                                  <p:stCondLst>
                                    <p:cond delay="0"/>
                                  </p:stCondLst>
                                  <p:childTnLst>
                                    <p:animEffect transition="out" filter="fade">
                                      <p:cBhvr>
                                        <p:cTn id="65" dur="100"/>
                                        <p:tgtEl>
                                          <p:spTgt spid="58"/>
                                        </p:tgtEl>
                                      </p:cBhvr>
                                    </p:animEffect>
                                    <p:set>
                                      <p:cBhvr>
                                        <p:cTn id="66" dur="1" fill="hold">
                                          <p:stCondLst>
                                            <p:cond delay="99"/>
                                          </p:stCondLst>
                                        </p:cTn>
                                        <p:tgtEl>
                                          <p:spTgt spid="5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100"/>
                                        <p:tgtEl>
                                          <p:spTgt spid="99"/>
                                        </p:tgtEl>
                                      </p:cBhvr>
                                    </p:animEffect>
                                    <p:set>
                                      <p:cBhvr>
                                        <p:cTn id="69" dur="1" fill="hold">
                                          <p:stCondLst>
                                            <p:cond delay="99"/>
                                          </p:stCondLst>
                                        </p:cTn>
                                        <p:tgtEl>
                                          <p:spTgt spid="9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100"/>
                                        <p:tgtEl>
                                          <p:spTgt spid="103"/>
                                        </p:tgtEl>
                                      </p:cBhvr>
                                    </p:animEffect>
                                    <p:set>
                                      <p:cBhvr>
                                        <p:cTn id="72" dur="1" fill="hold">
                                          <p:stCondLst>
                                            <p:cond delay="99"/>
                                          </p:stCondLst>
                                        </p:cTn>
                                        <p:tgtEl>
                                          <p:spTgt spid="103"/>
                                        </p:tgtEl>
                                        <p:attrNameLst>
                                          <p:attrName>style.visibility</p:attrName>
                                        </p:attrNameLst>
                                      </p:cBhvr>
                                      <p:to>
                                        <p:strVal val="hidden"/>
                                      </p:to>
                                    </p:set>
                                  </p:childTnLst>
                                </p:cTn>
                              </p:par>
                            </p:childTnLst>
                          </p:cTn>
                        </p:par>
                        <p:par>
                          <p:cTn id="73" fill="hold">
                            <p:stCondLst>
                              <p:cond delay="600"/>
                            </p:stCondLst>
                            <p:childTnLst>
                              <p:par>
                                <p:cTn id="74" presetID="10" presetClass="exit" presetSubtype="0" fill="hold" grpId="1" nodeType="afterEffect">
                                  <p:stCondLst>
                                    <p:cond delay="0"/>
                                  </p:stCondLst>
                                  <p:childTnLst>
                                    <p:animEffect transition="out" filter="fade">
                                      <p:cBhvr>
                                        <p:cTn id="75" dur="100"/>
                                        <p:tgtEl>
                                          <p:spTgt spid="57"/>
                                        </p:tgtEl>
                                      </p:cBhvr>
                                    </p:animEffect>
                                    <p:set>
                                      <p:cBhvr>
                                        <p:cTn id="76" dur="1" fill="hold">
                                          <p:stCondLst>
                                            <p:cond delay="99"/>
                                          </p:stCondLst>
                                        </p:cTn>
                                        <p:tgtEl>
                                          <p:spTgt spid="57"/>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100"/>
                                        <p:tgtEl>
                                          <p:spTgt spid="98"/>
                                        </p:tgtEl>
                                      </p:cBhvr>
                                    </p:animEffect>
                                    <p:set>
                                      <p:cBhvr>
                                        <p:cTn id="79" dur="1" fill="hold">
                                          <p:stCondLst>
                                            <p:cond delay="99"/>
                                          </p:stCondLst>
                                        </p:cTn>
                                        <p:tgtEl>
                                          <p:spTgt spid="98"/>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100"/>
                                        <p:tgtEl>
                                          <p:spTgt spid="102"/>
                                        </p:tgtEl>
                                      </p:cBhvr>
                                    </p:animEffect>
                                    <p:set>
                                      <p:cBhvr>
                                        <p:cTn id="82" dur="1" fill="hold">
                                          <p:stCondLst>
                                            <p:cond delay="99"/>
                                          </p:stCondLst>
                                        </p:cTn>
                                        <p:tgtEl>
                                          <p:spTgt spid="102"/>
                                        </p:tgtEl>
                                        <p:attrNameLst>
                                          <p:attrName>style.visibility</p:attrName>
                                        </p:attrNameLst>
                                      </p:cBhvr>
                                      <p:to>
                                        <p:strVal val="hidden"/>
                                      </p:to>
                                    </p:set>
                                  </p:childTnLst>
                                </p:cTn>
                              </p:par>
                            </p:childTnLst>
                          </p:cTn>
                        </p:par>
                        <p:par>
                          <p:cTn id="83" fill="hold">
                            <p:stCondLst>
                              <p:cond delay="700"/>
                            </p:stCondLst>
                            <p:childTnLst>
                              <p:par>
                                <p:cTn id="84" presetID="10" presetClass="entr" presetSubtype="0" fill="hold" grpId="0"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fade">
                                      <p:cBhvr>
                                        <p:cTn id="86" dur="100"/>
                                        <p:tgtEl>
                                          <p:spTgt spid="10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fade">
                                      <p:cBhvr>
                                        <p:cTn id="89" dur="100"/>
                                        <p:tgtEl>
                                          <p:spTgt spid="11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18"/>
                                        </p:tgtEl>
                                        <p:attrNameLst>
                                          <p:attrName>style.visibility</p:attrName>
                                        </p:attrNameLst>
                                      </p:cBhvr>
                                      <p:to>
                                        <p:strVal val="visible"/>
                                      </p:to>
                                    </p:set>
                                    <p:animEffect transition="in" filter="fade">
                                      <p:cBhvr>
                                        <p:cTn id="92" dur="100"/>
                                        <p:tgtEl>
                                          <p:spTgt spid="118"/>
                                        </p:tgtEl>
                                      </p:cBhvr>
                                    </p:animEffect>
                                  </p:childTnLst>
                                </p:cTn>
                              </p:par>
                            </p:childTnLst>
                          </p:cTn>
                        </p:par>
                        <p:par>
                          <p:cTn id="93" fill="hold">
                            <p:stCondLst>
                              <p:cond delay="800"/>
                            </p:stCondLst>
                            <p:childTnLst>
                              <p:par>
                                <p:cTn id="94" presetID="10" presetClass="entr" presetSubtype="0" fill="hold" grpId="0" nodeType="afterEffect">
                                  <p:stCondLst>
                                    <p:cond delay="0"/>
                                  </p:stCondLst>
                                  <p:childTnLst>
                                    <p:set>
                                      <p:cBhvr>
                                        <p:cTn id="95" dur="1" fill="hold">
                                          <p:stCondLst>
                                            <p:cond delay="0"/>
                                          </p:stCondLst>
                                        </p:cTn>
                                        <p:tgtEl>
                                          <p:spTgt spid="108"/>
                                        </p:tgtEl>
                                        <p:attrNameLst>
                                          <p:attrName>style.visibility</p:attrName>
                                        </p:attrNameLst>
                                      </p:cBhvr>
                                      <p:to>
                                        <p:strVal val="visible"/>
                                      </p:to>
                                    </p:set>
                                    <p:animEffect transition="in" filter="fade">
                                      <p:cBhvr>
                                        <p:cTn id="96" dur="100"/>
                                        <p:tgtEl>
                                          <p:spTgt spid="10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animEffect transition="in" filter="fade">
                                      <p:cBhvr>
                                        <p:cTn id="99" dur="100"/>
                                        <p:tgtEl>
                                          <p:spTgt spid="11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7"/>
                                        </p:tgtEl>
                                        <p:attrNameLst>
                                          <p:attrName>style.visibility</p:attrName>
                                        </p:attrNameLst>
                                      </p:cBhvr>
                                      <p:to>
                                        <p:strVal val="visible"/>
                                      </p:to>
                                    </p:set>
                                    <p:animEffect transition="in" filter="fade">
                                      <p:cBhvr>
                                        <p:cTn id="102" dur="100"/>
                                        <p:tgtEl>
                                          <p:spTgt spid="117"/>
                                        </p:tgtEl>
                                      </p:cBhvr>
                                    </p:animEffect>
                                  </p:childTnLst>
                                </p:cTn>
                              </p:par>
                            </p:childTnLst>
                          </p:cTn>
                        </p:par>
                        <p:par>
                          <p:cTn id="103" fill="hold">
                            <p:stCondLst>
                              <p:cond delay="900"/>
                            </p:stCondLst>
                            <p:childTnLst>
                              <p:par>
                                <p:cTn id="104" presetID="10" presetClass="entr" presetSubtype="0" fill="hold" grpId="0" nodeType="afterEffect">
                                  <p:stCondLst>
                                    <p:cond delay="0"/>
                                  </p:stCondLst>
                                  <p:childTnLst>
                                    <p:set>
                                      <p:cBhvr>
                                        <p:cTn id="105" dur="1" fill="hold">
                                          <p:stCondLst>
                                            <p:cond delay="0"/>
                                          </p:stCondLst>
                                        </p:cTn>
                                        <p:tgtEl>
                                          <p:spTgt spid="107"/>
                                        </p:tgtEl>
                                        <p:attrNameLst>
                                          <p:attrName>style.visibility</p:attrName>
                                        </p:attrNameLst>
                                      </p:cBhvr>
                                      <p:to>
                                        <p:strVal val="visible"/>
                                      </p:to>
                                    </p:set>
                                    <p:animEffect transition="in" filter="fade">
                                      <p:cBhvr>
                                        <p:cTn id="106" dur="100"/>
                                        <p:tgtEl>
                                          <p:spTgt spid="10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2"/>
                                        </p:tgtEl>
                                        <p:attrNameLst>
                                          <p:attrName>style.visibility</p:attrName>
                                        </p:attrNameLst>
                                      </p:cBhvr>
                                      <p:to>
                                        <p:strVal val="visible"/>
                                      </p:to>
                                    </p:set>
                                    <p:animEffect transition="in" filter="fade">
                                      <p:cBhvr>
                                        <p:cTn id="109" dur="100"/>
                                        <p:tgtEl>
                                          <p:spTgt spid="11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6"/>
                                        </p:tgtEl>
                                        <p:attrNameLst>
                                          <p:attrName>style.visibility</p:attrName>
                                        </p:attrNameLst>
                                      </p:cBhvr>
                                      <p:to>
                                        <p:strVal val="visible"/>
                                      </p:to>
                                    </p:set>
                                    <p:animEffect transition="in" filter="fade">
                                      <p:cBhvr>
                                        <p:cTn id="112" dur="100"/>
                                        <p:tgtEl>
                                          <p:spTgt spid="116"/>
                                        </p:tgtEl>
                                      </p:cBhvr>
                                    </p:animEffect>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106"/>
                                        </p:tgtEl>
                                        <p:attrNameLst>
                                          <p:attrName>style.visibility</p:attrName>
                                        </p:attrNameLst>
                                      </p:cBhvr>
                                      <p:to>
                                        <p:strVal val="visible"/>
                                      </p:to>
                                    </p:set>
                                    <p:animEffect transition="in" filter="fade">
                                      <p:cBhvr>
                                        <p:cTn id="116" dur="100"/>
                                        <p:tgtEl>
                                          <p:spTgt spid="10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11"/>
                                        </p:tgtEl>
                                        <p:attrNameLst>
                                          <p:attrName>style.visibility</p:attrName>
                                        </p:attrNameLst>
                                      </p:cBhvr>
                                      <p:to>
                                        <p:strVal val="visible"/>
                                      </p:to>
                                    </p:set>
                                    <p:animEffect transition="in" filter="fade">
                                      <p:cBhvr>
                                        <p:cTn id="119" dur="100"/>
                                        <p:tgtEl>
                                          <p:spTgt spid="11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15"/>
                                        </p:tgtEl>
                                        <p:attrNameLst>
                                          <p:attrName>style.visibility</p:attrName>
                                        </p:attrNameLst>
                                      </p:cBhvr>
                                      <p:to>
                                        <p:strVal val="visible"/>
                                      </p:to>
                                    </p:set>
                                    <p:animEffect transition="in" filter="fade">
                                      <p:cBhvr>
                                        <p:cTn id="122" dur="100"/>
                                        <p:tgtEl>
                                          <p:spTgt spid="115"/>
                                        </p:tgtEl>
                                      </p:cBhvr>
                                    </p:animEffect>
                                  </p:childTnLst>
                                </p:cTn>
                              </p:par>
                              <p:par>
                                <p:cTn id="123" presetID="10" presetClass="exit" presetSubtype="0" fill="hold" grpId="1" nodeType="withEffect">
                                  <p:stCondLst>
                                    <p:cond delay="0"/>
                                  </p:stCondLst>
                                  <p:childTnLst>
                                    <p:animEffect transition="out" filter="fade">
                                      <p:cBhvr>
                                        <p:cTn id="124" dur="100"/>
                                        <p:tgtEl>
                                          <p:spTgt spid="109"/>
                                        </p:tgtEl>
                                      </p:cBhvr>
                                    </p:animEffect>
                                    <p:set>
                                      <p:cBhvr>
                                        <p:cTn id="125" dur="1" fill="hold">
                                          <p:stCondLst>
                                            <p:cond delay="99"/>
                                          </p:stCondLst>
                                        </p:cTn>
                                        <p:tgtEl>
                                          <p:spTgt spid="109"/>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100"/>
                                        <p:tgtEl>
                                          <p:spTgt spid="114"/>
                                        </p:tgtEl>
                                      </p:cBhvr>
                                    </p:animEffect>
                                    <p:set>
                                      <p:cBhvr>
                                        <p:cTn id="128" dur="1" fill="hold">
                                          <p:stCondLst>
                                            <p:cond delay="99"/>
                                          </p:stCondLst>
                                        </p:cTn>
                                        <p:tgtEl>
                                          <p:spTgt spid="114"/>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100"/>
                                        <p:tgtEl>
                                          <p:spTgt spid="118"/>
                                        </p:tgtEl>
                                      </p:cBhvr>
                                    </p:animEffect>
                                    <p:set>
                                      <p:cBhvr>
                                        <p:cTn id="131" dur="1" fill="hold">
                                          <p:stCondLst>
                                            <p:cond delay="99"/>
                                          </p:stCondLst>
                                        </p:cTn>
                                        <p:tgtEl>
                                          <p:spTgt spid="118"/>
                                        </p:tgtEl>
                                        <p:attrNameLst>
                                          <p:attrName>style.visibility</p:attrName>
                                        </p:attrNameLst>
                                      </p:cBhvr>
                                      <p:to>
                                        <p:strVal val="hidden"/>
                                      </p:to>
                                    </p:set>
                                  </p:childTnLst>
                                </p:cTn>
                              </p:par>
                            </p:childTnLst>
                          </p:cTn>
                        </p:par>
                        <p:par>
                          <p:cTn id="132" fill="hold">
                            <p:stCondLst>
                              <p:cond delay="1100"/>
                            </p:stCondLst>
                            <p:childTnLst>
                              <p:par>
                                <p:cTn id="133" presetID="10" presetClass="exit" presetSubtype="0" fill="hold" grpId="1" nodeType="afterEffect">
                                  <p:stCondLst>
                                    <p:cond delay="0"/>
                                  </p:stCondLst>
                                  <p:childTnLst>
                                    <p:animEffect transition="out" filter="fade">
                                      <p:cBhvr>
                                        <p:cTn id="134" dur="100"/>
                                        <p:tgtEl>
                                          <p:spTgt spid="108"/>
                                        </p:tgtEl>
                                      </p:cBhvr>
                                    </p:animEffect>
                                    <p:set>
                                      <p:cBhvr>
                                        <p:cTn id="135" dur="1" fill="hold">
                                          <p:stCondLst>
                                            <p:cond delay="99"/>
                                          </p:stCondLst>
                                        </p:cTn>
                                        <p:tgtEl>
                                          <p:spTgt spid="108"/>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100"/>
                                        <p:tgtEl>
                                          <p:spTgt spid="113"/>
                                        </p:tgtEl>
                                      </p:cBhvr>
                                    </p:animEffect>
                                    <p:set>
                                      <p:cBhvr>
                                        <p:cTn id="138" dur="1" fill="hold">
                                          <p:stCondLst>
                                            <p:cond delay="99"/>
                                          </p:stCondLst>
                                        </p:cTn>
                                        <p:tgtEl>
                                          <p:spTgt spid="113"/>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100"/>
                                        <p:tgtEl>
                                          <p:spTgt spid="117"/>
                                        </p:tgtEl>
                                      </p:cBhvr>
                                    </p:animEffect>
                                    <p:set>
                                      <p:cBhvr>
                                        <p:cTn id="141" dur="1" fill="hold">
                                          <p:stCondLst>
                                            <p:cond delay="99"/>
                                          </p:stCondLst>
                                        </p:cTn>
                                        <p:tgtEl>
                                          <p:spTgt spid="117"/>
                                        </p:tgtEl>
                                        <p:attrNameLst>
                                          <p:attrName>style.visibility</p:attrName>
                                        </p:attrNameLst>
                                      </p:cBhvr>
                                      <p:to>
                                        <p:strVal val="hidden"/>
                                      </p:to>
                                    </p:set>
                                  </p:childTnLst>
                                </p:cTn>
                              </p:par>
                            </p:childTnLst>
                          </p:cTn>
                        </p:par>
                        <p:par>
                          <p:cTn id="142" fill="hold">
                            <p:stCondLst>
                              <p:cond delay="1200"/>
                            </p:stCondLst>
                            <p:childTnLst>
                              <p:par>
                                <p:cTn id="143" presetID="10" presetClass="exit" presetSubtype="0" fill="hold" grpId="1" nodeType="afterEffect">
                                  <p:stCondLst>
                                    <p:cond delay="0"/>
                                  </p:stCondLst>
                                  <p:childTnLst>
                                    <p:animEffect transition="out" filter="fade">
                                      <p:cBhvr>
                                        <p:cTn id="144" dur="100"/>
                                        <p:tgtEl>
                                          <p:spTgt spid="107"/>
                                        </p:tgtEl>
                                      </p:cBhvr>
                                    </p:animEffect>
                                    <p:set>
                                      <p:cBhvr>
                                        <p:cTn id="145" dur="1" fill="hold">
                                          <p:stCondLst>
                                            <p:cond delay="99"/>
                                          </p:stCondLst>
                                        </p:cTn>
                                        <p:tgtEl>
                                          <p:spTgt spid="107"/>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100"/>
                                        <p:tgtEl>
                                          <p:spTgt spid="112"/>
                                        </p:tgtEl>
                                      </p:cBhvr>
                                    </p:animEffect>
                                    <p:set>
                                      <p:cBhvr>
                                        <p:cTn id="148" dur="1" fill="hold">
                                          <p:stCondLst>
                                            <p:cond delay="99"/>
                                          </p:stCondLst>
                                        </p:cTn>
                                        <p:tgtEl>
                                          <p:spTgt spid="112"/>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100"/>
                                        <p:tgtEl>
                                          <p:spTgt spid="116"/>
                                        </p:tgtEl>
                                      </p:cBhvr>
                                    </p:animEffect>
                                    <p:set>
                                      <p:cBhvr>
                                        <p:cTn id="151" dur="1" fill="hold">
                                          <p:stCondLst>
                                            <p:cond delay="99"/>
                                          </p:stCondLst>
                                        </p:cTn>
                                        <p:tgtEl>
                                          <p:spTgt spid="116"/>
                                        </p:tgtEl>
                                        <p:attrNameLst>
                                          <p:attrName>style.visibility</p:attrName>
                                        </p:attrNameLst>
                                      </p:cBhvr>
                                      <p:to>
                                        <p:strVal val="hidden"/>
                                      </p:to>
                                    </p:set>
                                  </p:childTnLst>
                                </p:cTn>
                              </p:par>
                            </p:childTnLst>
                          </p:cTn>
                        </p:par>
                        <p:par>
                          <p:cTn id="152" fill="hold">
                            <p:stCondLst>
                              <p:cond delay="1300"/>
                            </p:stCondLst>
                            <p:childTnLst>
                              <p:par>
                                <p:cTn id="153" presetID="10" presetClass="exit" presetSubtype="0" fill="hold" grpId="1" nodeType="afterEffect">
                                  <p:stCondLst>
                                    <p:cond delay="0"/>
                                  </p:stCondLst>
                                  <p:childTnLst>
                                    <p:animEffect transition="out" filter="fade">
                                      <p:cBhvr>
                                        <p:cTn id="154" dur="100"/>
                                        <p:tgtEl>
                                          <p:spTgt spid="106"/>
                                        </p:tgtEl>
                                      </p:cBhvr>
                                    </p:animEffect>
                                    <p:set>
                                      <p:cBhvr>
                                        <p:cTn id="155" dur="1" fill="hold">
                                          <p:stCondLst>
                                            <p:cond delay="99"/>
                                          </p:stCondLst>
                                        </p:cTn>
                                        <p:tgtEl>
                                          <p:spTgt spid="106"/>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100"/>
                                        <p:tgtEl>
                                          <p:spTgt spid="111"/>
                                        </p:tgtEl>
                                      </p:cBhvr>
                                    </p:animEffect>
                                    <p:set>
                                      <p:cBhvr>
                                        <p:cTn id="158" dur="1" fill="hold">
                                          <p:stCondLst>
                                            <p:cond delay="99"/>
                                          </p:stCondLst>
                                        </p:cTn>
                                        <p:tgtEl>
                                          <p:spTgt spid="111"/>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100"/>
                                        <p:tgtEl>
                                          <p:spTgt spid="115"/>
                                        </p:tgtEl>
                                      </p:cBhvr>
                                    </p:animEffect>
                                    <p:set>
                                      <p:cBhvr>
                                        <p:cTn id="161" dur="1" fill="hold">
                                          <p:stCondLst>
                                            <p:cond delay="99"/>
                                          </p:stCondLst>
                                        </p:cTn>
                                        <p:tgtEl>
                                          <p:spTgt spid="1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59" grpId="0" animBg="1"/>
      <p:bldP spid="59" grpId="1" animBg="1"/>
      <p:bldP spid="60" grpId="0" animBg="1"/>
      <p:bldP spid="60"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66713" y="325438"/>
            <a:ext cx="8410575" cy="460375"/>
          </a:xfrm>
        </p:spPr>
        <p:txBody>
          <a:bodyPr/>
          <a:lstStyle/>
          <a:p>
            <a:r>
              <a:rPr lang="en-US" sz="2800" dirty="0"/>
              <a:t>ERS Processes are Monitored</a:t>
            </a:r>
          </a:p>
        </p:txBody>
      </p:sp>
      <p:sp>
        <p:nvSpPr>
          <p:cNvPr id="4" name="Rounded Rectangle 3"/>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Rectangle 5"/>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7" name="Rectangle 6"/>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sp>
        <p:nvSpPr>
          <p:cNvPr id="8" name="Rounded Rectangle 7"/>
          <p:cNvSpPr>
            <a:spLocks noChangeArrowheads="1"/>
          </p:cNvSpPr>
          <p:nvPr/>
        </p:nvSpPr>
        <p:spPr bwMode="auto">
          <a:xfrm>
            <a:off x="8153400" y="57150"/>
            <a:ext cx="914399" cy="278034"/>
          </a:xfrm>
          <a:prstGeom prst="roundRect">
            <a:avLst>
              <a:gd name="adj" fmla="val 16667"/>
            </a:avLst>
          </a:prstGeom>
          <a:solidFill>
            <a:schemeClr val="accent3"/>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err="1" smtClean="0">
                <a:solidFill>
                  <a:schemeClr val="lt1"/>
                </a:solidFill>
              </a:rPr>
              <a:t>PaaS</a:t>
            </a:r>
            <a:r>
              <a:rPr lang="en-US" sz="1200" dirty="0" smtClean="0">
                <a:solidFill>
                  <a:schemeClr val="lt1"/>
                </a:solidFill>
              </a:rPr>
              <a:t> Ops</a:t>
            </a:r>
            <a:endParaRPr lang="en-US" sz="1200" dirty="0">
              <a:solidFill>
                <a:schemeClr val="lt1"/>
              </a:solidFill>
              <a:latin typeface="+mn-lt"/>
              <a:ea typeface="+mn-ea"/>
            </a:endParaRPr>
          </a:p>
        </p:txBody>
      </p:sp>
      <p:grpSp>
        <p:nvGrpSpPr>
          <p:cNvPr id="9" name="Group 8"/>
          <p:cNvGrpSpPr/>
          <p:nvPr/>
        </p:nvGrpSpPr>
        <p:grpSpPr>
          <a:xfrm>
            <a:off x="6168884" y="1215518"/>
            <a:ext cx="2406385" cy="807464"/>
            <a:chOff x="6168884" y="1428750"/>
            <a:chExt cx="2406385" cy="807464"/>
          </a:xfrm>
        </p:grpSpPr>
        <p:sp>
          <p:nvSpPr>
            <p:cNvPr id="10" name="Rounded Rectangle 9"/>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rPr>
                <a:t>BBS</a:t>
              </a:r>
              <a:endParaRPr lang="en-US" sz="1200" b="1" dirty="0">
                <a:solidFill>
                  <a:schemeClr val="bg1"/>
                </a:solidFill>
                <a:latin typeface="+mn-lt"/>
                <a:ea typeface="+mn-ea"/>
              </a:endParaRPr>
            </a:p>
          </p:txBody>
        </p:sp>
        <p:sp>
          <p:nvSpPr>
            <p:cNvPr id="11" name="Rounded Rectangle 10"/>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13" name="Group 12"/>
            <p:cNvGrpSpPr/>
            <p:nvPr/>
          </p:nvGrpSpPr>
          <p:grpSpPr>
            <a:xfrm>
              <a:off x="8176597" y="1504950"/>
              <a:ext cx="333374" cy="228600"/>
              <a:chOff x="7558089" y="1504950"/>
              <a:chExt cx="333374" cy="228600"/>
            </a:xfrm>
          </p:grpSpPr>
          <p:sp>
            <p:nvSpPr>
              <p:cNvPr id="14" name="Rounded Rectangle 13"/>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5" name="Freeform 14"/>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p:cNvGrpSpPr/>
          <p:nvPr/>
        </p:nvGrpSpPr>
        <p:grpSpPr>
          <a:xfrm>
            <a:off x="6168884" y="2198434"/>
            <a:ext cx="2406385" cy="807464"/>
            <a:chOff x="6168884" y="2297686"/>
            <a:chExt cx="2406385" cy="807464"/>
          </a:xfrm>
        </p:grpSpPr>
        <p:sp>
          <p:nvSpPr>
            <p:cNvPr id="17" name="Rounded Rectangle 16"/>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CELL</a:t>
              </a:r>
              <a:endParaRPr lang="en-US" sz="1200" b="1" dirty="0">
                <a:solidFill>
                  <a:schemeClr val="bg1"/>
                </a:solidFill>
                <a:latin typeface="+mn-lt"/>
                <a:ea typeface="+mn-ea"/>
              </a:endParaRPr>
            </a:p>
          </p:txBody>
        </p:sp>
        <p:sp>
          <p:nvSpPr>
            <p:cNvPr id="18"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0" name="Group 19"/>
            <p:cNvGrpSpPr/>
            <p:nvPr/>
          </p:nvGrpSpPr>
          <p:grpSpPr>
            <a:xfrm>
              <a:off x="8176597" y="2373886"/>
              <a:ext cx="333374" cy="228600"/>
              <a:chOff x="7558089" y="1504950"/>
              <a:chExt cx="333374" cy="228600"/>
            </a:xfrm>
          </p:grpSpPr>
          <p:sp>
            <p:nvSpPr>
              <p:cNvPr id="21" name="Rounded Rectangle 20"/>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2" name="Freeform 21"/>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6168884" y="3181350"/>
            <a:ext cx="2406385" cy="807464"/>
            <a:chOff x="6168884" y="3181350"/>
            <a:chExt cx="2406385" cy="807464"/>
          </a:xfrm>
        </p:grpSpPr>
        <p:sp>
          <p:nvSpPr>
            <p:cNvPr id="24" name="Rounded Rectangle 23"/>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25"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7" name="Group 26"/>
            <p:cNvGrpSpPr/>
            <p:nvPr/>
          </p:nvGrpSpPr>
          <p:grpSpPr>
            <a:xfrm>
              <a:off x="8177852" y="3257550"/>
              <a:ext cx="333374" cy="228600"/>
              <a:chOff x="7558089" y="1504950"/>
              <a:chExt cx="333374" cy="228600"/>
            </a:xfrm>
          </p:grpSpPr>
          <p:sp>
            <p:nvSpPr>
              <p:cNvPr id="28" name="Rounded Rectangle 2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9" name="Freeform 2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41" name="TextBox 40"/>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42" name="TextBox 41"/>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43" name="TextBox 42"/>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sp>
        <p:nvSpPr>
          <p:cNvPr id="44" name="Arc 43"/>
          <p:cNvSpPr/>
          <p:nvPr/>
        </p:nvSpPr>
        <p:spPr>
          <a:xfrm rot="10800000">
            <a:off x="7956727" y="1376544"/>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10800000">
            <a:off x="8022503" y="1399318"/>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rot="10800000">
            <a:off x="8085089" y="1421397"/>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rot="10800000">
            <a:off x="8138493" y="1426313"/>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p:cNvSpPr/>
          <p:nvPr/>
        </p:nvSpPr>
        <p:spPr>
          <a:xfrm rot="10800000">
            <a:off x="7955076" y="235766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rot="10800000">
            <a:off x="8020852" y="2380435"/>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p:cNvSpPr/>
          <p:nvPr/>
        </p:nvSpPr>
        <p:spPr>
          <a:xfrm rot="10800000">
            <a:off x="8083438" y="2402514"/>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rot="10800000">
            <a:off x="8136842" y="2407430"/>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Arc 51"/>
          <p:cNvSpPr/>
          <p:nvPr/>
        </p:nvSpPr>
        <p:spPr>
          <a:xfrm rot="10800000">
            <a:off x="7962248" y="3333750"/>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rot="10800000">
            <a:off x="8028024" y="3356524"/>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p:cNvSpPr/>
          <p:nvPr/>
        </p:nvSpPr>
        <p:spPr>
          <a:xfrm rot="10800000">
            <a:off x="8090610" y="337860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p:cNvSpPr/>
          <p:nvPr/>
        </p:nvSpPr>
        <p:spPr>
          <a:xfrm rot="10800000">
            <a:off x="8144014" y="338351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a:off x="7837110" y="2477228"/>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p:cNvSpPr/>
          <p:nvPr/>
        </p:nvSpPr>
        <p:spPr>
          <a:xfrm>
            <a:off x="7857236" y="2540356"/>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a:off x="7878249" y="2601876"/>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a:off x="7885624" y="265773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a:off x="7843131" y="345789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a:off x="7863257" y="3521019"/>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a:off x="7884270" y="3582539"/>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Arc 66"/>
          <p:cNvSpPr/>
          <p:nvPr/>
        </p:nvSpPr>
        <p:spPr>
          <a:xfrm>
            <a:off x="7891645" y="3638402"/>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5" name="Group 74"/>
          <p:cNvGrpSpPr/>
          <p:nvPr/>
        </p:nvGrpSpPr>
        <p:grpSpPr>
          <a:xfrm>
            <a:off x="6966981" y="1257499"/>
            <a:ext cx="908413" cy="628451"/>
            <a:chOff x="6824383" y="943772"/>
            <a:chExt cx="1163827" cy="805155"/>
          </a:xfrm>
        </p:grpSpPr>
        <p:sp>
          <p:nvSpPr>
            <p:cNvPr id="70" name="Oval 66"/>
            <p:cNvSpPr/>
            <p:nvPr/>
          </p:nvSpPr>
          <p:spPr>
            <a:xfrm>
              <a:off x="7293462" y="1304586"/>
              <a:ext cx="127831" cy="425361"/>
            </a:xfrm>
            <a:custGeom>
              <a:avLst/>
              <a:gdLst/>
              <a:ahLst/>
              <a:cxnLst/>
              <a:rect l="l" t="t" r="r" b="b"/>
              <a:pathLst>
                <a:path w="765349" h="1914208">
                  <a:moveTo>
                    <a:pt x="80386" y="0"/>
                  </a:moveTo>
                  <a:lnTo>
                    <a:pt x="689986" y="0"/>
                  </a:lnTo>
                  <a:lnTo>
                    <a:pt x="689986" y="123120"/>
                  </a:lnTo>
                  <a:cubicBezTo>
                    <a:pt x="703549" y="169271"/>
                    <a:pt x="711757" y="232339"/>
                    <a:pt x="711757" y="301864"/>
                  </a:cubicBezTo>
                  <a:cubicBezTo>
                    <a:pt x="711757" y="371420"/>
                    <a:pt x="703542" y="434514"/>
                    <a:pt x="689986" y="480644"/>
                  </a:cubicBezTo>
                  <a:lnTo>
                    <a:pt x="689986" y="553072"/>
                  </a:lnTo>
                  <a:cubicBezTo>
                    <a:pt x="707676" y="599811"/>
                    <a:pt x="718456" y="671010"/>
                    <a:pt x="718456" y="750690"/>
                  </a:cubicBezTo>
                  <a:cubicBezTo>
                    <a:pt x="718456" y="830455"/>
                    <a:pt x="707652" y="901721"/>
                    <a:pt x="689986" y="948534"/>
                  </a:cubicBezTo>
                  <a:lnTo>
                    <a:pt x="689986" y="974788"/>
                  </a:lnTo>
                  <a:cubicBezTo>
                    <a:pt x="712659" y="1019589"/>
                    <a:pt x="726829" y="1099792"/>
                    <a:pt x="726829" y="1191143"/>
                  </a:cubicBezTo>
                  <a:cubicBezTo>
                    <a:pt x="726829" y="1265552"/>
                    <a:pt x="717428" y="1332565"/>
                    <a:pt x="702093" y="1379341"/>
                  </a:cubicBezTo>
                  <a:cubicBezTo>
                    <a:pt x="738169" y="1399944"/>
                    <a:pt x="765349" y="1505079"/>
                    <a:pt x="765349" y="1631596"/>
                  </a:cubicBezTo>
                  <a:cubicBezTo>
                    <a:pt x="765349" y="1772388"/>
                    <a:pt x="731690" y="1886701"/>
                    <a:pt x="689986" y="1887962"/>
                  </a:cubicBezTo>
                  <a:lnTo>
                    <a:pt x="689986" y="1905000"/>
                  </a:lnTo>
                  <a:lnTo>
                    <a:pt x="95377" y="1905000"/>
                  </a:lnTo>
                  <a:cubicBezTo>
                    <a:pt x="89604" y="1911203"/>
                    <a:pt x="83006" y="1914208"/>
                    <a:pt x="76200" y="1914208"/>
                  </a:cubicBezTo>
                  <a:cubicBezTo>
                    <a:pt x="34116" y="1914208"/>
                    <a:pt x="0" y="1799302"/>
                    <a:pt x="0" y="1657558"/>
                  </a:cubicBezTo>
                  <a:cubicBezTo>
                    <a:pt x="0" y="1552714"/>
                    <a:pt x="18665" y="1462554"/>
                    <a:pt x="45581" y="1422829"/>
                  </a:cubicBezTo>
                  <a:cubicBezTo>
                    <a:pt x="30829" y="1376157"/>
                    <a:pt x="21770" y="1310242"/>
                    <a:pt x="21770" y="1237201"/>
                  </a:cubicBezTo>
                  <a:cubicBezTo>
                    <a:pt x="21770" y="1117152"/>
                    <a:pt x="46242" y="1016354"/>
                    <a:pt x="79713" y="988797"/>
                  </a:cubicBezTo>
                  <a:cubicBezTo>
                    <a:pt x="63527" y="941920"/>
                    <a:pt x="53591" y="873242"/>
                    <a:pt x="53591" y="796749"/>
                  </a:cubicBezTo>
                  <a:cubicBezTo>
                    <a:pt x="53591" y="719996"/>
                    <a:pt x="63594" y="651113"/>
                    <a:pt x="80386" y="604422"/>
                  </a:cubicBezTo>
                  <a:lnTo>
                    <a:pt x="80386" y="565325"/>
                  </a:lnTo>
                  <a:cubicBezTo>
                    <a:pt x="53751" y="524148"/>
                    <a:pt x="36843" y="437662"/>
                    <a:pt x="36843" y="337874"/>
                  </a:cubicBezTo>
                  <a:cubicBezTo>
                    <a:pt x="36843" y="236058"/>
                    <a:pt x="54446" y="148090"/>
                    <a:pt x="80386" y="10687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37"/>
            <p:cNvSpPr/>
            <p:nvPr/>
          </p:nvSpPr>
          <p:spPr>
            <a:xfrm>
              <a:off x="6824383" y="1605919"/>
              <a:ext cx="1163827" cy="143008"/>
            </a:xfrm>
            <a:custGeom>
              <a:avLst/>
              <a:gdLst/>
              <a:ahLst/>
              <a:cxnLst/>
              <a:rect l="l" t="t" r="r" b="b"/>
              <a:pathLst>
                <a:path w="3341628" h="367205">
                  <a:moveTo>
                    <a:pt x="1853334" y="0"/>
                  </a:moveTo>
                  <a:cubicBezTo>
                    <a:pt x="1942823" y="0"/>
                    <a:pt x="2019856" y="53335"/>
                    <a:pt x="2053981" y="130131"/>
                  </a:cubicBezTo>
                  <a:cubicBezTo>
                    <a:pt x="2085334" y="111376"/>
                    <a:pt x="2122073" y="101184"/>
                    <a:pt x="2161192" y="101184"/>
                  </a:cubicBezTo>
                  <a:cubicBezTo>
                    <a:pt x="2198110" y="101184"/>
                    <a:pt x="2232908" y="110261"/>
                    <a:pt x="2263340" y="126488"/>
                  </a:cubicBezTo>
                  <a:cubicBezTo>
                    <a:pt x="2286240" y="89302"/>
                    <a:pt x="2327687" y="65931"/>
                    <a:pt x="2374594" y="65931"/>
                  </a:cubicBezTo>
                  <a:cubicBezTo>
                    <a:pt x="2432461" y="65931"/>
                    <a:pt x="2482021" y="101500"/>
                    <a:pt x="2502449" y="152031"/>
                  </a:cubicBezTo>
                  <a:cubicBezTo>
                    <a:pt x="2518910" y="147437"/>
                    <a:pt x="2536251" y="145318"/>
                    <a:pt x="2554088" y="145318"/>
                  </a:cubicBezTo>
                  <a:cubicBezTo>
                    <a:pt x="2607100" y="145318"/>
                    <a:pt x="2655741" y="164034"/>
                    <a:pt x="2693136" y="195864"/>
                  </a:cubicBezTo>
                  <a:cubicBezTo>
                    <a:pt x="2714865" y="152050"/>
                    <a:pt x="2760387" y="122982"/>
                    <a:pt x="2812699" y="122982"/>
                  </a:cubicBezTo>
                  <a:cubicBezTo>
                    <a:pt x="2868339" y="122982"/>
                    <a:pt x="2916299" y="155866"/>
                    <a:pt x="2937475" y="203596"/>
                  </a:cubicBezTo>
                  <a:cubicBezTo>
                    <a:pt x="2952453" y="189296"/>
                    <a:pt x="2972847" y="181109"/>
                    <a:pt x="2995154" y="181109"/>
                  </a:cubicBezTo>
                  <a:cubicBezTo>
                    <a:pt x="3027949" y="181109"/>
                    <a:pt x="3056611" y="198805"/>
                    <a:pt x="3070832" y="225923"/>
                  </a:cubicBezTo>
                  <a:cubicBezTo>
                    <a:pt x="3076486" y="224540"/>
                    <a:pt x="3082331" y="224166"/>
                    <a:pt x="3088265" y="224166"/>
                  </a:cubicBezTo>
                  <a:cubicBezTo>
                    <a:pt x="3128897" y="224166"/>
                    <a:pt x="3165432" y="241702"/>
                    <a:pt x="3189859" y="270397"/>
                  </a:cubicBezTo>
                  <a:cubicBezTo>
                    <a:pt x="3205884" y="254424"/>
                    <a:pt x="3228006" y="244618"/>
                    <a:pt x="3252419" y="244618"/>
                  </a:cubicBezTo>
                  <a:cubicBezTo>
                    <a:pt x="3301688" y="244618"/>
                    <a:pt x="3341628" y="284558"/>
                    <a:pt x="3341628" y="333827"/>
                  </a:cubicBezTo>
                  <a:lnTo>
                    <a:pt x="3334890" y="367205"/>
                  </a:lnTo>
                  <a:lnTo>
                    <a:pt x="0" y="367205"/>
                  </a:lnTo>
                  <a:cubicBezTo>
                    <a:pt x="13926" y="338271"/>
                    <a:pt x="43718" y="318892"/>
                    <a:pt x="78037" y="318892"/>
                  </a:cubicBezTo>
                  <a:cubicBezTo>
                    <a:pt x="102617" y="318892"/>
                    <a:pt x="124875" y="328833"/>
                    <a:pt x="140990" y="344935"/>
                  </a:cubicBezTo>
                  <a:cubicBezTo>
                    <a:pt x="145575" y="301500"/>
                    <a:pt x="182741" y="268299"/>
                    <a:pt x="227661" y="268299"/>
                  </a:cubicBezTo>
                  <a:cubicBezTo>
                    <a:pt x="267783" y="268299"/>
                    <a:pt x="301719" y="294787"/>
                    <a:pt x="311644" y="331627"/>
                  </a:cubicBezTo>
                  <a:cubicBezTo>
                    <a:pt x="326234" y="317478"/>
                    <a:pt x="345965" y="308932"/>
                    <a:pt x="367710" y="308721"/>
                  </a:cubicBezTo>
                  <a:cubicBezTo>
                    <a:pt x="376823" y="270852"/>
                    <a:pt x="411254" y="243406"/>
                    <a:pt x="452095" y="243406"/>
                  </a:cubicBezTo>
                  <a:cubicBezTo>
                    <a:pt x="465340" y="243406"/>
                    <a:pt x="477911" y="246293"/>
                    <a:pt x="489016" y="251898"/>
                  </a:cubicBezTo>
                  <a:cubicBezTo>
                    <a:pt x="497177" y="183984"/>
                    <a:pt x="555170" y="131593"/>
                    <a:pt x="625400" y="131593"/>
                  </a:cubicBezTo>
                  <a:cubicBezTo>
                    <a:pt x="668062" y="131593"/>
                    <a:pt x="706209" y="150926"/>
                    <a:pt x="730140" y="182491"/>
                  </a:cubicBezTo>
                  <a:cubicBezTo>
                    <a:pt x="745037" y="162512"/>
                    <a:pt x="763924" y="145872"/>
                    <a:pt x="785579" y="133347"/>
                  </a:cubicBezTo>
                  <a:cubicBezTo>
                    <a:pt x="782731" y="128093"/>
                    <a:pt x="782155" y="122308"/>
                    <a:pt x="782155" y="116388"/>
                  </a:cubicBezTo>
                  <a:cubicBezTo>
                    <a:pt x="782155" y="67120"/>
                    <a:pt x="822095" y="27179"/>
                    <a:pt x="871364" y="27179"/>
                  </a:cubicBezTo>
                  <a:cubicBezTo>
                    <a:pt x="918082" y="27179"/>
                    <a:pt x="956412" y="63092"/>
                    <a:pt x="959064" y="108916"/>
                  </a:cubicBezTo>
                  <a:lnTo>
                    <a:pt x="985477" y="117115"/>
                  </a:lnTo>
                  <a:cubicBezTo>
                    <a:pt x="1024241" y="55650"/>
                    <a:pt x="1092821" y="15071"/>
                    <a:pt x="1170879" y="15071"/>
                  </a:cubicBezTo>
                  <a:cubicBezTo>
                    <a:pt x="1290551" y="15071"/>
                    <a:pt x="1387947" y="110451"/>
                    <a:pt x="1390661" y="229353"/>
                  </a:cubicBezTo>
                  <a:cubicBezTo>
                    <a:pt x="1424406" y="205751"/>
                    <a:pt x="1465653" y="192681"/>
                    <a:pt x="1509953" y="192681"/>
                  </a:cubicBezTo>
                  <a:cubicBezTo>
                    <a:pt x="1555981" y="192681"/>
                    <a:pt x="1598712" y="206790"/>
                    <a:pt x="1634004" y="231001"/>
                  </a:cubicBezTo>
                  <a:cubicBezTo>
                    <a:pt x="1633020" y="227514"/>
                    <a:pt x="1632936" y="223966"/>
                    <a:pt x="1632936" y="220398"/>
                  </a:cubicBezTo>
                  <a:cubicBezTo>
                    <a:pt x="1632936" y="98676"/>
                    <a:pt x="1731612" y="0"/>
                    <a:pt x="185333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69"/>
            <p:cNvSpPr/>
            <p:nvPr/>
          </p:nvSpPr>
          <p:spPr>
            <a:xfrm>
              <a:off x="7260433" y="1316215"/>
              <a:ext cx="192838" cy="62374"/>
            </a:xfrm>
            <a:custGeom>
              <a:avLst/>
              <a:gdLst/>
              <a:ahLst/>
              <a:cxnLst/>
              <a:rect l="l" t="t" r="r" b="b"/>
              <a:pathLst>
                <a:path w="867816" h="280696">
                  <a:moveTo>
                    <a:pt x="170404" y="0"/>
                  </a:moveTo>
                  <a:cubicBezTo>
                    <a:pt x="198938" y="0"/>
                    <a:pt x="224054" y="14639"/>
                    <a:pt x="237392" y="37644"/>
                  </a:cubicBezTo>
                  <a:cubicBezTo>
                    <a:pt x="249942" y="26791"/>
                    <a:pt x="266403" y="21101"/>
                    <a:pt x="284192" y="21101"/>
                  </a:cubicBezTo>
                  <a:cubicBezTo>
                    <a:pt x="301344" y="21101"/>
                    <a:pt x="317260" y="26390"/>
                    <a:pt x="329545" y="36669"/>
                  </a:cubicBezTo>
                  <a:cubicBezTo>
                    <a:pt x="342838" y="24331"/>
                    <a:pt x="360747" y="17489"/>
                    <a:pt x="380255" y="17489"/>
                  </a:cubicBezTo>
                  <a:cubicBezTo>
                    <a:pt x="397868" y="17489"/>
                    <a:pt x="414178" y="23067"/>
                    <a:pt x="426655" y="33763"/>
                  </a:cubicBezTo>
                  <a:cubicBezTo>
                    <a:pt x="438935" y="23494"/>
                    <a:pt x="454842" y="18212"/>
                    <a:pt x="471983" y="18212"/>
                  </a:cubicBezTo>
                  <a:cubicBezTo>
                    <a:pt x="494884" y="18212"/>
                    <a:pt x="515582" y="27641"/>
                    <a:pt x="530275" y="42958"/>
                  </a:cubicBezTo>
                  <a:cubicBezTo>
                    <a:pt x="543584" y="19794"/>
                    <a:pt x="568797" y="5024"/>
                    <a:pt x="597459" y="5024"/>
                  </a:cubicBezTo>
                  <a:cubicBezTo>
                    <a:pt x="618574" y="5024"/>
                    <a:pt x="637817" y="13040"/>
                    <a:pt x="651859" y="26692"/>
                  </a:cubicBezTo>
                  <a:cubicBezTo>
                    <a:pt x="664905" y="14828"/>
                    <a:pt x="682345" y="8373"/>
                    <a:pt x="701292" y="8373"/>
                  </a:cubicBezTo>
                  <a:cubicBezTo>
                    <a:pt x="724682" y="8373"/>
                    <a:pt x="745774" y="18209"/>
                    <a:pt x="760353" y="34259"/>
                  </a:cubicBezTo>
                  <a:cubicBezTo>
                    <a:pt x="768242" y="30548"/>
                    <a:pt x="777032" y="29046"/>
                    <a:pt x="786173" y="29046"/>
                  </a:cubicBezTo>
                  <a:cubicBezTo>
                    <a:pt x="831263" y="29046"/>
                    <a:pt x="867816" y="65599"/>
                    <a:pt x="867816" y="110689"/>
                  </a:cubicBezTo>
                  <a:cubicBezTo>
                    <a:pt x="867816" y="155779"/>
                    <a:pt x="831263" y="192332"/>
                    <a:pt x="786173" y="192332"/>
                  </a:cubicBezTo>
                  <a:cubicBezTo>
                    <a:pt x="768569" y="192332"/>
                    <a:pt x="752267" y="186761"/>
                    <a:pt x="740052" y="175801"/>
                  </a:cubicBezTo>
                  <a:cubicBezTo>
                    <a:pt x="744503" y="179079"/>
                    <a:pt x="745351" y="183738"/>
                    <a:pt x="745351" y="188595"/>
                  </a:cubicBezTo>
                  <a:cubicBezTo>
                    <a:pt x="745351" y="203533"/>
                    <a:pt x="737328" y="216597"/>
                    <a:pt x="723962" y="221367"/>
                  </a:cubicBezTo>
                  <a:cubicBezTo>
                    <a:pt x="729750" y="225860"/>
                    <a:pt x="731628" y="232648"/>
                    <a:pt x="731628" y="239875"/>
                  </a:cubicBezTo>
                  <a:cubicBezTo>
                    <a:pt x="731628" y="262420"/>
                    <a:pt x="713352" y="280696"/>
                    <a:pt x="690807" y="280696"/>
                  </a:cubicBezTo>
                  <a:cubicBezTo>
                    <a:pt x="668262" y="280696"/>
                    <a:pt x="649986" y="262420"/>
                    <a:pt x="649986" y="239875"/>
                  </a:cubicBezTo>
                  <a:cubicBezTo>
                    <a:pt x="649986" y="224573"/>
                    <a:pt x="658406" y="211238"/>
                    <a:pt x="672260" y="206737"/>
                  </a:cubicBezTo>
                  <a:cubicBezTo>
                    <a:pt x="668919" y="204750"/>
                    <a:pt x="668119" y="201660"/>
                    <a:pt x="667770" y="198399"/>
                  </a:cubicBezTo>
                  <a:cubicBezTo>
                    <a:pt x="666247" y="200405"/>
                    <a:pt x="664457" y="200524"/>
                    <a:pt x="662638" y="200524"/>
                  </a:cubicBezTo>
                  <a:cubicBezTo>
                    <a:pt x="641512" y="200524"/>
                    <a:pt x="624135" y="184476"/>
                    <a:pt x="623496" y="163756"/>
                  </a:cubicBezTo>
                  <a:cubicBezTo>
                    <a:pt x="615421" y="166802"/>
                    <a:pt x="606616" y="168310"/>
                    <a:pt x="597459" y="168310"/>
                  </a:cubicBezTo>
                  <a:lnTo>
                    <a:pt x="589686" y="166741"/>
                  </a:lnTo>
                  <a:cubicBezTo>
                    <a:pt x="590058" y="167037"/>
                    <a:pt x="590062" y="167342"/>
                    <a:pt x="590062" y="167648"/>
                  </a:cubicBezTo>
                  <a:cubicBezTo>
                    <a:pt x="590062" y="190193"/>
                    <a:pt x="571786" y="208469"/>
                    <a:pt x="549241" y="208469"/>
                  </a:cubicBezTo>
                  <a:cubicBezTo>
                    <a:pt x="527862" y="208469"/>
                    <a:pt x="510321" y="192034"/>
                    <a:pt x="509810" y="171004"/>
                  </a:cubicBezTo>
                  <a:cubicBezTo>
                    <a:pt x="498887" y="178047"/>
                    <a:pt x="485838" y="181498"/>
                    <a:pt x="471983" y="181498"/>
                  </a:cubicBezTo>
                  <a:lnTo>
                    <a:pt x="455816" y="178844"/>
                  </a:lnTo>
                  <a:cubicBezTo>
                    <a:pt x="457117" y="179850"/>
                    <a:pt x="457163" y="180967"/>
                    <a:pt x="457163" y="182094"/>
                  </a:cubicBezTo>
                  <a:cubicBezTo>
                    <a:pt x="457163" y="204639"/>
                    <a:pt x="438887" y="222915"/>
                    <a:pt x="416342" y="222915"/>
                  </a:cubicBezTo>
                  <a:cubicBezTo>
                    <a:pt x="393797" y="222915"/>
                    <a:pt x="375521" y="204639"/>
                    <a:pt x="375521" y="182094"/>
                  </a:cubicBezTo>
                  <a:lnTo>
                    <a:pt x="376328" y="180145"/>
                  </a:lnTo>
                  <a:cubicBezTo>
                    <a:pt x="360665" y="179928"/>
                    <a:pt x="346237" y="174692"/>
                    <a:pt x="334902" y="165207"/>
                  </a:cubicBezTo>
                  <a:cubicBezTo>
                    <a:pt x="321609" y="177545"/>
                    <a:pt x="303699" y="184387"/>
                    <a:pt x="284192" y="184387"/>
                  </a:cubicBezTo>
                  <a:cubicBezTo>
                    <a:pt x="267939" y="184387"/>
                    <a:pt x="252796" y="179638"/>
                    <a:pt x="241046" y="170194"/>
                  </a:cubicBezTo>
                  <a:cubicBezTo>
                    <a:pt x="241000" y="191263"/>
                    <a:pt x="224857" y="208518"/>
                    <a:pt x="204123" y="209095"/>
                  </a:cubicBezTo>
                  <a:cubicBezTo>
                    <a:pt x="211003" y="215245"/>
                    <a:pt x="214479" y="224265"/>
                    <a:pt x="214479" y="234097"/>
                  </a:cubicBezTo>
                  <a:cubicBezTo>
                    <a:pt x="214479" y="256642"/>
                    <a:pt x="196203" y="274918"/>
                    <a:pt x="173658" y="274918"/>
                  </a:cubicBezTo>
                  <a:cubicBezTo>
                    <a:pt x="151113" y="274918"/>
                    <a:pt x="132837" y="256642"/>
                    <a:pt x="132837" y="234097"/>
                  </a:cubicBezTo>
                  <a:cubicBezTo>
                    <a:pt x="132837" y="222784"/>
                    <a:pt x="137439" y="212545"/>
                    <a:pt x="144906" y="205185"/>
                  </a:cubicBezTo>
                  <a:cubicBezTo>
                    <a:pt x="127482" y="202802"/>
                    <a:pt x="115502" y="187347"/>
                    <a:pt x="115502" y="169093"/>
                  </a:cubicBezTo>
                  <a:lnTo>
                    <a:pt x="116955" y="165584"/>
                  </a:lnTo>
                  <a:cubicBezTo>
                    <a:pt x="106739" y="172018"/>
                    <a:pt x="94540" y="175009"/>
                    <a:pt x="81643" y="175009"/>
                  </a:cubicBezTo>
                  <a:cubicBezTo>
                    <a:pt x="36553" y="175009"/>
                    <a:pt x="0" y="138456"/>
                    <a:pt x="0" y="93366"/>
                  </a:cubicBezTo>
                  <a:cubicBezTo>
                    <a:pt x="0" y="48276"/>
                    <a:pt x="36553" y="11723"/>
                    <a:pt x="81643" y="11723"/>
                  </a:cubicBezTo>
                  <a:cubicBezTo>
                    <a:pt x="94575" y="11723"/>
                    <a:pt x="106804" y="14730"/>
                    <a:pt x="117330" y="20774"/>
                  </a:cubicBezTo>
                  <a:cubicBezTo>
                    <a:pt x="131096" y="7585"/>
                    <a:pt x="149864" y="0"/>
                    <a:pt x="17040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2"/>
            <p:cNvSpPr/>
            <p:nvPr/>
          </p:nvSpPr>
          <p:spPr>
            <a:xfrm>
              <a:off x="7003522" y="943772"/>
              <a:ext cx="733955" cy="407253"/>
            </a:xfrm>
            <a:custGeom>
              <a:avLst/>
              <a:gdLst/>
              <a:ahLst/>
              <a:cxnLst/>
              <a:rect l="l" t="t" r="r" b="b"/>
              <a:pathLst>
                <a:path w="4692583" h="2603774">
                  <a:moveTo>
                    <a:pt x="1958174" y="0"/>
                  </a:moveTo>
                  <a:cubicBezTo>
                    <a:pt x="2034827" y="0"/>
                    <a:pt x="2096967" y="62140"/>
                    <a:pt x="2096967" y="138793"/>
                  </a:cubicBezTo>
                  <a:lnTo>
                    <a:pt x="2094260" y="152202"/>
                  </a:lnTo>
                  <a:cubicBezTo>
                    <a:pt x="2095160" y="151981"/>
                    <a:pt x="2096063" y="151978"/>
                    <a:pt x="2096967" y="151978"/>
                  </a:cubicBezTo>
                  <a:cubicBezTo>
                    <a:pt x="2182372" y="151978"/>
                    <a:pt x="2260485" y="183202"/>
                    <a:pt x="2319472" y="235707"/>
                  </a:cubicBezTo>
                  <a:cubicBezTo>
                    <a:pt x="2331139" y="173672"/>
                    <a:pt x="2386230" y="127914"/>
                    <a:pt x="2452007" y="127914"/>
                  </a:cubicBezTo>
                  <a:cubicBezTo>
                    <a:pt x="2514657" y="127914"/>
                    <a:pt x="2567612" y="169424"/>
                    <a:pt x="2582797" y="227068"/>
                  </a:cubicBezTo>
                  <a:cubicBezTo>
                    <a:pt x="2643825" y="141565"/>
                    <a:pt x="2744251" y="86664"/>
                    <a:pt x="2857500" y="86664"/>
                  </a:cubicBezTo>
                  <a:cubicBezTo>
                    <a:pt x="3001727" y="86664"/>
                    <a:pt x="3125157" y="175708"/>
                    <a:pt x="3175296" y="302028"/>
                  </a:cubicBezTo>
                  <a:cubicBezTo>
                    <a:pt x="3437079" y="333781"/>
                    <a:pt x="3652208" y="514730"/>
                    <a:pt x="3731452" y="758232"/>
                  </a:cubicBezTo>
                  <a:cubicBezTo>
                    <a:pt x="3743814" y="752227"/>
                    <a:pt x="3757605" y="750066"/>
                    <a:pt x="3771900" y="750066"/>
                  </a:cubicBezTo>
                  <a:cubicBezTo>
                    <a:pt x="3848553" y="750066"/>
                    <a:pt x="3910693" y="812206"/>
                    <a:pt x="3910693" y="888859"/>
                  </a:cubicBezTo>
                  <a:cubicBezTo>
                    <a:pt x="3910693" y="927443"/>
                    <a:pt x="3894949" y="962349"/>
                    <a:pt x="3869438" y="987407"/>
                  </a:cubicBezTo>
                  <a:cubicBezTo>
                    <a:pt x="3909228" y="1012185"/>
                    <a:pt x="3938875" y="1050690"/>
                    <a:pt x="3952257" y="1096582"/>
                  </a:cubicBezTo>
                  <a:cubicBezTo>
                    <a:pt x="3980232" y="1080018"/>
                    <a:pt x="4012961" y="1071824"/>
                    <a:pt x="4047604" y="1071824"/>
                  </a:cubicBezTo>
                  <a:cubicBezTo>
                    <a:pt x="4166341" y="1071824"/>
                    <a:pt x="4262597" y="1168080"/>
                    <a:pt x="4262597" y="1286817"/>
                  </a:cubicBezTo>
                  <a:lnTo>
                    <a:pt x="4261342" y="1299271"/>
                  </a:lnTo>
                  <a:cubicBezTo>
                    <a:pt x="4332979" y="1303124"/>
                    <a:pt x="4389247" y="1362924"/>
                    <a:pt x="4389247" y="1435866"/>
                  </a:cubicBezTo>
                  <a:lnTo>
                    <a:pt x="4384196" y="1472298"/>
                  </a:lnTo>
                  <a:cubicBezTo>
                    <a:pt x="4448352" y="1506778"/>
                    <a:pt x="4489940" y="1575113"/>
                    <a:pt x="4489940" y="1653160"/>
                  </a:cubicBezTo>
                  <a:lnTo>
                    <a:pt x="4486014" y="1692110"/>
                  </a:lnTo>
                  <a:cubicBezTo>
                    <a:pt x="4600861" y="1695862"/>
                    <a:pt x="4692583" y="1790347"/>
                    <a:pt x="4692583" y="1906254"/>
                  </a:cubicBezTo>
                  <a:cubicBezTo>
                    <a:pt x="4692583" y="1973445"/>
                    <a:pt x="4661760" y="2033438"/>
                    <a:pt x="4611528" y="2070470"/>
                  </a:cubicBezTo>
                  <a:cubicBezTo>
                    <a:pt x="4582614" y="2229969"/>
                    <a:pt x="4442878" y="2350686"/>
                    <a:pt x="4274947" y="2350686"/>
                  </a:cubicBezTo>
                  <a:lnTo>
                    <a:pt x="4212495" y="2344390"/>
                  </a:lnTo>
                  <a:cubicBezTo>
                    <a:pt x="4089005" y="2480034"/>
                    <a:pt x="3910348" y="2564212"/>
                    <a:pt x="3712030" y="2564212"/>
                  </a:cubicBezTo>
                  <a:cubicBezTo>
                    <a:pt x="3621035" y="2564212"/>
                    <a:pt x="3534178" y="2546490"/>
                    <a:pt x="3455614" y="2512546"/>
                  </a:cubicBezTo>
                  <a:cubicBezTo>
                    <a:pt x="3403958" y="2545652"/>
                    <a:pt x="3342446" y="2564212"/>
                    <a:pt x="3276600" y="2564212"/>
                  </a:cubicBezTo>
                  <a:cubicBezTo>
                    <a:pt x="3209370" y="2564212"/>
                    <a:pt x="3146659" y="2544864"/>
                    <a:pt x="3094192" y="2510703"/>
                  </a:cubicBezTo>
                  <a:cubicBezTo>
                    <a:pt x="3020812" y="2539068"/>
                    <a:pt x="2940894" y="2553953"/>
                    <a:pt x="2857500" y="2553953"/>
                  </a:cubicBezTo>
                  <a:cubicBezTo>
                    <a:pt x="2796921" y="2553953"/>
                    <a:pt x="2738176" y="2546098"/>
                    <a:pt x="2682919" y="2528731"/>
                  </a:cubicBezTo>
                  <a:cubicBezTo>
                    <a:pt x="2597505" y="2570150"/>
                    <a:pt x="2501461" y="2592053"/>
                    <a:pt x="2400300" y="2592053"/>
                  </a:cubicBezTo>
                  <a:cubicBezTo>
                    <a:pt x="2310802" y="2592053"/>
                    <a:pt x="2225309" y="2574910"/>
                    <a:pt x="2147404" y="2542521"/>
                  </a:cubicBezTo>
                  <a:cubicBezTo>
                    <a:pt x="2062178" y="2582308"/>
                    <a:pt x="1967046" y="2603774"/>
                    <a:pt x="1866900" y="2603774"/>
                  </a:cubicBezTo>
                  <a:cubicBezTo>
                    <a:pt x="1704950" y="2603774"/>
                    <a:pt x="1556111" y="2547638"/>
                    <a:pt x="1440698" y="2451366"/>
                  </a:cubicBezTo>
                  <a:cubicBezTo>
                    <a:pt x="1327265" y="2540426"/>
                    <a:pt x="1184012" y="2592054"/>
                    <a:pt x="1028700" y="2592054"/>
                  </a:cubicBezTo>
                  <a:cubicBezTo>
                    <a:pt x="805761" y="2592054"/>
                    <a:pt x="607668" y="2485677"/>
                    <a:pt x="484483" y="2319337"/>
                  </a:cubicBezTo>
                  <a:cubicBezTo>
                    <a:pt x="441560" y="2339722"/>
                    <a:pt x="393510" y="2350686"/>
                    <a:pt x="342900" y="2350686"/>
                  </a:cubicBezTo>
                  <a:cubicBezTo>
                    <a:pt x="153522" y="2350686"/>
                    <a:pt x="0" y="2197164"/>
                    <a:pt x="0" y="2007786"/>
                  </a:cubicBezTo>
                  <a:cubicBezTo>
                    <a:pt x="0" y="1947033"/>
                    <a:pt x="15800" y="1889970"/>
                    <a:pt x="44156" y="1840921"/>
                  </a:cubicBezTo>
                  <a:cubicBezTo>
                    <a:pt x="15231" y="1807709"/>
                    <a:pt x="0" y="1764035"/>
                    <a:pt x="0" y="1716803"/>
                  </a:cubicBezTo>
                  <a:cubicBezTo>
                    <a:pt x="0" y="1604564"/>
                    <a:pt x="86009" y="1512412"/>
                    <a:pt x="195810" y="1503744"/>
                  </a:cubicBezTo>
                  <a:cubicBezTo>
                    <a:pt x="205458" y="1324337"/>
                    <a:pt x="354420" y="1182353"/>
                    <a:pt x="536542" y="1182353"/>
                  </a:cubicBezTo>
                  <a:lnTo>
                    <a:pt x="551193" y="1183752"/>
                  </a:lnTo>
                  <a:cubicBezTo>
                    <a:pt x="579417" y="1140014"/>
                    <a:pt x="617400" y="1103215"/>
                    <a:pt x="662233" y="1076840"/>
                  </a:cubicBezTo>
                  <a:cubicBezTo>
                    <a:pt x="661746" y="1075179"/>
                    <a:pt x="661727" y="1073504"/>
                    <a:pt x="661727" y="1071824"/>
                  </a:cubicBezTo>
                  <a:cubicBezTo>
                    <a:pt x="661727" y="977710"/>
                    <a:pt x="722201" y="897719"/>
                    <a:pt x="806717" y="869479"/>
                  </a:cubicBezTo>
                  <a:cubicBezTo>
                    <a:pt x="836430" y="521342"/>
                    <a:pt x="1129398" y="249321"/>
                    <a:pt x="1485900" y="249321"/>
                  </a:cubicBezTo>
                  <a:cubicBezTo>
                    <a:pt x="1535368" y="249321"/>
                    <a:pt x="1583612" y="254558"/>
                    <a:pt x="1629843" y="265551"/>
                  </a:cubicBezTo>
                  <a:cubicBezTo>
                    <a:pt x="1634121" y="194447"/>
                    <a:pt x="1693665" y="138793"/>
                    <a:pt x="1766207" y="138793"/>
                  </a:cubicBezTo>
                  <a:cubicBezTo>
                    <a:pt x="1786301" y="138793"/>
                    <a:pt x="1805398" y="143063"/>
                    <a:pt x="1822056" y="152042"/>
                  </a:cubicBezTo>
                  <a:cubicBezTo>
                    <a:pt x="1819598" y="147813"/>
                    <a:pt x="1819381" y="143328"/>
                    <a:pt x="1819381" y="138793"/>
                  </a:cubicBezTo>
                  <a:cubicBezTo>
                    <a:pt x="1819381" y="62140"/>
                    <a:pt x="1881521" y="0"/>
                    <a:pt x="195817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86"/>
            <p:cNvSpPr/>
            <p:nvPr/>
          </p:nvSpPr>
          <p:spPr>
            <a:xfrm>
              <a:off x="7241460" y="1468561"/>
              <a:ext cx="233956" cy="58761"/>
            </a:xfrm>
            <a:custGeom>
              <a:avLst/>
              <a:gdLst/>
              <a:ahLst/>
              <a:cxnLst/>
              <a:rect l="l" t="t" r="r" b="b"/>
              <a:pathLst>
                <a:path w="1052851" h="264435">
                  <a:moveTo>
                    <a:pt x="242208" y="0"/>
                  </a:moveTo>
                  <a:cubicBezTo>
                    <a:pt x="269588" y="0"/>
                    <a:pt x="292362" y="19724"/>
                    <a:pt x="296008" y="45936"/>
                  </a:cubicBezTo>
                  <a:cubicBezTo>
                    <a:pt x="298725" y="42244"/>
                    <a:pt x="302383" y="41731"/>
                    <a:pt x="306161" y="41731"/>
                  </a:cubicBezTo>
                  <a:cubicBezTo>
                    <a:pt x="328706" y="41731"/>
                    <a:pt x="346982" y="60007"/>
                    <a:pt x="346982" y="82552"/>
                  </a:cubicBezTo>
                  <a:lnTo>
                    <a:pt x="346197" y="84446"/>
                  </a:lnTo>
                  <a:cubicBezTo>
                    <a:pt x="351048" y="81780"/>
                    <a:pt x="356431" y="81193"/>
                    <a:pt x="361951" y="81193"/>
                  </a:cubicBezTo>
                  <a:cubicBezTo>
                    <a:pt x="382356" y="81193"/>
                    <a:pt x="400888" y="89214"/>
                    <a:pt x="414343" y="102508"/>
                  </a:cubicBezTo>
                  <a:cubicBezTo>
                    <a:pt x="424359" y="73040"/>
                    <a:pt x="452403" y="52164"/>
                    <a:pt x="485323" y="52164"/>
                  </a:cubicBezTo>
                  <a:cubicBezTo>
                    <a:pt x="516495" y="52164"/>
                    <a:pt x="543295" y="70882"/>
                    <a:pt x="554908" y="97774"/>
                  </a:cubicBezTo>
                  <a:cubicBezTo>
                    <a:pt x="558131" y="95947"/>
                    <a:pt x="561613" y="95706"/>
                    <a:pt x="565151" y="95706"/>
                  </a:cubicBezTo>
                  <a:cubicBezTo>
                    <a:pt x="587672" y="95706"/>
                    <a:pt x="607911" y="105476"/>
                    <a:pt x="621352" y="121466"/>
                  </a:cubicBezTo>
                  <a:cubicBezTo>
                    <a:pt x="633652" y="99174"/>
                    <a:pt x="657596" y="84821"/>
                    <a:pt x="684893" y="84821"/>
                  </a:cubicBezTo>
                  <a:lnTo>
                    <a:pt x="695476" y="86958"/>
                  </a:lnTo>
                  <a:cubicBezTo>
                    <a:pt x="699863" y="76168"/>
                    <a:pt x="707132" y="66956"/>
                    <a:pt x="716292" y="59922"/>
                  </a:cubicBezTo>
                  <a:cubicBezTo>
                    <a:pt x="716191" y="59755"/>
                    <a:pt x="716190" y="59587"/>
                    <a:pt x="716190" y="59418"/>
                  </a:cubicBezTo>
                  <a:cubicBezTo>
                    <a:pt x="716190" y="28606"/>
                    <a:pt x="741168" y="3628"/>
                    <a:pt x="771980" y="3628"/>
                  </a:cubicBezTo>
                  <a:cubicBezTo>
                    <a:pt x="794785" y="3628"/>
                    <a:pt x="814393" y="17310"/>
                    <a:pt x="822898" y="36978"/>
                  </a:cubicBezTo>
                  <a:cubicBezTo>
                    <a:pt x="824926" y="34261"/>
                    <a:pt x="827453" y="34021"/>
                    <a:pt x="830037" y="34021"/>
                  </a:cubicBezTo>
                  <a:cubicBezTo>
                    <a:pt x="846792" y="34021"/>
                    <a:pt x="861190" y="44116"/>
                    <a:pt x="864627" y="59797"/>
                  </a:cubicBezTo>
                  <a:cubicBezTo>
                    <a:pt x="870702" y="56734"/>
                    <a:pt x="877474" y="55792"/>
                    <a:pt x="884465" y="55792"/>
                  </a:cubicBezTo>
                  <a:cubicBezTo>
                    <a:pt x="910884" y="55792"/>
                    <a:pt x="934162" y="69237"/>
                    <a:pt x="946660" y="90441"/>
                  </a:cubicBezTo>
                  <a:cubicBezTo>
                    <a:pt x="954625" y="82633"/>
                    <a:pt x="965350" y="78050"/>
                    <a:pt x="977156" y="77265"/>
                  </a:cubicBezTo>
                  <a:cubicBezTo>
                    <a:pt x="980386" y="61242"/>
                    <a:pt x="994989" y="50800"/>
                    <a:pt x="1012030" y="50800"/>
                  </a:cubicBezTo>
                  <a:cubicBezTo>
                    <a:pt x="1034575" y="50800"/>
                    <a:pt x="1052851" y="69076"/>
                    <a:pt x="1052851" y="91621"/>
                  </a:cubicBezTo>
                  <a:cubicBezTo>
                    <a:pt x="1052851" y="104622"/>
                    <a:pt x="1046774" y="116203"/>
                    <a:pt x="1036290" y="122393"/>
                  </a:cubicBezTo>
                  <a:cubicBezTo>
                    <a:pt x="1037934" y="125380"/>
                    <a:pt x="1038227" y="128650"/>
                    <a:pt x="1038227" y="131989"/>
                  </a:cubicBezTo>
                  <a:cubicBezTo>
                    <a:pt x="1038227" y="162801"/>
                    <a:pt x="1013249" y="187779"/>
                    <a:pt x="982437" y="187779"/>
                  </a:cubicBezTo>
                  <a:cubicBezTo>
                    <a:pt x="968540" y="187779"/>
                    <a:pt x="955830" y="182698"/>
                    <a:pt x="946488" y="173799"/>
                  </a:cubicBezTo>
                  <a:cubicBezTo>
                    <a:pt x="933964" y="194862"/>
                    <a:pt x="910771" y="208192"/>
                    <a:pt x="884465" y="208192"/>
                  </a:cubicBezTo>
                  <a:cubicBezTo>
                    <a:pt x="862446" y="208192"/>
                    <a:pt x="842609" y="198853"/>
                    <a:pt x="831182" y="181890"/>
                  </a:cubicBezTo>
                  <a:cubicBezTo>
                    <a:pt x="833828" y="187713"/>
                    <a:pt x="835026" y="194183"/>
                    <a:pt x="835026" y="200932"/>
                  </a:cubicBezTo>
                  <a:cubicBezTo>
                    <a:pt x="835026" y="231744"/>
                    <a:pt x="810048" y="256722"/>
                    <a:pt x="779236" y="256722"/>
                  </a:cubicBezTo>
                  <a:cubicBezTo>
                    <a:pt x="756333" y="256722"/>
                    <a:pt x="736652" y="242921"/>
                    <a:pt x="728160" y="223136"/>
                  </a:cubicBezTo>
                  <a:cubicBezTo>
                    <a:pt x="716116" y="232165"/>
                    <a:pt x="701095" y="237221"/>
                    <a:pt x="684893" y="237221"/>
                  </a:cubicBezTo>
                  <a:cubicBezTo>
                    <a:pt x="662372" y="237221"/>
                    <a:pt x="642133" y="227451"/>
                    <a:pt x="628691" y="211462"/>
                  </a:cubicBezTo>
                  <a:cubicBezTo>
                    <a:pt x="616391" y="233753"/>
                    <a:pt x="592447" y="248106"/>
                    <a:pt x="565151" y="248106"/>
                  </a:cubicBezTo>
                  <a:lnTo>
                    <a:pt x="527912" y="236862"/>
                  </a:lnTo>
                  <a:cubicBezTo>
                    <a:pt x="525008" y="253423"/>
                    <a:pt x="510079" y="264435"/>
                    <a:pt x="492579" y="264435"/>
                  </a:cubicBezTo>
                  <a:cubicBezTo>
                    <a:pt x="480865" y="264435"/>
                    <a:pt x="470303" y="259501"/>
                    <a:pt x="463211" y="251265"/>
                  </a:cubicBezTo>
                  <a:cubicBezTo>
                    <a:pt x="455233" y="257335"/>
                    <a:pt x="445230" y="260351"/>
                    <a:pt x="434522" y="260351"/>
                  </a:cubicBezTo>
                  <a:cubicBezTo>
                    <a:pt x="412941" y="260351"/>
                    <a:pt x="394223" y="248098"/>
                    <a:pt x="385535" y="229864"/>
                  </a:cubicBezTo>
                  <a:cubicBezTo>
                    <a:pt x="378116" y="232287"/>
                    <a:pt x="370186" y="233593"/>
                    <a:pt x="361951" y="233593"/>
                  </a:cubicBezTo>
                  <a:lnTo>
                    <a:pt x="326915" y="223091"/>
                  </a:lnTo>
                  <a:cubicBezTo>
                    <a:pt x="319747" y="244883"/>
                    <a:pt x="299113" y="260351"/>
                    <a:pt x="274866" y="260351"/>
                  </a:cubicBezTo>
                  <a:cubicBezTo>
                    <a:pt x="245253" y="260351"/>
                    <a:pt x="221029" y="237279"/>
                    <a:pt x="219789" y="208092"/>
                  </a:cubicBezTo>
                  <a:cubicBezTo>
                    <a:pt x="204712" y="204934"/>
                    <a:pt x="191463" y="197093"/>
                    <a:pt x="181945" y="185724"/>
                  </a:cubicBezTo>
                  <a:cubicBezTo>
                    <a:pt x="173316" y="189487"/>
                    <a:pt x="163781" y="191407"/>
                    <a:pt x="153797" y="191407"/>
                  </a:cubicBezTo>
                  <a:cubicBezTo>
                    <a:pt x="127210" y="191407"/>
                    <a:pt x="103803" y="177791"/>
                    <a:pt x="91344" y="156376"/>
                  </a:cubicBezTo>
                  <a:cubicBezTo>
                    <a:pt x="82082" y="165134"/>
                    <a:pt x="69515" y="170090"/>
                    <a:pt x="55790" y="170090"/>
                  </a:cubicBezTo>
                  <a:cubicBezTo>
                    <a:pt x="24978" y="170090"/>
                    <a:pt x="0" y="145112"/>
                    <a:pt x="0" y="114300"/>
                  </a:cubicBezTo>
                  <a:cubicBezTo>
                    <a:pt x="0" y="83488"/>
                    <a:pt x="24978" y="58510"/>
                    <a:pt x="55790" y="58510"/>
                  </a:cubicBezTo>
                  <a:cubicBezTo>
                    <a:pt x="69881" y="58510"/>
                    <a:pt x="82752" y="63734"/>
                    <a:pt x="92185" y="72791"/>
                  </a:cubicBezTo>
                  <a:cubicBezTo>
                    <a:pt x="104772" y="52067"/>
                    <a:pt x="127759" y="39007"/>
                    <a:pt x="153797" y="39007"/>
                  </a:cubicBezTo>
                  <a:cubicBezTo>
                    <a:pt x="166244" y="39007"/>
                    <a:pt x="177994" y="41991"/>
                    <a:pt x="187981" y="48046"/>
                  </a:cubicBezTo>
                  <a:cubicBezTo>
                    <a:pt x="190803" y="20826"/>
                    <a:pt x="214073" y="0"/>
                    <a:pt x="242208"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Oval 194"/>
          <p:cNvSpPr/>
          <p:nvPr/>
        </p:nvSpPr>
        <p:spPr>
          <a:xfrm>
            <a:off x="6955971" y="171793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9849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1000"/>
                                        <p:tgtEl>
                                          <p:spTgt spid="7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100"/>
                                        <p:tgtEl>
                                          <p:spTgt spid="4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100"/>
                                        <p:tgtEl>
                                          <p:spTgt spid="5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
                                        <p:tgtEl>
                                          <p:spTgt spid="55"/>
                                        </p:tgtEl>
                                      </p:cBhvr>
                                    </p:animEffect>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100"/>
                                        <p:tgtEl>
                                          <p:spTgt spid="4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100"/>
                                        <p:tgtEl>
                                          <p:spTgt spid="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
                                        <p:tgtEl>
                                          <p:spTgt spid="54"/>
                                        </p:tgtEl>
                                      </p:cBhvr>
                                    </p:animEffect>
                                  </p:childTnLst>
                                </p:cTn>
                              </p:par>
                            </p:childTnLst>
                          </p:cTn>
                        </p:par>
                        <p:par>
                          <p:cTn id="28" fill="hold">
                            <p:stCondLst>
                              <p:cond delay="1200"/>
                            </p:stCondLst>
                            <p:childTnLst>
                              <p:par>
                                <p:cTn id="29" presetID="10" presetClass="entr" presetSubtype="0"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100"/>
                                        <p:tgtEl>
                                          <p:spTgt spid="4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100"/>
                                        <p:tgtEl>
                                          <p:spTgt spid="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100"/>
                                        <p:tgtEl>
                                          <p:spTgt spid="53"/>
                                        </p:tgtEl>
                                      </p:cBhvr>
                                    </p:animEffect>
                                  </p:childTnLst>
                                </p:cTn>
                              </p:par>
                            </p:childTnLst>
                          </p:cTn>
                        </p:par>
                        <p:par>
                          <p:cTn id="38" fill="hold">
                            <p:stCondLst>
                              <p:cond delay="13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100"/>
                                        <p:tgtEl>
                                          <p:spTgt spid="4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100"/>
                                        <p:tgtEl>
                                          <p:spTgt spid="4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100"/>
                                        <p:tgtEl>
                                          <p:spTgt spid="52"/>
                                        </p:tgtEl>
                                      </p:cBhvr>
                                    </p:animEffect>
                                  </p:childTnLst>
                                </p:cTn>
                              </p:par>
                              <p:par>
                                <p:cTn id="48" presetID="10" presetClass="exit" presetSubtype="0" fill="hold" grpId="1" nodeType="withEffect">
                                  <p:stCondLst>
                                    <p:cond delay="0"/>
                                  </p:stCondLst>
                                  <p:childTnLst>
                                    <p:animEffect transition="out" filter="fade">
                                      <p:cBhvr>
                                        <p:cTn id="49" dur="100"/>
                                        <p:tgtEl>
                                          <p:spTgt spid="47"/>
                                        </p:tgtEl>
                                      </p:cBhvr>
                                    </p:animEffect>
                                    <p:set>
                                      <p:cBhvr>
                                        <p:cTn id="50" dur="1" fill="hold">
                                          <p:stCondLst>
                                            <p:cond delay="99"/>
                                          </p:stCondLst>
                                        </p:cTn>
                                        <p:tgtEl>
                                          <p:spTgt spid="4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100"/>
                                        <p:tgtEl>
                                          <p:spTgt spid="51"/>
                                        </p:tgtEl>
                                      </p:cBhvr>
                                    </p:animEffect>
                                    <p:set>
                                      <p:cBhvr>
                                        <p:cTn id="53" dur="1" fill="hold">
                                          <p:stCondLst>
                                            <p:cond delay="99"/>
                                          </p:stCondLst>
                                        </p:cTn>
                                        <p:tgtEl>
                                          <p:spTgt spid="51"/>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100"/>
                                        <p:tgtEl>
                                          <p:spTgt spid="55"/>
                                        </p:tgtEl>
                                      </p:cBhvr>
                                    </p:animEffect>
                                    <p:set>
                                      <p:cBhvr>
                                        <p:cTn id="56" dur="1" fill="hold">
                                          <p:stCondLst>
                                            <p:cond delay="99"/>
                                          </p:stCondLst>
                                        </p:cTn>
                                        <p:tgtEl>
                                          <p:spTgt spid="55"/>
                                        </p:tgtEl>
                                        <p:attrNameLst>
                                          <p:attrName>style.visibility</p:attrName>
                                        </p:attrNameLst>
                                      </p:cBhvr>
                                      <p:to>
                                        <p:strVal val="hidden"/>
                                      </p:to>
                                    </p:set>
                                  </p:childTnLst>
                                </p:cTn>
                              </p:par>
                            </p:childTnLst>
                          </p:cTn>
                        </p:par>
                        <p:par>
                          <p:cTn id="57" fill="hold">
                            <p:stCondLst>
                              <p:cond delay="1400"/>
                            </p:stCondLst>
                            <p:childTnLst>
                              <p:par>
                                <p:cTn id="58" presetID="10" presetClass="exit" presetSubtype="0" fill="hold" grpId="1" nodeType="afterEffect">
                                  <p:stCondLst>
                                    <p:cond delay="0"/>
                                  </p:stCondLst>
                                  <p:childTnLst>
                                    <p:animEffect transition="out" filter="fade">
                                      <p:cBhvr>
                                        <p:cTn id="59" dur="100"/>
                                        <p:tgtEl>
                                          <p:spTgt spid="46"/>
                                        </p:tgtEl>
                                      </p:cBhvr>
                                    </p:animEffect>
                                    <p:set>
                                      <p:cBhvr>
                                        <p:cTn id="60" dur="1" fill="hold">
                                          <p:stCondLst>
                                            <p:cond delay="99"/>
                                          </p:stCondLst>
                                        </p:cTn>
                                        <p:tgtEl>
                                          <p:spTgt spid="4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100"/>
                                        <p:tgtEl>
                                          <p:spTgt spid="50"/>
                                        </p:tgtEl>
                                      </p:cBhvr>
                                    </p:animEffect>
                                    <p:set>
                                      <p:cBhvr>
                                        <p:cTn id="63" dur="1" fill="hold">
                                          <p:stCondLst>
                                            <p:cond delay="99"/>
                                          </p:stCondLst>
                                        </p:cTn>
                                        <p:tgtEl>
                                          <p:spTgt spid="50"/>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100"/>
                                        <p:tgtEl>
                                          <p:spTgt spid="54"/>
                                        </p:tgtEl>
                                      </p:cBhvr>
                                    </p:animEffect>
                                    <p:set>
                                      <p:cBhvr>
                                        <p:cTn id="66" dur="1" fill="hold">
                                          <p:stCondLst>
                                            <p:cond delay="99"/>
                                          </p:stCondLst>
                                        </p:cTn>
                                        <p:tgtEl>
                                          <p:spTgt spid="54"/>
                                        </p:tgtEl>
                                        <p:attrNameLst>
                                          <p:attrName>style.visibility</p:attrName>
                                        </p:attrNameLst>
                                      </p:cBhvr>
                                      <p:to>
                                        <p:strVal val="hidden"/>
                                      </p:to>
                                    </p:set>
                                  </p:childTnLst>
                                </p:cTn>
                              </p:par>
                            </p:childTnLst>
                          </p:cTn>
                        </p:par>
                        <p:par>
                          <p:cTn id="67" fill="hold">
                            <p:stCondLst>
                              <p:cond delay="1500"/>
                            </p:stCondLst>
                            <p:childTnLst>
                              <p:par>
                                <p:cTn id="68" presetID="10" presetClass="exit" presetSubtype="0" fill="hold" grpId="1" nodeType="afterEffect">
                                  <p:stCondLst>
                                    <p:cond delay="0"/>
                                  </p:stCondLst>
                                  <p:childTnLst>
                                    <p:animEffect transition="out" filter="fade">
                                      <p:cBhvr>
                                        <p:cTn id="69" dur="100"/>
                                        <p:tgtEl>
                                          <p:spTgt spid="45"/>
                                        </p:tgtEl>
                                      </p:cBhvr>
                                    </p:animEffect>
                                    <p:set>
                                      <p:cBhvr>
                                        <p:cTn id="70" dur="1" fill="hold">
                                          <p:stCondLst>
                                            <p:cond delay="99"/>
                                          </p:stCondLst>
                                        </p:cTn>
                                        <p:tgtEl>
                                          <p:spTgt spid="45"/>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100"/>
                                        <p:tgtEl>
                                          <p:spTgt spid="49"/>
                                        </p:tgtEl>
                                      </p:cBhvr>
                                    </p:animEffect>
                                    <p:set>
                                      <p:cBhvr>
                                        <p:cTn id="73" dur="1" fill="hold">
                                          <p:stCondLst>
                                            <p:cond delay="99"/>
                                          </p:stCondLst>
                                        </p:cTn>
                                        <p:tgtEl>
                                          <p:spTgt spid="49"/>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100"/>
                                        <p:tgtEl>
                                          <p:spTgt spid="53"/>
                                        </p:tgtEl>
                                      </p:cBhvr>
                                    </p:animEffect>
                                    <p:set>
                                      <p:cBhvr>
                                        <p:cTn id="76" dur="1" fill="hold">
                                          <p:stCondLst>
                                            <p:cond delay="99"/>
                                          </p:stCondLst>
                                        </p:cTn>
                                        <p:tgtEl>
                                          <p:spTgt spid="53"/>
                                        </p:tgtEl>
                                        <p:attrNameLst>
                                          <p:attrName>style.visibility</p:attrName>
                                        </p:attrNameLst>
                                      </p:cBhvr>
                                      <p:to>
                                        <p:strVal val="hidden"/>
                                      </p:to>
                                    </p:set>
                                  </p:childTnLst>
                                </p:cTn>
                              </p:par>
                            </p:childTnLst>
                          </p:cTn>
                        </p:par>
                        <p:par>
                          <p:cTn id="77" fill="hold">
                            <p:stCondLst>
                              <p:cond delay="1600"/>
                            </p:stCondLst>
                            <p:childTnLst>
                              <p:par>
                                <p:cTn id="78" presetID="10" presetClass="exit" presetSubtype="0" fill="hold" grpId="1" nodeType="afterEffect">
                                  <p:stCondLst>
                                    <p:cond delay="0"/>
                                  </p:stCondLst>
                                  <p:childTnLst>
                                    <p:animEffect transition="out" filter="fade">
                                      <p:cBhvr>
                                        <p:cTn id="79" dur="100"/>
                                        <p:tgtEl>
                                          <p:spTgt spid="44"/>
                                        </p:tgtEl>
                                      </p:cBhvr>
                                    </p:animEffect>
                                    <p:set>
                                      <p:cBhvr>
                                        <p:cTn id="80" dur="1" fill="hold">
                                          <p:stCondLst>
                                            <p:cond delay="99"/>
                                          </p:stCondLst>
                                        </p:cTn>
                                        <p:tgtEl>
                                          <p:spTgt spid="44"/>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100"/>
                                        <p:tgtEl>
                                          <p:spTgt spid="48"/>
                                        </p:tgtEl>
                                      </p:cBhvr>
                                    </p:animEffect>
                                    <p:set>
                                      <p:cBhvr>
                                        <p:cTn id="83" dur="1" fill="hold">
                                          <p:stCondLst>
                                            <p:cond delay="99"/>
                                          </p:stCondLst>
                                        </p:cTn>
                                        <p:tgtEl>
                                          <p:spTgt spid="48"/>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100"/>
                                        <p:tgtEl>
                                          <p:spTgt spid="52"/>
                                        </p:tgtEl>
                                      </p:cBhvr>
                                    </p:animEffect>
                                    <p:set>
                                      <p:cBhvr>
                                        <p:cTn id="86" dur="1" fill="hold">
                                          <p:stCondLst>
                                            <p:cond delay="99"/>
                                          </p:stCondLst>
                                        </p:cTn>
                                        <p:tgtEl>
                                          <p:spTgt spid="52"/>
                                        </p:tgtEl>
                                        <p:attrNameLst>
                                          <p:attrName>style.visibility</p:attrName>
                                        </p:attrNameLst>
                                      </p:cBhvr>
                                      <p:to>
                                        <p:strVal val="hidden"/>
                                      </p:to>
                                    </p:set>
                                  </p:childTnLst>
                                </p:cTn>
                              </p:par>
                              <p:par>
                                <p:cTn id="87" presetID="10" presetClass="entr" presetSubtype="0"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fade">
                                      <p:cBhvr>
                                        <p:cTn id="89" dur="100"/>
                                        <p:tgtEl>
                                          <p:spTgt spid="6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100"/>
                                        <p:tgtEl>
                                          <p:spTgt spid="67"/>
                                        </p:tgtEl>
                                      </p:cBhvr>
                                    </p:animEffect>
                                  </p:childTnLst>
                                </p:cTn>
                              </p:par>
                            </p:childTnLst>
                          </p:cTn>
                        </p:par>
                        <p:par>
                          <p:cTn id="93" fill="hold">
                            <p:stCondLst>
                              <p:cond delay="1700"/>
                            </p:stCondLst>
                            <p:childTnLst>
                              <p:par>
                                <p:cTn id="94" presetID="10" presetClass="entr" presetSubtype="0" fill="hold" grpId="0" nodeType="afterEffect">
                                  <p:stCondLst>
                                    <p:cond delay="0"/>
                                  </p:stCondLst>
                                  <p:childTnLst>
                                    <p:set>
                                      <p:cBhvr>
                                        <p:cTn id="95" dur="1" fill="hold">
                                          <p:stCondLst>
                                            <p:cond delay="0"/>
                                          </p:stCondLst>
                                        </p:cTn>
                                        <p:tgtEl>
                                          <p:spTgt spid="62"/>
                                        </p:tgtEl>
                                        <p:attrNameLst>
                                          <p:attrName>style.visibility</p:attrName>
                                        </p:attrNameLst>
                                      </p:cBhvr>
                                      <p:to>
                                        <p:strVal val="visible"/>
                                      </p:to>
                                    </p:set>
                                    <p:animEffect transition="in" filter="fade">
                                      <p:cBhvr>
                                        <p:cTn id="96" dur="100"/>
                                        <p:tgtEl>
                                          <p:spTgt spid="6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6"/>
                                        </p:tgtEl>
                                        <p:attrNameLst>
                                          <p:attrName>style.visibility</p:attrName>
                                        </p:attrNameLst>
                                      </p:cBhvr>
                                      <p:to>
                                        <p:strVal val="visible"/>
                                      </p:to>
                                    </p:set>
                                    <p:animEffect transition="in" filter="fade">
                                      <p:cBhvr>
                                        <p:cTn id="99" dur="100"/>
                                        <p:tgtEl>
                                          <p:spTgt spid="66"/>
                                        </p:tgtEl>
                                      </p:cBhvr>
                                    </p:animEffect>
                                  </p:childTnLst>
                                </p:cTn>
                              </p:par>
                            </p:childTnLst>
                          </p:cTn>
                        </p:par>
                        <p:par>
                          <p:cTn id="100" fill="hold">
                            <p:stCondLst>
                              <p:cond delay="1800"/>
                            </p:stCondLst>
                            <p:childTnLst>
                              <p:par>
                                <p:cTn id="101" presetID="10" presetClass="entr" presetSubtype="0" fill="hold" grpId="0" nodeType="after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fade">
                                      <p:cBhvr>
                                        <p:cTn id="103" dur="100"/>
                                        <p:tgtEl>
                                          <p:spTgt spid="6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100"/>
                                        <p:tgtEl>
                                          <p:spTgt spid="65"/>
                                        </p:tgtEl>
                                      </p:cBhvr>
                                    </p:animEffect>
                                  </p:childTnLst>
                                </p:cTn>
                              </p:par>
                            </p:childTnLst>
                          </p:cTn>
                        </p:par>
                        <p:par>
                          <p:cTn id="107" fill="hold">
                            <p:stCondLst>
                              <p:cond delay="1900"/>
                            </p:stCondLst>
                            <p:childTnLst>
                              <p:par>
                                <p:cTn id="108" presetID="10" presetClass="entr" presetSubtype="0" fill="hold" grpId="0" nodeType="after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fade">
                                      <p:cBhvr>
                                        <p:cTn id="110" dur="100"/>
                                        <p:tgtEl>
                                          <p:spTgt spid="6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100"/>
                                        <p:tgtEl>
                                          <p:spTgt spid="64"/>
                                        </p:tgtEl>
                                      </p:cBhvr>
                                    </p:animEffect>
                                  </p:childTnLst>
                                </p:cTn>
                              </p:par>
                              <p:par>
                                <p:cTn id="114" presetID="10" presetClass="exit" presetSubtype="0" fill="hold" grpId="1" nodeType="withEffect">
                                  <p:stCondLst>
                                    <p:cond delay="0"/>
                                  </p:stCondLst>
                                  <p:childTnLst>
                                    <p:animEffect transition="out" filter="fade">
                                      <p:cBhvr>
                                        <p:cTn id="115" dur="100"/>
                                        <p:tgtEl>
                                          <p:spTgt spid="63"/>
                                        </p:tgtEl>
                                      </p:cBhvr>
                                    </p:animEffect>
                                    <p:set>
                                      <p:cBhvr>
                                        <p:cTn id="116" dur="1" fill="hold">
                                          <p:stCondLst>
                                            <p:cond delay="99"/>
                                          </p:stCondLst>
                                        </p:cTn>
                                        <p:tgtEl>
                                          <p:spTgt spid="63"/>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100"/>
                                        <p:tgtEl>
                                          <p:spTgt spid="67"/>
                                        </p:tgtEl>
                                      </p:cBhvr>
                                    </p:animEffect>
                                    <p:set>
                                      <p:cBhvr>
                                        <p:cTn id="119" dur="1" fill="hold">
                                          <p:stCondLst>
                                            <p:cond delay="99"/>
                                          </p:stCondLst>
                                        </p:cTn>
                                        <p:tgtEl>
                                          <p:spTgt spid="67"/>
                                        </p:tgtEl>
                                        <p:attrNameLst>
                                          <p:attrName>style.visibility</p:attrName>
                                        </p:attrNameLst>
                                      </p:cBhvr>
                                      <p:to>
                                        <p:strVal val="hidden"/>
                                      </p:to>
                                    </p:set>
                                  </p:childTnLst>
                                </p:cTn>
                              </p:par>
                            </p:childTnLst>
                          </p:cTn>
                        </p:par>
                        <p:par>
                          <p:cTn id="120" fill="hold">
                            <p:stCondLst>
                              <p:cond delay="2000"/>
                            </p:stCondLst>
                            <p:childTnLst>
                              <p:par>
                                <p:cTn id="121" presetID="10" presetClass="exit" presetSubtype="0" fill="hold" grpId="1" nodeType="afterEffect">
                                  <p:stCondLst>
                                    <p:cond delay="0"/>
                                  </p:stCondLst>
                                  <p:childTnLst>
                                    <p:animEffect transition="out" filter="fade">
                                      <p:cBhvr>
                                        <p:cTn id="122" dur="100"/>
                                        <p:tgtEl>
                                          <p:spTgt spid="62"/>
                                        </p:tgtEl>
                                      </p:cBhvr>
                                    </p:animEffect>
                                    <p:set>
                                      <p:cBhvr>
                                        <p:cTn id="123" dur="1" fill="hold">
                                          <p:stCondLst>
                                            <p:cond delay="99"/>
                                          </p:stCondLst>
                                        </p:cTn>
                                        <p:tgtEl>
                                          <p:spTgt spid="62"/>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100"/>
                                        <p:tgtEl>
                                          <p:spTgt spid="66"/>
                                        </p:tgtEl>
                                      </p:cBhvr>
                                    </p:animEffect>
                                    <p:set>
                                      <p:cBhvr>
                                        <p:cTn id="126" dur="1" fill="hold">
                                          <p:stCondLst>
                                            <p:cond delay="99"/>
                                          </p:stCondLst>
                                        </p:cTn>
                                        <p:tgtEl>
                                          <p:spTgt spid="66"/>
                                        </p:tgtEl>
                                        <p:attrNameLst>
                                          <p:attrName>style.visibility</p:attrName>
                                        </p:attrNameLst>
                                      </p:cBhvr>
                                      <p:to>
                                        <p:strVal val="hidden"/>
                                      </p:to>
                                    </p:set>
                                  </p:childTnLst>
                                </p:cTn>
                              </p:par>
                            </p:childTnLst>
                          </p:cTn>
                        </p:par>
                        <p:par>
                          <p:cTn id="127" fill="hold">
                            <p:stCondLst>
                              <p:cond delay="2100"/>
                            </p:stCondLst>
                            <p:childTnLst>
                              <p:par>
                                <p:cTn id="128" presetID="10" presetClass="exit" presetSubtype="0" fill="hold" grpId="1" nodeType="afterEffect">
                                  <p:stCondLst>
                                    <p:cond delay="0"/>
                                  </p:stCondLst>
                                  <p:childTnLst>
                                    <p:animEffect transition="out" filter="fade">
                                      <p:cBhvr>
                                        <p:cTn id="129" dur="100"/>
                                        <p:tgtEl>
                                          <p:spTgt spid="61"/>
                                        </p:tgtEl>
                                      </p:cBhvr>
                                    </p:animEffect>
                                    <p:set>
                                      <p:cBhvr>
                                        <p:cTn id="130" dur="1" fill="hold">
                                          <p:stCondLst>
                                            <p:cond delay="99"/>
                                          </p:stCondLst>
                                        </p:cTn>
                                        <p:tgtEl>
                                          <p:spTgt spid="61"/>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100"/>
                                        <p:tgtEl>
                                          <p:spTgt spid="65"/>
                                        </p:tgtEl>
                                      </p:cBhvr>
                                    </p:animEffect>
                                    <p:set>
                                      <p:cBhvr>
                                        <p:cTn id="133" dur="1" fill="hold">
                                          <p:stCondLst>
                                            <p:cond delay="99"/>
                                          </p:stCondLst>
                                        </p:cTn>
                                        <p:tgtEl>
                                          <p:spTgt spid="65"/>
                                        </p:tgtEl>
                                        <p:attrNameLst>
                                          <p:attrName>style.visibility</p:attrName>
                                        </p:attrNameLst>
                                      </p:cBhvr>
                                      <p:to>
                                        <p:strVal val="hidden"/>
                                      </p:to>
                                    </p:set>
                                  </p:childTnLst>
                                </p:cTn>
                              </p:par>
                            </p:childTnLst>
                          </p:cTn>
                        </p:par>
                        <p:par>
                          <p:cTn id="134" fill="hold">
                            <p:stCondLst>
                              <p:cond delay="2200"/>
                            </p:stCondLst>
                            <p:childTnLst>
                              <p:par>
                                <p:cTn id="135" presetID="10" presetClass="exit" presetSubtype="0" fill="hold" grpId="1" nodeType="afterEffect">
                                  <p:stCondLst>
                                    <p:cond delay="0"/>
                                  </p:stCondLst>
                                  <p:childTnLst>
                                    <p:animEffect transition="out" filter="fade">
                                      <p:cBhvr>
                                        <p:cTn id="136" dur="100"/>
                                        <p:tgtEl>
                                          <p:spTgt spid="60"/>
                                        </p:tgtEl>
                                      </p:cBhvr>
                                    </p:animEffect>
                                    <p:set>
                                      <p:cBhvr>
                                        <p:cTn id="137" dur="1" fill="hold">
                                          <p:stCondLst>
                                            <p:cond delay="99"/>
                                          </p:stCondLst>
                                        </p:cTn>
                                        <p:tgtEl>
                                          <p:spTgt spid="60"/>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100"/>
                                        <p:tgtEl>
                                          <p:spTgt spid="64"/>
                                        </p:tgtEl>
                                      </p:cBhvr>
                                    </p:animEffect>
                                    <p:set>
                                      <p:cBhvr>
                                        <p:cTn id="140" dur="1" fill="hold">
                                          <p:stCondLst>
                                            <p:cond delay="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 name="Title 1"/>
          <p:cNvSpPr>
            <a:spLocks noGrp="1"/>
          </p:cNvSpPr>
          <p:nvPr>
            <p:ph type="title"/>
          </p:nvPr>
        </p:nvSpPr>
        <p:spPr>
          <a:xfrm>
            <a:off x="366713" y="325438"/>
            <a:ext cx="8410575" cy="460375"/>
          </a:xfrm>
        </p:spPr>
        <p:txBody>
          <a:bodyPr/>
          <a:lstStyle/>
          <a:p>
            <a:r>
              <a:rPr lang="en-US" sz="2800" dirty="0"/>
              <a:t>ERS Processes are Monitored</a:t>
            </a:r>
          </a:p>
        </p:txBody>
      </p:sp>
      <p:sp>
        <p:nvSpPr>
          <p:cNvPr id="71" name="Rounded Rectangle 70"/>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72" name="Rounded Rectangle 71"/>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73" name="Rectangle 72"/>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74" name="Rectangle 73"/>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sp>
        <p:nvSpPr>
          <p:cNvPr id="75" name="Rounded Rectangle 74"/>
          <p:cNvSpPr>
            <a:spLocks noChangeArrowheads="1"/>
          </p:cNvSpPr>
          <p:nvPr/>
        </p:nvSpPr>
        <p:spPr bwMode="auto">
          <a:xfrm>
            <a:off x="8153400" y="57150"/>
            <a:ext cx="914399" cy="278034"/>
          </a:xfrm>
          <a:prstGeom prst="roundRect">
            <a:avLst>
              <a:gd name="adj" fmla="val 16667"/>
            </a:avLst>
          </a:prstGeom>
          <a:solidFill>
            <a:schemeClr val="accent3"/>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err="1" smtClean="0">
                <a:solidFill>
                  <a:schemeClr val="lt1"/>
                </a:solidFill>
              </a:rPr>
              <a:t>PaaS</a:t>
            </a:r>
            <a:r>
              <a:rPr lang="en-US" sz="1200" dirty="0" smtClean="0">
                <a:solidFill>
                  <a:schemeClr val="lt1"/>
                </a:solidFill>
              </a:rPr>
              <a:t> Ops</a:t>
            </a:r>
            <a:endParaRPr lang="en-US" sz="1200" dirty="0">
              <a:solidFill>
                <a:schemeClr val="lt1"/>
              </a:solidFill>
              <a:latin typeface="+mn-lt"/>
              <a:ea typeface="+mn-ea"/>
            </a:endParaRPr>
          </a:p>
        </p:txBody>
      </p:sp>
      <p:grpSp>
        <p:nvGrpSpPr>
          <p:cNvPr id="76" name="Group 75"/>
          <p:cNvGrpSpPr/>
          <p:nvPr/>
        </p:nvGrpSpPr>
        <p:grpSpPr>
          <a:xfrm>
            <a:off x="6168884" y="1215518"/>
            <a:ext cx="2406385" cy="807464"/>
            <a:chOff x="6168884" y="1428750"/>
            <a:chExt cx="2406385" cy="807464"/>
          </a:xfrm>
        </p:grpSpPr>
        <p:sp>
          <p:nvSpPr>
            <p:cNvPr id="77" name="Rounded Rectangle 76"/>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78" name="Rounded Rectangle 77"/>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80" name="Group 79"/>
            <p:cNvGrpSpPr/>
            <p:nvPr/>
          </p:nvGrpSpPr>
          <p:grpSpPr>
            <a:xfrm>
              <a:off x="8176597" y="1504950"/>
              <a:ext cx="333374" cy="228600"/>
              <a:chOff x="7558089" y="1504950"/>
              <a:chExt cx="333374" cy="228600"/>
            </a:xfrm>
          </p:grpSpPr>
          <p:sp>
            <p:nvSpPr>
              <p:cNvPr id="81" name="Rounded Rectangle 80"/>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82" name="Freeform 81"/>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3" name="Group 82"/>
          <p:cNvGrpSpPr/>
          <p:nvPr/>
        </p:nvGrpSpPr>
        <p:grpSpPr>
          <a:xfrm>
            <a:off x="6168884" y="2198434"/>
            <a:ext cx="2406385" cy="807464"/>
            <a:chOff x="6168884" y="2297686"/>
            <a:chExt cx="2406385" cy="807464"/>
          </a:xfrm>
        </p:grpSpPr>
        <p:sp>
          <p:nvSpPr>
            <p:cNvPr id="84" name="Rounded Rectangle 83"/>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CELL</a:t>
              </a:r>
              <a:endParaRPr lang="en-US" sz="1200" b="1" dirty="0">
                <a:solidFill>
                  <a:schemeClr val="bg1"/>
                </a:solidFill>
                <a:latin typeface="+mn-lt"/>
                <a:ea typeface="+mn-ea"/>
              </a:endParaRPr>
            </a:p>
          </p:txBody>
        </p:sp>
        <p:sp>
          <p:nvSpPr>
            <p:cNvPr id="85"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87" name="Group 86"/>
            <p:cNvGrpSpPr/>
            <p:nvPr/>
          </p:nvGrpSpPr>
          <p:grpSpPr>
            <a:xfrm>
              <a:off x="8176597" y="2373886"/>
              <a:ext cx="333374" cy="228600"/>
              <a:chOff x="7558089" y="1504950"/>
              <a:chExt cx="333374" cy="228600"/>
            </a:xfrm>
          </p:grpSpPr>
          <p:sp>
            <p:nvSpPr>
              <p:cNvPr id="88" name="Rounded Rectangle 8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89" name="Freeform 8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 name="Group 89"/>
          <p:cNvGrpSpPr/>
          <p:nvPr/>
        </p:nvGrpSpPr>
        <p:grpSpPr>
          <a:xfrm>
            <a:off x="6168884" y="3181350"/>
            <a:ext cx="2406385" cy="807464"/>
            <a:chOff x="6168884" y="3181350"/>
            <a:chExt cx="2406385" cy="807464"/>
          </a:xfrm>
        </p:grpSpPr>
        <p:sp>
          <p:nvSpPr>
            <p:cNvPr id="91" name="Rounded Rectangle 90"/>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92"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94" name="Group 93"/>
            <p:cNvGrpSpPr/>
            <p:nvPr/>
          </p:nvGrpSpPr>
          <p:grpSpPr>
            <a:xfrm>
              <a:off x="8177852" y="3257550"/>
              <a:ext cx="333374" cy="228600"/>
              <a:chOff x="7558089" y="1504950"/>
              <a:chExt cx="333374" cy="228600"/>
            </a:xfrm>
          </p:grpSpPr>
          <p:sp>
            <p:nvSpPr>
              <p:cNvPr id="95" name="Rounded Rectangle 94"/>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96" name="Freeform 95"/>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7" name="Group 96"/>
          <p:cNvGrpSpPr/>
          <p:nvPr/>
        </p:nvGrpSpPr>
        <p:grpSpPr>
          <a:xfrm>
            <a:off x="3686175" y="2464186"/>
            <a:ext cx="1838202" cy="443726"/>
            <a:chOff x="3429000" y="2464186"/>
            <a:chExt cx="1838202" cy="443726"/>
          </a:xfrm>
        </p:grpSpPr>
        <p:sp>
          <p:nvSpPr>
            <p:cNvPr id="98" name="Rounded Rectangle 97"/>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99"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ounded Rectangle 99"/>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101" name="Heart 100"/>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103" name="Straight Connector 102"/>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108" name="TextBox 107"/>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109" name="TextBox 108"/>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110" name="TextBox 109"/>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cxnSp>
        <p:nvCxnSpPr>
          <p:cNvPr id="145" name="Curved Connector 144"/>
          <p:cNvCxnSpPr/>
          <p:nvPr/>
        </p:nvCxnSpPr>
        <p:spPr>
          <a:xfrm rot="10800000" flipV="1">
            <a:off x="4681476" y="1411354"/>
            <a:ext cx="1490724" cy="1052831"/>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Curved Connector 146"/>
          <p:cNvCxnSpPr/>
          <p:nvPr/>
        </p:nvCxnSpPr>
        <p:spPr>
          <a:xfrm rot="16200000" flipV="1">
            <a:off x="3460043" y="1426109"/>
            <a:ext cx="626035" cy="1450120"/>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2787081" y="2042952"/>
            <a:ext cx="102588" cy="123364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rot="10800000">
            <a:off x="2724075" y="2041468"/>
            <a:ext cx="228600" cy="197069"/>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8" name="Group 157"/>
          <p:cNvGrpSpPr/>
          <p:nvPr/>
        </p:nvGrpSpPr>
        <p:grpSpPr>
          <a:xfrm>
            <a:off x="7098797" y="1310768"/>
            <a:ext cx="908413" cy="628451"/>
            <a:chOff x="6824383" y="943772"/>
            <a:chExt cx="1163827" cy="805155"/>
          </a:xfrm>
        </p:grpSpPr>
        <p:sp>
          <p:nvSpPr>
            <p:cNvPr id="159" name="Oval 66"/>
            <p:cNvSpPr/>
            <p:nvPr/>
          </p:nvSpPr>
          <p:spPr>
            <a:xfrm>
              <a:off x="7293462" y="1304586"/>
              <a:ext cx="127831" cy="425361"/>
            </a:xfrm>
            <a:custGeom>
              <a:avLst/>
              <a:gdLst/>
              <a:ahLst/>
              <a:cxnLst/>
              <a:rect l="l" t="t" r="r" b="b"/>
              <a:pathLst>
                <a:path w="765349" h="1914208">
                  <a:moveTo>
                    <a:pt x="80386" y="0"/>
                  </a:moveTo>
                  <a:lnTo>
                    <a:pt x="689986" y="0"/>
                  </a:lnTo>
                  <a:lnTo>
                    <a:pt x="689986" y="123120"/>
                  </a:lnTo>
                  <a:cubicBezTo>
                    <a:pt x="703549" y="169271"/>
                    <a:pt x="711757" y="232339"/>
                    <a:pt x="711757" y="301864"/>
                  </a:cubicBezTo>
                  <a:cubicBezTo>
                    <a:pt x="711757" y="371420"/>
                    <a:pt x="703542" y="434514"/>
                    <a:pt x="689986" y="480644"/>
                  </a:cubicBezTo>
                  <a:lnTo>
                    <a:pt x="689986" y="553072"/>
                  </a:lnTo>
                  <a:cubicBezTo>
                    <a:pt x="707676" y="599811"/>
                    <a:pt x="718456" y="671010"/>
                    <a:pt x="718456" y="750690"/>
                  </a:cubicBezTo>
                  <a:cubicBezTo>
                    <a:pt x="718456" y="830455"/>
                    <a:pt x="707652" y="901721"/>
                    <a:pt x="689986" y="948534"/>
                  </a:cubicBezTo>
                  <a:lnTo>
                    <a:pt x="689986" y="974788"/>
                  </a:lnTo>
                  <a:cubicBezTo>
                    <a:pt x="712659" y="1019589"/>
                    <a:pt x="726829" y="1099792"/>
                    <a:pt x="726829" y="1191143"/>
                  </a:cubicBezTo>
                  <a:cubicBezTo>
                    <a:pt x="726829" y="1265552"/>
                    <a:pt x="717428" y="1332565"/>
                    <a:pt x="702093" y="1379341"/>
                  </a:cubicBezTo>
                  <a:cubicBezTo>
                    <a:pt x="738169" y="1399944"/>
                    <a:pt x="765349" y="1505079"/>
                    <a:pt x="765349" y="1631596"/>
                  </a:cubicBezTo>
                  <a:cubicBezTo>
                    <a:pt x="765349" y="1772388"/>
                    <a:pt x="731690" y="1886701"/>
                    <a:pt x="689986" y="1887962"/>
                  </a:cubicBezTo>
                  <a:lnTo>
                    <a:pt x="689986" y="1905000"/>
                  </a:lnTo>
                  <a:lnTo>
                    <a:pt x="95377" y="1905000"/>
                  </a:lnTo>
                  <a:cubicBezTo>
                    <a:pt x="89604" y="1911203"/>
                    <a:pt x="83006" y="1914208"/>
                    <a:pt x="76200" y="1914208"/>
                  </a:cubicBezTo>
                  <a:cubicBezTo>
                    <a:pt x="34116" y="1914208"/>
                    <a:pt x="0" y="1799302"/>
                    <a:pt x="0" y="1657558"/>
                  </a:cubicBezTo>
                  <a:cubicBezTo>
                    <a:pt x="0" y="1552714"/>
                    <a:pt x="18665" y="1462554"/>
                    <a:pt x="45581" y="1422829"/>
                  </a:cubicBezTo>
                  <a:cubicBezTo>
                    <a:pt x="30829" y="1376157"/>
                    <a:pt x="21770" y="1310242"/>
                    <a:pt x="21770" y="1237201"/>
                  </a:cubicBezTo>
                  <a:cubicBezTo>
                    <a:pt x="21770" y="1117152"/>
                    <a:pt x="46242" y="1016354"/>
                    <a:pt x="79713" y="988797"/>
                  </a:cubicBezTo>
                  <a:cubicBezTo>
                    <a:pt x="63527" y="941920"/>
                    <a:pt x="53591" y="873242"/>
                    <a:pt x="53591" y="796749"/>
                  </a:cubicBezTo>
                  <a:cubicBezTo>
                    <a:pt x="53591" y="719996"/>
                    <a:pt x="63594" y="651113"/>
                    <a:pt x="80386" y="604422"/>
                  </a:cubicBezTo>
                  <a:lnTo>
                    <a:pt x="80386" y="565325"/>
                  </a:lnTo>
                  <a:cubicBezTo>
                    <a:pt x="53751" y="524148"/>
                    <a:pt x="36843" y="437662"/>
                    <a:pt x="36843" y="337874"/>
                  </a:cubicBezTo>
                  <a:cubicBezTo>
                    <a:pt x="36843" y="236058"/>
                    <a:pt x="54446" y="148090"/>
                    <a:pt x="80386" y="10687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37"/>
            <p:cNvSpPr/>
            <p:nvPr/>
          </p:nvSpPr>
          <p:spPr>
            <a:xfrm>
              <a:off x="6824383" y="1605919"/>
              <a:ext cx="1163827" cy="143008"/>
            </a:xfrm>
            <a:custGeom>
              <a:avLst/>
              <a:gdLst/>
              <a:ahLst/>
              <a:cxnLst/>
              <a:rect l="l" t="t" r="r" b="b"/>
              <a:pathLst>
                <a:path w="3341628" h="367205">
                  <a:moveTo>
                    <a:pt x="1853334" y="0"/>
                  </a:moveTo>
                  <a:cubicBezTo>
                    <a:pt x="1942823" y="0"/>
                    <a:pt x="2019856" y="53335"/>
                    <a:pt x="2053981" y="130131"/>
                  </a:cubicBezTo>
                  <a:cubicBezTo>
                    <a:pt x="2085334" y="111376"/>
                    <a:pt x="2122073" y="101184"/>
                    <a:pt x="2161192" y="101184"/>
                  </a:cubicBezTo>
                  <a:cubicBezTo>
                    <a:pt x="2198110" y="101184"/>
                    <a:pt x="2232908" y="110261"/>
                    <a:pt x="2263340" y="126488"/>
                  </a:cubicBezTo>
                  <a:cubicBezTo>
                    <a:pt x="2286240" y="89302"/>
                    <a:pt x="2327687" y="65931"/>
                    <a:pt x="2374594" y="65931"/>
                  </a:cubicBezTo>
                  <a:cubicBezTo>
                    <a:pt x="2432461" y="65931"/>
                    <a:pt x="2482021" y="101500"/>
                    <a:pt x="2502449" y="152031"/>
                  </a:cubicBezTo>
                  <a:cubicBezTo>
                    <a:pt x="2518910" y="147437"/>
                    <a:pt x="2536251" y="145318"/>
                    <a:pt x="2554088" y="145318"/>
                  </a:cubicBezTo>
                  <a:cubicBezTo>
                    <a:pt x="2607100" y="145318"/>
                    <a:pt x="2655741" y="164034"/>
                    <a:pt x="2693136" y="195864"/>
                  </a:cubicBezTo>
                  <a:cubicBezTo>
                    <a:pt x="2714865" y="152050"/>
                    <a:pt x="2760387" y="122982"/>
                    <a:pt x="2812699" y="122982"/>
                  </a:cubicBezTo>
                  <a:cubicBezTo>
                    <a:pt x="2868339" y="122982"/>
                    <a:pt x="2916299" y="155866"/>
                    <a:pt x="2937475" y="203596"/>
                  </a:cubicBezTo>
                  <a:cubicBezTo>
                    <a:pt x="2952453" y="189296"/>
                    <a:pt x="2972847" y="181109"/>
                    <a:pt x="2995154" y="181109"/>
                  </a:cubicBezTo>
                  <a:cubicBezTo>
                    <a:pt x="3027949" y="181109"/>
                    <a:pt x="3056611" y="198805"/>
                    <a:pt x="3070832" y="225923"/>
                  </a:cubicBezTo>
                  <a:cubicBezTo>
                    <a:pt x="3076486" y="224540"/>
                    <a:pt x="3082331" y="224166"/>
                    <a:pt x="3088265" y="224166"/>
                  </a:cubicBezTo>
                  <a:cubicBezTo>
                    <a:pt x="3128897" y="224166"/>
                    <a:pt x="3165432" y="241702"/>
                    <a:pt x="3189859" y="270397"/>
                  </a:cubicBezTo>
                  <a:cubicBezTo>
                    <a:pt x="3205884" y="254424"/>
                    <a:pt x="3228006" y="244618"/>
                    <a:pt x="3252419" y="244618"/>
                  </a:cubicBezTo>
                  <a:cubicBezTo>
                    <a:pt x="3301688" y="244618"/>
                    <a:pt x="3341628" y="284558"/>
                    <a:pt x="3341628" y="333827"/>
                  </a:cubicBezTo>
                  <a:lnTo>
                    <a:pt x="3334890" y="367205"/>
                  </a:lnTo>
                  <a:lnTo>
                    <a:pt x="0" y="367205"/>
                  </a:lnTo>
                  <a:cubicBezTo>
                    <a:pt x="13926" y="338271"/>
                    <a:pt x="43718" y="318892"/>
                    <a:pt x="78037" y="318892"/>
                  </a:cubicBezTo>
                  <a:cubicBezTo>
                    <a:pt x="102617" y="318892"/>
                    <a:pt x="124875" y="328833"/>
                    <a:pt x="140990" y="344935"/>
                  </a:cubicBezTo>
                  <a:cubicBezTo>
                    <a:pt x="145575" y="301500"/>
                    <a:pt x="182741" y="268299"/>
                    <a:pt x="227661" y="268299"/>
                  </a:cubicBezTo>
                  <a:cubicBezTo>
                    <a:pt x="267783" y="268299"/>
                    <a:pt x="301719" y="294787"/>
                    <a:pt x="311644" y="331627"/>
                  </a:cubicBezTo>
                  <a:cubicBezTo>
                    <a:pt x="326234" y="317478"/>
                    <a:pt x="345965" y="308932"/>
                    <a:pt x="367710" y="308721"/>
                  </a:cubicBezTo>
                  <a:cubicBezTo>
                    <a:pt x="376823" y="270852"/>
                    <a:pt x="411254" y="243406"/>
                    <a:pt x="452095" y="243406"/>
                  </a:cubicBezTo>
                  <a:cubicBezTo>
                    <a:pt x="465340" y="243406"/>
                    <a:pt x="477911" y="246293"/>
                    <a:pt x="489016" y="251898"/>
                  </a:cubicBezTo>
                  <a:cubicBezTo>
                    <a:pt x="497177" y="183984"/>
                    <a:pt x="555170" y="131593"/>
                    <a:pt x="625400" y="131593"/>
                  </a:cubicBezTo>
                  <a:cubicBezTo>
                    <a:pt x="668062" y="131593"/>
                    <a:pt x="706209" y="150926"/>
                    <a:pt x="730140" y="182491"/>
                  </a:cubicBezTo>
                  <a:cubicBezTo>
                    <a:pt x="745037" y="162512"/>
                    <a:pt x="763924" y="145872"/>
                    <a:pt x="785579" y="133347"/>
                  </a:cubicBezTo>
                  <a:cubicBezTo>
                    <a:pt x="782731" y="128093"/>
                    <a:pt x="782155" y="122308"/>
                    <a:pt x="782155" y="116388"/>
                  </a:cubicBezTo>
                  <a:cubicBezTo>
                    <a:pt x="782155" y="67120"/>
                    <a:pt x="822095" y="27179"/>
                    <a:pt x="871364" y="27179"/>
                  </a:cubicBezTo>
                  <a:cubicBezTo>
                    <a:pt x="918082" y="27179"/>
                    <a:pt x="956412" y="63092"/>
                    <a:pt x="959064" y="108916"/>
                  </a:cubicBezTo>
                  <a:lnTo>
                    <a:pt x="985477" y="117115"/>
                  </a:lnTo>
                  <a:cubicBezTo>
                    <a:pt x="1024241" y="55650"/>
                    <a:pt x="1092821" y="15071"/>
                    <a:pt x="1170879" y="15071"/>
                  </a:cubicBezTo>
                  <a:cubicBezTo>
                    <a:pt x="1290551" y="15071"/>
                    <a:pt x="1387947" y="110451"/>
                    <a:pt x="1390661" y="229353"/>
                  </a:cubicBezTo>
                  <a:cubicBezTo>
                    <a:pt x="1424406" y="205751"/>
                    <a:pt x="1465653" y="192681"/>
                    <a:pt x="1509953" y="192681"/>
                  </a:cubicBezTo>
                  <a:cubicBezTo>
                    <a:pt x="1555981" y="192681"/>
                    <a:pt x="1598712" y="206790"/>
                    <a:pt x="1634004" y="231001"/>
                  </a:cubicBezTo>
                  <a:cubicBezTo>
                    <a:pt x="1633020" y="227514"/>
                    <a:pt x="1632936" y="223966"/>
                    <a:pt x="1632936" y="220398"/>
                  </a:cubicBezTo>
                  <a:cubicBezTo>
                    <a:pt x="1632936" y="98676"/>
                    <a:pt x="1731612" y="0"/>
                    <a:pt x="185333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69"/>
            <p:cNvSpPr/>
            <p:nvPr/>
          </p:nvSpPr>
          <p:spPr>
            <a:xfrm>
              <a:off x="7260433" y="1316215"/>
              <a:ext cx="192838" cy="62374"/>
            </a:xfrm>
            <a:custGeom>
              <a:avLst/>
              <a:gdLst/>
              <a:ahLst/>
              <a:cxnLst/>
              <a:rect l="l" t="t" r="r" b="b"/>
              <a:pathLst>
                <a:path w="867816" h="280696">
                  <a:moveTo>
                    <a:pt x="170404" y="0"/>
                  </a:moveTo>
                  <a:cubicBezTo>
                    <a:pt x="198938" y="0"/>
                    <a:pt x="224054" y="14639"/>
                    <a:pt x="237392" y="37644"/>
                  </a:cubicBezTo>
                  <a:cubicBezTo>
                    <a:pt x="249942" y="26791"/>
                    <a:pt x="266403" y="21101"/>
                    <a:pt x="284192" y="21101"/>
                  </a:cubicBezTo>
                  <a:cubicBezTo>
                    <a:pt x="301344" y="21101"/>
                    <a:pt x="317260" y="26390"/>
                    <a:pt x="329545" y="36669"/>
                  </a:cubicBezTo>
                  <a:cubicBezTo>
                    <a:pt x="342838" y="24331"/>
                    <a:pt x="360747" y="17489"/>
                    <a:pt x="380255" y="17489"/>
                  </a:cubicBezTo>
                  <a:cubicBezTo>
                    <a:pt x="397868" y="17489"/>
                    <a:pt x="414178" y="23067"/>
                    <a:pt x="426655" y="33763"/>
                  </a:cubicBezTo>
                  <a:cubicBezTo>
                    <a:pt x="438935" y="23494"/>
                    <a:pt x="454842" y="18212"/>
                    <a:pt x="471983" y="18212"/>
                  </a:cubicBezTo>
                  <a:cubicBezTo>
                    <a:pt x="494884" y="18212"/>
                    <a:pt x="515582" y="27641"/>
                    <a:pt x="530275" y="42958"/>
                  </a:cubicBezTo>
                  <a:cubicBezTo>
                    <a:pt x="543584" y="19794"/>
                    <a:pt x="568797" y="5024"/>
                    <a:pt x="597459" y="5024"/>
                  </a:cubicBezTo>
                  <a:cubicBezTo>
                    <a:pt x="618574" y="5024"/>
                    <a:pt x="637817" y="13040"/>
                    <a:pt x="651859" y="26692"/>
                  </a:cubicBezTo>
                  <a:cubicBezTo>
                    <a:pt x="664905" y="14828"/>
                    <a:pt x="682345" y="8373"/>
                    <a:pt x="701292" y="8373"/>
                  </a:cubicBezTo>
                  <a:cubicBezTo>
                    <a:pt x="724682" y="8373"/>
                    <a:pt x="745774" y="18209"/>
                    <a:pt x="760353" y="34259"/>
                  </a:cubicBezTo>
                  <a:cubicBezTo>
                    <a:pt x="768242" y="30548"/>
                    <a:pt x="777032" y="29046"/>
                    <a:pt x="786173" y="29046"/>
                  </a:cubicBezTo>
                  <a:cubicBezTo>
                    <a:pt x="831263" y="29046"/>
                    <a:pt x="867816" y="65599"/>
                    <a:pt x="867816" y="110689"/>
                  </a:cubicBezTo>
                  <a:cubicBezTo>
                    <a:pt x="867816" y="155779"/>
                    <a:pt x="831263" y="192332"/>
                    <a:pt x="786173" y="192332"/>
                  </a:cubicBezTo>
                  <a:cubicBezTo>
                    <a:pt x="768569" y="192332"/>
                    <a:pt x="752267" y="186761"/>
                    <a:pt x="740052" y="175801"/>
                  </a:cubicBezTo>
                  <a:cubicBezTo>
                    <a:pt x="744503" y="179079"/>
                    <a:pt x="745351" y="183738"/>
                    <a:pt x="745351" y="188595"/>
                  </a:cubicBezTo>
                  <a:cubicBezTo>
                    <a:pt x="745351" y="203533"/>
                    <a:pt x="737328" y="216597"/>
                    <a:pt x="723962" y="221367"/>
                  </a:cubicBezTo>
                  <a:cubicBezTo>
                    <a:pt x="729750" y="225860"/>
                    <a:pt x="731628" y="232648"/>
                    <a:pt x="731628" y="239875"/>
                  </a:cubicBezTo>
                  <a:cubicBezTo>
                    <a:pt x="731628" y="262420"/>
                    <a:pt x="713352" y="280696"/>
                    <a:pt x="690807" y="280696"/>
                  </a:cubicBezTo>
                  <a:cubicBezTo>
                    <a:pt x="668262" y="280696"/>
                    <a:pt x="649986" y="262420"/>
                    <a:pt x="649986" y="239875"/>
                  </a:cubicBezTo>
                  <a:cubicBezTo>
                    <a:pt x="649986" y="224573"/>
                    <a:pt x="658406" y="211238"/>
                    <a:pt x="672260" y="206737"/>
                  </a:cubicBezTo>
                  <a:cubicBezTo>
                    <a:pt x="668919" y="204750"/>
                    <a:pt x="668119" y="201660"/>
                    <a:pt x="667770" y="198399"/>
                  </a:cubicBezTo>
                  <a:cubicBezTo>
                    <a:pt x="666247" y="200405"/>
                    <a:pt x="664457" y="200524"/>
                    <a:pt x="662638" y="200524"/>
                  </a:cubicBezTo>
                  <a:cubicBezTo>
                    <a:pt x="641512" y="200524"/>
                    <a:pt x="624135" y="184476"/>
                    <a:pt x="623496" y="163756"/>
                  </a:cubicBezTo>
                  <a:cubicBezTo>
                    <a:pt x="615421" y="166802"/>
                    <a:pt x="606616" y="168310"/>
                    <a:pt x="597459" y="168310"/>
                  </a:cubicBezTo>
                  <a:lnTo>
                    <a:pt x="589686" y="166741"/>
                  </a:lnTo>
                  <a:cubicBezTo>
                    <a:pt x="590058" y="167037"/>
                    <a:pt x="590062" y="167342"/>
                    <a:pt x="590062" y="167648"/>
                  </a:cubicBezTo>
                  <a:cubicBezTo>
                    <a:pt x="590062" y="190193"/>
                    <a:pt x="571786" y="208469"/>
                    <a:pt x="549241" y="208469"/>
                  </a:cubicBezTo>
                  <a:cubicBezTo>
                    <a:pt x="527862" y="208469"/>
                    <a:pt x="510321" y="192034"/>
                    <a:pt x="509810" y="171004"/>
                  </a:cubicBezTo>
                  <a:cubicBezTo>
                    <a:pt x="498887" y="178047"/>
                    <a:pt x="485838" y="181498"/>
                    <a:pt x="471983" y="181498"/>
                  </a:cubicBezTo>
                  <a:lnTo>
                    <a:pt x="455816" y="178844"/>
                  </a:lnTo>
                  <a:cubicBezTo>
                    <a:pt x="457117" y="179850"/>
                    <a:pt x="457163" y="180967"/>
                    <a:pt x="457163" y="182094"/>
                  </a:cubicBezTo>
                  <a:cubicBezTo>
                    <a:pt x="457163" y="204639"/>
                    <a:pt x="438887" y="222915"/>
                    <a:pt x="416342" y="222915"/>
                  </a:cubicBezTo>
                  <a:cubicBezTo>
                    <a:pt x="393797" y="222915"/>
                    <a:pt x="375521" y="204639"/>
                    <a:pt x="375521" y="182094"/>
                  </a:cubicBezTo>
                  <a:lnTo>
                    <a:pt x="376328" y="180145"/>
                  </a:lnTo>
                  <a:cubicBezTo>
                    <a:pt x="360665" y="179928"/>
                    <a:pt x="346237" y="174692"/>
                    <a:pt x="334902" y="165207"/>
                  </a:cubicBezTo>
                  <a:cubicBezTo>
                    <a:pt x="321609" y="177545"/>
                    <a:pt x="303699" y="184387"/>
                    <a:pt x="284192" y="184387"/>
                  </a:cubicBezTo>
                  <a:cubicBezTo>
                    <a:pt x="267939" y="184387"/>
                    <a:pt x="252796" y="179638"/>
                    <a:pt x="241046" y="170194"/>
                  </a:cubicBezTo>
                  <a:cubicBezTo>
                    <a:pt x="241000" y="191263"/>
                    <a:pt x="224857" y="208518"/>
                    <a:pt x="204123" y="209095"/>
                  </a:cubicBezTo>
                  <a:cubicBezTo>
                    <a:pt x="211003" y="215245"/>
                    <a:pt x="214479" y="224265"/>
                    <a:pt x="214479" y="234097"/>
                  </a:cubicBezTo>
                  <a:cubicBezTo>
                    <a:pt x="214479" y="256642"/>
                    <a:pt x="196203" y="274918"/>
                    <a:pt x="173658" y="274918"/>
                  </a:cubicBezTo>
                  <a:cubicBezTo>
                    <a:pt x="151113" y="274918"/>
                    <a:pt x="132837" y="256642"/>
                    <a:pt x="132837" y="234097"/>
                  </a:cubicBezTo>
                  <a:cubicBezTo>
                    <a:pt x="132837" y="222784"/>
                    <a:pt x="137439" y="212545"/>
                    <a:pt x="144906" y="205185"/>
                  </a:cubicBezTo>
                  <a:cubicBezTo>
                    <a:pt x="127482" y="202802"/>
                    <a:pt x="115502" y="187347"/>
                    <a:pt x="115502" y="169093"/>
                  </a:cubicBezTo>
                  <a:lnTo>
                    <a:pt x="116955" y="165584"/>
                  </a:lnTo>
                  <a:cubicBezTo>
                    <a:pt x="106739" y="172018"/>
                    <a:pt x="94540" y="175009"/>
                    <a:pt x="81643" y="175009"/>
                  </a:cubicBezTo>
                  <a:cubicBezTo>
                    <a:pt x="36553" y="175009"/>
                    <a:pt x="0" y="138456"/>
                    <a:pt x="0" y="93366"/>
                  </a:cubicBezTo>
                  <a:cubicBezTo>
                    <a:pt x="0" y="48276"/>
                    <a:pt x="36553" y="11723"/>
                    <a:pt x="81643" y="11723"/>
                  </a:cubicBezTo>
                  <a:cubicBezTo>
                    <a:pt x="94575" y="11723"/>
                    <a:pt x="106804" y="14730"/>
                    <a:pt x="117330" y="20774"/>
                  </a:cubicBezTo>
                  <a:cubicBezTo>
                    <a:pt x="131096" y="7585"/>
                    <a:pt x="149864" y="0"/>
                    <a:pt x="17040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2"/>
            <p:cNvSpPr/>
            <p:nvPr/>
          </p:nvSpPr>
          <p:spPr>
            <a:xfrm>
              <a:off x="7003522" y="943772"/>
              <a:ext cx="733955" cy="407253"/>
            </a:xfrm>
            <a:custGeom>
              <a:avLst/>
              <a:gdLst/>
              <a:ahLst/>
              <a:cxnLst/>
              <a:rect l="l" t="t" r="r" b="b"/>
              <a:pathLst>
                <a:path w="4692583" h="2603774">
                  <a:moveTo>
                    <a:pt x="1958174" y="0"/>
                  </a:moveTo>
                  <a:cubicBezTo>
                    <a:pt x="2034827" y="0"/>
                    <a:pt x="2096967" y="62140"/>
                    <a:pt x="2096967" y="138793"/>
                  </a:cubicBezTo>
                  <a:lnTo>
                    <a:pt x="2094260" y="152202"/>
                  </a:lnTo>
                  <a:cubicBezTo>
                    <a:pt x="2095160" y="151981"/>
                    <a:pt x="2096063" y="151978"/>
                    <a:pt x="2096967" y="151978"/>
                  </a:cubicBezTo>
                  <a:cubicBezTo>
                    <a:pt x="2182372" y="151978"/>
                    <a:pt x="2260485" y="183202"/>
                    <a:pt x="2319472" y="235707"/>
                  </a:cubicBezTo>
                  <a:cubicBezTo>
                    <a:pt x="2331139" y="173672"/>
                    <a:pt x="2386230" y="127914"/>
                    <a:pt x="2452007" y="127914"/>
                  </a:cubicBezTo>
                  <a:cubicBezTo>
                    <a:pt x="2514657" y="127914"/>
                    <a:pt x="2567612" y="169424"/>
                    <a:pt x="2582797" y="227068"/>
                  </a:cubicBezTo>
                  <a:cubicBezTo>
                    <a:pt x="2643825" y="141565"/>
                    <a:pt x="2744251" y="86664"/>
                    <a:pt x="2857500" y="86664"/>
                  </a:cubicBezTo>
                  <a:cubicBezTo>
                    <a:pt x="3001727" y="86664"/>
                    <a:pt x="3125157" y="175708"/>
                    <a:pt x="3175296" y="302028"/>
                  </a:cubicBezTo>
                  <a:cubicBezTo>
                    <a:pt x="3437079" y="333781"/>
                    <a:pt x="3652208" y="514730"/>
                    <a:pt x="3731452" y="758232"/>
                  </a:cubicBezTo>
                  <a:cubicBezTo>
                    <a:pt x="3743814" y="752227"/>
                    <a:pt x="3757605" y="750066"/>
                    <a:pt x="3771900" y="750066"/>
                  </a:cubicBezTo>
                  <a:cubicBezTo>
                    <a:pt x="3848553" y="750066"/>
                    <a:pt x="3910693" y="812206"/>
                    <a:pt x="3910693" y="888859"/>
                  </a:cubicBezTo>
                  <a:cubicBezTo>
                    <a:pt x="3910693" y="927443"/>
                    <a:pt x="3894949" y="962349"/>
                    <a:pt x="3869438" y="987407"/>
                  </a:cubicBezTo>
                  <a:cubicBezTo>
                    <a:pt x="3909228" y="1012185"/>
                    <a:pt x="3938875" y="1050690"/>
                    <a:pt x="3952257" y="1096582"/>
                  </a:cubicBezTo>
                  <a:cubicBezTo>
                    <a:pt x="3980232" y="1080018"/>
                    <a:pt x="4012961" y="1071824"/>
                    <a:pt x="4047604" y="1071824"/>
                  </a:cubicBezTo>
                  <a:cubicBezTo>
                    <a:pt x="4166341" y="1071824"/>
                    <a:pt x="4262597" y="1168080"/>
                    <a:pt x="4262597" y="1286817"/>
                  </a:cubicBezTo>
                  <a:lnTo>
                    <a:pt x="4261342" y="1299271"/>
                  </a:lnTo>
                  <a:cubicBezTo>
                    <a:pt x="4332979" y="1303124"/>
                    <a:pt x="4389247" y="1362924"/>
                    <a:pt x="4389247" y="1435866"/>
                  </a:cubicBezTo>
                  <a:lnTo>
                    <a:pt x="4384196" y="1472298"/>
                  </a:lnTo>
                  <a:cubicBezTo>
                    <a:pt x="4448352" y="1506778"/>
                    <a:pt x="4489940" y="1575113"/>
                    <a:pt x="4489940" y="1653160"/>
                  </a:cubicBezTo>
                  <a:lnTo>
                    <a:pt x="4486014" y="1692110"/>
                  </a:lnTo>
                  <a:cubicBezTo>
                    <a:pt x="4600861" y="1695862"/>
                    <a:pt x="4692583" y="1790347"/>
                    <a:pt x="4692583" y="1906254"/>
                  </a:cubicBezTo>
                  <a:cubicBezTo>
                    <a:pt x="4692583" y="1973445"/>
                    <a:pt x="4661760" y="2033438"/>
                    <a:pt x="4611528" y="2070470"/>
                  </a:cubicBezTo>
                  <a:cubicBezTo>
                    <a:pt x="4582614" y="2229969"/>
                    <a:pt x="4442878" y="2350686"/>
                    <a:pt x="4274947" y="2350686"/>
                  </a:cubicBezTo>
                  <a:lnTo>
                    <a:pt x="4212495" y="2344390"/>
                  </a:lnTo>
                  <a:cubicBezTo>
                    <a:pt x="4089005" y="2480034"/>
                    <a:pt x="3910348" y="2564212"/>
                    <a:pt x="3712030" y="2564212"/>
                  </a:cubicBezTo>
                  <a:cubicBezTo>
                    <a:pt x="3621035" y="2564212"/>
                    <a:pt x="3534178" y="2546490"/>
                    <a:pt x="3455614" y="2512546"/>
                  </a:cubicBezTo>
                  <a:cubicBezTo>
                    <a:pt x="3403958" y="2545652"/>
                    <a:pt x="3342446" y="2564212"/>
                    <a:pt x="3276600" y="2564212"/>
                  </a:cubicBezTo>
                  <a:cubicBezTo>
                    <a:pt x="3209370" y="2564212"/>
                    <a:pt x="3146659" y="2544864"/>
                    <a:pt x="3094192" y="2510703"/>
                  </a:cubicBezTo>
                  <a:cubicBezTo>
                    <a:pt x="3020812" y="2539068"/>
                    <a:pt x="2940894" y="2553953"/>
                    <a:pt x="2857500" y="2553953"/>
                  </a:cubicBezTo>
                  <a:cubicBezTo>
                    <a:pt x="2796921" y="2553953"/>
                    <a:pt x="2738176" y="2546098"/>
                    <a:pt x="2682919" y="2528731"/>
                  </a:cubicBezTo>
                  <a:cubicBezTo>
                    <a:pt x="2597505" y="2570150"/>
                    <a:pt x="2501461" y="2592053"/>
                    <a:pt x="2400300" y="2592053"/>
                  </a:cubicBezTo>
                  <a:cubicBezTo>
                    <a:pt x="2310802" y="2592053"/>
                    <a:pt x="2225309" y="2574910"/>
                    <a:pt x="2147404" y="2542521"/>
                  </a:cubicBezTo>
                  <a:cubicBezTo>
                    <a:pt x="2062178" y="2582308"/>
                    <a:pt x="1967046" y="2603774"/>
                    <a:pt x="1866900" y="2603774"/>
                  </a:cubicBezTo>
                  <a:cubicBezTo>
                    <a:pt x="1704950" y="2603774"/>
                    <a:pt x="1556111" y="2547638"/>
                    <a:pt x="1440698" y="2451366"/>
                  </a:cubicBezTo>
                  <a:cubicBezTo>
                    <a:pt x="1327265" y="2540426"/>
                    <a:pt x="1184012" y="2592054"/>
                    <a:pt x="1028700" y="2592054"/>
                  </a:cubicBezTo>
                  <a:cubicBezTo>
                    <a:pt x="805761" y="2592054"/>
                    <a:pt x="607668" y="2485677"/>
                    <a:pt x="484483" y="2319337"/>
                  </a:cubicBezTo>
                  <a:cubicBezTo>
                    <a:pt x="441560" y="2339722"/>
                    <a:pt x="393510" y="2350686"/>
                    <a:pt x="342900" y="2350686"/>
                  </a:cubicBezTo>
                  <a:cubicBezTo>
                    <a:pt x="153522" y="2350686"/>
                    <a:pt x="0" y="2197164"/>
                    <a:pt x="0" y="2007786"/>
                  </a:cubicBezTo>
                  <a:cubicBezTo>
                    <a:pt x="0" y="1947033"/>
                    <a:pt x="15800" y="1889970"/>
                    <a:pt x="44156" y="1840921"/>
                  </a:cubicBezTo>
                  <a:cubicBezTo>
                    <a:pt x="15231" y="1807709"/>
                    <a:pt x="0" y="1764035"/>
                    <a:pt x="0" y="1716803"/>
                  </a:cubicBezTo>
                  <a:cubicBezTo>
                    <a:pt x="0" y="1604564"/>
                    <a:pt x="86009" y="1512412"/>
                    <a:pt x="195810" y="1503744"/>
                  </a:cubicBezTo>
                  <a:cubicBezTo>
                    <a:pt x="205458" y="1324337"/>
                    <a:pt x="354420" y="1182353"/>
                    <a:pt x="536542" y="1182353"/>
                  </a:cubicBezTo>
                  <a:lnTo>
                    <a:pt x="551193" y="1183752"/>
                  </a:lnTo>
                  <a:cubicBezTo>
                    <a:pt x="579417" y="1140014"/>
                    <a:pt x="617400" y="1103215"/>
                    <a:pt x="662233" y="1076840"/>
                  </a:cubicBezTo>
                  <a:cubicBezTo>
                    <a:pt x="661746" y="1075179"/>
                    <a:pt x="661727" y="1073504"/>
                    <a:pt x="661727" y="1071824"/>
                  </a:cubicBezTo>
                  <a:cubicBezTo>
                    <a:pt x="661727" y="977710"/>
                    <a:pt x="722201" y="897719"/>
                    <a:pt x="806717" y="869479"/>
                  </a:cubicBezTo>
                  <a:cubicBezTo>
                    <a:pt x="836430" y="521342"/>
                    <a:pt x="1129398" y="249321"/>
                    <a:pt x="1485900" y="249321"/>
                  </a:cubicBezTo>
                  <a:cubicBezTo>
                    <a:pt x="1535368" y="249321"/>
                    <a:pt x="1583612" y="254558"/>
                    <a:pt x="1629843" y="265551"/>
                  </a:cubicBezTo>
                  <a:cubicBezTo>
                    <a:pt x="1634121" y="194447"/>
                    <a:pt x="1693665" y="138793"/>
                    <a:pt x="1766207" y="138793"/>
                  </a:cubicBezTo>
                  <a:cubicBezTo>
                    <a:pt x="1786301" y="138793"/>
                    <a:pt x="1805398" y="143063"/>
                    <a:pt x="1822056" y="152042"/>
                  </a:cubicBezTo>
                  <a:cubicBezTo>
                    <a:pt x="1819598" y="147813"/>
                    <a:pt x="1819381" y="143328"/>
                    <a:pt x="1819381" y="138793"/>
                  </a:cubicBezTo>
                  <a:cubicBezTo>
                    <a:pt x="1819381" y="62140"/>
                    <a:pt x="1881521" y="0"/>
                    <a:pt x="195817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86"/>
            <p:cNvSpPr/>
            <p:nvPr/>
          </p:nvSpPr>
          <p:spPr>
            <a:xfrm>
              <a:off x="7241460" y="1468561"/>
              <a:ext cx="233956" cy="58761"/>
            </a:xfrm>
            <a:custGeom>
              <a:avLst/>
              <a:gdLst/>
              <a:ahLst/>
              <a:cxnLst/>
              <a:rect l="l" t="t" r="r" b="b"/>
              <a:pathLst>
                <a:path w="1052851" h="264435">
                  <a:moveTo>
                    <a:pt x="242208" y="0"/>
                  </a:moveTo>
                  <a:cubicBezTo>
                    <a:pt x="269588" y="0"/>
                    <a:pt x="292362" y="19724"/>
                    <a:pt x="296008" y="45936"/>
                  </a:cubicBezTo>
                  <a:cubicBezTo>
                    <a:pt x="298725" y="42244"/>
                    <a:pt x="302383" y="41731"/>
                    <a:pt x="306161" y="41731"/>
                  </a:cubicBezTo>
                  <a:cubicBezTo>
                    <a:pt x="328706" y="41731"/>
                    <a:pt x="346982" y="60007"/>
                    <a:pt x="346982" y="82552"/>
                  </a:cubicBezTo>
                  <a:lnTo>
                    <a:pt x="346197" y="84446"/>
                  </a:lnTo>
                  <a:cubicBezTo>
                    <a:pt x="351048" y="81780"/>
                    <a:pt x="356431" y="81193"/>
                    <a:pt x="361951" y="81193"/>
                  </a:cubicBezTo>
                  <a:cubicBezTo>
                    <a:pt x="382356" y="81193"/>
                    <a:pt x="400888" y="89214"/>
                    <a:pt x="414343" y="102508"/>
                  </a:cubicBezTo>
                  <a:cubicBezTo>
                    <a:pt x="424359" y="73040"/>
                    <a:pt x="452403" y="52164"/>
                    <a:pt x="485323" y="52164"/>
                  </a:cubicBezTo>
                  <a:cubicBezTo>
                    <a:pt x="516495" y="52164"/>
                    <a:pt x="543295" y="70882"/>
                    <a:pt x="554908" y="97774"/>
                  </a:cubicBezTo>
                  <a:cubicBezTo>
                    <a:pt x="558131" y="95947"/>
                    <a:pt x="561613" y="95706"/>
                    <a:pt x="565151" y="95706"/>
                  </a:cubicBezTo>
                  <a:cubicBezTo>
                    <a:pt x="587672" y="95706"/>
                    <a:pt x="607911" y="105476"/>
                    <a:pt x="621352" y="121466"/>
                  </a:cubicBezTo>
                  <a:cubicBezTo>
                    <a:pt x="633652" y="99174"/>
                    <a:pt x="657596" y="84821"/>
                    <a:pt x="684893" y="84821"/>
                  </a:cubicBezTo>
                  <a:lnTo>
                    <a:pt x="695476" y="86958"/>
                  </a:lnTo>
                  <a:cubicBezTo>
                    <a:pt x="699863" y="76168"/>
                    <a:pt x="707132" y="66956"/>
                    <a:pt x="716292" y="59922"/>
                  </a:cubicBezTo>
                  <a:cubicBezTo>
                    <a:pt x="716191" y="59755"/>
                    <a:pt x="716190" y="59587"/>
                    <a:pt x="716190" y="59418"/>
                  </a:cubicBezTo>
                  <a:cubicBezTo>
                    <a:pt x="716190" y="28606"/>
                    <a:pt x="741168" y="3628"/>
                    <a:pt x="771980" y="3628"/>
                  </a:cubicBezTo>
                  <a:cubicBezTo>
                    <a:pt x="794785" y="3628"/>
                    <a:pt x="814393" y="17310"/>
                    <a:pt x="822898" y="36978"/>
                  </a:cubicBezTo>
                  <a:cubicBezTo>
                    <a:pt x="824926" y="34261"/>
                    <a:pt x="827453" y="34021"/>
                    <a:pt x="830037" y="34021"/>
                  </a:cubicBezTo>
                  <a:cubicBezTo>
                    <a:pt x="846792" y="34021"/>
                    <a:pt x="861190" y="44116"/>
                    <a:pt x="864627" y="59797"/>
                  </a:cubicBezTo>
                  <a:cubicBezTo>
                    <a:pt x="870702" y="56734"/>
                    <a:pt x="877474" y="55792"/>
                    <a:pt x="884465" y="55792"/>
                  </a:cubicBezTo>
                  <a:cubicBezTo>
                    <a:pt x="910884" y="55792"/>
                    <a:pt x="934162" y="69237"/>
                    <a:pt x="946660" y="90441"/>
                  </a:cubicBezTo>
                  <a:cubicBezTo>
                    <a:pt x="954625" y="82633"/>
                    <a:pt x="965350" y="78050"/>
                    <a:pt x="977156" y="77265"/>
                  </a:cubicBezTo>
                  <a:cubicBezTo>
                    <a:pt x="980386" y="61242"/>
                    <a:pt x="994989" y="50800"/>
                    <a:pt x="1012030" y="50800"/>
                  </a:cubicBezTo>
                  <a:cubicBezTo>
                    <a:pt x="1034575" y="50800"/>
                    <a:pt x="1052851" y="69076"/>
                    <a:pt x="1052851" y="91621"/>
                  </a:cubicBezTo>
                  <a:cubicBezTo>
                    <a:pt x="1052851" y="104622"/>
                    <a:pt x="1046774" y="116203"/>
                    <a:pt x="1036290" y="122393"/>
                  </a:cubicBezTo>
                  <a:cubicBezTo>
                    <a:pt x="1037934" y="125380"/>
                    <a:pt x="1038227" y="128650"/>
                    <a:pt x="1038227" y="131989"/>
                  </a:cubicBezTo>
                  <a:cubicBezTo>
                    <a:pt x="1038227" y="162801"/>
                    <a:pt x="1013249" y="187779"/>
                    <a:pt x="982437" y="187779"/>
                  </a:cubicBezTo>
                  <a:cubicBezTo>
                    <a:pt x="968540" y="187779"/>
                    <a:pt x="955830" y="182698"/>
                    <a:pt x="946488" y="173799"/>
                  </a:cubicBezTo>
                  <a:cubicBezTo>
                    <a:pt x="933964" y="194862"/>
                    <a:pt x="910771" y="208192"/>
                    <a:pt x="884465" y="208192"/>
                  </a:cubicBezTo>
                  <a:cubicBezTo>
                    <a:pt x="862446" y="208192"/>
                    <a:pt x="842609" y="198853"/>
                    <a:pt x="831182" y="181890"/>
                  </a:cubicBezTo>
                  <a:cubicBezTo>
                    <a:pt x="833828" y="187713"/>
                    <a:pt x="835026" y="194183"/>
                    <a:pt x="835026" y="200932"/>
                  </a:cubicBezTo>
                  <a:cubicBezTo>
                    <a:pt x="835026" y="231744"/>
                    <a:pt x="810048" y="256722"/>
                    <a:pt x="779236" y="256722"/>
                  </a:cubicBezTo>
                  <a:cubicBezTo>
                    <a:pt x="756333" y="256722"/>
                    <a:pt x="736652" y="242921"/>
                    <a:pt x="728160" y="223136"/>
                  </a:cubicBezTo>
                  <a:cubicBezTo>
                    <a:pt x="716116" y="232165"/>
                    <a:pt x="701095" y="237221"/>
                    <a:pt x="684893" y="237221"/>
                  </a:cubicBezTo>
                  <a:cubicBezTo>
                    <a:pt x="662372" y="237221"/>
                    <a:pt x="642133" y="227451"/>
                    <a:pt x="628691" y="211462"/>
                  </a:cubicBezTo>
                  <a:cubicBezTo>
                    <a:pt x="616391" y="233753"/>
                    <a:pt x="592447" y="248106"/>
                    <a:pt x="565151" y="248106"/>
                  </a:cubicBezTo>
                  <a:lnTo>
                    <a:pt x="527912" y="236862"/>
                  </a:lnTo>
                  <a:cubicBezTo>
                    <a:pt x="525008" y="253423"/>
                    <a:pt x="510079" y="264435"/>
                    <a:pt x="492579" y="264435"/>
                  </a:cubicBezTo>
                  <a:cubicBezTo>
                    <a:pt x="480865" y="264435"/>
                    <a:pt x="470303" y="259501"/>
                    <a:pt x="463211" y="251265"/>
                  </a:cubicBezTo>
                  <a:cubicBezTo>
                    <a:pt x="455233" y="257335"/>
                    <a:pt x="445230" y="260351"/>
                    <a:pt x="434522" y="260351"/>
                  </a:cubicBezTo>
                  <a:cubicBezTo>
                    <a:pt x="412941" y="260351"/>
                    <a:pt x="394223" y="248098"/>
                    <a:pt x="385535" y="229864"/>
                  </a:cubicBezTo>
                  <a:cubicBezTo>
                    <a:pt x="378116" y="232287"/>
                    <a:pt x="370186" y="233593"/>
                    <a:pt x="361951" y="233593"/>
                  </a:cubicBezTo>
                  <a:lnTo>
                    <a:pt x="326915" y="223091"/>
                  </a:lnTo>
                  <a:cubicBezTo>
                    <a:pt x="319747" y="244883"/>
                    <a:pt x="299113" y="260351"/>
                    <a:pt x="274866" y="260351"/>
                  </a:cubicBezTo>
                  <a:cubicBezTo>
                    <a:pt x="245253" y="260351"/>
                    <a:pt x="221029" y="237279"/>
                    <a:pt x="219789" y="208092"/>
                  </a:cubicBezTo>
                  <a:cubicBezTo>
                    <a:pt x="204712" y="204934"/>
                    <a:pt x="191463" y="197093"/>
                    <a:pt x="181945" y="185724"/>
                  </a:cubicBezTo>
                  <a:cubicBezTo>
                    <a:pt x="173316" y="189487"/>
                    <a:pt x="163781" y="191407"/>
                    <a:pt x="153797" y="191407"/>
                  </a:cubicBezTo>
                  <a:cubicBezTo>
                    <a:pt x="127210" y="191407"/>
                    <a:pt x="103803" y="177791"/>
                    <a:pt x="91344" y="156376"/>
                  </a:cubicBezTo>
                  <a:cubicBezTo>
                    <a:pt x="82082" y="165134"/>
                    <a:pt x="69515" y="170090"/>
                    <a:pt x="55790" y="170090"/>
                  </a:cubicBezTo>
                  <a:cubicBezTo>
                    <a:pt x="24978" y="170090"/>
                    <a:pt x="0" y="145112"/>
                    <a:pt x="0" y="114300"/>
                  </a:cubicBezTo>
                  <a:cubicBezTo>
                    <a:pt x="0" y="83488"/>
                    <a:pt x="24978" y="58510"/>
                    <a:pt x="55790" y="58510"/>
                  </a:cubicBezTo>
                  <a:cubicBezTo>
                    <a:pt x="69881" y="58510"/>
                    <a:pt x="82752" y="63734"/>
                    <a:pt x="92185" y="72791"/>
                  </a:cubicBezTo>
                  <a:cubicBezTo>
                    <a:pt x="104772" y="52067"/>
                    <a:pt x="127759" y="39007"/>
                    <a:pt x="153797" y="39007"/>
                  </a:cubicBezTo>
                  <a:cubicBezTo>
                    <a:pt x="166244" y="39007"/>
                    <a:pt x="177994" y="41991"/>
                    <a:pt x="187981" y="48046"/>
                  </a:cubicBezTo>
                  <a:cubicBezTo>
                    <a:pt x="190803" y="20826"/>
                    <a:pt x="214073" y="0"/>
                    <a:pt x="242208"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7" name="Straight Arrow Connector 136"/>
          <p:cNvCxnSpPr/>
          <p:nvPr/>
        </p:nvCxnSpPr>
        <p:spPr>
          <a:xfrm flipH="1">
            <a:off x="6858000" y="1411355"/>
            <a:ext cx="1318598" cy="0"/>
          </a:xfrm>
          <a:prstGeom prst="straightConnector1">
            <a:avLst/>
          </a:prstGeom>
          <a:ln w="19050">
            <a:solidFill>
              <a:schemeClr val="tx2">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Oval 194"/>
          <p:cNvSpPr/>
          <p:nvPr/>
        </p:nvSpPr>
        <p:spPr>
          <a:xfrm>
            <a:off x="6955971" y="171793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371980" y="1564324"/>
            <a:ext cx="1056937" cy="369332"/>
          </a:xfrm>
          <a:prstGeom prst="rect">
            <a:avLst/>
          </a:prstGeom>
          <a:noFill/>
        </p:spPr>
        <p:txBody>
          <a:bodyPr wrap="none" lIns="91440" tIns="45720" rIns="91440" bIns="45720">
            <a:spAutoFit/>
          </a:bodyPr>
          <a:lstStyle/>
          <a:p>
            <a:pPr algn="ctr"/>
            <a:r>
              <a:rPr lang="en-US" b="1" cap="none" spc="0" dirty="0" smtClean="0">
                <a:ln w="12700">
                  <a:solidFill>
                    <a:schemeClr val="tx2">
                      <a:satMod val="155000"/>
                    </a:schemeClr>
                  </a:solidFill>
                  <a:prstDash val="solid"/>
                </a:ln>
                <a:solidFill>
                  <a:srgbClr val="BD0202"/>
                </a:solidFill>
                <a:effectLst>
                  <a:outerShdw blurRad="41275" dist="20320" dir="1800000" algn="tl" rotWithShape="0">
                    <a:srgbClr val="000000">
                      <a:alpha val="40000"/>
                    </a:srgbClr>
                  </a:outerShdw>
                </a:effectLst>
              </a:rPr>
              <a:t>Restart!</a:t>
            </a:r>
            <a:endParaRPr lang="en-US" b="1" cap="none" spc="0" dirty="0">
              <a:ln w="12700">
                <a:solidFill>
                  <a:schemeClr val="tx2">
                    <a:satMod val="155000"/>
                  </a:schemeClr>
                </a:solidFill>
                <a:prstDash val="solid"/>
              </a:ln>
              <a:solidFill>
                <a:srgbClr val="BD020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18959691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8"/>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0" presetClass="emph" presetSubtype="0" repeatCount="3000" fill="hold" grpId="1" nodeType="afterEffect">
                                  <p:stCondLst>
                                    <p:cond delay="0"/>
                                  </p:stCondLst>
                                  <p:childTnLst>
                                    <p:anim calcmode="discrete" valueType="str">
                                      <p:cBhvr override="childStyle">
                                        <p:cTn id="12" dur="5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3" fill="hold">
                            <p:stCondLst>
                              <p:cond delay="1500"/>
                            </p:stCondLst>
                            <p:childTnLst>
                              <p:par>
                                <p:cTn id="14" presetID="10" presetClass="exit" presetSubtype="0" fill="hold" grpId="2" nodeType="after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7"/>
                                        </p:tgtEl>
                                        <p:attrNameLst>
                                          <p:attrName>style.visibility</p:attrName>
                                        </p:attrNameLst>
                                      </p:cBhvr>
                                      <p:to>
                                        <p:strVal val="visible"/>
                                      </p:to>
                                    </p:set>
                                    <p:animEffect transition="in" filter="wipe(right)">
                                      <p:cBhvr>
                                        <p:cTn id="21" dur="500"/>
                                        <p:tgtEl>
                                          <p:spTgt spid="137"/>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145"/>
                                        </p:tgtEl>
                                        <p:attrNameLst>
                                          <p:attrName>style.visibility</p:attrName>
                                        </p:attrNameLst>
                                      </p:cBhvr>
                                      <p:to>
                                        <p:strVal val="visible"/>
                                      </p:to>
                                    </p:set>
                                    <p:animEffect transition="in" filter="wipe(right)">
                                      <p:cBhvr>
                                        <p:cTn id="25" dur="500"/>
                                        <p:tgtEl>
                                          <p:spTgt spid="145"/>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147"/>
                                        </p:tgtEl>
                                        <p:attrNameLst>
                                          <p:attrName>style.visibility</p:attrName>
                                        </p:attrNameLst>
                                      </p:cBhvr>
                                      <p:to>
                                        <p:strVal val="visible"/>
                                      </p:to>
                                    </p:set>
                                    <p:animEffect transition="in" filter="wipe(right)">
                                      <p:cBhvr>
                                        <p:cTn id="29" dur="500"/>
                                        <p:tgtEl>
                                          <p:spTgt spid="1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7"/>
                                        </p:tgtEl>
                                        <p:attrNameLst>
                                          <p:attrName>style.visibility</p:attrName>
                                        </p:attrNameLst>
                                      </p:cBhvr>
                                      <p:to>
                                        <p:strVal val="visible"/>
                                      </p:to>
                                    </p:set>
                                    <p:animEffect transition="in" filter="wipe(up)">
                                      <p:cBhvr>
                                        <p:cTn id="34" dur="500"/>
                                        <p:tgtEl>
                                          <p:spTgt spid="157"/>
                                        </p:tgtEl>
                                      </p:cBhvr>
                                    </p:animEffect>
                                  </p:childTnLst>
                                </p:cTn>
                              </p:par>
                            </p:childTnLst>
                          </p:cTn>
                        </p:par>
                        <p:par>
                          <p:cTn id="35" fill="hold">
                            <p:stCondLst>
                              <p:cond delay="500"/>
                            </p:stCondLst>
                            <p:childTnLst>
                              <p:par>
                                <p:cTn id="36" presetID="42" presetClass="path" presetSubtype="0" accel="50000" decel="50000" fill="hold" grpId="1" nodeType="afterEffect">
                                  <p:stCondLst>
                                    <p:cond delay="0"/>
                                  </p:stCondLst>
                                  <p:childTnLst>
                                    <p:animMotion origin="layout" path="M 3.33333E-6 -1.01203E-6 L 3.33333E-6 0.22863 " pathEditMode="relative" rAng="0" ptsTypes="AA">
                                      <p:cBhvr>
                                        <p:cTn id="37" dur="2500" fill="hold"/>
                                        <p:tgtEl>
                                          <p:spTgt spid="157"/>
                                        </p:tgtEl>
                                        <p:attrNameLst>
                                          <p:attrName>ppt_x</p:attrName>
                                          <p:attrName>ppt_y</p:attrName>
                                        </p:attrNameLst>
                                      </p:cBhvr>
                                      <p:rCtr x="0" y="11416"/>
                                    </p:animMotion>
                                  </p:childTnLst>
                                </p:cTn>
                              </p:par>
                              <p:par>
                                <p:cTn id="38" presetID="22" presetClass="entr" presetSubtype="1" fill="hold" grpId="0" nodeType="withEffect">
                                  <p:stCondLst>
                                    <p:cond delay="250"/>
                                  </p:stCondLst>
                                  <p:childTnLst>
                                    <p:set>
                                      <p:cBhvr>
                                        <p:cTn id="39" dur="1" fill="hold">
                                          <p:stCondLst>
                                            <p:cond delay="0"/>
                                          </p:stCondLst>
                                        </p:cTn>
                                        <p:tgtEl>
                                          <p:spTgt spid="156"/>
                                        </p:tgtEl>
                                        <p:attrNameLst>
                                          <p:attrName>style.visibility</p:attrName>
                                        </p:attrNameLst>
                                      </p:cBhvr>
                                      <p:to>
                                        <p:strVal val="visible"/>
                                      </p:to>
                                    </p:set>
                                    <p:animEffect transition="in" filter="wipe(up)">
                                      <p:cBhvr>
                                        <p:cTn id="40" dur="2000"/>
                                        <p:tgtEl>
                                          <p:spTgt spid="156"/>
                                        </p:tgtEl>
                                      </p:cBhvr>
                                    </p:animEffect>
                                  </p:childTnLst>
                                </p:cTn>
                              </p:par>
                              <p:par>
                                <p:cTn id="41" presetID="3" presetClass="emph" presetSubtype="2" fill="hold" grpId="0" nodeType="withEffect">
                                  <p:stCondLst>
                                    <p:cond delay="250"/>
                                  </p:stCondLst>
                                  <p:childTnLst>
                                    <p:animClr clrSpc="rgb" dir="cw">
                                      <p:cBhvr override="childStyle">
                                        <p:cTn id="42" dur="500" fill="hold"/>
                                        <p:tgtEl>
                                          <p:spTgt spid="107"/>
                                        </p:tgtEl>
                                        <p:attrNameLst>
                                          <p:attrName>style.color</p:attrName>
                                        </p:attrNameLst>
                                      </p:cBhvr>
                                      <p:to>
                                        <a:srgbClr val="FFFFFF"/>
                                      </p:to>
                                    </p:animClr>
                                  </p:childTnLst>
                                </p:cTn>
                              </p:par>
                              <p:par>
                                <p:cTn id="43" presetID="3" presetClass="emph" presetSubtype="2" fill="hold" grpId="0" nodeType="withEffect">
                                  <p:stCondLst>
                                    <p:cond delay="750"/>
                                  </p:stCondLst>
                                  <p:childTnLst>
                                    <p:animClr clrSpc="rgb" dir="cw">
                                      <p:cBhvr override="childStyle">
                                        <p:cTn id="44" dur="500" fill="hold"/>
                                        <p:tgtEl>
                                          <p:spTgt spid="108"/>
                                        </p:tgtEl>
                                        <p:attrNameLst>
                                          <p:attrName>style.color</p:attrName>
                                        </p:attrNameLst>
                                      </p:cBhvr>
                                      <p:to>
                                        <a:srgbClr val="FFFFFF"/>
                                      </p:to>
                                    </p:animClr>
                                  </p:childTnLst>
                                </p:cTn>
                              </p:par>
                              <p:par>
                                <p:cTn id="45" presetID="3" presetClass="emph" presetSubtype="2" fill="hold" grpId="0" nodeType="withEffect">
                                  <p:stCondLst>
                                    <p:cond delay="1250"/>
                                  </p:stCondLst>
                                  <p:childTnLst>
                                    <p:animClr clrSpc="rgb" dir="cw">
                                      <p:cBhvr override="childStyle">
                                        <p:cTn id="46" dur="500" fill="hold"/>
                                        <p:tgtEl>
                                          <p:spTgt spid="109"/>
                                        </p:tgtEl>
                                        <p:attrNameLst>
                                          <p:attrName>style.color</p:attrName>
                                        </p:attrNameLst>
                                      </p:cBhvr>
                                      <p:to>
                                        <a:srgbClr val="FFFFFF"/>
                                      </p:to>
                                    </p:animClr>
                                  </p:childTnLst>
                                </p:cTn>
                              </p:par>
                              <p:par>
                                <p:cTn id="47" presetID="3" presetClass="emph" presetSubtype="2" fill="hold" grpId="0" nodeType="withEffect">
                                  <p:stCondLst>
                                    <p:cond delay="1750"/>
                                  </p:stCondLst>
                                  <p:childTnLst>
                                    <p:animClr clrSpc="rgb" dir="cw">
                                      <p:cBhvr override="childStyle">
                                        <p:cTn id="48" dur="500" fill="hold"/>
                                        <p:tgtEl>
                                          <p:spTgt spid="110"/>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09" grpId="0"/>
      <p:bldP spid="110" grpId="0"/>
      <p:bldP spid="156" grpId="0" animBg="1"/>
      <p:bldP spid="157" grpId="0" animBg="1"/>
      <p:bldP spid="157" grpId="1" animBg="1"/>
      <p:bldP spid="2" grpId="0"/>
      <p:bldP spid="2" grpId="1"/>
      <p:bldP spid="2" grpId="2"/>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66713" y="325438"/>
            <a:ext cx="8410575" cy="460375"/>
          </a:xfrm>
        </p:spPr>
        <p:txBody>
          <a:bodyPr/>
          <a:lstStyle/>
          <a:p>
            <a:r>
              <a:rPr lang="en-US" sz="2800" dirty="0"/>
              <a:t>VMs are Monitored</a:t>
            </a:r>
          </a:p>
        </p:txBody>
      </p:sp>
      <p:sp>
        <p:nvSpPr>
          <p:cNvPr id="4" name="Rounded Rectangle 3"/>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Rectangle 5"/>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7" name="Rectangle 6"/>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sp>
        <p:nvSpPr>
          <p:cNvPr id="8" name="Rounded Rectangle 7"/>
          <p:cNvSpPr>
            <a:spLocks noChangeArrowheads="1"/>
          </p:cNvSpPr>
          <p:nvPr/>
        </p:nvSpPr>
        <p:spPr bwMode="auto">
          <a:xfrm>
            <a:off x="8153400" y="57150"/>
            <a:ext cx="914399" cy="278034"/>
          </a:xfrm>
          <a:prstGeom prst="roundRect">
            <a:avLst>
              <a:gd name="adj" fmla="val 16667"/>
            </a:avLst>
          </a:prstGeom>
          <a:solidFill>
            <a:schemeClr val="accent3"/>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err="1" smtClean="0">
                <a:solidFill>
                  <a:schemeClr val="lt1"/>
                </a:solidFill>
              </a:rPr>
              <a:t>PaaS</a:t>
            </a:r>
            <a:r>
              <a:rPr lang="en-US" sz="1200" dirty="0" smtClean="0">
                <a:solidFill>
                  <a:schemeClr val="lt1"/>
                </a:solidFill>
              </a:rPr>
              <a:t> Ops</a:t>
            </a:r>
            <a:endParaRPr lang="en-US" sz="1200" dirty="0">
              <a:solidFill>
                <a:schemeClr val="lt1"/>
              </a:solidFill>
              <a:latin typeface="+mn-lt"/>
              <a:ea typeface="+mn-ea"/>
            </a:endParaRPr>
          </a:p>
        </p:txBody>
      </p:sp>
      <p:grpSp>
        <p:nvGrpSpPr>
          <p:cNvPr id="9" name="Group 8"/>
          <p:cNvGrpSpPr/>
          <p:nvPr/>
        </p:nvGrpSpPr>
        <p:grpSpPr>
          <a:xfrm>
            <a:off x="6168884" y="1215518"/>
            <a:ext cx="2406385" cy="807464"/>
            <a:chOff x="6168884" y="1428750"/>
            <a:chExt cx="2406385" cy="807464"/>
          </a:xfrm>
        </p:grpSpPr>
        <p:sp>
          <p:nvSpPr>
            <p:cNvPr id="10" name="Rounded Rectangle 9"/>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11" name="Rounded Rectangle 10"/>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13" name="Group 12"/>
            <p:cNvGrpSpPr/>
            <p:nvPr/>
          </p:nvGrpSpPr>
          <p:grpSpPr>
            <a:xfrm>
              <a:off x="8176597" y="1504950"/>
              <a:ext cx="333374" cy="228600"/>
              <a:chOff x="7558089" y="1504950"/>
              <a:chExt cx="333374" cy="228600"/>
            </a:xfrm>
          </p:grpSpPr>
          <p:sp>
            <p:nvSpPr>
              <p:cNvPr id="14" name="Rounded Rectangle 13"/>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5" name="Freeform 14"/>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p:cNvGrpSpPr/>
          <p:nvPr/>
        </p:nvGrpSpPr>
        <p:grpSpPr>
          <a:xfrm>
            <a:off x="6168884" y="2198434"/>
            <a:ext cx="2406385" cy="807464"/>
            <a:chOff x="6168884" y="2297686"/>
            <a:chExt cx="2406385" cy="807464"/>
          </a:xfrm>
        </p:grpSpPr>
        <p:sp>
          <p:nvSpPr>
            <p:cNvPr id="17" name="Rounded Rectangle 16"/>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CELL</a:t>
              </a:r>
              <a:endParaRPr lang="en-US" sz="1200" b="1" dirty="0">
                <a:solidFill>
                  <a:schemeClr val="bg1"/>
                </a:solidFill>
                <a:latin typeface="+mn-lt"/>
                <a:ea typeface="+mn-ea"/>
              </a:endParaRPr>
            </a:p>
          </p:txBody>
        </p:sp>
        <p:sp>
          <p:nvSpPr>
            <p:cNvPr id="18"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0" name="Group 19"/>
            <p:cNvGrpSpPr/>
            <p:nvPr/>
          </p:nvGrpSpPr>
          <p:grpSpPr>
            <a:xfrm>
              <a:off x="8176597" y="2373886"/>
              <a:ext cx="333374" cy="228600"/>
              <a:chOff x="7558089" y="1504950"/>
              <a:chExt cx="333374" cy="228600"/>
            </a:xfrm>
          </p:grpSpPr>
          <p:sp>
            <p:nvSpPr>
              <p:cNvPr id="21" name="Rounded Rectangle 20"/>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2" name="Freeform 21"/>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6168884" y="3181350"/>
            <a:ext cx="2406385" cy="807464"/>
            <a:chOff x="6168884" y="3181350"/>
            <a:chExt cx="2406385" cy="807464"/>
          </a:xfrm>
        </p:grpSpPr>
        <p:sp>
          <p:nvSpPr>
            <p:cNvPr id="24" name="Rounded Rectangle 23"/>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25"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7" name="Group 26"/>
            <p:cNvGrpSpPr/>
            <p:nvPr/>
          </p:nvGrpSpPr>
          <p:grpSpPr>
            <a:xfrm>
              <a:off x="8177852" y="3257550"/>
              <a:ext cx="333374" cy="228600"/>
              <a:chOff x="7558089" y="1504950"/>
              <a:chExt cx="333374" cy="228600"/>
            </a:xfrm>
          </p:grpSpPr>
          <p:sp>
            <p:nvSpPr>
              <p:cNvPr id="28" name="Rounded Rectangle 2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9" name="Freeform 2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41" name="TextBox 40"/>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42" name="TextBox 41"/>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43" name="TextBox 42"/>
          <p:cNvSpPr txBox="1"/>
          <p:nvPr/>
        </p:nvSpPr>
        <p:spPr>
          <a:xfrm>
            <a:off x="821065" y="3091044"/>
            <a:ext cx="952505" cy="276999"/>
          </a:xfrm>
          <a:prstGeom prst="rect">
            <a:avLst/>
          </a:prstGeom>
          <a:noFill/>
        </p:spPr>
        <p:txBody>
          <a:bodyPr wrap="none" rtlCol="0">
            <a:spAutoFit/>
          </a:bodyPr>
          <a:lstStyle/>
          <a:p>
            <a:r>
              <a:rPr lang="en-US" sz="1200" dirty="0" err="1" smtClean="0">
                <a:solidFill>
                  <a:srgbClr val="00685D"/>
                </a:solidFill>
              </a:rPr>
              <a:t>ressurector</a:t>
            </a:r>
            <a:endParaRPr lang="en-US" sz="1200" dirty="0" smtClean="0">
              <a:solidFill>
                <a:srgbClr val="00685D"/>
              </a:solidFill>
            </a:endParaRPr>
          </a:p>
        </p:txBody>
      </p:sp>
      <p:cxnSp>
        <p:nvCxnSpPr>
          <p:cNvPr id="50" name="Straight Connector 49"/>
          <p:cNvCxnSpPr/>
          <p:nvPr/>
        </p:nvCxnSpPr>
        <p:spPr>
          <a:xfrm>
            <a:off x="721749" y="336804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21065" y="3348434"/>
            <a:ext cx="338554" cy="276999"/>
          </a:xfrm>
          <a:prstGeom prst="rect">
            <a:avLst/>
          </a:prstGeom>
          <a:noFill/>
        </p:spPr>
        <p:txBody>
          <a:bodyPr wrap="none" rtlCol="0">
            <a:spAutoFit/>
          </a:bodyPr>
          <a:lstStyle/>
          <a:p>
            <a:r>
              <a:rPr lang="en-US" sz="1200" dirty="0" smtClean="0">
                <a:solidFill>
                  <a:srgbClr val="00685D"/>
                </a:solidFill>
              </a:rPr>
              <a:t>…</a:t>
            </a:r>
          </a:p>
        </p:txBody>
      </p:sp>
      <p:grpSp>
        <p:nvGrpSpPr>
          <p:cNvPr id="52" name="Group 51"/>
          <p:cNvGrpSpPr/>
          <p:nvPr/>
        </p:nvGrpSpPr>
        <p:grpSpPr>
          <a:xfrm>
            <a:off x="3686175" y="1624649"/>
            <a:ext cx="1838202" cy="443726"/>
            <a:chOff x="4876800" y="2326964"/>
            <a:chExt cx="1838202" cy="443726"/>
          </a:xfrm>
        </p:grpSpPr>
        <p:sp>
          <p:nvSpPr>
            <p:cNvPr id="53" name="Rounded Rectangle 52"/>
            <p:cNvSpPr>
              <a:spLocks noChangeArrowheads="1"/>
            </p:cNvSpPr>
            <p:nvPr/>
          </p:nvSpPr>
          <p:spPr bwMode="auto">
            <a:xfrm>
              <a:off x="4876800" y="2326964"/>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BOSH Director</a:t>
              </a:r>
              <a:endParaRPr lang="en-US" sz="1200" b="1" dirty="0">
                <a:solidFill>
                  <a:schemeClr val="bg1"/>
                </a:solidFill>
                <a:latin typeface="+mn-lt"/>
                <a:ea typeface="+mn-ea"/>
              </a:endParaRPr>
            </a:p>
          </p:txBody>
        </p:sp>
        <p:sp>
          <p:nvSpPr>
            <p:cNvPr id="54" name="Rectangle 76"/>
            <p:cNvSpPr/>
            <p:nvPr/>
          </p:nvSpPr>
          <p:spPr>
            <a:xfrm>
              <a:off x="5138231"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663095" y="1105736"/>
            <a:ext cx="1165705" cy="499973"/>
            <a:chOff x="663095" y="1105736"/>
            <a:chExt cx="1165705" cy="499973"/>
          </a:xfrm>
        </p:grpSpPr>
        <p:sp>
          <p:nvSpPr>
            <p:cNvPr id="56" name="Rounded Rectangle 42"/>
            <p:cNvSpPr/>
            <p:nvPr/>
          </p:nvSpPr>
          <p:spPr>
            <a:xfrm>
              <a:off x="1041698" y="1105736"/>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7" name="TextBox 56"/>
            <p:cNvSpPr txBox="1"/>
            <p:nvPr/>
          </p:nvSpPr>
          <p:spPr>
            <a:xfrm>
              <a:off x="663095" y="1328710"/>
              <a:ext cx="1165705" cy="276999"/>
            </a:xfrm>
            <a:prstGeom prst="rect">
              <a:avLst/>
            </a:prstGeom>
            <a:noFill/>
          </p:spPr>
          <p:txBody>
            <a:bodyPr wrap="none" rtlCol="0">
              <a:spAutoFit/>
            </a:bodyPr>
            <a:lstStyle/>
            <a:p>
              <a:pPr algn="ctr"/>
              <a:r>
                <a:rPr lang="en-US" sz="1200" b="1" dirty="0" smtClean="0">
                  <a:solidFill>
                    <a:schemeClr val="bg2"/>
                  </a:solidFill>
                </a:rPr>
                <a:t>Desired State</a:t>
              </a:r>
            </a:p>
          </p:txBody>
        </p:sp>
      </p:grpSp>
      <p:grpSp>
        <p:nvGrpSpPr>
          <p:cNvPr id="60" name="Group 59"/>
          <p:cNvGrpSpPr/>
          <p:nvPr/>
        </p:nvGrpSpPr>
        <p:grpSpPr>
          <a:xfrm>
            <a:off x="1878761" y="1105736"/>
            <a:ext cx="1072730" cy="496563"/>
            <a:chOff x="1878761" y="1105736"/>
            <a:chExt cx="1072730" cy="496563"/>
          </a:xfrm>
        </p:grpSpPr>
        <p:sp>
          <p:nvSpPr>
            <p:cNvPr id="55" name="Rounded Rectangle 42"/>
            <p:cNvSpPr/>
            <p:nvPr/>
          </p:nvSpPr>
          <p:spPr>
            <a:xfrm>
              <a:off x="2210875" y="1105736"/>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8" name="TextBox 57"/>
            <p:cNvSpPr txBox="1"/>
            <p:nvPr/>
          </p:nvSpPr>
          <p:spPr>
            <a:xfrm>
              <a:off x="1878761" y="1325300"/>
              <a:ext cx="1072730" cy="276999"/>
            </a:xfrm>
            <a:prstGeom prst="rect">
              <a:avLst/>
            </a:prstGeom>
            <a:noFill/>
          </p:spPr>
          <p:txBody>
            <a:bodyPr wrap="none" rtlCol="0">
              <a:spAutoFit/>
            </a:bodyPr>
            <a:lstStyle/>
            <a:p>
              <a:pPr algn="ctr"/>
              <a:r>
                <a:rPr lang="en-US" sz="1200" b="1" dirty="0" smtClean="0">
                  <a:solidFill>
                    <a:schemeClr val="bg2"/>
                  </a:solidFill>
                </a:rPr>
                <a:t>Actual State</a:t>
              </a:r>
            </a:p>
          </p:txBody>
        </p:sp>
      </p:grpSp>
      <p:grpSp>
        <p:nvGrpSpPr>
          <p:cNvPr id="77" name="Group 76"/>
          <p:cNvGrpSpPr/>
          <p:nvPr/>
        </p:nvGrpSpPr>
        <p:grpSpPr>
          <a:xfrm>
            <a:off x="5524377" y="1619250"/>
            <a:ext cx="644507" cy="1965832"/>
            <a:chOff x="5524377" y="1619250"/>
            <a:chExt cx="644507" cy="1965832"/>
          </a:xfrm>
        </p:grpSpPr>
        <p:cxnSp>
          <p:nvCxnSpPr>
            <p:cNvPr id="62" name="Straight Arrow Connector 61"/>
            <p:cNvCxnSpPr>
              <a:stCxn id="10" idx="1"/>
            </p:cNvCxnSpPr>
            <p:nvPr/>
          </p:nvCxnSpPr>
          <p:spPr>
            <a:xfrm flipH="1">
              <a:off x="5524377" y="1619250"/>
              <a:ext cx="644507" cy="844936"/>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31" idx="3"/>
            </p:cNvCxnSpPr>
            <p:nvPr/>
          </p:nvCxnSpPr>
          <p:spPr>
            <a:xfrm flipH="1">
              <a:off x="5524377" y="2686049"/>
              <a:ext cx="644507"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4" idx="1"/>
            </p:cNvCxnSpPr>
            <p:nvPr/>
          </p:nvCxnSpPr>
          <p:spPr>
            <a:xfrm flipH="1" flipV="1">
              <a:off x="5524377" y="2907912"/>
              <a:ext cx="644507" cy="67717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a:stCxn id="31" idx="1"/>
          </p:cNvCxnSpPr>
          <p:nvPr/>
        </p:nvCxnSpPr>
        <p:spPr>
          <a:xfrm flipH="1">
            <a:off x="3038474" y="2686049"/>
            <a:ext cx="64770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3038473" y="1828623"/>
            <a:ext cx="64770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3038472" y="1944107"/>
            <a:ext cx="647701" cy="0"/>
          </a:xfrm>
          <a:prstGeom prst="straightConnector1">
            <a:avLst/>
          </a:prstGeom>
          <a:ln w="19050">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169175" y="1107627"/>
            <a:ext cx="416579" cy="416579"/>
            <a:chOff x="3169175" y="1107627"/>
            <a:chExt cx="416579" cy="416579"/>
          </a:xfrm>
        </p:grpSpPr>
        <p:sp>
          <p:nvSpPr>
            <p:cNvPr id="84" name="Oval 83"/>
            <p:cNvSpPr/>
            <p:nvPr/>
          </p:nvSpPr>
          <p:spPr>
            <a:xfrm>
              <a:off x="3169175" y="1107627"/>
              <a:ext cx="416579" cy="416579"/>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p:nvGrpSpPr>
          <p:grpSpPr>
            <a:xfrm>
              <a:off x="3196489" y="1134941"/>
              <a:ext cx="361950" cy="361950"/>
              <a:chOff x="4876800" y="325438"/>
              <a:chExt cx="483966" cy="483966"/>
            </a:xfrm>
          </p:grpSpPr>
          <p:sp>
            <p:nvSpPr>
              <p:cNvPr id="78" name="Chevron 77"/>
              <p:cNvSpPr/>
              <p:nvPr/>
            </p:nvSpPr>
            <p:spPr>
              <a:xfrm rot="5400000">
                <a:off x="4995306" y="444249"/>
                <a:ext cx="246950" cy="269057"/>
              </a:xfrm>
              <a:custGeom>
                <a:avLst/>
                <a:gdLst>
                  <a:gd name="connsiteX0" fmla="*/ 0 w 304800"/>
                  <a:gd name="connsiteY0" fmla="*/ 0 h 271463"/>
                  <a:gd name="connsiteX1" fmla="*/ 145487 w 304800"/>
                  <a:gd name="connsiteY1" fmla="*/ 0 h 271463"/>
                  <a:gd name="connsiteX2" fmla="*/ 304800 w 304800"/>
                  <a:gd name="connsiteY2" fmla="*/ 135732 h 271463"/>
                  <a:gd name="connsiteX3" fmla="*/ 145487 w 304800"/>
                  <a:gd name="connsiteY3" fmla="*/ 271463 h 271463"/>
                  <a:gd name="connsiteX4" fmla="*/ 0 w 304800"/>
                  <a:gd name="connsiteY4" fmla="*/ 271463 h 271463"/>
                  <a:gd name="connsiteX5" fmla="*/ 159313 w 304800"/>
                  <a:gd name="connsiteY5" fmla="*/ 135732 h 271463"/>
                  <a:gd name="connsiteX6" fmla="*/ 0 w 304800"/>
                  <a:gd name="connsiteY6" fmla="*/ 0 h 271463"/>
                  <a:gd name="connsiteX0" fmla="*/ 0 w 482962"/>
                  <a:gd name="connsiteY0" fmla="*/ 0 h 426047"/>
                  <a:gd name="connsiteX1" fmla="*/ 323649 w 482962"/>
                  <a:gd name="connsiteY1" fmla="*/ 154584 h 426047"/>
                  <a:gd name="connsiteX2" fmla="*/ 482962 w 482962"/>
                  <a:gd name="connsiteY2" fmla="*/ 290316 h 426047"/>
                  <a:gd name="connsiteX3" fmla="*/ 323649 w 482962"/>
                  <a:gd name="connsiteY3" fmla="*/ 426047 h 426047"/>
                  <a:gd name="connsiteX4" fmla="*/ 178162 w 482962"/>
                  <a:gd name="connsiteY4" fmla="*/ 426047 h 426047"/>
                  <a:gd name="connsiteX5" fmla="*/ 337475 w 482962"/>
                  <a:gd name="connsiteY5" fmla="*/ 290316 h 426047"/>
                  <a:gd name="connsiteX6" fmla="*/ 0 w 482962"/>
                  <a:gd name="connsiteY6" fmla="*/ 0 h 426047"/>
                  <a:gd name="connsiteX0" fmla="*/ 0 w 482962"/>
                  <a:gd name="connsiteY0" fmla="*/ 0 h 426047"/>
                  <a:gd name="connsiteX1" fmla="*/ 158588 w 482962"/>
                  <a:gd name="connsiteY1" fmla="*/ 2621 h 426047"/>
                  <a:gd name="connsiteX2" fmla="*/ 482962 w 482962"/>
                  <a:gd name="connsiteY2" fmla="*/ 290316 h 426047"/>
                  <a:gd name="connsiteX3" fmla="*/ 323649 w 482962"/>
                  <a:gd name="connsiteY3" fmla="*/ 426047 h 426047"/>
                  <a:gd name="connsiteX4" fmla="*/ 178162 w 482962"/>
                  <a:gd name="connsiteY4" fmla="*/ 426047 h 426047"/>
                  <a:gd name="connsiteX5" fmla="*/ 337475 w 482962"/>
                  <a:gd name="connsiteY5" fmla="*/ 290316 h 426047"/>
                  <a:gd name="connsiteX6" fmla="*/ 0 w 482962"/>
                  <a:gd name="connsiteY6" fmla="*/ 0 h 426047"/>
                  <a:gd name="connsiteX0" fmla="*/ 0 w 388637"/>
                  <a:gd name="connsiteY0" fmla="*/ 70740 h 423426"/>
                  <a:gd name="connsiteX1" fmla="*/ 64263 w 388637"/>
                  <a:gd name="connsiteY1" fmla="*/ 0 h 423426"/>
                  <a:gd name="connsiteX2" fmla="*/ 388637 w 388637"/>
                  <a:gd name="connsiteY2" fmla="*/ 287695 h 423426"/>
                  <a:gd name="connsiteX3" fmla="*/ 229324 w 388637"/>
                  <a:gd name="connsiteY3" fmla="*/ 423426 h 423426"/>
                  <a:gd name="connsiteX4" fmla="*/ 83837 w 388637"/>
                  <a:gd name="connsiteY4" fmla="*/ 423426 h 423426"/>
                  <a:gd name="connsiteX5" fmla="*/ 243150 w 388637"/>
                  <a:gd name="connsiteY5" fmla="*/ 287695 h 423426"/>
                  <a:gd name="connsiteX6" fmla="*/ 0 w 388637"/>
                  <a:gd name="connsiteY6" fmla="*/ 70740 h 423426"/>
                  <a:gd name="connsiteX0" fmla="*/ 0 w 388637"/>
                  <a:gd name="connsiteY0" fmla="*/ 70740 h 423426"/>
                  <a:gd name="connsiteX1" fmla="*/ 64263 w 388637"/>
                  <a:gd name="connsiteY1" fmla="*/ 0 h 423426"/>
                  <a:gd name="connsiteX2" fmla="*/ 388637 w 388637"/>
                  <a:gd name="connsiteY2" fmla="*/ 287695 h 423426"/>
                  <a:gd name="connsiteX3" fmla="*/ 229324 w 388637"/>
                  <a:gd name="connsiteY3" fmla="*/ 423426 h 423426"/>
                  <a:gd name="connsiteX4" fmla="*/ 162441 w 388637"/>
                  <a:gd name="connsiteY4" fmla="*/ 363165 h 423426"/>
                  <a:gd name="connsiteX5" fmla="*/ 243150 w 388637"/>
                  <a:gd name="connsiteY5" fmla="*/ 287695 h 423426"/>
                  <a:gd name="connsiteX6" fmla="*/ 0 w 388637"/>
                  <a:gd name="connsiteY6" fmla="*/ 70740 h 42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637" h="423426">
                    <a:moveTo>
                      <a:pt x="0" y="70740"/>
                    </a:moveTo>
                    <a:lnTo>
                      <a:pt x="64263" y="0"/>
                    </a:lnTo>
                    <a:lnTo>
                      <a:pt x="388637" y="287695"/>
                    </a:lnTo>
                    <a:lnTo>
                      <a:pt x="229324" y="423426"/>
                    </a:lnTo>
                    <a:lnTo>
                      <a:pt x="162441" y="363165"/>
                    </a:lnTo>
                    <a:lnTo>
                      <a:pt x="243150" y="287695"/>
                    </a:lnTo>
                    <a:lnTo>
                      <a:pt x="0" y="70740"/>
                    </a:ln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Oval 78"/>
              <p:cNvSpPr/>
              <p:nvPr/>
            </p:nvSpPr>
            <p:spPr>
              <a:xfrm>
                <a:off x="4876800" y="325438"/>
                <a:ext cx="483966" cy="483966"/>
              </a:xfrm>
              <a:custGeom>
                <a:avLst/>
                <a:gdLst/>
                <a:ahLst/>
                <a:cxnLst/>
                <a:rect l="l" t="t" r="r" b="b"/>
                <a:pathLst>
                  <a:path w="483966" h="483966">
                    <a:moveTo>
                      <a:pt x="241984" y="65509"/>
                    </a:moveTo>
                    <a:cubicBezTo>
                      <a:pt x="144520" y="65509"/>
                      <a:pt x="65509" y="144520"/>
                      <a:pt x="65509" y="241984"/>
                    </a:cubicBezTo>
                    <a:cubicBezTo>
                      <a:pt x="65509" y="339448"/>
                      <a:pt x="144520" y="418459"/>
                      <a:pt x="241984" y="418459"/>
                    </a:cubicBezTo>
                    <a:cubicBezTo>
                      <a:pt x="339448" y="418459"/>
                      <a:pt x="418459" y="339448"/>
                      <a:pt x="418459" y="241984"/>
                    </a:cubicBezTo>
                    <a:cubicBezTo>
                      <a:pt x="418459" y="144520"/>
                      <a:pt x="339448" y="65509"/>
                      <a:pt x="241984" y="65509"/>
                    </a:cubicBezTo>
                    <a:close/>
                    <a:moveTo>
                      <a:pt x="241983" y="0"/>
                    </a:moveTo>
                    <a:cubicBezTo>
                      <a:pt x="375627" y="0"/>
                      <a:pt x="483966" y="108339"/>
                      <a:pt x="483966" y="241983"/>
                    </a:cubicBezTo>
                    <a:cubicBezTo>
                      <a:pt x="483966" y="375627"/>
                      <a:pt x="375627" y="483966"/>
                      <a:pt x="241983" y="483966"/>
                    </a:cubicBezTo>
                    <a:cubicBezTo>
                      <a:pt x="108339" y="483966"/>
                      <a:pt x="0" y="375627"/>
                      <a:pt x="0" y="241983"/>
                    </a:cubicBezTo>
                    <a:cubicBezTo>
                      <a:pt x="0" y="108339"/>
                      <a:pt x="108339" y="0"/>
                      <a:pt x="241983" y="0"/>
                    </a:cubicBez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7" name="Oval 194"/>
          <p:cNvSpPr/>
          <p:nvPr/>
        </p:nvSpPr>
        <p:spPr>
          <a:xfrm>
            <a:off x="6955971" y="171793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0812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right)">
                                      <p:cBhvr>
                                        <p:cTn id="12" dur="500"/>
                                        <p:tgtEl>
                                          <p:spTgt spid="7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wipe(left)">
                                      <p:cBhvr>
                                        <p:cTn id="21" dur="500"/>
                                        <p:tgtEl>
                                          <p:spTgt spid="76"/>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right)">
                                      <p:cBhvr>
                                        <p:cTn id="25" dur="500"/>
                                        <p:tgtEl>
                                          <p:spTgt spid="75"/>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66713" y="325438"/>
            <a:ext cx="8410575" cy="460375"/>
          </a:xfrm>
        </p:spPr>
        <p:txBody>
          <a:bodyPr/>
          <a:lstStyle/>
          <a:p>
            <a:r>
              <a:rPr lang="en-US" sz="2800" dirty="0"/>
              <a:t>VMs are Monitored</a:t>
            </a:r>
          </a:p>
        </p:txBody>
      </p:sp>
      <p:sp>
        <p:nvSpPr>
          <p:cNvPr id="4" name="Rounded Rectangle 3"/>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Rectangle 5"/>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7" name="Rectangle 6"/>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sp>
        <p:nvSpPr>
          <p:cNvPr id="8" name="Rounded Rectangle 7"/>
          <p:cNvSpPr>
            <a:spLocks noChangeArrowheads="1"/>
          </p:cNvSpPr>
          <p:nvPr/>
        </p:nvSpPr>
        <p:spPr bwMode="auto">
          <a:xfrm>
            <a:off x="8153400" y="57150"/>
            <a:ext cx="914399" cy="278034"/>
          </a:xfrm>
          <a:prstGeom prst="roundRect">
            <a:avLst>
              <a:gd name="adj" fmla="val 16667"/>
            </a:avLst>
          </a:prstGeom>
          <a:solidFill>
            <a:schemeClr val="accent3"/>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err="1" smtClean="0">
                <a:solidFill>
                  <a:schemeClr val="lt1"/>
                </a:solidFill>
              </a:rPr>
              <a:t>PaaS</a:t>
            </a:r>
            <a:r>
              <a:rPr lang="en-US" sz="1200" dirty="0" smtClean="0">
                <a:solidFill>
                  <a:schemeClr val="lt1"/>
                </a:solidFill>
              </a:rPr>
              <a:t> Ops</a:t>
            </a:r>
            <a:endParaRPr lang="en-US" sz="1200" dirty="0">
              <a:solidFill>
                <a:schemeClr val="lt1"/>
              </a:solidFill>
              <a:latin typeface="+mn-lt"/>
              <a:ea typeface="+mn-ea"/>
            </a:endParaRPr>
          </a:p>
        </p:txBody>
      </p:sp>
      <p:grpSp>
        <p:nvGrpSpPr>
          <p:cNvPr id="9" name="Group 8"/>
          <p:cNvGrpSpPr/>
          <p:nvPr/>
        </p:nvGrpSpPr>
        <p:grpSpPr>
          <a:xfrm>
            <a:off x="6168884" y="1215518"/>
            <a:ext cx="2406385" cy="807464"/>
            <a:chOff x="6168884" y="1428750"/>
            <a:chExt cx="2406385" cy="807464"/>
          </a:xfrm>
        </p:grpSpPr>
        <p:sp>
          <p:nvSpPr>
            <p:cNvPr id="10" name="Rounded Rectangle 9"/>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11" name="Rounded Rectangle 10"/>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13" name="Group 12"/>
            <p:cNvGrpSpPr/>
            <p:nvPr/>
          </p:nvGrpSpPr>
          <p:grpSpPr>
            <a:xfrm>
              <a:off x="8176597" y="1504950"/>
              <a:ext cx="333374" cy="228600"/>
              <a:chOff x="7558089" y="1504950"/>
              <a:chExt cx="333374" cy="228600"/>
            </a:xfrm>
          </p:grpSpPr>
          <p:sp>
            <p:nvSpPr>
              <p:cNvPr id="14" name="Rounded Rectangle 13"/>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5" name="Freeform 14"/>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p:cNvGrpSpPr/>
          <p:nvPr/>
        </p:nvGrpSpPr>
        <p:grpSpPr>
          <a:xfrm>
            <a:off x="6168884" y="2198434"/>
            <a:ext cx="2406385" cy="807464"/>
            <a:chOff x="6168884" y="2297686"/>
            <a:chExt cx="2406385" cy="807464"/>
          </a:xfrm>
        </p:grpSpPr>
        <p:sp>
          <p:nvSpPr>
            <p:cNvPr id="17" name="Rounded Rectangle 16"/>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CELL</a:t>
              </a:r>
              <a:endParaRPr lang="en-US" sz="1200" b="1" dirty="0">
                <a:solidFill>
                  <a:schemeClr val="bg1"/>
                </a:solidFill>
                <a:latin typeface="+mn-lt"/>
                <a:ea typeface="+mn-ea"/>
              </a:endParaRPr>
            </a:p>
          </p:txBody>
        </p:sp>
        <p:sp>
          <p:nvSpPr>
            <p:cNvPr id="18"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0" name="Group 19"/>
            <p:cNvGrpSpPr/>
            <p:nvPr/>
          </p:nvGrpSpPr>
          <p:grpSpPr>
            <a:xfrm>
              <a:off x="8176597" y="2373886"/>
              <a:ext cx="333374" cy="228600"/>
              <a:chOff x="7558089" y="1504950"/>
              <a:chExt cx="333374" cy="228600"/>
            </a:xfrm>
          </p:grpSpPr>
          <p:sp>
            <p:nvSpPr>
              <p:cNvPr id="21" name="Rounded Rectangle 20"/>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2" name="Freeform 21"/>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6168884" y="3181350"/>
            <a:ext cx="2406385" cy="807464"/>
            <a:chOff x="6168884" y="3181350"/>
            <a:chExt cx="2406385" cy="807464"/>
          </a:xfrm>
        </p:grpSpPr>
        <p:sp>
          <p:nvSpPr>
            <p:cNvPr id="24" name="Rounded Rectangle 23"/>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25"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7" name="Group 26"/>
            <p:cNvGrpSpPr/>
            <p:nvPr/>
          </p:nvGrpSpPr>
          <p:grpSpPr>
            <a:xfrm>
              <a:off x="8177852" y="3257550"/>
              <a:ext cx="333374" cy="228600"/>
              <a:chOff x="7558089" y="1504950"/>
              <a:chExt cx="333374" cy="228600"/>
            </a:xfrm>
          </p:grpSpPr>
          <p:sp>
            <p:nvSpPr>
              <p:cNvPr id="28" name="Rounded Rectangle 2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9" name="Freeform 2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41" name="TextBox 40"/>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42" name="TextBox 41"/>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43" name="TextBox 42"/>
          <p:cNvSpPr txBox="1"/>
          <p:nvPr/>
        </p:nvSpPr>
        <p:spPr>
          <a:xfrm>
            <a:off x="821065" y="3091044"/>
            <a:ext cx="952505" cy="276999"/>
          </a:xfrm>
          <a:prstGeom prst="rect">
            <a:avLst/>
          </a:prstGeom>
          <a:noFill/>
        </p:spPr>
        <p:txBody>
          <a:bodyPr wrap="none" rtlCol="0">
            <a:spAutoFit/>
          </a:bodyPr>
          <a:lstStyle/>
          <a:p>
            <a:r>
              <a:rPr lang="en-US" sz="1200" dirty="0" err="1" smtClean="0">
                <a:solidFill>
                  <a:srgbClr val="00685D"/>
                </a:solidFill>
              </a:rPr>
              <a:t>ressurector</a:t>
            </a:r>
            <a:endParaRPr lang="en-US" sz="1200" dirty="0" smtClean="0">
              <a:solidFill>
                <a:srgbClr val="00685D"/>
              </a:solidFill>
            </a:endParaRPr>
          </a:p>
        </p:txBody>
      </p:sp>
      <p:sp>
        <p:nvSpPr>
          <p:cNvPr id="44" name="Rectangle 43"/>
          <p:cNvSpPr/>
          <p:nvPr/>
        </p:nvSpPr>
        <p:spPr>
          <a:xfrm>
            <a:off x="2787081" y="2042952"/>
            <a:ext cx="102588" cy="154213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rot="10800000">
            <a:off x="2724075" y="2041468"/>
            <a:ext cx="228600" cy="197069"/>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21749" y="336804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21065" y="3348434"/>
            <a:ext cx="338554" cy="276999"/>
          </a:xfrm>
          <a:prstGeom prst="rect">
            <a:avLst/>
          </a:prstGeom>
          <a:noFill/>
        </p:spPr>
        <p:txBody>
          <a:bodyPr wrap="none" rtlCol="0">
            <a:spAutoFit/>
          </a:bodyPr>
          <a:lstStyle/>
          <a:p>
            <a:r>
              <a:rPr lang="en-US" sz="1200" dirty="0" smtClean="0">
                <a:solidFill>
                  <a:srgbClr val="00685D"/>
                </a:solidFill>
              </a:rPr>
              <a:t>…</a:t>
            </a:r>
          </a:p>
        </p:txBody>
      </p:sp>
      <p:grpSp>
        <p:nvGrpSpPr>
          <p:cNvPr id="48" name="Group 47"/>
          <p:cNvGrpSpPr/>
          <p:nvPr/>
        </p:nvGrpSpPr>
        <p:grpSpPr>
          <a:xfrm>
            <a:off x="3686175" y="1624649"/>
            <a:ext cx="1838202" cy="443726"/>
            <a:chOff x="4876800" y="2326964"/>
            <a:chExt cx="1838202" cy="443726"/>
          </a:xfrm>
        </p:grpSpPr>
        <p:sp>
          <p:nvSpPr>
            <p:cNvPr id="49" name="Rounded Rectangle 48"/>
            <p:cNvSpPr>
              <a:spLocks noChangeArrowheads="1"/>
            </p:cNvSpPr>
            <p:nvPr/>
          </p:nvSpPr>
          <p:spPr bwMode="auto">
            <a:xfrm>
              <a:off x="4876800" y="2326964"/>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BOSH Director</a:t>
              </a:r>
              <a:endParaRPr lang="en-US" sz="1200" b="1" dirty="0">
                <a:solidFill>
                  <a:schemeClr val="bg1"/>
                </a:solidFill>
                <a:latin typeface="+mn-lt"/>
                <a:ea typeface="+mn-ea"/>
              </a:endParaRPr>
            </a:p>
          </p:txBody>
        </p:sp>
        <p:sp>
          <p:nvSpPr>
            <p:cNvPr id="50" name="Rectangle 76"/>
            <p:cNvSpPr/>
            <p:nvPr/>
          </p:nvSpPr>
          <p:spPr>
            <a:xfrm>
              <a:off x="5138231"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663095" y="1105736"/>
            <a:ext cx="1165705" cy="499973"/>
            <a:chOff x="663095" y="1105736"/>
            <a:chExt cx="1165705" cy="499973"/>
          </a:xfrm>
        </p:grpSpPr>
        <p:sp>
          <p:nvSpPr>
            <p:cNvPr id="52" name="Rounded Rectangle 42"/>
            <p:cNvSpPr/>
            <p:nvPr/>
          </p:nvSpPr>
          <p:spPr>
            <a:xfrm>
              <a:off x="1041698" y="1105736"/>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3" name="TextBox 52"/>
            <p:cNvSpPr txBox="1"/>
            <p:nvPr/>
          </p:nvSpPr>
          <p:spPr>
            <a:xfrm>
              <a:off x="663095" y="1328710"/>
              <a:ext cx="1165705" cy="276999"/>
            </a:xfrm>
            <a:prstGeom prst="rect">
              <a:avLst/>
            </a:prstGeom>
            <a:noFill/>
          </p:spPr>
          <p:txBody>
            <a:bodyPr wrap="none" rtlCol="0">
              <a:spAutoFit/>
            </a:bodyPr>
            <a:lstStyle/>
            <a:p>
              <a:pPr algn="ctr"/>
              <a:r>
                <a:rPr lang="en-US" sz="1200" b="1" dirty="0" smtClean="0">
                  <a:solidFill>
                    <a:schemeClr val="bg2"/>
                  </a:solidFill>
                </a:rPr>
                <a:t>Desired State</a:t>
              </a:r>
            </a:p>
          </p:txBody>
        </p:sp>
      </p:grpSp>
      <p:grpSp>
        <p:nvGrpSpPr>
          <p:cNvPr id="63" name="Group 62"/>
          <p:cNvGrpSpPr/>
          <p:nvPr/>
        </p:nvGrpSpPr>
        <p:grpSpPr>
          <a:xfrm>
            <a:off x="5524377" y="1619250"/>
            <a:ext cx="644507" cy="1965832"/>
            <a:chOff x="5524377" y="1619250"/>
            <a:chExt cx="644507" cy="1965832"/>
          </a:xfrm>
        </p:grpSpPr>
        <p:cxnSp>
          <p:nvCxnSpPr>
            <p:cNvPr id="57" name="Straight Arrow Connector 56"/>
            <p:cNvCxnSpPr>
              <a:stCxn id="10" idx="1"/>
            </p:cNvCxnSpPr>
            <p:nvPr/>
          </p:nvCxnSpPr>
          <p:spPr>
            <a:xfrm flipH="1">
              <a:off x="5524377" y="1619250"/>
              <a:ext cx="644507" cy="844936"/>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4" idx="1"/>
            </p:cNvCxnSpPr>
            <p:nvPr/>
          </p:nvCxnSpPr>
          <p:spPr>
            <a:xfrm flipH="1" flipV="1">
              <a:off x="5524377" y="2907912"/>
              <a:ext cx="644507" cy="67717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60" name="Straight Arrow Connector 59"/>
          <p:cNvCxnSpPr>
            <a:stCxn id="31" idx="1"/>
          </p:cNvCxnSpPr>
          <p:nvPr/>
        </p:nvCxnSpPr>
        <p:spPr>
          <a:xfrm flipH="1">
            <a:off x="3038474" y="2686049"/>
            <a:ext cx="64770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038473" y="1828623"/>
            <a:ext cx="64770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3038472" y="1944107"/>
            <a:ext cx="647701" cy="0"/>
          </a:xfrm>
          <a:prstGeom prst="straightConnector1">
            <a:avLst/>
          </a:prstGeom>
          <a:ln w="19050">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1878761" y="1105736"/>
            <a:ext cx="1072730" cy="496563"/>
            <a:chOff x="1878761" y="1105736"/>
            <a:chExt cx="1072730" cy="496563"/>
          </a:xfrm>
        </p:grpSpPr>
        <p:sp>
          <p:nvSpPr>
            <p:cNvPr id="56" name="TextBox 55"/>
            <p:cNvSpPr txBox="1"/>
            <p:nvPr/>
          </p:nvSpPr>
          <p:spPr>
            <a:xfrm>
              <a:off x="1878761" y="1325300"/>
              <a:ext cx="1072730" cy="276999"/>
            </a:xfrm>
            <a:prstGeom prst="rect">
              <a:avLst/>
            </a:prstGeom>
            <a:noFill/>
          </p:spPr>
          <p:txBody>
            <a:bodyPr wrap="none" rtlCol="0">
              <a:spAutoFit/>
            </a:bodyPr>
            <a:lstStyle/>
            <a:p>
              <a:pPr algn="ctr"/>
              <a:r>
                <a:rPr lang="en-US" sz="1200" b="1" dirty="0" smtClean="0">
                  <a:solidFill>
                    <a:schemeClr val="bg2"/>
                  </a:solidFill>
                </a:rPr>
                <a:t>Actual State</a:t>
              </a:r>
            </a:p>
          </p:txBody>
        </p:sp>
        <p:sp>
          <p:nvSpPr>
            <p:cNvPr id="64" name="Rounded Rectangle 67"/>
            <p:cNvSpPr/>
            <p:nvPr/>
          </p:nvSpPr>
          <p:spPr>
            <a:xfrm>
              <a:off x="2289928" y="1105736"/>
              <a:ext cx="329447" cy="219564"/>
            </a:xfrm>
            <a:custGeom>
              <a:avLst/>
              <a:gdLst/>
              <a:ahLst/>
              <a:cxnLst/>
              <a:rect l="l" t="t" r="r" b="b"/>
              <a:pathLst>
                <a:path w="1555750" h="1036848">
                  <a:moveTo>
                    <a:pt x="284757" y="929116"/>
                  </a:moveTo>
                  <a:cubicBezTo>
                    <a:pt x="271129" y="929116"/>
                    <a:pt x="260083" y="940163"/>
                    <a:pt x="260082" y="953791"/>
                  </a:cubicBezTo>
                  <a:cubicBezTo>
                    <a:pt x="260083" y="967418"/>
                    <a:pt x="271129" y="978465"/>
                    <a:pt x="284757" y="978465"/>
                  </a:cubicBezTo>
                  <a:lnTo>
                    <a:pt x="455719" y="978466"/>
                  </a:lnTo>
                  <a:cubicBezTo>
                    <a:pt x="469347" y="978466"/>
                    <a:pt x="480394" y="967419"/>
                    <a:pt x="480394" y="953791"/>
                  </a:cubicBezTo>
                  <a:lnTo>
                    <a:pt x="480395" y="953791"/>
                  </a:lnTo>
                  <a:cubicBezTo>
                    <a:pt x="480395" y="940163"/>
                    <a:pt x="469348" y="929116"/>
                    <a:pt x="455720" y="929116"/>
                  </a:cubicBezTo>
                  <a:close/>
                  <a:moveTo>
                    <a:pt x="284757" y="820872"/>
                  </a:moveTo>
                  <a:cubicBezTo>
                    <a:pt x="271129" y="820872"/>
                    <a:pt x="260083" y="831919"/>
                    <a:pt x="260082" y="845547"/>
                  </a:cubicBezTo>
                  <a:cubicBezTo>
                    <a:pt x="260083" y="859174"/>
                    <a:pt x="271129" y="870221"/>
                    <a:pt x="284757" y="870221"/>
                  </a:cubicBezTo>
                  <a:lnTo>
                    <a:pt x="897679" y="870222"/>
                  </a:lnTo>
                  <a:cubicBezTo>
                    <a:pt x="911307" y="870222"/>
                    <a:pt x="922354" y="859175"/>
                    <a:pt x="922354" y="845547"/>
                  </a:cubicBezTo>
                  <a:lnTo>
                    <a:pt x="922355" y="845547"/>
                  </a:lnTo>
                  <a:cubicBezTo>
                    <a:pt x="922355" y="831919"/>
                    <a:pt x="911308" y="820872"/>
                    <a:pt x="897680" y="820872"/>
                  </a:cubicBezTo>
                  <a:close/>
                  <a:moveTo>
                    <a:pt x="284757" y="712628"/>
                  </a:moveTo>
                  <a:cubicBezTo>
                    <a:pt x="271129" y="712628"/>
                    <a:pt x="260083" y="723675"/>
                    <a:pt x="260082" y="737303"/>
                  </a:cubicBezTo>
                  <a:cubicBezTo>
                    <a:pt x="260083" y="750930"/>
                    <a:pt x="271129" y="761977"/>
                    <a:pt x="284757" y="761977"/>
                  </a:cubicBezTo>
                  <a:lnTo>
                    <a:pt x="897679" y="761978"/>
                  </a:lnTo>
                  <a:cubicBezTo>
                    <a:pt x="911307" y="761978"/>
                    <a:pt x="922354" y="750931"/>
                    <a:pt x="922354" y="737303"/>
                  </a:cubicBezTo>
                  <a:lnTo>
                    <a:pt x="922355" y="737303"/>
                  </a:lnTo>
                  <a:cubicBezTo>
                    <a:pt x="922355" y="723675"/>
                    <a:pt x="911308" y="712628"/>
                    <a:pt x="897680" y="712628"/>
                  </a:cubicBezTo>
                  <a:close/>
                  <a:moveTo>
                    <a:pt x="781318" y="0"/>
                  </a:moveTo>
                  <a:lnTo>
                    <a:pt x="1491982" y="0"/>
                  </a:lnTo>
                  <a:cubicBezTo>
                    <a:pt x="1527200" y="0"/>
                    <a:pt x="1555750" y="28550"/>
                    <a:pt x="1555750" y="63768"/>
                  </a:cubicBezTo>
                  <a:lnTo>
                    <a:pt x="1555750" y="318835"/>
                  </a:lnTo>
                  <a:cubicBezTo>
                    <a:pt x="1555750" y="354053"/>
                    <a:pt x="1527200" y="382603"/>
                    <a:pt x="1491982" y="382603"/>
                  </a:cubicBezTo>
                  <a:lnTo>
                    <a:pt x="1131919" y="382603"/>
                  </a:lnTo>
                  <a:cubicBezTo>
                    <a:pt x="1104333" y="519908"/>
                    <a:pt x="739336" y="555028"/>
                    <a:pt x="734737" y="654245"/>
                  </a:cubicBezTo>
                  <a:lnTo>
                    <a:pt x="1118669" y="654245"/>
                  </a:lnTo>
                  <a:cubicBezTo>
                    <a:pt x="1153887" y="654245"/>
                    <a:pt x="1182437" y="682795"/>
                    <a:pt x="1182437" y="718013"/>
                  </a:cubicBezTo>
                  <a:lnTo>
                    <a:pt x="1182437" y="973080"/>
                  </a:lnTo>
                  <a:cubicBezTo>
                    <a:pt x="1182437" y="1008298"/>
                    <a:pt x="1153887" y="1036848"/>
                    <a:pt x="1118669" y="1036848"/>
                  </a:cubicBezTo>
                  <a:lnTo>
                    <a:pt x="63768" y="1036848"/>
                  </a:lnTo>
                  <a:cubicBezTo>
                    <a:pt x="28550" y="1036848"/>
                    <a:pt x="0" y="1008298"/>
                    <a:pt x="0" y="973080"/>
                  </a:cubicBezTo>
                  <a:lnTo>
                    <a:pt x="0" y="718013"/>
                  </a:lnTo>
                  <a:cubicBezTo>
                    <a:pt x="0" y="682795"/>
                    <a:pt x="28550" y="654245"/>
                    <a:pt x="63768" y="654245"/>
                  </a:cubicBezTo>
                  <a:lnTo>
                    <a:pt x="554063" y="654245"/>
                  </a:lnTo>
                  <a:cubicBezTo>
                    <a:pt x="563786" y="492284"/>
                    <a:pt x="906135" y="481714"/>
                    <a:pt x="949468" y="382603"/>
                  </a:cubicBezTo>
                  <a:lnTo>
                    <a:pt x="781318" y="382603"/>
                  </a:lnTo>
                  <a:cubicBezTo>
                    <a:pt x="746100" y="382603"/>
                    <a:pt x="717550" y="354053"/>
                    <a:pt x="717550" y="318835"/>
                  </a:cubicBezTo>
                  <a:lnTo>
                    <a:pt x="717550" y="63768"/>
                  </a:lnTo>
                  <a:cubicBezTo>
                    <a:pt x="717550" y="28550"/>
                    <a:pt x="746100" y="0"/>
                    <a:pt x="78131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3169175" y="1107627"/>
            <a:ext cx="416579" cy="416579"/>
            <a:chOff x="3169175" y="1107627"/>
            <a:chExt cx="416579" cy="416579"/>
          </a:xfrm>
        </p:grpSpPr>
        <p:sp>
          <p:nvSpPr>
            <p:cNvPr id="67" name="Oval 66"/>
            <p:cNvSpPr/>
            <p:nvPr/>
          </p:nvSpPr>
          <p:spPr>
            <a:xfrm>
              <a:off x="3169175" y="1107627"/>
              <a:ext cx="416579" cy="416579"/>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78"/>
            <p:cNvSpPr/>
            <p:nvPr/>
          </p:nvSpPr>
          <p:spPr>
            <a:xfrm>
              <a:off x="3196489" y="1134941"/>
              <a:ext cx="361950" cy="361950"/>
            </a:xfrm>
            <a:custGeom>
              <a:avLst/>
              <a:gdLst/>
              <a:ahLst/>
              <a:cxnLst/>
              <a:rect l="l" t="t" r="r" b="b"/>
              <a:pathLst>
                <a:path w="483966" h="483966">
                  <a:moveTo>
                    <a:pt x="241984" y="65509"/>
                  </a:moveTo>
                  <a:cubicBezTo>
                    <a:pt x="144520" y="65509"/>
                    <a:pt x="65509" y="144520"/>
                    <a:pt x="65509" y="241984"/>
                  </a:cubicBezTo>
                  <a:cubicBezTo>
                    <a:pt x="65509" y="339448"/>
                    <a:pt x="144520" y="418459"/>
                    <a:pt x="241984" y="418459"/>
                  </a:cubicBezTo>
                  <a:cubicBezTo>
                    <a:pt x="339448" y="418459"/>
                    <a:pt x="418459" y="339448"/>
                    <a:pt x="418459" y="241984"/>
                  </a:cubicBezTo>
                  <a:cubicBezTo>
                    <a:pt x="418459" y="144520"/>
                    <a:pt x="339448" y="65509"/>
                    <a:pt x="241984" y="65509"/>
                  </a:cubicBezTo>
                  <a:close/>
                  <a:moveTo>
                    <a:pt x="241983" y="0"/>
                  </a:moveTo>
                  <a:cubicBezTo>
                    <a:pt x="375627" y="0"/>
                    <a:pt x="483966" y="108339"/>
                    <a:pt x="483966" y="241983"/>
                  </a:cubicBezTo>
                  <a:cubicBezTo>
                    <a:pt x="483966" y="375627"/>
                    <a:pt x="375627" y="483966"/>
                    <a:pt x="241983" y="483966"/>
                  </a:cubicBezTo>
                  <a:cubicBezTo>
                    <a:pt x="108339" y="483966"/>
                    <a:pt x="0" y="375627"/>
                    <a:pt x="0" y="241983"/>
                  </a:cubicBezTo>
                  <a:cubicBezTo>
                    <a:pt x="0" y="108339"/>
                    <a:pt x="108339" y="0"/>
                    <a:pt x="241983" y="0"/>
                  </a:cubicBezTo>
                  <a:close/>
                </a:path>
              </a:pathLst>
            </a:cu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2700000">
              <a:off x="3284594" y="1223047"/>
              <a:ext cx="185737" cy="185737"/>
            </a:xfrm>
            <a:custGeom>
              <a:avLst/>
              <a:gdLst/>
              <a:ahLst/>
              <a:cxnLst/>
              <a:rect l="l" t="t" r="r" b="b"/>
              <a:pathLst>
                <a:path w="185737" h="185737">
                  <a:moveTo>
                    <a:pt x="185737" y="70010"/>
                  </a:moveTo>
                  <a:lnTo>
                    <a:pt x="185737" y="115729"/>
                  </a:lnTo>
                  <a:lnTo>
                    <a:pt x="115728" y="115729"/>
                  </a:lnTo>
                  <a:lnTo>
                    <a:pt x="115728" y="185737"/>
                  </a:lnTo>
                  <a:lnTo>
                    <a:pt x="70009" y="185737"/>
                  </a:lnTo>
                  <a:lnTo>
                    <a:pt x="70009" y="115729"/>
                  </a:lnTo>
                  <a:lnTo>
                    <a:pt x="0" y="115729"/>
                  </a:lnTo>
                  <a:lnTo>
                    <a:pt x="0" y="70010"/>
                  </a:lnTo>
                  <a:lnTo>
                    <a:pt x="70009" y="70010"/>
                  </a:lnTo>
                  <a:lnTo>
                    <a:pt x="70009" y="0"/>
                  </a:lnTo>
                  <a:lnTo>
                    <a:pt x="115728" y="0"/>
                  </a:lnTo>
                  <a:lnTo>
                    <a:pt x="115728" y="7001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194"/>
          <p:cNvSpPr/>
          <p:nvPr/>
        </p:nvSpPr>
        <p:spPr>
          <a:xfrm>
            <a:off x="6955971" y="171793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346372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nodeType="afterEffect">
                                  <p:stCondLst>
                                    <p:cond delay="0"/>
                                  </p:stCondLst>
                                  <p:childTnLst>
                                    <p:anim calcmode="lin" valueType="num">
                                      <p:cBhvr>
                                        <p:cTn id="6" dur="500"/>
                                        <p:tgtEl>
                                          <p:spTgt spid="16"/>
                                        </p:tgtEl>
                                        <p:attrNameLst>
                                          <p:attrName>ppt_w</p:attrName>
                                        </p:attrNameLst>
                                      </p:cBhvr>
                                      <p:tavLst>
                                        <p:tav tm="0">
                                          <p:val>
                                            <p:strVal val="ppt_w"/>
                                          </p:val>
                                        </p:tav>
                                        <p:tav tm="100000">
                                          <p:val>
                                            <p:fltVal val="0"/>
                                          </p:val>
                                        </p:tav>
                                      </p:tavLst>
                                    </p:anim>
                                    <p:anim calcmode="lin" valueType="num">
                                      <p:cBhvr>
                                        <p:cTn id="7" dur="500"/>
                                        <p:tgtEl>
                                          <p:spTgt spid="16"/>
                                        </p:tgtEl>
                                        <p:attrNameLst>
                                          <p:attrName>ppt_h</p:attrName>
                                        </p:attrNameLst>
                                      </p:cBhvr>
                                      <p:tavLst>
                                        <p:tav tm="0">
                                          <p:val>
                                            <p:strVal val="ppt_h"/>
                                          </p:val>
                                        </p:tav>
                                        <p:tav tm="100000">
                                          <p:val>
                                            <p:fltVal val="0"/>
                                          </p:val>
                                        </p:tav>
                                      </p:tavLst>
                                    </p:anim>
                                    <p:animEffect transition="out" filter="fade">
                                      <p:cBhvr>
                                        <p:cTn id="8" dur="500"/>
                                        <p:tgtEl>
                                          <p:spTgt spid="16"/>
                                        </p:tgtEl>
                                      </p:cBhvr>
                                    </p:animEffect>
                                    <p:set>
                                      <p:cBhvr>
                                        <p:cTn id="9" dur="1" fill="hold">
                                          <p:stCondLst>
                                            <p:cond delay="499"/>
                                          </p:stCondLst>
                                        </p:cTn>
                                        <p:tgtEl>
                                          <p:spTgt spid="16"/>
                                        </p:tgtEl>
                                        <p:attrNameLst>
                                          <p:attrName>style.visibility</p:attrName>
                                        </p:attrNameLst>
                                      </p:cBhvr>
                                      <p:to>
                                        <p:strVal val="hidden"/>
                                      </p:to>
                                    </p:se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wipe(right)">
                                      <p:cBhvr>
                                        <p:cTn id="13" dur="500"/>
                                        <p:tgtEl>
                                          <p:spTgt spid="63"/>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right)">
                                      <p:cBhvr>
                                        <p:cTn id="17" dur="500"/>
                                        <p:tgtEl>
                                          <p:spTgt spid="60"/>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wipe(left)">
                                      <p:cBhvr>
                                        <p:cTn id="25" dur="500"/>
                                        <p:tgtEl>
                                          <p:spTgt spid="62"/>
                                        </p:tgtEl>
                                      </p:cBhvr>
                                    </p:animEffect>
                                  </p:childTnLst>
                                </p:cTn>
                              </p:par>
                            </p:childTnLst>
                          </p:cTn>
                        </p:par>
                        <p:par>
                          <p:cTn id="26" fill="hold">
                            <p:stCondLst>
                              <p:cond delay="2500"/>
                            </p:stCondLst>
                            <p:childTnLst>
                              <p:par>
                                <p:cTn id="27" presetID="22" presetClass="entr" presetSubtype="2"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right)">
                                      <p:cBhvr>
                                        <p:cTn id="29" dur="500"/>
                                        <p:tgtEl>
                                          <p:spTgt spid="61"/>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500"/>
                                        <p:tgtEl>
                                          <p:spTgt spid="45"/>
                                        </p:tgtEl>
                                      </p:cBhvr>
                                    </p:animEffec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3.33333E-6 6.17284E-7 L 3.33333E-6 0.28241 " pathEditMode="relative" rAng="0" ptsTypes="AA">
                                      <p:cBhvr>
                                        <p:cTn id="45" dur="2500" fill="hold"/>
                                        <p:tgtEl>
                                          <p:spTgt spid="45"/>
                                        </p:tgtEl>
                                        <p:attrNameLst>
                                          <p:attrName>ppt_x</p:attrName>
                                          <p:attrName>ppt_y</p:attrName>
                                        </p:attrNameLst>
                                      </p:cBhvr>
                                      <p:rCtr x="0" y="14105"/>
                                    </p:animMotion>
                                  </p:childTnLst>
                                </p:cTn>
                              </p:par>
                              <p:par>
                                <p:cTn id="46" presetID="22" presetClass="entr" presetSubtype="1" fill="hold" grpId="0" nodeType="withEffect">
                                  <p:stCondLst>
                                    <p:cond delay="250"/>
                                  </p:stCondLst>
                                  <p:childTnLst>
                                    <p:set>
                                      <p:cBhvr>
                                        <p:cTn id="47" dur="1" fill="hold">
                                          <p:stCondLst>
                                            <p:cond delay="0"/>
                                          </p:stCondLst>
                                        </p:cTn>
                                        <p:tgtEl>
                                          <p:spTgt spid="44"/>
                                        </p:tgtEl>
                                        <p:attrNameLst>
                                          <p:attrName>style.visibility</p:attrName>
                                        </p:attrNameLst>
                                      </p:cBhvr>
                                      <p:to>
                                        <p:strVal val="visible"/>
                                      </p:to>
                                    </p:set>
                                    <p:animEffect transition="in" filter="wipe(up)">
                                      <p:cBhvr>
                                        <p:cTn id="48" dur="2000"/>
                                        <p:tgtEl>
                                          <p:spTgt spid="44"/>
                                        </p:tgtEl>
                                      </p:cBhvr>
                                    </p:animEffect>
                                  </p:childTnLst>
                                </p:cTn>
                              </p:par>
                              <p:par>
                                <p:cTn id="49" presetID="3" presetClass="emph" presetSubtype="2" fill="hold" grpId="0" nodeType="withEffect">
                                  <p:stCondLst>
                                    <p:cond delay="250"/>
                                  </p:stCondLst>
                                  <p:childTnLst>
                                    <p:animClr clrSpc="rgb" dir="cw">
                                      <p:cBhvr override="childStyle">
                                        <p:cTn id="50" dur="500" fill="hold"/>
                                        <p:tgtEl>
                                          <p:spTgt spid="40"/>
                                        </p:tgtEl>
                                        <p:attrNameLst>
                                          <p:attrName>style.color</p:attrName>
                                        </p:attrNameLst>
                                      </p:cBhvr>
                                      <p:to>
                                        <a:srgbClr val="FFFFFF"/>
                                      </p:to>
                                    </p:animClr>
                                  </p:childTnLst>
                                </p:cTn>
                              </p:par>
                              <p:par>
                                <p:cTn id="51" presetID="3" presetClass="emph" presetSubtype="2" fill="hold" grpId="0" nodeType="withEffect">
                                  <p:stCondLst>
                                    <p:cond delay="750"/>
                                  </p:stCondLst>
                                  <p:childTnLst>
                                    <p:animClr clrSpc="rgb" dir="cw">
                                      <p:cBhvr override="childStyle">
                                        <p:cTn id="52" dur="500" fill="hold"/>
                                        <p:tgtEl>
                                          <p:spTgt spid="41"/>
                                        </p:tgtEl>
                                        <p:attrNameLst>
                                          <p:attrName>style.color</p:attrName>
                                        </p:attrNameLst>
                                      </p:cBhvr>
                                      <p:to>
                                        <a:srgbClr val="FFFFFF"/>
                                      </p:to>
                                    </p:animClr>
                                  </p:childTnLst>
                                </p:cTn>
                              </p:par>
                              <p:par>
                                <p:cTn id="53" presetID="3" presetClass="emph" presetSubtype="2" fill="hold" grpId="0" nodeType="withEffect">
                                  <p:stCondLst>
                                    <p:cond delay="1250"/>
                                  </p:stCondLst>
                                  <p:childTnLst>
                                    <p:animClr clrSpc="rgb" dir="cw">
                                      <p:cBhvr override="childStyle">
                                        <p:cTn id="54" dur="500" fill="hold"/>
                                        <p:tgtEl>
                                          <p:spTgt spid="42"/>
                                        </p:tgtEl>
                                        <p:attrNameLst>
                                          <p:attrName>style.color</p:attrName>
                                        </p:attrNameLst>
                                      </p:cBhvr>
                                      <p:to>
                                        <a:srgbClr val="FFFFFF"/>
                                      </p:to>
                                    </p:animClr>
                                  </p:childTnLst>
                                </p:cTn>
                              </p:par>
                              <p:par>
                                <p:cTn id="55" presetID="3" presetClass="emph" presetSubtype="2" fill="hold" grpId="0" nodeType="withEffect">
                                  <p:stCondLst>
                                    <p:cond delay="1750"/>
                                  </p:stCondLst>
                                  <p:childTnLst>
                                    <p:animClr clrSpc="rgb" dir="cw">
                                      <p:cBhvr override="childStyle">
                                        <p:cTn id="56" dur="500" fill="hold"/>
                                        <p:tgtEl>
                                          <p:spTgt spid="43"/>
                                        </p:tgtEl>
                                        <p:attrNameLst>
                                          <p:attrName>style.color</p:attrName>
                                        </p:attrNameLst>
                                      </p:cBhvr>
                                      <p:to>
                                        <a:srgbClr val="FFFFFF"/>
                                      </p:to>
                                    </p:animClr>
                                  </p:childTnLst>
                                </p:cTn>
                              </p:par>
                              <p:par>
                                <p:cTn id="57" presetID="3" presetClass="emph" presetSubtype="2" fill="hold" grpId="0" nodeType="withEffect">
                                  <p:stCondLst>
                                    <p:cond delay="2250"/>
                                  </p:stCondLst>
                                  <p:childTnLst>
                                    <p:animClr clrSpc="rgb" dir="cw">
                                      <p:cBhvr override="childStyle">
                                        <p:cTn id="58" dur="500" fill="hold"/>
                                        <p:tgtEl>
                                          <p:spTgt spid="47"/>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animBg="1"/>
      <p:bldP spid="45" grpId="0" animBg="1"/>
      <p:bldP spid="45" grpId="1" animBg="1"/>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1513"/>
            <a:ext cx="9144000" cy="3957637"/>
          </a:xfrm>
          <a:prstGeom prst="rect">
            <a:avLst/>
          </a:prstGeom>
          <a:gradFill>
            <a:gsLst>
              <a:gs pos="0">
                <a:schemeClr val="bg1">
                  <a:lumMod val="85000"/>
                </a:schemeClr>
              </a:gs>
              <a:gs pos="100000">
                <a:schemeClr val="bg1"/>
              </a:gs>
            </a:gsLst>
            <a:lin ang="43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a:endParaRPr>
          </a:p>
        </p:txBody>
      </p:sp>
      <p:sp>
        <p:nvSpPr>
          <p:cNvPr id="2" name="Title 1"/>
          <p:cNvSpPr>
            <a:spLocks noGrp="1"/>
          </p:cNvSpPr>
          <p:nvPr>
            <p:ph type="title"/>
          </p:nvPr>
        </p:nvSpPr>
        <p:spPr>
          <a:xfrm>
            <a:off x="366713" y="130175"/>
            <a:ext cx="8410575" cy="460375"/>
          </a:xfrm>
        </p:spPr>
        <p:txBody>
          <a:bodyPr/>
          <a:lstStyle/>
          <a:p>
            <a:r>
              <a:rPr lang="en-US" dirty="0">
                <a:solidFill>
                  <a:srgbClr val="29756E"/>
                </a:solidFill>
                <a:latin typeface="Helvetica Neue"/>
                <a:ea typeface="Helvetica Neue"/>
                <a:cs typeface="Helvetica Neue"/>
                <a:sym typeface="Helvetica Neue"/>
              </a:rPr>
              <a:t>Pivotal Cloud Foundry Architecture</a:t>
            </a:r>
            <a:endParaRPr lang="en-US" dirty="0"/>
          </a:p>
        </p:txBody>
      </p:sp>
      <p:pic>
        <p:nvPicPr>
          <p:cNvPr id="3" name="Picture 2" descr="Screen Shot 2016-01-11 at 4.44.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651217"/>
            <a:ext cx="5487227" cy="3977933"/>
          </a:xfrm>
          <a:prstGeom prst="rect">
            <a:avLst/>
          </a:prstGeom>
        </p:spPr>
      </p:pic>
    </p:spTree>
    <p:extLst>
      <p:ext uri="{BB962C8B-B14F-4D97-AF65-F5344CB8AC3E}">
        <p14:creationId xmlns:p14="http://schemas.microsoft.com/office/powerpoint/2010/main" val="4010669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66713" y="325438"/>
            <a:ext cx="8410575" cy="460375"/>
          </a:xfrm>
        </p:spPr>
        <p:txBody>
          <a:bodyPr/>
          <a:lstStyle/>
          <a:p>
            <a:r>
              <a:rPr lang="en-US" sz="2800" dirty="0"/>
              <a:t>VMs are Monitored</a:t>
            </a:r>
          </a:p>
        </p:txBody>
      </p:sp>
      <p:sp>
        <p:nvSpPr>
          <p:cNvPr id="4" name="Rounded Rectangle 3"/>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Rectangle 5"/>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7" name="Rectangle 6"/>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sp>
        <p:nvSpPr>
          <p:cNvPr id="8" name="Rounded Rectangle 7"/>
          <p:cNvSpPr>
            <a:spLocks noChangeArrowheads="1"/>
          </p:cNvSpPr>
          <p:nvPr/>
        </p:nvSpPr>
        <p:spPr bwMode="auto">
          <a:xfrm>
            <a:off x="8153400" y="57150"/>
            <a:ext cx="914399" cy="278034"/>
          </a:xfrm>
          <a:prstGeom prst="roundRect">
            <a:avLst>
              <a:gd name="adj" fmla="val 16667"/>
            </a:avLst>
          </a:prstGeom>
          <a:solidFill>
            <a:schemeClr val="accent3"/>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err="1" smtClean="0">
                <a:solidFill>
                  <a:schemeClr val="lt1"/>
                </a:solidFill>
              </a:rPr>
              <a:t>PaaS</a:t>
            </a:r>
            <a:r>
              <a:rPr lang="en-US" sz="1200" dirty="0" smtClean="0">
                <a:solidFill>
                  <a:schemeClr val="lt1"/>
                </a:solidFill>
              </a:rPr>
              <a:t> Ops</a:t>
            </a:r>
            <a:endParaRPr lang="en-US" sz="1200" dirty="0">
              <a:solidFill>
                <a:schemeClr val="lt1"/>
              </a:solidFill>
              <a:latin typeface="+mn-lt"/>
              <a:ea typeface="+mn-ea"/>
            </a:endParaRPr>
          </a:p>
        </p:txBody>
      </p:sp>
      <p:grpSp>
        <p:nvGrpSpPr>
          <p:cNvPr id="9" name="Group 8"/>
          <p:cNvGrpSpPr/>
          <p:nvPr/>
        </p:nvGrpSpPr>
        <p:grpSpPr>
          <a:xfrm>
            <a:off x="6168884" y="1215518"/>
            <a:ext cx="2406385" cy="807464"/>
            <a:chOff x="6168884" y="1428750"/>
            <a:chExt cx="2406385" cy="807464"/>
          </a:xfrm>
        </p:grpSpPr>
        <p:sp>
          <p:nvSpPr>
            <p:cNvPr id="10" name="Rounded Rectangle 9"/>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11" name="Rounded Rectangle 10"/>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13" name="Group 12"/>
            <p:cNvGrpSpPr/>
            <p:nvPr/>
          </p:nvGrpSpPr>
          <p:grpSpPr>
            <a:xfrm>
              <a:off x="8176597" y="1504950"/>
              <a:ext cx="333374" cy="228600"/>
              <a:chOff x="7558089" y="1504950"/>
              <a:chExt cx="333374" cy="228600"/>
            </a:xfrm>
          </p:grpSpPr>
          <p:sp>
            <p:nvSpPr>
              <p:cNvPr id="14" name="Rounded Rectangle 13"/>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5" name="Freeform 14"/>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p:cNvGrpSpPr/>
          <p:nvPr/>
        </p:nvGrpSpPr>
        <p:grpSpPr>
          <a:xfrm>
            <a:off x="6168884" y="2198434"/>
            <a:ext cx="2406385" cy="807464"/>
            <a:chOff x="6168884" y="2297686"/>
            <a:chExt cx="2406385" cy="807464"/>
          </a:xfrm>
        </p:grpSpPr>
        <p:sp>
          <p:nvSpPr>
            <p:cNvPr id="17" name="Rounded Rectangle 16"/>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CELL</a:t>
              </a:r>
              <a:endParaRPr lang="en-US" sz="1200" b="1" dirty="0">
                <a:solidFill>
                  <a:schemeClr val="bg1"/>
                </a:solidFill>
                <a:latin typeface="+mn-lt"/>
                <a:ea typeface="+mn-ea"/>
              </a:endParaRPr>
            </a:p>
          </p:txBody>
        </p:sp>
        <p:sp>
          <p:nvSpPr>
            <p:cNvPr id="18"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0" name="Group 19"/>
            <p:cNvGrpSpPr/>
            <p:nvPr/>
          </p:nvGrpSpPr>
          <p:grpSpPr>
            <a:xfrm>
              <a:off x="8176597" y="2373886"/>
              <a:ext cx="333374" cy="228600"/>
              <a:chOff x="7558089" y="1504950"/>
              <a:chExt cx="333374" cy="228600"/>
            </a:xfrm>
          </p:grpSpPr>
          <p:sp>
            <p:nvSpPr>
              <p:cNvPr id="21" name="Rounded Rectangle 20"/>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2" name="Freeform 21"/>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6168884" y="3181350"/>
            <a:ext cx="2406385" cy="807464"/>
            <a:chOff x="6168884" y="3181350"/>
            <a:chExt cx="2406385" cy="807464"/>
          </a:xfrm>
        </p:grpSpPr>
        <p:sp>
          <p:nvSpPr>
            <p:cNvPr id="24" name="Rounded Rectangle 23"/>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25"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7" name="Group 26"/>
            <p:cNvGrpSpPr/>
            <p:nvPr/>
          </p:nvGrpSpPr>
          <p:grpSpPr>
            <a:xfrm>
              <a:off x="8177852" y="3257550"/>
              <a:ext cx="333374" cy="228600"/>
              <a:chOff x="7558089" y="1504950"/>
              <a:chExt cx="333374" cy="228600"/>
            </a:xfrm>
          </p:grpSpPr>
          <p:sp>
            <p:nvSpPr>
              <p:cNvPr id="28" name="Rounded Rectangle 2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9" name="Freeform 2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1065" y="2310485"/>
            <a:ext cx="575799" cy="276999"/>
          </a:xfrm>
          <a:prstGeom prst="rect">
            <a:avLst/>
          </a:prstGeom>
          <a:noFill/>
        </p:spPr>
        <p:txBody>
          <a:bodyPr wrap="none" rtlCol="0">
            <a:spAutoFit/>
          </a:bodyPr>
          <a:lstStyle/>
          <a:p>
            <a:r>
              <a:rPr lang="en-US" sz="1200" dirty="0" smtClean="0">
                <a:solidFill>
                  <a:schemeClr val="bg1"/>
                </a:solidFill>
              </a:rPr>
              <a:t>pager</a:t>
            </a:r>
          </a:p>
        </p:txBody>
      </p:sp>
      <p:sp>
        <p:nvSpPr>
          <p:cNvPr id="41" name="TextBox 40"/>
          <p:cNvSpPr txBox="1"/>
          <p:nvPr/>
        </p:nvSpPr>
        <p:spPr>
          <a:xfrm>
            <a:off x="821065" y="2575097"/>
            <a:ext cx="550151" cy="276999"/>
          </a:xfrm>
          <a:prstGeom prst="rect">
            <a:avLst/>
          </a:prstGeom>
          <a:noFill/>
        </p:spPr>
        <p:txBody>
          <a:bodyPr wrap="none" rtlCol="0">
            <a:spAutoFit/>
          </a:bodyPr>
          <a:lstStyle/>
          <a:p>
            <a:r>
              <a:rPr lang="en-US" sz="1200" dirty="0" smtClean="0">
                <a:solidFill>
                  <a:schemeClr val="bg1"/>
                </a:solidFill>
              </a:rPr>
              <a:t>email</a:t>
            </a:r>
          </a:p>
        </p:txBody>
      </p:sp>
      <p:sp>
        <p:nvSpPr>
          <p:cNvPr id="42" name="TextBox 41"/>
          <p:cNvSpPr txBox="1"/>
          <p:nvPr/>
        </p:nvSpPr>
        <p:spPr>
          <a:xfrm>
            <a:off x="821065" y="2836816"/>
            <a:ext cx="899605" cy="276999"/>
          </a:xfrm>
          <a:prstGeom prst="rect">
            <a:avLst/>
          </a:prstGeom>
          <a:noFill/>
        </p:spPr>
        <p:txBody>
          <a:bodyPr wrap="none" rtlCol="0">
            <a:spAutoFit/>
          </a:bodyPr>
          <a:lstStyle/>
          <a:p>
            <a:r>
              <a:rPr lang="en-US" sz="1200" dirty="0" smtClean="0">
                <a:solidFill>
                  <a:schemeClr val="bg1"/>
                </a:solidFill>
              </a:rPr>
              <a:t>monitoring</a:t>
            </a:r>
          </a:p>
        </p:txBody>
      </p:sp>
      <p:sp>
        <p:nvSpPr>
          <p:cNvPr id="43" name="TextBox 42"/>
          <p:cNvSpPr txBox="1"/>
          <p:nvPr/>
        </p:nvSpPr>
        <p:spPr>
          <a:xfrm>
            <a:off x="821065" y="3091044"/>
            <a:ext cx="952505" cy="276999"/>
          </a:xfrm>
          <a:prstGeom prst="rect">
            <a:avLst/>
          </a:prstGeom>
          <a:noFill/>
        </p:spPr>
        <p:txBody>
          <a:bodyPr wrap="none" rtlCol="0">
            <a:spAutoFit/>
          </a:bodyPr>
          <a:lstStyle/>
          <a:p>
            <a:r>
              <a:rPr lang="en-US" sz="1200" dirty="0" err="1" smtClean="0">
                <a:solidFill>
                  <a:schemeClr val="bg1"/>
                </a:solidFill>
              </a:rPr>
              <a:t>ressurector</a:t>
            </a:r>
            <a:endParaRPr lang="en-US" sz="1200" dirty="0" smtClean="0">
              <a:solidFill>
                <a:schemeClr val="bg1"/>
              </a:solidFill>
            </a:endParaRPr>
          </a:p>
        </p:txBody>
      </p:sp>
      <p:sp>
        <p:nvSpPr>
          <p:cNvPr id="44" name="Rectangle 43"/>
          <p:cNvSpPr/>
          <p:nvPr/>
        </p:nvSpPr>
        <p:spPr>
          <a:xfrm>
            <a:off x="2787081" y="2042952"/>
            <a:ext cx="102588" cy="154213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rot="10800000">
            <a:off x="2724075" y="3486150"/>
            <a:ext cx="228600" cy="197069"/>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21749" y="336804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21065" y="3348434"/>
            <a:ext cx="338554" cy="276999"/>
          </a:xfrm>
          <a:prstGeom prst="rect">
            <a:avLst/>
          </a:prstGeom>
          <a:noFill/>
        </p:spPr>
        <p:txBody>
          <a:bodyPr wrap="none" rtlCol="0">
            <a:spAutoFit/>
          </a:bodyPr>
          <a:lstStyle/>
          <a:p>
            <a:r>
              <a:rPr lang="en-US" sz="1200" dirty="0" smtClean="0">
                <a:solidFill>
                  <a:schemeClr val="bg1"/>
                </a:solidFill>
              </a:rPr>
              <a:t>…</a:t>
            </a:r>
          </a:p>
        </p:txBody>
      </p:sp>
      <p:grpSp>
        <p:nvGrpSpPr>
          <p:cNvPr id="48" name="Group 47"/>
          <p:cNvGrpSpPr/>
          <p:nvPr/>
        </p:nvGrpSpPr>
        <p:grpSpPr>
          <a:xfrm>
            <a:off x="3686175" y="1624649"/>
            <a:ext cx="1838202" cy="443726"/>
            <a:chOff x="4876800" y="2326964"/>
            <a:chExt cx="1838202" cy="443726"/>
          </a:xfrm>
        </p:grpSpPr>
        <p:sp>
          <p:nvSpPr>
            <p:cNvPr id="49" name="Rounded Rectangle 48"/>
            <p:cNvSpPr>
              <a:spLocks noChangeArrowheads="1"/>
            </p:cNvSpPr>
            <p:nvPr/>
          </p:nvSpPr>
          <p:spPr bwMode="auto">
            <a:xfrm>
              <a:off x="4876800" y="2326964"/>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BOSH Director</a:t>
              </a:r>
              <a:endParaRPr lang="en-US" sz="1200" b="1" dirty="0">
                <a:solidFill>
                  <a:schemeClr val="bg1"/>
                </a:solidFill>
                <a:latin typeface="+mn-lt"/>
                <a:ea typeface="+mn-ea"/>
              </a:endParaRPr>
            </a:p>
          </p:txBody>
        </p:sp>
        <p:sp>
          <p:nvSpPr>
            <p:cNvPr id="50" name="Rectangle 76"/>
            <p:cNvSpPr/>
            <p:nvPr/>
          </p:nvSpPr>
          <p:spPr>
            <a:xfrm>
              <a:off x="5138231"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663095" y="1105736"/>
            <a:ext cx="1165705" cy="499973"/>
            <a:chOff x="663095" y="1105736"/>
            <a:chExt cx="1165705" cy="499973"/>
          </a:xfrm>
        </p:grpSpPr>
        <p:sp>
          <p:nvSpPr>
            <p:cNvPr id="52" name="Rounded Rectangle 42"/>
            <p:cNvSpPr/>
            <p:nvPr/>
          </p:nvSpPr>
          <p:spPr>
            <a:xfrm>
              <a:off x="1041698" y="1105736"/>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3" name="TextBox 52"/>
            <p:cNvSpPr txBox="1"/>
            <p:nvPr/>
          </p:nvSpPr>
          <p:spPr>
            <a:xfrm>
              <a:off x="663095" y="1328710"/>
              <a:ext cx="1165705" cy="276999"/>
            </a:xfrm>
            <a:prstGeom prst="rect">
              <a:avLst/>
            </a:prstGeom>
            <a:noFill/>
          </p:spPr>
          <p:txBody>
            <a:bodyPr wrap="none" rtlCol="0">
              <a:spAutoFit/>
            </a:bodyPr>
            <a:lstStyle/>
            <a:p>
              <a:pPr algn="ctr"/>
              <a:r>
                <a:rPr lang="en-US" sz="1200" b="1" dirty="0" smtClean="0">
                  <a:solidFill>
                    <a:schemeClr val="bg2"/>
                  </a:solidFill>
                </a:rPr>
                <a:t>Desired State</a:t>
              </a:r>
            </a:p>
          </p:txBody>
        </p:sp>
      </p:grpSp>
      <p:grpSp>
        <p:nvGrpSpPr>
          <p:cNvPr id="54" name="Group 53"/>
          <p:cNvGrpSpPr/>
          <p:nvPr/>
        </p:nvGrpSpPr>
        <p:grpSpPr>
          <a:xfrm>
            <a:off x="5524377" y="1619250"/>
            <a:ext cx="644507" cy="1965832"/>
            <a:chOff x="5524377" y="1619250"/>
            <a:chExt cx="644507" cy="1965832"/>
          </a:xfrm>
        </p:grpSpPr>
        <p:cxnSp>
          <p:nvCxnSpPr>
            <p:cNvPr id="55" name="Straight Arrow Connector 54"/>
            <p:cNvCxnSpPr>
              <a:stCxn id="10" idx="1"/>
            </p:cNvCxnSpPr>
            <p:nvPr/>
          </p:nvCxnSpPr>
          <p:spPr>
            <a:xfrm flipH="1">
              <a:off x="5524377" y="1619250"/>
              <a:ext cx="644507" cy="844936"/>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4" idx="1"/>
            </p:cNvCxnSpPr>
            <p:nvPr/>
          </p:nvCxnSpPr>
          <p:spPr>
            <a:xfrm flipH="1" flipV="1">
              <a:off x="5524377" y="2907912"/>
              <a:ext cx="644507" cy="67717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Straight Arrow Connector 56"/>
          <p:cNvCxnSpPr>
            <a:stCxn id="31" idx="1"/>
          </p:cNvCxnSpPr>
          <p:nvPr/>
        </p:nvCxnSpPr>
        <p:spPr>
          <a:xfrm flipH="1">
            <a:off x="3038474" y="2686049"/>
            <a:ext cx="64770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3038473" y="1828623"/>
            <a:ext cx="64770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3038472" y="1944107"/>
            <a:ext cx="647701" cy="0"/>
          </a:xfrm>
          <a:prstGeom prst="straightConnector1">
            <a:avLst/>
          </a:prstGeom>
          <a:ln w="19050">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878761" y="1325300"/>
            <a:ext cx="1072730" cy="276999"/>
          </a:xfrm>
          <a:prstGeom prst="rect">
            <a:avLst/>
          </a:prstGeom>
          <a:noFill/>
        </p:spPr>
        <p:txBody>
          <a:bodyPr wrap="none" rtlCol="0">
            <a:spAutoFit/>
          </a:bodyPr>
          <a:lstStyle/>
          <a:p>
            <a:pPr algn="ctr"/>
            <a:r>
              <a:rPr lang="en-US" sz="1200" b="1" dirty="0" smtClean="0">
                <a:solidFill>
                  <a:schemeClr val="bg2"/>
                </a:solidFill>
              </a:rPr>
              <a:t>Actual State</a:t>
            </a:r>
          </a:p>
        </p:txBody>
      </p:sp>
      <p:sp>
        <p:nvSpPr>
          <p:cNvPr id="62" name="Rounded Rectangle 67"/>
          <p:cNvSpPr/>
          <p:nvPr/>
        </p:nvSpPr>
        <p:spPr>
          <a:xfrm>
            <a:off x="2289928" y="1105736"/>
            <a:ext cx="329447" cy="219564"/>
          </a:xfrm>
          <a:custGeom>
            <a:avLst/>
            <a:gdLst/>
            <a:ahLst/>
            <a:cxnLst/>
            <a:rect l="l" t="t" r="r" b="b"/>
            <a:pathLst>
              <a:path w="1555750" h="1036848">
                <a:moveTo>
                  <a:pt x="284757" y="929116"/>
                </a:moveTo>
                <a:cubicBezTo>
                  <a:pt x="271129" y="929116"/>
                  <a:pt x="260083" y="940163"/>
                  <a:pt x="260082" y="953791"/>
                </a:cubicBezTo>
                <a:cubicBezTo>
                  <a:pt x="260083" y="967418"/>
                  <a:pt x="271129" y="978465"/>
                  <a:pt x="284757" y="978465"/>
                </a:cubicBezTo>
                <a:lnTo>
                  <a:pt x="455719" y="978466"/>
                </a:lnTo>
                <a:cubicBezTo>
                  <a:pt x="469347" y="978466"/>
                  <a:pt x="480394" y="967419"/>
                  <a:pt x="480394" y="953791"/>
                </a:cubicBezTo>
                <a:lnTo>
                  <a:pt x="480395" y="953791"/>
                </a:lnTo>
                <a:cubicBezTo>
                  <a:pt x="480395" y="940163"/>
                  <a:pt x="469348" y="929116"/>
                  <a:pt x="455720" y="929116"/>
                </a:cubicBezTo>
                <a:close/>
                <a:moveTo>
                  <a:pt x="284757" y="820872"/>
                </a:moveTo>
                <a:cubicBezTo>
                  <a:pt x="271129" y="820872"/>
                  <a:pt x="260083" y="831919"/>
                  <a:pt x="260082" y="845547"/>
                </a:cubicBezTo>
                <a:cubicBezTo>
                  <a:pt x="260083" y="859174"/>
                  <a:pt x="271129" y="870221"/>
                  <a:pt x="284757" y="870221"/>
                </a:cubicBezTo>
                <a:lnTo>
                  <a:pt x="897679" y="870222"/>
                </a:lnTo>
                <a:cubicBezTo>
                  <a:pt x="911307" y="870222"/>
                  <a:pt x="922354" y="859175"/>
                  <a:pt x="922354" y="845547"/>
                </a:cubicBezTo>
                <a:lnTo>
                  <a:pt x="922355" y="845547"/>
                </a:lnTo>
                <a:cubicBezTo>
                  <a:pt x="922355" y="831919"/>
                  <a:pt x="911308" y="820872"/>
                  <a:pt x="897680" y="820872"/>
                </a:cubicBezTo>
                <a:close/>
                <a:moveTo>
                  <a:pt x="284757" y="712628"/>
                </a:moveTo>
                <a:cubicBezTo>
                  <a:pt x="271129" y="712628"/>
                  <a:pt x="260083" y="723675"/>
                  <a:pt x="260082" y="737303"/>
                </a:cubicBezTo>
                <a:cubicBezTo>
                  <a:pt x="260083" y="750930"/>
                  <a:pt x="271129" y="761977"/>
                  <a:pt x="284757" y="761977"/>
                </a:cubicBezTo>
                <a:lnTo>
                  <a:pt x="897679" y="761978"/>
                </a:lnTo>
                <a:cubicBezTo>
                  <a:pt x="911307" y="761978"/>
                  <a:pt x="922354" y="750931"/>
                  <a:pt x="922354" y="737303"/>
                </a:cubicBezTo>
                <a:lnTo>
                  <a:pt x="922355" y="737303"/>
                </a:lnTo>
                <a:cubicBezTo>
                  <a:pt x="922355" y="723675"/>
                  <a:pt x="911308" y="712628"/>
                  <a:pt x="897680" y="712628"/>
                </a:cubicBezTo>
                <a:close/>
                <a:moveTo>
                  <a:pt x="781318" y="0"/>
                </a:moveTo>
                <a:lnTo>
                  <a:pt x="1491982" y="0"/>
                </a:lnTo>
                <a:cubicBezTo>
                  <a:pt x="1527200" y="0"/>
                  <a:pt x="1555750" y="28550"/>
                  <a:pt x="1555750" y="63768"/>
                </a:cubicBezTo>
                <a:lnTo>
                  <a:pt x="1555750" y="318835"/>
                </a:lnTo>
                <a:cubicBezTo>
                  <a:pt x="1555750" y="354053"/>
                  <a:pt x="1527200" y="382603"/>
                  <a:pt x="1491982" y="382603"/>
                </a:cubicBezTo>
                <a:lnTo>
                  <a:pt x="1131919" y="382603"/>
                </a:lnTo>
                <a:cubicBezTo>
                  <a:pt x="1104333" y="519908"/>
                  <a:pt x="739336" y="555028"/>
                  <a:pt x="734737" y="654245"/>
                </a:cubicBezTo>
                <a:lnTo>
                  <a:pt x="1118669" y="654245"/>
                </a:lnTo>
                <a:cubicBezTo>
                  <a:pt x="1153887" y="654245"/>
                  <a:pt x="1182437" y="682795"/>
                  <a:pt x="1182437" y="718013"/>
                </a:cubicBezTo>
                <a:lnTo>
                  <a:pt x="1182437" y="973080"/>
                </a:lnTo>
                <a:cubicBezTo>
                  <a:pt x="1182437" y="1008298"/>
                  <a:pt x="1153887" y="1036848"/>
                  <a:pt x="1118669" y="1036848"/>
                </a:cubicBezTo>
                <a:lnTo>
                  <a:pt x="63768" y="1036848"/>
                </a:lnTo>
                <a:cubicBezTo>
                  <a:pt x="28550" y="1036848"/>
                  <a:pt x="0" y="1008298"/>
                  <a:pt x="0" y="973080"/>
                </a:cubicBezTo>
                <a:lnTo>
                  <a:pt x="0" y="718013"/>
                </a:lnTo>
                <a:cubicBezTo>
                  <a:pt x="0" y="682795"/>
                  <a:pt x="28550" y="654245"/>
                  <a:pt x="63768" y="654245"/>
                </a:cubicBezTo>
                <a:lnTo>
                  <a:pt x="554063" y="654245"/>
                </a:lnTo>
                <a:cubicBezTo>
                  <a:pt x="563786" y="492284"/>
                  <a:pt x="906135" y="481714"/>
                  <a:pt x="949468" y="382603"/>
                </a:cubicBezTo>
                <a:lnTo>
                  <a:pt x="781318" y="382603"/>
                </a:lnTo>
                <a:cubicBezTo>
                  <a:pt x="746100" y="382603"/>
                  <a:pt x="717550" y="354053"/>
                  <a:pt x="717550" y="318835"/>
                </a:cubicBezTo>
                <a:lnTo>
                  <a:pt x="717550" y="63768"/>
                </a:lnTo>
                <a:cubicBezTo>
                  <a:pt x="717550" y="28550"/>
                  <a:pt x="746100" y="0"/>
                  <a:pt x="78131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2"/>
          <p:cNvSpPr/>
          <p:nvPr/>
        </p:nvSpPr>
        <p:spPr>
          <a:xfrm>
            <a:off x="5460801" y="851077"/>
            <a:ext cx="965598" cy="554941"/>
          </a:xfrm>
          <a:custGeom>
            <a:avLst/>
            <a:gdLst/>
            <a:ahLst/>
            <a:cxnLst/>
            <a:rect l="l" t="t" r="r" b="b"/>
            <a:pathLst>
              <a:path w="2158409" h="1240465">
                <a:moveTo>
                  <a:pt x="1143000" y="0"/>
                </a:moveTo>
                <a:cubicBezTo>
                  <a:pt x="1351383" y="0"/>
                  <a:pt x="1520693" y="167293"/>
                  <a:pt x="1523386" y="374908"/>
                </a:cubicBezTo>
                <a:cubicBezTo>
                  <a:pt x="1580107" y="402820"/>
                  <a:pt x="1627792" y="445779"/>
                  <a:pt x="1662899" y="497916"/>
                </a:cubicBezTo>
                <a:cubicBezTo>
                  <a:pt x="1698645" y="484662"/>
                  <a:pt x="1737304" y="478465"/>
                  <a:pt x="1777409" y="478465"/>
                </a:cubicBezTo>
                <a:cubicBezTo>
                  <a:pt x="1987829" y="478465"/>
                  <a:pt x="2158409" y="649045"/>
                  <a:pt x="2158409" y="859465"/>
                </a:cubicBezTo>
                <a:cubicBezTo>
                  <a:pt x="2158409" y="1069885"/>
                  <a:pt x="1987829" y="1240465"/>
                  <a:pt x="1777409" y="1240465"/>
                </a:cubicBezTo>
                <a:lnTo>
                  <a:pt x="381000" y="1240465"/>
                </a:lnTo>
                <a:cubicBezTo>
                  <a:pt x="170580" y="1240465"/>
                  <a:pt x="0" y="1069885"/>
                  <a:pt x="0" y="859465"/>
                </a:cubicBezTo>
                <a:cubicBezTo>
                  <a:pt x="0" y="649045"/>
                  <a:pt x="170580" y="478465"/>
                  <a:pt x="381000" y="478465"/>
                </a:cubicBezTo>
                <a:cubicBezTo>
                  <a:pt x="408682" y="478465"/>
                  <a:pt x="435674" y="481417"/>
                  <a:pt x="461601" y="487390"/>
                </a:cubicBezTo>
                <a:cubicBezTo>
                  <a:pt x="503933" y="335991"/>
                  <a:pt x="638835" y="224007"/>
                  <a:pt x="801492" y="215101"/>
                </a:cubicBezTo>
                <a:cubicBezTo>
                  <a:pt x="862018" y="87506"/>
                  <a:pt x="992290" y="0"/>
                  <a:pt x="1143000" y="0"/>
                </a:cubicBezTo>
                <a:close/>
              </a:path>
            </a:pathLst>
          </a:cu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rgbClr val="7F7F7F"/>
                </a:solidFill>
              </a:rPr>
              <a:t>CPI</a:t>
            </a:r>
            <a:endParaRPr lang="en-US" dirty="0">
              <a:solidFill>
                <a:srgbClr val="7F7F7F"/>
              </a:solidFill>
            </a:endParaRPr>
          </a:p>
        </p:txBody>
      </p:sp>
      <p:cxnSp>
        <p:nvCxnSpPr>
          <p:cNvPr id="69" name="Curved Connector 68"/>
          <p:cNvCxnSpPr>
            <a:stCxn id="49" idx="0"/>
          </p:cNvCxnSpPr>
          <p:nvPr/>
        </p:nvCxnSpPr>
        <p:spPr>
          <a:xfrm rot="5400000" flipH="1" flipV="1">
            <a:off x="4828473" y="992322"/>
            <a:ext cx="409131" cy="855525"/>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5524377" y="2686049"/>
            <a:ext cx="644507"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3169175" y="1107627"/>
            <a:ext cx="416579" cy="416579"/>
            <a:chOff x="3169175" y="1107627"/>
            <a:chExt cx="416579" cy="416579"/>
          </a:xfrm>
        </p:grpSpPr>
        <p:sp>
          <p:nvSpPr>
            <p:cNvPr id="72" name="Oval 71"/>
            <p:cNvSpPr/>
            <p:nvPr/>
          </p:nvSpPr>
          <p:spPr>
            <a:xfrm>
              <a:off x="3169175" y="1107627"/>
              <a:ext cx="416579" cy="416579"/>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3196489" y="1134941"/>
              <a:ext cx="361950" cy="361950"/>
              <a:chOff x="4876800" y="325438"/>
              <a:chExt cx="483966" cy="483966"/>
            </a:xfrm>
          </p:grpSpPr>
          <p:sp>
            <p:nvSpPr>
              <p:cNvPr id="74" name="Chevron 77"/>
              <p:cNvSpPr/>
              <p:nvPr/>
            </p:nvSpPr>
            <p:spPr>
              <a:xfrm rot="5400000">
                <a:off x="4995306" y="444249"/>
                <a:ext cx="246950" cy="269057"/>
              </a:xfrm>
              <a:custGeom>
                <a:avLst/>
                <a:gdLst>
                  <a:gd name="connsiteX0" fmla="*/ 0 w 304800"/>
                  <a:gd name="connsiteY0" fmla="*/ 0 h 271463"/>
                  <a:gd name="connsiteX1" fmla="*/ 145487 w 304800"/>
                  <a:gd name="connsiteY1" fmla="*/ 0 h 271463"/>
                  <a:gd name="connsiteX2" fmla="*/ 304800 w 304800"/>
                  <a:gd name="connsiteY2" fmla="*/ 135732 h 271463"/>
                  <a:gd name="connsiteX3" fmla="*/ 145487 w 304800"/>
                  <a:gd name="connsiteY3" fmla="*/ 271463 h 271463"/>
                  <a:gd name="connsiteX4" fmla="*/ 0 w 304800"/>
                  <a:gd name="connsiteY4" fmla="*/ 271463 h 271463"/>
                  <a:gd name="connsiteX5" fmla="*/ 159313 w 304800"/>
                  <a:gd name="connsiteY5" fmla="*/ 135732 h 271463"/>
                  <a:gd name="connsiteX6" fmla="*/ 0 w 304800"/>
                  <a:gd name="connsiteY6" fmla="*/ 0 h 271463"/>
                  <a:gd name="connsiteX0" fmla="*/ 0 w 482962"/>
                  <a:gd name="connsiteY0" fmla="*/ 0 h 426047"/>
                  <a:gd name="connsiteX1" fmla="*/ 323649 w 482962"/>
                  <a:gd name="connsiteY1" fmla="*/ 154584 h 426047"/>
                  <a:gd name="connsiteX2" fmla="*/ 482962 w 482962"/>
                  <a:gd name="connsiteY2" fmla="*/ 290316 h 426047"/>
                  <a:gd name="connsiteX3" fmla="*/ 323649 w 482962"/>
                  <a:gd name="connsiteY3" fmla="*/ 426047 h 426047"/>
                  <a:gd name="connsiteX4" fmla="*/ 178162 w 482962"/>
                  <a:gd name="connsiteY4" fmla="*/ 426047 h 426047"/>
                  <a:gd name="connsiteX5" fmla="*/ 337475 w 482962"/>
                  <a:gd name="connsiteY5" fmla="*/ 290316 h 426047"/>
                  <a:gd name="connsiteX6" fmla="*/ 0 w 482962"/>
                  <a:gd name="connsiteY6" fmla="*/ 0 h 426047"/>
                  <a:gd name="connsiteX0" fmla="*/ 0 w 482962"/>
                  <a:gd name="connsiteY0" fmla="*/ 0 h 426047"/>
                  <a:gd name="connsiteX1" fmla="*/ 158588 w 482962"/>
                  <a:gd name="connsiteY1" fmla="*/ 2621 h 426047"/>
                  <a:gd name="connsiteX2" fmla="*/ 482962 w 482962"/>
                  <a:gd name="connsiteY2" fmla="*/ 290316 h 426047"/>
                  <a:gd name="connsiteX3" fmla="*/ 323649 w 482962"/>
                  <a:gd name="connsiteY3" fmla="*/ 426047 h 426047"/>
                  <a:gd name="connsiteX4" fmla="*/ 178162 w 482962"/>
                  <a:gd name="connsiteY4" fmla="*/ 426047 h 426047"/>
                  <a:gd name="connsiteX5" fmla="*/ 337475 w 482962"/>
                  <a:gd name="connsiteY5" fmla="*/ 290316 h 426047"/>
                  <a:gd name="connsiteX6" fmla="*/ 0 w 482962"/>
                  <a:gd name="connsiteY6" fmla="*/ 0 h 426047"/>
                  <a:gd name="connsiteX0" fmla="*/ 0 w 388637"/>
                  <a:gd name="connsiteY0" fmla="*/ 70740 h 423426"/>
                  <a:gd name="connsiteX1" fmla="*/ 64263 w 388637"/>
                  <a:gd name="connsiteY1" fmla="*/ 0 h 423426"/>
                  <a:gd name="connsiteX2" fmla="*/ 388637 w 388637"/>
                  <a:gd name="connsiteY2" fmla="*/ 287695 h 423426"/>
                  <a:gd name="connsiteX3" fmla="*/ 229324 w 388637"/>
                  <a:gd name="connsiteY3" fmla="*/ 423426 h 423426"/>
                  <a:gd name="connsiteX4" fmla="*/ 83837 w 388637"/>
                  <a:gd name="connsiteY4" fmla="*/ 423426 h 423426"/>
                  <a:gd name="connsiteX5" fmla="*/ 243150 w 388637"/>
                  <a:gd name="connsiteY5" fmla="*/ 287695 h 423426"/>
                  <a:gd name="connsiteX6" fmla="*/ 0 w 388637"/>
                  <a:gd name="connsiteY6" fmla="*/ 70740 h 423426"/>
                  <a:gd name="connsiteX0" fmla="*/ 0 w 388637"/>
                  <a:gd name="connsiteY0" fmla="*/ 70740 h 423426"/>
                  <a:gd name="connsiteX1" fmla="*/ 64263 w 388637"/>
                  <a:gd name="connsiteY1" fmla="*/ 0 h 423426"/>
                  <a:gd name="connsiteX2" fmla="*/ 388637 w 388637"/>
                  <a:gd name="connsiteY2" fmla="*/ 287695 h 423426"/>
                  <a:gd name="connsiteX3" fmla="*/ 229324 w 388637"/>
                  <a:gd name="connsiteY3" fmla="*/ 423426 h 423426"/>
                  <a:gd name="connsiteX4" fmla="*/ 162441 w 388637"/>
                  <a:gd name="connsiteY4" fmla="*/ 363165 h 423426"/>
                  <a:gd name="connsiteX5" fmla="*/ 243150 w 388637"/>
                  <a:gd name="connsiteY5" fmla="*/ 287695 h 423426"/>
                  <a:gd name="connsiteX6" fmla="*/ 0 w 388637"/>
                  <a:gd name="connsiteY6" fmla="*/ 70740 h 42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637" h="423426">
                    <a:moveTo>
                      <a:pt x="0" y="70740"/>
                    </a:moveTo>
                    <a:lnTo>
                      <a:pt x="64263" y="0"/>
                    </a:lnTo>
                    <a:lnTo>
                      <a:pt x="388637" y="287695"/>
                    </a:lnTo>
                    <a:lnTo>
                      <a:pt x="229324" y="423426"/>
                    </a:lnTo>
                    <a:lnTo>
                      <a:pt x="162441" y="363165"/>
                    </a:lnTo>
                    <a:lnTo>
                      <a:pt x="243150" y="287695"/>
                    </a:lnTo>
                    <a:lnTo>
                      <a:pt x="0" y="70740"/>
                    </a:ln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Oval 78"/>
              <p:cNvSpPr/>
              <p:nvPr/>
            </p:nvSpPr>
            <p:spPr>
              <a:xfrm>
                <a:off x="4876800" y="325438"/>
                <a:ext cx="483966" cy="483966"/>
              </a:xfrm>
              <a:custGeom>
                <a:avLst/>
                <a:gdLst/>
                <a:ahLst/>
                <a:cxnLst/>
                <a:rect l="l" t="t" r="r" b="b"/>
                <a:pathLst>
                  <a:path w="483966" h="483966">
                    <a:moveTo>
                      <a:pt x="241984" y="65509"/>
                    </a:moveTo>
                    <a:cubicBezTo>
                      <a:pt x="144520" y="65509"/>
                      <a:pt x="65509" y="144520"/>
                      <a:pt x="65509" y="241984"/>
                    </a:cubicBezTo>
                    <a:cubicBezTo>
                      <a:pt x="65509" y="339448"/>
                      <a:pt x="144520" y="418459"/>
                      <a:pt x="241984" y="418459"/>
                    </a:cubicBezTo>
                    <a:cubicBezTo>
                      <a:pt x="339448" y="418459"/>
                      <a:pt x="418459" y="339448"/>
                      <a:pt x="418459" y="241984"/>
                    </a:cubicBezTo>
                    <a:cubicBezTo>
                      <a:pt x="418459" y="144520"/>
                      <a:pt x="339448" y="65509"/>
                      <a:pt x="241984" y="65509"/>
                    </a:cubicBezTo>
                    <a:close/>
                    <a:moveTo>
                      <a:pt x="241983" y="0"/>
                    </a:moveTo>
                    <a:cubicBezTo>
                      <a:pt x="375627" y="0"/>
                      <a:pt x="483966" y="108339"/>
                      <a:pt x="483966" y="241983"/>
                    </a:cubicBezTo>
                    <a:cubicBezTo>
                      <a:pt x="483966" y="375627"/>
                      <a:pt x="375627" y="483966"/>
                      <a:pt x="241983" y="483966"/>
                    </a:cubicBezTo>
                    <a:cubicBezTo>
                      <a:pt x="108339" y="483966"/>
                      <a:pt x="0" y="375627"/>
                      <a:pt x="0" y="241983"/>
                    </a:cubicBezTo>
                    <a:cubicBezTo>
                      <a:pt x="0" y="108339"/>
                      <a:pt x="108339" y="0"/>
                      <a:pt x="241983" y="0"/>
                    </a:cubicBez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6" name="Rounded Rectangle 42"/>
          <p:cNvSpPr/>
          <p:nvPr/>
        </p:nvSpPr>
        <p:spPr>
          <a:xfrm>
            <a:off x="2210875" y="1105736"/>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77" name="Oval 194"/>
          <p:cNvSpPr/>
          <p:nvPr/>
        </p:nvSpPr>
        <p:spPr>
          <a:xfrm>
            <a:off x="6955971" y="171793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366323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childTnLst>
                          </p:cTn>
                        </p:par>
                        <p:par>
                          <p:cTn id="18" fill="hold">
                            <p:stCondLst>
                              <p:cond delay="1500"/>
                            </p:stCondLst>
                            <p:childTnLst>
                              <p:par>
                                <p:cTn id="19" presetID="22" presetClass="entr" presetSubtype="2" fill="hold"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right)">
                                      <p:cBhvr>
                                        <p:cTn id="21" dur="500"/>
                                        <p:tgtEl>
                                          <p:spTgt spid="70"/>
                                        </p:tgtEl>
                                      </p:cBhvr>
                                    </p:animEffect>
                                  </p:childTnLst>
                                </p:cTn>
                              </p:par>
                            </p:childTnLst>
                          </p:cTn>
                        </p:par>
                        <p:par>
                          <p:cTn id="22" fill="hold">
                            <p:stCondLst>
                              <p:cond delay="2000"/>
                            </p:stCondLst>
                            <p:childTnLst>
                              <p:par>
                                <p:cTn id="23" presetID="1" presetClass="exit" presetSubtype="0" fill="hold" nodeType="afterEffect">
                                  <p:stCondLst>
                                    <p:cond delay="0"/>
                                  </p:stCondLst>
                                  <p:childTnLst>
                                    <p:set>
                                      <p:cBhvr>
                                        <p:cTn id="24" dur="1" fill="hold">
                                          <p:stCondLst>
                                            <p:cond delay="0"/>
                                          </p:stCondLst>
                                        </p:cTn>
                                        <p:tgtEl>
                                          <p:spTgt spid="57"/>
                                        </p:tgtEl>
                                        <p:attrNameLst>
                                          <p:attrName>style.visibility</p:attrName>
                                        </p:attrNameLst>
                                      </p:cBhvr>
                                      <p:to>
                                        <p:strVal val="hidden"/>
                                      </p:to>
                                    </p:se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right)">
                                      <p:cBhvr>
                                        <p:cTn id="28" dur="500"/>
                                        <p:tgtEl>
                                          <p:spTgt spid="57"/>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childTnLst>
                          </p:cTn>
                        </p:par>
                        <p:par>
                          <p:cTn id="33" fill="hold">
                            <p:stCondLst>
                              <p:cond delay="3000"/>
                            </p:stCondLst>
                            <p:childTnLst>
                              <p:par>
                                <p:cTn id="34" presetID="1" presetClass="exit" presetSubtype="0" fill="hold" grpId="0" nodeType="afterEffect">
                                  <p:stCondLst>
                                    <p:cond delay="0"/>
                                  </p:stCondLst>
                                  <p:childTnLst>
                                    <p:set>
                                      <p:cBhvr>
                                        <p:cTn id="35" dur="1" fill="hold">
                                          <p:stCondLst>
                                            <p:cond delay="0"/>
                                          </p:stCondLst>
                                        </p:cTn>
                                        <p:tgtEl>
                                          <p:spTgt spid="62"/>
                                        </p:tgtEl>
                                        <p:attrNameLst>
                                          <p:attrName>style.visibility</p:attrName>
                                        </p:attrNameLst>
                                      </p:cBhvr>
                                      <p:to>
                                        <p:strVal val="hidden"/>
                                      </p:to>
                                    </p:se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7" grpId="0" animBg="1"/>
      <p:bldP spid="7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Shape 173"/>
          <p:cNvPicPr preferRelativeResize="0"/>
          <p:nvPr/>
        </p:nvPicPr>
        <p:blipFill rotWithShape="1">
          <a:blip r:embed="rId2">
            <a:alphaModFix/>
          </a:blip>
          <a:srcRect b="-4013"/>
          <a:stretch/>
        </p:blipFill>
        <p:spPr>
          <a:xfrm>
            <a:off x="2413159" y="4060601"/>
            <a:ext cx="1122933" cy="584303"/>
          </a:xfrm>
          <a:prstGeom prst="rect">
            <a:avLst/>
          </a:prstGeom>
          <a:noFill/>
          <a:ln>
            <a:noFill/>
          </a:ln>
        </p:spPr>
      </p:pic>
      <p:pic>
        <p:nvPicPr>
          <p:cNvPr id="62" name="Shape 173"/>
          <p:cNvPicPr preferRelativeResize="0"/>
          <p:nvPr/>
        </p:nvPicPr>
        <p:blipFill rotWithShape="1">
          <a:blip r:embed="rId2">
            <a:alphaModFix/>
          </a:blip>
          <a:srcRect b="-4013"/>
          <a:stretch/>
        </p:blipFill>
        <p:spPr>
          <a:xfrm>
            <a:off x="4800600" y="4019550"/>
            <a:ext cx="1122933" cy="584303"/>
          </a:xfrm>
          <a:prstGeom prst="rect">
            <a:avLst/>
          </a:prstGeom>
          <a:noFill/>
          <a:ln>
            <a:noFill/>
          </a:ln>
        </p:spPr>
      </p:pic>
      <p:pic>
        <p:nvPicPr>
          <p:cNvPr id="61" name="Shape 173"/>
          <p:cNvPicPr preferRelativeResize="0"/>
          <p:nvPr/>
        </p:nvPicPr>
        <p:blipFill rotWithShape="1">
          <a:blip r:embed="rId2">
            <a:alphaModFix/>
          </a:blip>
          <a:srcRect b="-4013"/>
          <a:stretch/>
        </p:blipFill>
        <p:spPr>
          <a:xfrm>
            <a:off x="3645341" y="4001645"/>
            <a:ext cx="1122933" cy="584303"/>
          </a:xfrm>
          <a:prstGeom prst="rect">
            <a:avLst/>
          </a:prstGeom>
          <a:noFill/>
          <a:ln>
            <a:noFill/>
          </a:ln>
        </p:spPr>
      </p:pic>
      <p:grpSp>
        <p:nvGrpSpPr>
          <p:cNvPr id="4" name="Group 3"/>
          <p:cNvGrpSpPr/>
          <p:nvPr/>
        </p:nvGrpSpPr>
        <p:grpSpPr>
          <a:xfrm>
            <a:off x="1011019" y="929964"/>
            <a:ext cx="7072158" cy="2506506"/>
            <a:chOff x="358587" y="1009650"/>
            <a:chExt cx="8345676" cy="3444875"/>
          </a:xfrm>
        </p:grpSpPr>
        <p:sp>
          <p:nvSpPr>
            <p:cNvPr id="5" name="Rounded Rectangle 4"/>
            <p:cNvSpPr/>
            <p:nvPr/>
          </p:nvSpPr>
          <p:spPr>
            <a:xfrm>
              <a:off x="450850" y="2170113"/>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6" name="Rounded Rectangle 5"/>
            <p:cNvSpPr/>
            <p:nvPr/>
          </p:nvSpPr>
          <p:spPr>
            <a:xfrm>
              <a:off x="450850" y="3311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7" name="Rounded Rectangle 6"/>
            <p:cNvSpPr/>
            <p:nvPr/>
          </p:nvSpPr>
          <p:spPr>
            <a:xfrm>
              <a:off x="3197225" y="3311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8" name="Rounded Rectangle 7"/>
            <p:cNvSpPr/>
            <p:nvPr/>
          </p:nvSpPr>
          <p:spPr>
            <a:xfrm>
              <a:off x="5927725" y="2159000"/>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9" name="Rounded Rectangle 8"/>
            <p:cNvSpPr/>
            <p:nvPr/>
          </p:nvSpPr>
          <p:spPr>
            <a:xfrm>
              <a:off x="3192463" y="2155825"/>
              <a:ext cx="2743200" cy="1150938"/>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10" name="Rounded Rectangle 9"/>
            <p:cNvSpPr/>
            <p:nvPr/>
          </p:nvSpPr>
          <p:spPr>
            <a:xfrm>
              <a:off x="3187700" y="1009650"/>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11" name="Rounded Rectangle 10"/>
            <p:cNvSpPr/>
            <p:nvPr/>
          </p:nvSpPr>
          <p:spPr>
            <a:xfrm>
              <a:off x="5926138" y="1025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12" name="Rounded Rectangle 11"/>
            <p:cNvSpPr/>
            <p:nvPr/>
          </p:nvSpPr>
          <p:spPr>
            <a:xfrm>
              <a:off x="446088" y="1025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13" name="TextBox 5"/>
            <p:cNvSpPr txBox="1">
              <a:spLocks noChangeArrowheads="1"/>
            </p:cNvSpPr>
            <p:nvPr/>
          </p:nvSpPr>
          <p:spPr bwMode="auto">
            <a:xfrm>
              <a:off x="3200400" y="1146175"/>
              <a:ext cx="1752600" cy="69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smtClean="0"/>
                <a:t>Application </a:t>
              </a:r>
              <a:endParaRPr lang="en-US" sz="900" dirty="0"/>
            </a:p>
            <a:p>
              <a:pPr algn="ctr" eaLnBrk="1" hangingPunct="1"/>
              <a:r>
                <a:rPr lang="en-US" sz="900" dirty="0"/>
                <a:t>Containerization &amp; Cluster Scheduling</a:t>
              </a:r>
            </a:p>
          </p:txBody>
        </p:sp>
        <p:sp>
          <p:nvSpPr>
            <p:cNvPr id="14" name="TextBox 6"/>
            <p:cNvSpPr txBox="1">
              <a:spLocks noChangeArrowheads="1"/>
            </p:cNvSpPr>
            <p:nvPr/>
          </p:nvSpPr>
          <p:spPr bwMode="auto">
            <a:xfrm>
              <a:off x="501650" y="3546477"/>
              <a:ext cx="1498600" cy="69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a:t>Native </a:t>
              </a:r>
              <a:r>
                <a:rPr lang="en-US" sz="900" dirty="0" smtClean="0"/>
                <a:t>&amp; Extended Data, Mobile and Platform Services</a:t>
              </a:r>
              <a:endParaRPr lang="en-US" sz="900" dirty="0"/>
            </a:p>
          </p:txBody>
        </p:sp>
        <p:sp>
          <p:nvSpPr>
            <p:cNvPr id="15" name="TextBox 7"/>
            <p:cNvSpPr txBox="1">
              <a:spLocks noChangeArrowheads="1"/>
            </p:cNvSpPr>
            <p:nvPr/>
          </p:nvSpPr>
          <p:spPr bwMode="auto">
            <a:xfrm>
              <a:off x="358587" y="1198563"/>
              <a:ext cx="2166472"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a:t>Automatic </a:t>
              </a:r>
              <a:r>
                <a:rPr lang="en-US" sz="900" dirty="0" smtClean="0"/>
                <a:t>App </a:t>
              </a:r>
              <a:r>
                <a:rPr lang="en-US" sz="900" dirty="0"/>
                <a:t>Server </a:t>
              </a:r>
              <a:r>
                <a:rPr lang="en-US" sz="900" dirty="0" smtClean="0"/>
                <a:t>&amp; </a:t>
              </a:r>
              <a:br>
                <a:rPr lang="en-US" sz="900" dirty="0" smtClean="0"/>
              </a:br>
              <a:r>
                <a:rPr lang="en-US" sz="900" dirty="0" smtClean="0"/>
                <a:t>OS Configuration </a:t>
              </a:r>
              <a:br>
                <a:rPr lang="en-US" sz="900" dirty="0" smtClean="0"/>
              </a:br>
              <a:r>
                <a:rPr lang="en-US" sz="900" dirty="0" smtClean="0"/>
                <a:t>with Buildpacks </a:t>
              </a:r>
              <a:br>
                <a:rPr lang="en-US" sz="900" dirty="0" smtClean="0"/>
              </a:br>
              <a:r>
                <a:rPr lang="en-US" sz="900" i="1" dirty="0" smtClean="0"/>
                <a:t>(“just push your app”)</a:t>
              </a:r>
              <a:endParaRPr lang="en-US" sz="900" i="1" dirty="0"/>
            </a:p>
          </p:txBody>
        </p:sp>
        <p:sp>
          <p:nvSpPr>
            <p:cNvPr id="16" name="TextBox 8"/>
            <p:cNvSpPr txBox="1">
              <a:spLocks noChangeArrowheads="1"/>
            </p:cNvSpPr>
            <p:nvPr/>
          </p:nvSpPr>
          <p:spPr bwMode="auto">
            <a:xfrm>
              <a:off x="6954839" y="2465389"/>
              <a:ext cx="1555751" cy="50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Policy, Identity and Roles Management</a:t>
              </a:r>
            </a:p>
          </p:txBody>
        </p:sp>
        <p:sp>
          <p:nvSpPr>
            <p:cNvPr id="17" name="TextBox 9"/>
            <p:cNvSpPr txBox="1">
              <a:spLocks noChangeArrowheads="1"/>
            </p:cNvSpPr>
            <p:nvPr/>
          </p:nvSpPr>
          <p:spPr bwMode="auto">
            <a:xfrm>
              <a:off x="4543425" y="2203450"/>
              <a:ext cx="1397000" cy="107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App Health Management, Load Balancing, </a:t>
              </a:r>
            </a:p>
            <a:p>
              <a:pPr eaLnBrk="1" hangingPunct="1"/>
              <a:r>
                <a:rPr lang="en-US" sz="900"/>
                <a:t>Rapid Scaling,  Availability Zones</a:t>
              </a:r>
            </a:p>
          </p:txBody>
        </p:sp>
        <p:sp>
          <p:nvSpPr>
            <p:cNvPr id="18" name="TextBox 10"/>
            <p:cNvSpPr txBox="1">
              <a:spLocks noChangeArrowheads="1"/>
            </p:cNvSpPr>
            <p:nvPr/>
          </p:nvSpPr>
          <p:spPr bwMode="auto">
            <a:xfrm>
              <a:off x="3895725" y="3554414"/>
              <a:ext cx="1874838" cy="50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dirty="0"/>
                <a:t>IaaS Provisioning, Scaling &amp; Configuration</a:t>
              </a:r>
            </a:p>
          </p:txBody>
        </p:sp>
        <p:pic>
          <p:nvPicPr>
            <p:cNvPr id="19" name="Picture 2" descr="http://www.dreamstime.com/organization-chart-icon-thumb18564571.jpg"/>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65825" y="2424113"/>
              <a:ext cx="1119188"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20"/>
            <p:cNvGrpSpPr>
              <a:grpSpLocks/>
            </p:cNvGrpSpPr>
            <p:nvPr/>
          </p:nvGrpSpPr>
          <p:grpSpPr bwMode="auto">
            <a:xfrm>
              <a:off x="2352675" y="1266825"/>
              <a:ext cx="579438" cy="496888"/>
              <a:chOff x="6338898" y="2735697"/>
              <a:chExt cx="578737" cy="495995"/>
            </a:xfrm>
          </p:grpSpPr>
          <p:pic>
            <p:nvPicPr>
              <p:cNvPr id="54" name="Picture 3" descr="C:\Users\Dan\Desktop\swi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426" y="2901349"/>
                <a:ext cx="556209" cy="33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3" descr="C:\Users\Dan\Desktop\swi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8898" y="2735697"/>
                <a:ext cx="556209" cy="33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81"/>
            <p:cNvGrpSpPr>
              <a:grpSpLocks/>
            </p:cNvGrpSpPr>
            <p:nvPr/>
          </p:nvGrpSpPr>
          <p:grpSpPr bwMode="auto">
            <a:xfrm>
              <a:off x="3206750" y="2351088"/>
              <a:ext cx="1311275" cy="774700"/>
              <a:chOff x="5832822" y="3461918"/>
              <a:chExt cx="1310751" cy="774057"/>
            </a:xfrm>
          </p:grpSpPr>
          <p:grpSp>
            <p:nvGrpSpPr>
              <p:cNvPr id="43" name="Group 39"/>
              <p:cNvGrpSpPr>
                <a:grpSpLocks/>
              </p:cNvGrpSpPr>
              <p:nvPr/>
            </p:nvGrpSpPr>
            <p:grpSpPr bwMode="auto">
              <a:xfrm>
                <a:off x="5902266" y="3461918"/>
                <a:ext cx="1241307" cy="639279"/>
                <a:chOff x="5266161" y="2945083"/>
                <a:chExt cx="1241307" cy="639279"/>
              </a:xfrm>
            </p:grpSpPr>
            <p:pic>
              <p:nvPicPr>
                <p:cNvPr id="47" name="Picture 8" descr="load_balancer_pic"/>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6161" y="3028210"/>
                  <a:ext cx="442026" cy="4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9430" y="2945083"/>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3080" y="3168733"/>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9330" y="3418108"/>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Elbow Connector 50"/>
                <p:cNvCxnSpPr>
                  <a:stCxn id="47" idx="3"/>
                  <a:endCxn id="48" idx="1"/>
                </p:cNvCxnSpPr>
                <p:nvPr/>
              </p:nvCxnSpPr>
              <p:spPr>
                <a:xfrm flipV="1">
                  <a:off x="5707688" y="3027564"/>
                  <a:ext cx="231682" cy="237927"/>
                </a:xfrm>
                <a:prstGeom prst="bentConnector3">
                  <a:avLst>
                    <a:gd name="adj1" fmla="val 17048"/>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7" idx="3"/>
                  <a:endCxn id="49" idx="1"/>
                </p:cNvCxnSpPr>
                <p:nvPr/>
              </p:nvCxnSpPr>
              <p:spPr>
                <a:xfrm flipV="1">
                  <a:off x="5707688" y="3251216"/>
                  <a:ext cx="265007" cy="14276"/>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7" idx="3"/>
                  <a:endCxn id="50" idx="1"/>
                </p:cNvCxnSpPr>
                <p:nvPr/>
              </p:nvCxnSpPr>
              <p:spPr>
                <a:xfrm>
                  <a:off x="5707688" y="3265492"/>
                  <a:ext cx="241204" cy="236341"/>
                </a:xfrm>
                <a:prstGeom prst="bentConnector3">
                  <a:avLst>
                    <a:gd name="adj1" fmla="val 1489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44" name="Group 51"/>
              <p:cNvGrpSpPr>
                <a:grpSpLocks/>
              </p:cNvGrpSpPr>
              <p:nvPr/>
            </p:nvGrpSpPr>
            <p:grpSpPr bwMode="auto">
              <a:xfrm>
                <a:off x="5832822" y="3898286"/>
                <a:ext cx="389417" cy="337689"/>
                <a:chOff x="3185954" y="2674574"/>
                <a:chExt cx="451261" cy="427512"/>
              </a:xfrm>
            </p:grpSpPr>
            <p:sp>
              <p:nvSpPr>
                <p:cNvPr id="45" name="Oval 44"/>
                <p:cNvSpPr/>
                <p:nvPr/>
              </p:nvSpPr>
              <p:spPr>
                <a:xfrm>
                  <a:off x="3185954" y="2674574"/>
                  <a:ext cx="451261" cy="427512"/>
                </a:xfrm>
                <a:prstGeom prst="ellipse">
                  <a:avLst/>
                </a:prstGeom>
                <a:ln/>
                <a:scene3d>
                  <a:camera prst="isometricOffAxis2Left"/>
                  <a:lightRig rig="threePt" dir="t"/>
                </a:scene3d>
                <a:sp3d>
                  <a:bevelT/>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sz="1100"/>
                </a:p>
              </p:txBody>
            </p:sp>
            <p:sp>
              <p:nvSpPr>
                <p:cNvPr id="46" name="Cross 45"/>
                <p:cNvSpPr/>
                <p:nvPr/>
              </p:nvSpPr>
              <p:spPr>
                <a:xfrm>
                  <a:off x="3238024" y="2725300"/>
                  <a:ext cx="329768" cy="301774"/>
                </a:xfrm>
                <a:prstGeom prst="plus">
                  <a:avLst>
                    <a:gd name="adj" fmla="val 33333"/>
                  </a:avLst>
                </a:prstGeom>
                <a:solidFill>
                  <a:srgbClr val="C00000"/>
                </a:solidFill>
                <a:ln w="12700">
                  <a:solidFill>
                    <a:schemeClr val="bg2"/>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a:p>
              </p:txBody>
            </p:sp>
          </p:grpSp>
        </p:grpSp>
        <p:grpSp>
          <p:nvGrpSpPr>
            <p:cNvPr id="22" name="Group 99"/>
            <p:cNvGrpSpPr>
              <a:grpSpLocks/>
            </p:cNvGrpSpPr>
            <p:nvPr/>
          </p:nvGrpSpPr>
          <p:grpSpPr bwMode="auto">
            <a:xfrm>
              <a:off x="3221038" y="3387725"/>
              <a:ext cx="714375" cy="712788"/>
              <a:chOff x="1197845" y="2932424"/>
              <a:chExt cx="934973" cy="934973"/>
            </a:xfrm>
          </p:grpSpPr>
          <p:pic>
            <p:nvPicPr>
              <p:cNvPr id="40"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197845" y="29324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350245" y="30848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502645" y="32372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61"/>
            <p:cNvGrpSpPr>
              <a:grpSpLocks/>
            </p:cNvGrpSpPr>
            <p:nvPr/>
          </p:nvGrpSpPr>
          <p:grpSpPr bwMode="auto">
            <a:xfrm>
              <a:off x="2290978" y="3934510"/>
              <a:ext cx="592668" cy="398432"/>
              <a:chOff x="5146257" y="1759500"/>
              <a:chExt cx="834506" cy="674188"/>
            </a:xfrm>
          </p:grpSpPr>
          <p:pic>
            <p:nvPicPr>
              <p:cNvPr id="37"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6257" y="1999147"/>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3510" y="2048848"/>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4883" y="1759500"/>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97"/>
            <p:cNvGrpSpPr>
              <a:grpSpLocks/>
            </p:cNvGrpSpPr>
            <p:nvPr/>
          </p:nvGrpSpPr>
          <p:grpSpPr bwMode="auto">
            <a:xfrm>
              <a:off x="4822825" y="1076325"/>
              <a:ext cx="933450" cy="835025"/>
              <a:chOff x="2493819" y="1718023"/>
              <a:chExt cx="1111930" cy="968765"/>
            </a:xfrm>
          </p:grpSpPr>
          <p:pic>
            <p:nvPicPr>
              <p:cNvPr id="34"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3014355" y="1718023"/>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753097" y="1955529"/>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493819" y="2206890"/>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 name="Picture 3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550150" y="1352550"/>
              <a:ext cx="603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41"/>
            <p:cNvSpPr txBox="1">
              <a:spLocks noChangeArrowheads="1"/>
            </p:cNvSpPr>
            <p:nvPr/>
          </p:nvSpPr>
          <p:spPr bwMode="auto">
            <a:xfrm>
              <a:off x="6146800" y="1166814"/>
              <a:ext cx="1389063" cy="69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a:t>Application Network Security Groups</a:t>
              </a:r>
            </a:p>
          </p:txBody>
        </p:sp>
        <p:sp>
          <p:nvSpPr>
            <p:cNvPr id="27" name="TextBox 46"/>
            <p:cNvSpPr txBox="1">
              <a:spLocks noChangeArrowheads="1"/>
            </p:cNvSpPr>
            <p:nvPr/>
          </p:nvSpPr>
          <p:spPr bwMode="auto">
            <a:xfrm>
              <a:off x="708025" y="2408238"/>
              <a:ext cx="1085849"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a:t>Application to Services Binding and Access</a:t>
              </a:r>
            </a:p>
          </p:txBody>
        </p:sp>
        <p:pic>
          <p:nvPicPr>
            <p:cNvPr id="28" name="Picture 5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781175" y="2373313"/>
              <a:ext cx="10620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ounded Rectangle 28"/>
            <p:cNvSpPr/>
            <p:nvPr/>
          </p:nvSpPr>
          <p:spPr>
            <a:xfrm>
              <a:off x="5935663" y="3303588"/>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pic>
          <p:nvPicPr>
            <p:cNvPr id="30" name="Picture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954713" y="3540125"/>
              <a:ext cx="9112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49"/>
            <p:cNvSpPr txBox="1">
              <a:spLocks noChangeArrowheads="1"/>
            </p:cNvSpPr>
            <p:nvPr/>
          </p:nvSpPr>
          <p:spPr bwMode="auto">
            <a:xfrm>
              <a:off x="6875463" y="3402013"/>
              <a:ext cx="1828800"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Logging as a service,</a:t>
              </a:r>
            </a:p>
            <a:p>
              <a:pPr eaLnBrk="1" hangingPunct="1"/>
              <a:r>
                <a:rPr lang="en-US" sz="900"/>
                <a:t>Application metrics &amp; performance,</a:t>
              </a:r>
            </a:p>
            <a:p>
              <a:pPr eaLnBrk="1" hangingPunct="1"/>
              <a:r>
                <a:rPr lang="en-US" sz="900"/>
                <a:t>Metric based scaling</a:t>
              </a:r>
            </a:p>
          </p:txBody>
        </p:sp>
        <p:pic>
          <p:nvPicPr>
            <p:cNvPr id="32" name="Picture 31"/>
            <p:cNvPicPr>
              <a:picLocks noChangeAspect="1"/>
            </p:cNvPicPr>
            <p:nvPr/>
          </p:nvPicPr>
          <p:blipFill>
            <a:blip r:embed="rId13"/>
            <a:stretch>
              <a:fillRect/>
            </a:stretch>
          </p:blipFill>
          <p:spPr>
            <a:xfrm>
              <a:off x="2649568" y="3447769"/>
              <a:ext cx="409560" cy="413031"/>
            </a:xfrm>
            <a:prstGeom prst="rect">
              <a:avLst/>
            </a:prstGeom>
          </p:spPr>
        </p:pic>
        <p:pic>
          <p:nvPicPr>
            <p:cNvPr id="33" name="Picture 32"/>
            <p:cNvPicPr>
              <a:picLocks noChangeAspect="1"/>
            </p:cNvPicPr>
            <p:nvPr/>
          </p:nvPicPr>
          <p:blipFill>
            <a:blip r:embed="rId14"/>
            <a:stretch>
              <a:fillRect/>
            </a:stretch>
          </p:blipFill>
          <p:spPr>
            <a:xfrm>
              <a:off x="2177911" y="3452867"/>
              <a:ext cx="469410" cy="469410"/>
            </a:xfrm>
            <a:prstGeom prst="rect">
              <a:avLst/>
            </a:prstGeom>
          </p:spPr>
        </p:pic>
      </p:grpSp>
      <p:sp>
        <p:nvSpPr>
          <p:cNvPr id="56" name="Rounded Rectangle 55"/>
          <p:cNvSpPr/>
          <p:nvPr/>
        </p:nvSpPr>
        <p:spPr>
          <a:xfrm>
            <a:off x="438273" y="3546044"/>
            <a:ext cx="8215687" cy="38847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57" name="Rectangle 56"/>
          <p:cNvSpPr/>
          <p:nvPr/>
        </p:nvSpPr>
        <p:spPr>
          <a:xfrm>
            <a:off x="742078" y="3583335"/>
            <a:ext cx="7794314" cy="338554"/>
          </a:xfrm>
          <a:prstGeom prst="rect">
            <a:avLst/>
          </a:prstGeom>
        </p:spPr>
        <p:txBody>
          <a:bodyPr wrap="square">
            <a:spAutoFit/>
          </a:bodyPr>
          <a:lstStyle/>
          <a:p>
            <a:pPr algn="ctr">
              <a:defRPr/>
            </a:pPr>
            <a:r>
              <a:rPr lang="en-US" sz="1600" dirty="0">
                <a:cs typeface="Arial"/>
              </a:rPr>
              <a:t>Deploy, Operate, Update &amp; Scale with minimal downtime on </a:t>
            </a:r>
            <a:r>
              <a:rPr lang="en-US" sz="1600" dirty="0" smtClean="0">
                <a:cs typeface="Arial"/>
              </a:rPr>
              <a:t>choice of IaaS</a:t>
            </a:r>
            <a:endParaRPr lang="en-US" sz="1600" dirty="0">
              <a:cs typeface="Arial"/>
            </a:endParaRPr>
          </a:p>
        </p:txBody>
      </p:sp>
      <p:pic>
        <p:nvPicPr>
          <p:cNvPr id="58" name="Shape 176"/>
          <p:cNvPicPr preferRelativeResize="0"/>
          <p:nvPr/>
        </p:nvPicPr>
        <p:blipFill rotWithShape="1">
          <a:blip r:embed="rId15">
            <a:alphaModFix/>
          </a:blip>
          <a:srcRect/>
          <a:stretch/>
        </p:blipFill>
        <p:spPr>
          <a:xfrm>
            <a:off x="3853473" y="4191256"/>
            <a:ext cx="720128" cy="181832"/>
          </a:xfrm>
          <a:prstGeom prst="rect">
            <a:avLst/>
          </a:prstGeom>
          <a:noFill/>
          <a:ln>
            <a:noFill/>
          </a:ln>
        </p:spPr>
      </p:pic>
      <p:pic>
        <p:nvPicPr>
          <p:cNvPr id="59" name="Shape 177"/>
          <p:cNvPicPr preferRelativeResize="0"/>
          <p:nvPr/>
        </p:nvPicPr>
        <p:blipFill rotWithShape="1">
          <a:blip r:embed="rId16">
            <a:alphaModFix/>
          </a:blip>
          <a:srcRect/>
          <a:stretch/>
        </p:blipFill>
        <p:spPr>
          <a:xfrm>
            <a:off x="6134632" y="4124058"/>
            <a:ext cx="602611" cy="243554"/>
          </a:xfrm>
          <a:prstGeom prst="rect">
            <a:avLst/>
          </a:prstGeom>
          <a:noFill/>
          <a:ln>
            <a:noFill/>
          </a:ln>
        </p:spPr>
      </p:pic>
      <p:pic>
        <p:nvPicPr>
          <p:cNvPr id="60" name="Shape 178"/>
          <p:cNvPicPr preferRelativeResize="0"/>
          <p:nvPr/>
        </p:nvPicPr>
        <p:blipFill rotWithShape="1">
          <a:blip r:embed="rId17">
            <a:alphaModFix/>
          </a:blip>
          <a:srcRect l="4286"/>
          <a:stretch/>
        </p:blipFill>
        <p:spPr>
          <a:xfrm>
            <a:off x="5029200" y="4171950"/>
            <a:ext cx="662190" cy="219401"/>
          </a:xfrm>
          <a:prstGeom prst="rect">
            <a:avLst/>
          </a:prstGeom>
          <a:noFill/>
          <a:ln>
            <a:noFill/>
          </a:ln>
        </p:spPr>
      </p:pic>
      <p:pic>
        <p:nvPicPr>
          <p:cNvPr id="63" name="Shape 173"/>
          <p:cNvPicPr preferRelativeResize="0"/>
          <p:nvPr/>
        </p:nvPicPr>
        <p:blipFill rotWithShape="1">
          <a:blip r:embed="rId2">
            <a:alphaModFix/>
          </a:blip>
          <a:srcRect b="-4013"/>
          <a:stretch/>
        </p:blipFill>
        <p:spPr>
          <a:xfrm>
            <a:off x="5963667" y="3968647"/>
            <a:ext cx="1122933" cy="584303"/>
          </a:xfrm>
          <a:prstGeom prst="rect">
            <a:avLst/>
          </a:prstGeom>
          <a:noFill/>
          <a:ln>
            <a:noFill/>
          </a:ln>
        </p:spPr>
      </p:pic>
      <p:pic>
        <p:nvPicPr>
          <p:cNvPr id="65" name="Picture 64" descr="microsoft-azure-logo.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127530" y="4133352"/>
            <a:ext cx="775335" cy="219075"/>
          </a:xfrm>
          <a:prstGeom prst="rect">
            <a:avLst/>
          </a:prstGeom>
        </p:spPr>
      </p:pic>
      <p:pic>
        <p:nvPicPr>
          <p:cNvPr id="66" name="Shape 177"/>
          <p:cNvPicPr preferRelativeResize="0"/>
          <p:nvPr/>
        </p:nvPicPr>
        <p:blipFill rotWithShape="1">
          <a:blip r:embed="rId16">
            <a:alphaModFix/>
          </a:blip>
          <a:srcRect/>
          <a:stretch/>
        </p:blipFill>
        <p:spPr>
          <a:xfrm>
            <a:off x="2662606" y="4191256"/>
            <a:ext cx="602611" cy="243554"/>
          </a:xfrm>
          <a:prstGeom prst="rect">
            <a:avLst/>
          </a:prstGeom>
          <a:noFill/>
          <a:ln>
            <a:noFill/>
          </a:ln>
        </p:spPr>
      </p:pic>
      <p:sp>
        <p:nvSpPr>
          <p:cNvPr id="67" name="Title 1"/>
          <p:cNvSpPr txBox="1">
            <a:spLocks/>
          </p:cNvSpPr>
          <p:nvPr/>
        </p:nvSpPr>
        <p:spPr bwMode="gray">
          <a:xfrm>
            <a:off x="366712" y="334531"/>
            <a:ext cx="8410499" cy="451406"/>
          </a:xfrm>
          <a:prstGeom prst="rect">
            <a:avLst/>
          </a:prstGeom>
          <a:noFill/>
        </p:spPr>
        <p:txBody>
          <a:bodyPr vert="horz" wrap="square" lIns="0" tIns="0" rIns="0" bIns="0" numCol="1" anchor="t" anchorCtr="0" compatLnSpc="1">
            <a:prstTxWarp prst="textNoShape">
              <a:avLst/>
            </a:prstTxWarp>
          </a:bodyPr>
          <a:lstStyle>
            <a:lvl1pPr>
              <a:lnSpc>
                <a:spcPct val="90000"/>
              </a:lnSpc>
              <a:spcBef>
                <a:spcPct val="0"/>
              </a:spcBef>
              <a:buNone/>
              <a:defRPr sz="3200">
                <a:solidFill>
                  <a:schemeClr val="tx2"/>
                </a:solidFill>
                <a:latin typeface="Arial" charset="0"/>
                <a:ea typeface="+mj-ea"/>
                <a:cs typeface="Arial" charset="0"/>
              </a:defRPr>
            </a:lvl1pPr>
          </a:lstStyle>
          <a:p>
            <a:r>
              <a:rPr lang="en-US" dirty="0" smtClean="0">
                <a:solidFill>
                  <a:schemeClr val="tx1"/>
                </a:solidFill>
              </a:rPr>
              <a:t>Pivotal CF: Technical Capabilities</a:t>
            </a:r>
            <a:endParaRPr lang="en-US" dirty="0">
              <a:solidFill>
                <a:schemeClr val="tx1"/>
              </a:solidFill>
            </a:endParaRPr>
          </a:p>
        </p:txBody>
      </p:sp>
    </p:spTree>
    <p:extLst>
      <p:ext uri="{BB962C8B-B14F-4D97-AF65-F5344CB8AC3E}">
        <p14:creationId xmlns:p14="http://schemas.microsoft.com/office/powerpoint/2010/main" val="233108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7252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Elastic Runtime</a:t>
            </a:r>
            <a:endParaRPr lang="en-US" dirty="0"/>
          </a:p>
        </p:txBody>
      </p:sp>
      <p:sp>
        <p:nvSpPr>
          <p:cNvPr id="4" name="Content Placeholder 3"/>
          <p:cNvSpPr>
            <a:spLocks noGrp="1"/>
          </p:cNvSpPr>
          <p:nvPr>
            <p:ph sz="quarter" idx="10"/>
          </p:nvPr>
        </p:nvSpPr>
        <p:spPr/>
        <p:txBody>
          <a:bodyPr/>
          <a:lstStyle/>
          <a:p>
            <a:r>
              <a:rPr lang="en-US" dirty="0" smtClean="0"/>
              <a:t>Technical Drill Down</a:t>
            </a:r>
            <a:endParaRPr lang="en-US" dirty="0"/>
          </a:p>
        </p:txBody>
      </p:sp>
    </p:spTree>
    <p:extLst>
      <p:ext uri="{BB962C8B-B14F-4D97-AF65-F5344CB8AC3E}">
        <p14:creationId xmlns:p14="http://schemas.microsoft.com/office/powerpoint/2010/main" val="40523507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329181" y="1541559"/>
            <a:ext cx="1303645"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2877" y="1541559"/>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630706" y="1276349"/>
            <a:ext cx="5169845"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TextBox 5"/>
          <p:cNvSpPr txBox="1"/>
          <p:nvPr/>
        </p:nvSpPr>
        <p:spPr>
          <a:xfrm>
            <a:off x="238203" y="1581150"/>
            <a:ext cx="1745703" cy="830997"/>
          </a:xfrm>
          <a:prstGeom prst="rect">
            <a:avLst/>
          </a:prstGeom>
          <a:noFill/>
        </p:spPr>
        <p:txBody>
          <a:bodyPr wrap="square" lIns="0" tIns="0" rIns="0" bIns="0" rtlCol="0">
            <a:spAutoFit/>
          </a:bodyPr>
          <a:lstStyle/>
          <a:p>
            <a:pPr marL="342900" indent="-342900">
              <a:buFont typeface="+mj-ea"/>
              <a:buAutoNum type="circleNumDbPlain"/>
            </a:pPr>
            <a:r>
              <a:rPr lang="en-US" dirty="0" smtClean="0">
                <a:solidFill>
                  <a:schemeClr val="bg2"/>
                </a:solidFill>
              </a:rPr>
              <a:t>Upload app bits and metadata</a:t>
            </a:r>
          </a:p>
        </p:txBody>
      </p:sp>
      <p:sp>
        <p:nvSpPr>
          <p:cNvPr id="8" name="TextBox 7"/>
          <p:cNvSpPr txBox="1"/>
          <p:nvPr/>
        </p:nvSpPr>
        <p:spPr>
          <a:xfrm>
            <a:off x="2362200" y="1639050"/>
            <a:ext cx="920445" cy="307777"/>
          </a:xfrm>
          <a:prstGeom prst="rect">
            <a:avLst/>
          </a:prstGeom>
          <a:noFill/>
          <a:effectLst>
            <a:outerShdw dist="12700" sx="1000" sy="1000" algn="ctr" rotWithShape="0">
              <a:schemeClr val="tx2"/>
            </a:outerShdw>
          </a:effectLst>
        </p:spPr>
        <p:txBody>
          <a:bodyPr wrap="none" rtlCol="0">
            <a:spAutoFit/>
          </a:bodyPr>
          <a:lstStyle/>
          <a:p>
            <a:r>
              <a:rPr lang="en-US" sz="1400" dirty="0" smtClean="0">
                <a:solidFill>
                  <a:schemeClr val="bg1"/>
                </a:solidFill>
              </a:rPr>
              <a:t>push app</a:t>
            </a:r>
            <a:endParaRPr lang="en-US" sz="1400" i="1" dirty="0" smtClean="0">
              <a:solidFill>
                <a:schemeClr val="bg1"/>
              </a:solidFill>
            </a:endParaRPr>
          </a:p>
        </p:txBody>
      </p:sp>
      <p:sp>
        <p:nvSpPr>
          <p:cNvPr id="34" name="Rounded Rectangle 33"/>
          <p:cNvSpPr/>
          <p:nvPr/>
        </p:nvSpPr>
        <p:spPr bwMode="auto">
          <a:xfrm rot="16200000">
            <a:off x="2318310" y="2651435"/>
            <a:ext cx="3276600"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39" name="TextBox 38"/>
          <p:cNvSpPr txBox="1"/>
          <p:nvPr/>
        </p:nvSpPr>
        <p:spPr>
          <a:xfrm>
            <a:off x="238203" y="2454354"/>
            <a:ext cx="3026470" cy="1638910"/>
          </a:xfrm>
          <a:prstGeom prst="rect">
            <a:avLst/>
          </a:prstGeom>
          <a:noFill/>
        </p:spPr>
        <p:txBody>
          <a:bodyPr wrap="none" lIns="0" tIns="0" rIns="0" bIns="0" rtlCol="0">
            <a:spAutoFit/>
          </a:bodyPr>
          <a:lstStyle/>
          <a:p>
            <a:pPr marL="342900" indent="-342900">
              <a:lnSpc>
                <a:spcPct val="150000"/>
              </a:lnSpc>
              <a:buFont typeface="+mj-ea"/>
              <a:buAutoNum type="circleNumDbPlain" startAt="2"/>
            </a:pPr>
            <a:r>
              <a:rPr lang="en-US" dirty="0" smtClean="0">
                <a:solidFill>
                  <a:schemeClr val="bg2"/>
                </a:solidFill>
              </a:rPr>
              <a:t>Create and bind services</a:t>
            </a:r>
          </a:p>
          <a:p>
            <a:pPr marL="342900" indent="-342900">
              <a:lnSpc>
                <a:spcPct val="150000"/>
              </a:lnSpc>
              <a:buFont typeface="+mj-ea"/>
              <a:buAutoNum type="circleNumDbPlain" startAt="2"/>
            </a:pPr>
            <a:r>
              <a:rPr lang="en-US" dirty="0" smtClean="0">
                <a:solidFill>
                  <a:schemeClr val="bg2"/>
                </a:solidFill>
              </a:rPr>
              <a:t>Stage application</a:t>
            </a:r>
          </a:p>
          <a:p>
            <a:pPr marL="342900" indent="-342900">
              <a:lnSpc>
                <a:spcPct val="150000"/>
              </a:lnSpc>
              <a:buFont typeface="+mj-ea"/>
              <a:buAutoNum type="circleNumDbPlain" startAt="2"/>
            </a:pPr>
            <a:r>
              <a:rPr lang="en-US" dirty="0" smtClean="0">
                <a:solidFill>
                  <a:schemeClr val="bg2"/>
                </a:solidFill>
              </a:rPr>
              <a:t>Deploy application</a:t>
            </a:r>
          </a:p>
          <a:p>
            <a:pPr marL="342900" indent="-342900">
              <a:lnSpc>
                <a:spcPct val="150000"/>
              </a:lnSpc>
              <a:buFont typeface="+mj-ea"/>
              <a:buAutoNum type="circleNumDbPlain" startAt="2"/>
            </a:pPr>
            <a:r>
              <a:rPr lang="en-US" dirty="0" smtClean="0">
                <a:solidFill>
                  <a:schemeClr val="bg2"/>
                </a:solidFill>
              </a:rPr>
              <a:t>Manage application health</a:t>
            </a:r>
          </a:p>
        </p:txBody>
      </p:sp>
      <p:sp>
        <p:nvSpPr>
          <p:cNvPr id="27" name="Oval 42"/>
          <p:cNvSpPr/>
          <p:nvPr/>
        </p:nvSpPr>
        <p:spPr>
          <a:xfrm>
            <a:off x="3841318" y="2175427"/>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a:spLocks noChangeArrowheads="1"/>
          </p:cNvSpPr>
          <p:nvPr/>
        </p:nvSpPr>
        <p:spPr bwMode="auto">
          <a:xfrm>
            <a:off x="4293642" y="1498378"/>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26" name="Oval 194"/>
          <p:cNvSpPr/>
          <p:nvPr/>
        </p:nvSpPr>
        <p:spPr>
          <a:xfrm>
            <a:off x="4357147"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a:spLocks noChangeArrowheads="1"/>
          </p:cNvSpPr>
          <p:nvPr/>
        </p:nvSpPr>
        <p:spPr bwMode="auto">
          <a:xfrm>
            <a:off x="609599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6" name="Oval 194"/>
          <p:cNvSpPr/>
          <p:nvPr/>
        </p:nvSpPr>
        <p:spPr>
          <a:xfrm>
            <a:off x="615950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6159505" y="1946827"/>
            <a:ext cx="698495" cy="45918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3" idx="2"/>
          </p:cNvCxnSpPr>
          <p:nvPr/>
        </p:nvCxnSpPr>
        <p:spPr>
          <a:xfrm>
            <a:off x="5060343" y="1942104"/>
            <a:ext cx="654657" cy="46390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6" name="Right Arrow 55"/>
          <p:cNvSpPr/>
          <p:nvPr/>
        </p:nvSpPr>
        <p:spPr>
          <a:xfrm>
            <a:off x="6707141" y="2182868"/>
            <a:ext cx="438395"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721768" y="2387047"/>
            <a:ext cx="438395"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7153397" y="2165184"/>
            <a:ext cx="1533402" cy="443726"/>
            <a:chOff x="7153397" y="2326964"/>
            <a:chExt cx="1533402" cy="443726"/>
          </a:xfrm>
        </p:grpSpPr>
        <p:sp>
          <p:nvSpPr>
            <p:cNvPr id="49" name="Rounded Rectangle 48"/>
            <p:cNvSpPr>
              <a:spLocks noChangeArrowheads="1"/>
            </p:cNvSpPr>
            <p:nvPr/>
          </p:nvSpPr>
          <p:spPr bwMode="auto">
            <a:xfrm>
              <a:off x="7153397"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Service Broker Node(s)</a:t>
              </a:r>
              <a:endParaRPr lang="en-US" sz="1200" b="1" dirty="0">
                <a:solidFill>
                  <a:schemeClr val="bg1"/>
                </a:solidFill>
                <a:latin typeface="+mn-lt"/>
                <a:ea typeface="+mn-ea"/>
              </a:endParaRPr>
            </a:p>
          </p:txBody>
        </p:sp>
        <p:sp>
          <p:nvSpPr>
            <p:cNvPr id="53" name="Rectangle 175"/>
            <p:cNvSpPr/>
            <p:nvPr/>
          </p:nvSpPr>
          <p:spPr>
            <a:xfrm>
              <a:off x="7215230" y="2435054"/>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5136867" y="2157095"/>
            <a:ext cx="1578135" cy="443726"/>
            <a:chOff x="5181600" y="2326964"/>
            <a:chExt cx="1533402" cy="443726"/>
          </a:xfrm>
        </p:grpSpPr>
        <p:sp>
          <p:nvSpPr>
            <p:cNvPr id="47" name="Rounded Rectangle 4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5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6492999" y="3539902"/>
            <a:ext cx="1099435" cy="781049"/>
            <a:chOff x="5412945" y="3105151"/>
            <a:chExt cx="1099435" cy="781049"/>
          </a:xfrm>
        </p:grpSpPr>
        <p:sp>
          <p:nvSpPr>
            <p:cNvPr id="83" name="Rounded Rectangle 82"/>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4"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6797799" y="3419252"/>
            <a:ext cx="1099435" cy="781049"/>
            <a:chOff x="5412945" y="3105151"/>
            <a:chExt cx="1099435" cy="781049"/>
          </a:xfrm>
        </p:grpSpPr>
        <p:sp>
          <p:nvSpPr>
            <p:cNvPr id="86" name="Rounded Rectangle 8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102599" y="3298602"/>
            <a:ext cx="1099435" cy="781049"/>
            <a:chOff x="5412945" y="3105151"/>
            <a:chExt cx="1099435" cy="781049"/>
          </a:xfrm>
        </p:grpSpPr>
        <p:sp>
          <p:nvSpPr>
            <p:cNvPr id="89" name="Rounded Rectangle 8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9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442779" y="3177952"/>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572904" y="1898428"/>
            <a:ext cx="854721" cy="276999"/>
          </a:xfrm>
          <a:prstGeom prst="rect">
            <a:avLst/>
          </a:prstGeom>
          <a:noFill/>
          <a:effectLst>
            <a:outerShdw dist="12700" sx="1000" sy="1000" algn="ctr" rotWithShape="0">
              <a:schemeClr val="tx2"/>
            </a:outerShdw>
          </a:effectLst>
        </p:spPr>
        <p:txBody>
          <a:bodyPr wrap="none" rtlCol="0">
            <a:spAutoFit/>
          </a:bodyPr>
          <a:lstStyle/>
          <a:p>
            <a:pPr algn="ctr"/>
            <a:r>
              <a:rPr lang="en-US" sz="1200" dirty="0" smtClean="0">
                <a:solidFill>
                  <a:schemeClr val="bg1"/>
                </a:solidFill>
              </a:rPr>
              <a:t>+ app MD</a:t>
            </a:r>
          </a:p>
        </p:txBody>
      </p:sp>
      <p:sp>
        <p:nvSpPr>
          <p:cNvPr id="91" name="Diamond 87"/>
          <p:cNvSpPr/>
          <p:nvPr/>
        </p:nvSpPr>
        <p:spPr>
          <a:xfrm>
            <a:off x="2464594" y="1951133"/>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nvGrpSpPr>
          <p:cNvPr id="95" name="Group 94"/>
          <p:cNvGrpSpPr/>
          <p:nvPr/>
        </p:nvGrpSpPr>
        <p:grpSpPr>
          <a:xfrm>
            <a:off x="7628806" y="3532084"/>
            <a:ext cx="679853" cy="307777"/>
            <a:chOff x="5588669" y="3459283"/>
            <a:chExt cx="679853" cy="307777"/>
          </a:xfrm>
        </p:grpSpPr>
        <p:sp>
          <p:nvSpPr>
            <p:cNvPr id="93" name="Rectangle 102"/>
            <p:cNvSpPr/>
            <p:nvPr/>
          </p:nvSpPr>
          <p:spPr>
            <a:xfrm>
              <a:off x="5824996" y="3469013"/>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588669" y="3459283"/>
              <a:ext cx="288862" cy="307777"/>
            </a:xfrm>
            <a:prstGeom prst="rect">
              <a:avLst/>
            </a:prstGeom>
            <a:noFill/>
          </p:spPr>
          <p:txBody>
            <a:bodyPr wrap="none" rtlCol="0">
              <a:spAutoFit/>
            </a:bodyPr>
            <a:lstStyle/>
            <a:p>
              <a:pPr algn="ctr"/>
              <a:r>
                <a:rPr lang="en-US" sz="1400" dirty="0" smtClean="0">
                  <a:solidFill>
                    <a:schemeClr val="bg1"/>
                  </a:solidFill>
                </a:rPr>
                <a:t>+</a:t>
              </a:r>
            </a:p>
          </p:txBody>
        </p:sp>
        <p:sp>
          <p:nvSpPr>
            <p:cNvPr id="94" name="TextBox 93"/>
            <p:cNvSpPr txBox="1"/>
            <p:nvPr/>
          </p:nvSpPr>
          <p:spPr>
            <a:xfrm>
              <a:off x="5979660" y="3459283"/>
              <a:ext cx="288862" cy="307777"/>
            </a:xfrm>
            <a:prstGeom prst="rect">
              <a:avLst/>
            </a:prstGeom>
            <a:noFill/>
          </p:spPr>
          <p:txBody>
            <a:bodyPr wrap="none" rtlCol="0">
              <a:spAutoFit/>
            </a:bodyPr>
            <a:lstStyle/>
            <a:p>
              <a:pPr algn="ctr"/>
              <a:r>
                <a:rPr lang="en-US" sz="1400" dirty="0">
                  <a:solidFill>
                    <a:schemeClr val="bg1"/>
                  </a:solidFill>
                </a:rPr>
                <a:t>=</a:t>
              </a:r>
              <a:endParaRPr lang="en-US" sz="1400" dirty="0" smtClean="0">
                <a:solidFill>
                  <a:schemeClr val="bg1"/>
                </a:solidFill>
              </a:endParaRPr>
            </a:p>
          </p:txBody>
        </p:sp>
      </p:grpSp>
      <p:sp>
        <p:nvSpPr>
          <p:cNvPr id="97" name="TextBox 96"/>
          <p:cNvSpPr txBox="1"/>
          <p:nvPr/>
        </p:nvSpPr>
        <p:spPr>
          <a:xfrm>
            <a:off x="7620000" y="1489468"/>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grpSp>
        <p:nvGrpSpPr>
          <p:cNvPr id="63" name="Group 62"/>
          <p:cNvGrpSpPr/>
          <p:nvPr/>
        </p:nvGrpSpPr>
        <p:grpSpPr>
          <a:xfrm>
            <a:off x="5136867" y="2627913"/>
            <a:ext cx="1584901" cy="443726"/>
            <a:chOff x="4156726" y="1255954"/>
            <a:chExt cx="1565494" cy="443726"/>
          </a:xfrm>
        </p:grpSpPr>
        <p:sp>
          <p:nvSpPr>
            <p:cNvPr id="64" name="Rounded Rectangle 63"/>
            <p:cNvSpPr>
              <a:spLocks noChangeArrowheads="1"/>
            </p:cNvSpPr>
            <p:nvPr/>
          </p:nvSpPr>
          <p:spPr bwMode="auto">
            <a:xfrm>
              <a:off x="4156726" y="1255954"/>
              <a:ext cx="1565494"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 Bridge</a:t>
              </a:r>
              <a:endParaRPr lang="en-US" sz="1200" b="1" dirty="0">
                <a:solidFill>
                  <a:schemeClr val="bg1"/>
                </a:solidFill>
                <a:latin typeface="+mn-lt"/>
                <a:ea typeface="+mn-ea"/>
              </a:endParaRPr>
            </a:p>
          </p:txBody>
        </p:sp>
        <p:sp>
          <p:nvSpPr>
            <p:cNvPr id="65" name="Block Arc 64"/>
            <p:cNvSpPr/>
            <p:nvPr/>
          </p:nvSpPr>
          <p:spPr>
            <a:xfrm>
              <a:off x="4203931" y="1408656"/>
              <a:ext cx="218352" cy="216988"/>
            </a:xfrm>
            <a:prstGeom prst="blockArc">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grpSp>
        <p:nvGrpSpPr>
          <p:cNvPr id="66" name="Group 65"/>
          <p:cNvGrpSpPr/>
          <p:nvPr/>
        </p:nvGrpSpPr>
        <p:grpSpPr>
          <a:xfrm>
            <a:off x="4970570" y="3784406"/>
            <a:ext cx="1202375" cy="443726"/>
            <a:chOff x="4092279" y="2031469"/>
            <a:chExt cx="1202375" cy="443726"/>
          </a:xfrm>
        </p:grpSpPr>
        <p:sp>
          <p:nvSpPr>
            <p:cNvPr id="67" name="Rounded Rectangle 66"/>
            <p:cNvSpPr>
              <a:spLocks noChangeArrowheads="1"/>
            </p:cNvSpPr>
            <p:nvPr/>
          </p:nvSpPr>
          <p:spPr bwMode="auto">
            <a:xfrm>
              <a:off x="4092279" y="2031469"/>
              <a:ext cx="1202375"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Auctioneer</a:t>
              </a:r>
              <a:endParaRPr lang="en-US" sz="1200" b="1" dirty="0">
                <a:solidFill>
                  <a:schemeClr val="bg1"/>
                </a:solidFill>
                <a:latin typeface="+mn-lt"/>
                <a:ea typeface="+mn-ea"/>
              </a:endParaRPr>
            </a:p>
          </p:txBody>
        </p:sp>
        <p:sp>
          <p:nvSpPr>
            <p:cNvPr id="68" name="Quad Arrow 67"/>
            <p:cNvSpPr/>
            <p:nvPr/>
          </p:nvSpPr>
          <p:spPr>
            <a:xfrm>
              <a:off x="4129174" y="2139294"/>
              <a:ext cx="265141" cy="261002"/>
            </a:xfrm>
            <a:prstGeom prst="quad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5142255" y="3279150"/>
            <a:ext cx="777622" cy="443726"/>
            <a:chOff x="6397376" y="1255954"/>
            <a:chExt cx="777622" cy="443726"/>
          </a:xfrm>
        </p:grpSpPr>
        <p:sp>
          <p:nvSpPr>
            <p:cNvPr id="70" name="Rounded Rectangle 69"/>
            <p:cNvSpPr>
              <a:spLocks noChangeArrowheads="1"/>
            </p:cNvSpPr>
            <p:nvPr/>
          </p:nvSpPr>
          <p:spPr bwMode="auto">
            <a:xfrm>
              <a:off x="6397376" y="1255954"/>
              <a:ext cx="77762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71" name="Oval 194"/>
            <p:cNvSpPr/>
            <p:nvPr/>
          </p:nvSpPr>
          <p:spPr>
            <a:xfrm>
              <a:off x="6436739" y="135997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ardrop 97"/>
          <p:cNvSpPr/>
          <p:nvPr/>
        </p:nvSpPr>
        <p:spPr>
          <a:xfrm rot="18900000">
            <a:off x="5603450" y="1683241"/>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ardrop 95"/>
          <p:cNvSpPr/>
          <p:nvPr/>
        </p:nvSpPr>
        <p:spPr>
          <a:xfrm rot="18900000">
            <a:off x="8282276" y="365033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87"/>
          <p:cNvSpPr/>
          <p:nvPr/>
        </p:nvSpPr>
        <p:spPr>
          <a:xfrm>
            <a:off x="5360852" y="1639479"/>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a:spLocks noGrp="1"/>
          </p:cNvSpPr>
          <p:nvPr>
            <p:ph type="title"/>
          </p:nvPr>
        </p:nvSpPr>
        <p:spPr>
          <a:xfrm>
            <a:off x="366713" y="325438"/>
            <a:ext cx="8410575" cy="722312"/>
          </a:xfrm>
        </p:spPr>
        <p:txBody>
          <a:bodyPr/>
          <a:lstStyle/>
          <a:p>
            <a:r>
              <a:rPr lang="en-US" sz="2800" dirty="0"/>
              <a:t>Overview: Deploying </a:t>
            </a:r>
            <a:r>
              <a:rPr lang="en-US" sz="2800" i="1" dirty="0"/>
              <a:t>App</a:t>
            </a:r>
            <a:r>
              <a:rPr lang="en-US" sz="2800" dirty="0"/>
              <a:t> to </a:t>
            </a:r>
            <a:r>
              <a:rPr lang="en-US" sz="2800" dirty="0" smtClean="0"/>
              <a:t/>
            </a:r>
            <a:br>
              <a:rPr lang="en-US" sz="2800" dirty="0" smtClean="0"/>
            </a:br>
            <a:r>
              <a:rPr lang="en-US" sz="2800" dirty="0" smtClean="0"/>
              <a:t>Cloud </a:t>
            </a:r>
            <a:r>
              <a:rPr lang="en-US" sz="2800" dirty="0"/>
              <a:t>Foundry </a:t>
            </a:r>
            <a:r>
              <a:rPr lang="en-US" sz="2800" i="1" dirty="0"/>
              <a:t>Runtime</a:t>
            </a:r>
            <a:endParaRPr lang="en-US" sz="2800" dirty="0"/>
          </a:p>
        </p:txBody>
      </p:sp>
    </p:spTree>
    <p:extLst>
      <p:ext uri="{BB962C8B-B14F-4D97-AF65-F5344CB8AC3E}">
        <p14:creationId xmlns:p14="http://schemas.microsoft.com/office/powerpoint/2010/main" val="32422810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0" presetClass="path" presetSubtype="0" accel="50000" decel="50000" fill="hold" grpId="0" nodeType="withEffect">
                                  <p:stCondLst>
                                    <p:cond delay="0"/>
                                  </p:stCondLst>
                                  <p:childTnLst>
                                    <p:animMotion origin="layout" path="M 3.70962E-6 3.24591E-6 C 0.10715 0.07744 0.21674 0.09719 0.30514 0.08978 C 0.39371 0.08238 0.26502 0.00339 0.31677 -0.06048 " pathEditMode="relative" rAng="0" ptsTypes="fsf">
                                      <p:cBhvr>
                                        <p:cTn id="14" dur="2000" fill="hold"/>
                                        <p:tgtEl>
                                          <p:spTgt spid="91"/>
                                        </p:tgtEl>
                                        <p:attrNameLst>
                                          <p:attrName>ppt_x</p:attrName>
                                          <p:attrName>ppt_y</p:attrName>
                                        </p:attrNameLst>
                                      </p:cBhvr>
                                      <p:rCtr x="19677" y="1820"/>
                                    </p:animMotion>
                                  </p:childTnLst>
                                </p:cTn>
                              </p:par>
                              <p:par>
                                <p:cTn id="15" presetID="0" presetClass="path" presetSubtype="0" accel="50000" decel="50000" fill="hold" grpId="0" nodeType="withEffect">
                                  <p:stCondLst>
                                    <p:cond delay="0"/>
                                  </p:stCondLst>
                                  <p:childTnLst>
                                    <p:animMotion origin="layout" path="M 0.00174 0.00123 C 0.05019 0.01573 0.22021 0.09873 0.29298 0.08824 C 0.36575 0.07775 0.40847 -0.02993 0.43887 -0.0611 " pathEditMode="relative" rAng="0" ptsTypes="aaa">
                                      <p:cBhvr>
                                        <p:cTn id="16" dur="2000" fill="hold"/>
                                        <p:tgtEl>
                                          <p:spTgt spid="13"/>
                                        </p:tgtEl>
                                        <p:attrNameLst>
                                          <p:attrName>ppt_x</p:attrName>
                                          <p:attrName>ppt_y</p:attrName>
                                        </p:attrNameLst>
                                      </p:cBhvr>
                                      <p:rCtr x="21848" y="1759"/>
                                    </p:animMotion>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9">
                                            <p:txEl>
                                              <p:pRg st="0" end="0"/>
                                            </p:txEl>
                                          </p:spTgt>
                                        </p:tgtEl>
                                        <p:attrNameLst>
                                          <p:attrName>style.visibility</p:attrName>
                                        </p:attrNameLst>
                                      </p:cBhvr>
                                      <p:to>
                                        <p:strVal val="visible"/>
                                      </p:to>
                                    </p:set>
                                    <p:animEffect transition="in" filter="dissolve">
                                      <p:cBhvr>
                                        <p:cTn id="21" dur="500"/>
                                        <p:tgtEl>
                                          <p:spTgt spid="39">
                                            <p:txEl>
                                              <p:pRg st="0" end="0"/>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left)">
                                      <p:cBhvr>
                                        <p:cTn id="24" dur="500"/>
                                        <p:tgtEl>
                                          <p:spTgt spid="56"/>
                                        </p:tgtEl>
                                      </p:cBhvr>
                                    </p:animEffect>
                                  </p:childTnLst>
                                </p:cTn>
                              </p:par>
                            </p:childTnLst>
                          </p:cTn>
                        </p:par>
                        <p:par>
                          <p:cTn id="25" fill="hold">
                            <p:stCondLst>
                              <p:cond delay="500"/>
                            </p:stCondLst>
                            <p:childTnLst>
                              <p:par>
                                <p:cTn id="26" presetID="22" presetClass="entr" presetSubtype="2"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right)">
                                      <p:cBhvr>
                                        <p:cTn id="28" dur="500"/>
                                        <p:tgtEl>
                                          <p:spTgt spid="57"/>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5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9">
                                            <p:txEl>
                                              <p:pRg st="1" end="1"/>
                                            </p:txEl>
                                          </p:spTgt>
                                        </p:tgtEl>
                                        <p:attrNameLst>
                                          <p:attrName>style.visibility</p:attrName>
                                        </p:attrNameLst>
                                      </p:cBhvr>
                                      <p:to>
                                        <p:strVal val="visible"/>
                                      </p:to>
                                    </p:set>
                                    <p:animEffect transition="in" filter="dissolve">
                                      <p:cBhvr>
                                        <p:cTn id="37" dur="500"/>
                                        <p:tgtEl>
                                          <p:spTgt spid="39">
                                            <p:txEl>
                                              <p:pRg st="1" end="1"/>
                                            </p:txEl>
                                          </p:spTgt>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92"/>
                                        </p:tgtEl>
                                        <p:attrNameLst>
                                          <p:attrName>style.visibility</p:attrName>
                                        </p:attrNameLst>
                                      </p:cBhvr>
                                      <p:to>
                                        <p:strVal val="visible"/>
                                      </p:to>
                                    </p:set>
                                  </p:childTnLst>
                                </p:cTn>
                              </p:par>
                              <p:par>
                                <p:cTn id="40" presetID="37" presetClass="path" presetSubtype="0" accel="50000" decel="50000" fill="hold" grpId="1" nodeType="withEffect">
                                  <p:stCondLst>
                                    <p:cond delay="0"/>
                                  </p:stCondLst>
                                  <p:childTnLst>
                                    <p:animMotion origin="layout" path="M -2.94894E-6 -1.5921E-6 C -2.94894E-6 0.00031 0.02744 0.0324 0.04099 0.11972 C 0.08024 0.18266 -0.00139 0.37921 0.03092 0.42364 C 0.06322 0.46745 0.19295 0.39062 0.23533 0.38291 " pathEditMode="relative" rAng="0" ptsTypes="fsaf">
                                      <p:cBhvr>
                                        <p:cTn id="41" dur="2000" fill="hold"/>
                                        <p:tgtEl>
                                          <p:spTgt spid="92"/>
                                        </p:tgtEl>
                                        <p:attrNameLst>
                                          <p:attrName>ppt_x</p:attrName>
                                          <p:attrName>ppt_y</p:attrName>
                                        </p:attrNameLst>
                                      </p:cBhvr>
                                      <p:rCtr x="11688" y="23357"/>
                                    </p:animMotion>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wipe(left)">
                                      <p:cBhvr>
                                        <p:cTn id="45" dur="500"/>
                                        <p:tgtEl>
                                          <p:spTgt spid="95"/>
                                        </p:tgtEl>
                                      </p:cBhvr>
                                    </p:animEffect>
                                  </p:childTnLst>
                                </p:cTn>
                              </p:par>
                            </p:childTnLst>
                          </p:cTn>
                        </p:par>
                        <p:par>
                          <p:cTn id="46" fill="hold">
                            <p:stCondLst>
                              <p:cond delay="2500"/>
                            </p:stCondLst>
                            <p:childTnLst>
                              <p:par>
                                <p:cTn id="47" presetID="1" presetClass="entr" presetSubtype="0" fill="hold" grpId="0" nodeType="after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childTnLst>
                          </p:cTn>
                        </p:par>
                        <p:par>
                          <p:cTn id="49" fill="hold">
                            <p:stCondLst>
                              <p:cond delay="2500"/>
                            </p:stCondLst>
                            <p:childTnLst>
                              <p:par>
                                <p:cTn id="50" presetID="37" presetClass="path" presetSubtype="0" accel="50000" decel="50000" fill="hold" grpId="1" nodeType="afterEffect">
                                  <p:stCondLst>
                                    <p:cond delay="0"/>
                                  </p:stCondLst>
                                  <p:childTnLst>
                                    <p:animMotion origin="layout" path="M 6.94686E-9 7.8988E-7 C -0.04533 -0.00586 -0.18131 -0.00833 -0.22768 -0.01512 C -0.27475 -0.02191 -0.27475 -0.00648 -0.28256 -0.04042 C -0.29038 -0.07436 -0.27249 -0.16291 -0.27457 -0.21938 C -0.28621 -0.28263 -0.281 -0.34557 -0.29489 -0.3789 " pathEditMode="relative" rAng="0" ptsTypes="faasf">
                                      <p:cBhvr>
                                        <p:cTn id="51" dur="2000" fill="hold"/>
                                        <p:tgtEl>
                                          <p:spTgt spid="96"/>
                                        </p:tgtEl>
                                        <p:attrNameLst>
                                          <p:attrName>ppt_x</p:attrName>
                                          <p:attrName>ppt_y</p:attrName>
                                        </p:attrNameLst>
                                      </p:cBhvr>
                                      <p:rCtr x="-14745" y="-18945"/>
                                    </p:animMotion>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xEl>
                                              <p:pRg st="2" end="2"/>
                                            </p:txEl>
                                          </p:spTgt>
                                        </p:tgtEl>
                                        <p:attrNameLst>
                                          <p:attrName>style.visibility</p:attrName>
                                        </p:attrNameLst>
                                      </p:cBhvr>
                                      <p:to>
                                        <p:strVal val="visible"/>
                                      </p:to>
                                    </p:set>
                                    <p:animEffect transition="in" filter="dissolve">
                                      <p:cBhvr>
                                        <p:cTn id="56" dur="500"/>
                                        <p:tgtEl>
                                          <p:spTgt spid="39">
                                            <p:txEl>
                                              <p:pRg st="2" end="2"/>
                                            </p:txEl>
                                          </p:spTgt>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50" presetClass="path" presetSubtype="0" accel="50000" decel="50000" fill="hold" grpId="1" nodeType="withEffect">
                                  <p:stCondLst>
                                    <p:cond delay="0"/>
                                  </p:stCondLst>
                                  <p:childTnLst>
                                    <p:animMotion origin="layout" path="M 3.68183E-6 2.06726E-7 C 3.68183E-6 0.00031 0.00816 0.10583 -0.01789 0.21321 C -0.03491 0.26566 -0.01859 0.30824 -0.03196 0.32953 C -0.03474 0.35267 -0.03422 0.34711 -0.03474 0.35298 C -0.03526 0.35884 -0.03474 0.36131 -0.03474 0.36563 C -0.03474 0.36995 -0.03404 0.37026 -0.03474 0.37828 C -0.03543 0.3863 -0.04273 0.40666 -0.03908 0.41438 C -0.03543 0.42209 -0.02519 0.42425 -0.01251 0.42549 C 0.00017 0.42672 0.02223 0.42302 0.03699 0.42209 C 0.05175 0.42117 0.05835 0.41808 0.07589 0.41901 C 0.09343 0.41993 0.12903 0.42734 0.14241 0.42703 " pathEditMode="relative" rAng="0" ptsTypes="fsaaaaaaaaf">
                                      <p:cBhvr>
                                        <p:cTn id="60" dur="2000" fill="hold"/>
                                        <p:tgtEl>
                                          <p:spTgt spid="98"/>
                                        </p:tgtEl>
                                        <p:attrNameLst>
                                          <p:attrName>ppt_x</p:attrName>
                                          <p:attrName>ppt_y</p:attrName>
                                        </p:attrNameLst>
                                      </p:cBhvr>
                                      <p:rCtr x="4984" y="21351"/>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9">
                                            <p:txEl>
                                              <p:pRg st="3" end="3"/>
                                            </p:txEl>
                                          </p:spTgt>
                                        </p:tgtEl>
                                        <p:attrNameLst>
                                          <p:attrName>style.visibility</p:attrName>
                                        </p:attrNameLst>
                                      </p:cBhvr>
                                      <p:to>
                                        <p:strVal val="visible"/>
                                      </p:to>
                                    </p:set>
                                    <p:animEffect transition="in" filter="dissolve">
                                      <p:cBhvr>
                                        <p:cTn id="65"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39" grpId="0" build="p"/>
      <p:bldP spid="56" grpId="0" animBg="1"/>
      <p:bldP spid="57" grpId="0" animBg="1"/>
      <p:bldP spid="13" grpId="0"/>
      <p:bldP spid="91" grpId="0" animBg="1"/>
      <p:bldP spid="97" grpId="0"/>
      <p:bldP spid="98" grpId="0" animBg="1"/>
      <p:bldP spid="98" grpId="1" animBg="1"/>
      <p:bldP spid="96" grpId="0" animBg="1"/>
      <p:bldP spid="96" grpId="1" animBg="1"/>
      <p:bldP spid="92" grpId="0" animBg="1"/>
      <p:bldP spid="9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Creating and Binding a </a:t>
            </a:r>
            <a:r>
              <a:rPr lang="en-US" sz="2800" i="1" dirty="0"/>
              <a:t>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3429000" y="3562350"/>
            <a:ext cx="1696681" cy="646331"/>
          </a:xfrm>
          <a:prstGeom prst="rect">
            <a:avLst/>
          </a:prstGeom>
        </p:spPr>
        <p:txBody>
          <a:bodyPr wrap="square">
            <a:spAutoFit/>
          </a:bodyPr>
          <a:lstStyle/>
          <a:p>
            <a:pPr algn="r" fontAlgn="auto">
              <a:spcBef>
                <a:spcPts val="0"/>
              </a:spcBef>
              <a:spcAft>
                <a:spcPts val="0"/>
              </a:spcAft>
            </a:pPr>
            <a:r>
              <a:rPr lang="en-US" dirty="0">
                <a:solidFill>
                  <a:prstClr val="black"/>
                </a:solidFill>
                <a:latin typeface="Calibri"/>
              </a:rPr>
              <a:t>Cloud </a:t>
            </a:r>
            <a:r>
              <a:rPr lang="en-US" dirty="0" smtClean="0">
                <a:solidFill>
                  <a:prstClr val="black"/>
                </a:solidFill>
                <a:latin typeface="Calibri"/>
              </a:rPr>
              <a:t>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72939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1"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down)">
                                      <p:cBhvr>
                                        <p:cTn id="29" dur="500"/>
                                        <p:tgtEl>
                                          <p:spTgt spid="6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right)">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left)">
                                      <p:cBhvr>
                                        <p:cTn id="47" dur="500"/>
                                        <p:tgtEl>
                                          <p:spTgt spid="6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left)">
                                      <p:cBhvr>
                                        <p:cTn id="52" dur="500"/>
                                        <p:tgtEl>
                                          <p:spTgt spid="67"/>
                                        </p:tgtEl>
                                      </p:cBhvr>
                                    </p:animEffect>
                                  </p:child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right)">
                                      <p:cBhvr>
                                        <p:cTn id="56" dur="500"/>
                                        <p:tgtEl>
                                          <p:spTgt spid="57"/>
                                        </p:tgtEl>
                                      </p:cBhvr>
                                    </p:animEffect>
                                  </p:childTnLst>
                                </p:cTn>
                              </p:par>
                            </p:childTnLst>
                          </p:cTn>
                        </p:par>
                        <p:par>
                          <p:cTn id="57" fill="hold">
                            <p:stCondLst>
                              <p:cond delay="1000"/>
                            </p:stCondLst>
                            <p:childTnLst>
                              <p:par>
                                <p:cTn id="58" presetID="22" presetClass="entr" presetSubtype="2"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500"/>
                                        <p:tgtEl>
                                          <p:spTgt spid="3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wipe(down)">
                                      <p:cBhvr>
                                        <p:cTn id="65" dur="500"/>
                                        <p:tgtEl>
                                          <p:spTgt spid="68"/>
                                        </p:tgtEl>
                                      </p:cBhvr>
                                    </p:animEffect>
                                  </p:childTnLst>
                                </p:cTn>
                              </p:par>
                            </p:childTnLst>
                          </p:cTn>
                        </p:par>
                        <p:par>
                          <p:cTn id="66" fill="hold">
                            <p:stCondLst>
                              <p:cond delay="500"/>
                            </p:stCondLst>
                            <p:childTnLst>
                              <p:par>
                                <p:cTn id="67" presetID="35" presetClass="emph" presetSubtype="0" repeatCount="5000" fill="hold" grpId="1" nodeType="afterEffect">
                                  <p:stCondLst>
                                    <p:cond delay="0"/>
                                  </p:stCondLst>
                                  <p:childTnLst>
                                    <p:anim calcmode="discrete" valueType="str">
                                      <p:cBhvr>
                                        <p:cTn id="68" dur="500" fill="hold"/>
                                        <p:tgtEl>
                                          <p:spTgt spid="18"/>
                                        </p:tgtEl>
                                        <p:attrNameLst>
                                          <p:attrName>style.visibility</p:attrName>
                                        </p:attrNameLst>
                                      </p:cBhvr>
                                      <p:tavLst>
                                        <p:tav tm="0">
                                          <p:val>
                                            <p:strVal val="hidden"/>
                                          </p:val>
                                        </p:tav>
                                        <p:tav tm="50000">
                                          <p:val>
                                            <p:strVal val="visible"/>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wipe(right)">
                                      <p:cBhvr>
                                        <p:cTn id="7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P spid="6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4023" y="785814"/>
            <a:ext cx="8416528" cy="3614736"/>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2" name="Title 1"/>
          <p:cNvSpPr>
            <a:spLocks noGrp="1"/>
          </p:cNvSpPr>
          <p:nvPr>
            <p:ph type="title"/>
          </p:nvPr>
        </p:nvSpPr>
        <p:spPr/>
        <p:txBody>
          <a:bodyPr/>
          <a:lstStyle/>
          <a:p>
            <a:r>
              <a:rPr lang="en-US" sz="2800" dirty="0"/>
              <a:t>Stage an </a:t>
            </a:r>
            <a:r>
              <a:rPr lang="en-US" sz="2800" i="1" dirty="0"/>
              <a:t>Application</a:t>
            </a:r>
          </a:p>
        </p:txBody>
      </p:sp>
      <p:sp>
        <p:nvSpPr>
          <p:cNvPr id="5" name="Rounded Rectangle 4"/>
          <p:cNvSpPr/>
          <p:nvPr/>
        </p:nvSpPr>
        <p:spPr bwMode="auto">
          <a:xfrm rot="16200000">
            <a:off x="-1148380" y="2457105"/>
            <a:ext cx="3716613"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7010400" y="3678019"/>
            <a:ext cx="1696681" cy="646331"/>
          </a:xfrm>
          <a:prstGeom prst="rect">
            <a:avLst/>
          </a:prstGeom>
        </p:spPr>
        <p:txBody>
          <a:bodyPr wrap="square">
            <a:spAutoFit/>
          </a:bodyPr>
          <a:lstStyle/>
          <a:p>
            <a:pPr algn="r" fontAlgn="auto">
              <a:spcBef>
                <a:spcPts val="0"/>
              </a:spcBef>
              <a:spcAft>
                <a:spcPts val="0"/>
              </a:spcAft>
            </a:pPr>
            <a:r>
              <a:rPr lang="en-US" dirty="0">
                <a:solidFill>
                  <a:prstClr val="black"/>
                </a:solidFill>
                <a:latin typeface="Calibri"/>
              </a:rPr>
              <a:t>Cloud </a:t>
            </a:r>
            <a:r>
              <a:rPr lang="en-US" dirty="0" smtClean="0">
                <a:solidFill>
                  <a:prstClr val="black"/>
                </a:solidFill>
                <a:latin typeface="Calibri"/>
              </a:rPr>
              <a:t>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594635" y="1879183"/>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a:spLocks noChangeArrowheads="1"/>
          </p:cNvSpPr>
          <p:nvPr/>
        </p:nvSpPr>
        <p:spPr bwMode="auto">
          <a:xfrm>
            <a:off x="1046958" y="971550"/>
            <a:ext cx="1865863"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9" name="Oval 194"/>
          <p:cNvSpPr/>
          <p:nvPr/>
        </p:nvSpPr>
        <p:spPr>
          <a:xfrm>
            <a:off x="1110464" y="1085554"/>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a:spLocks noChangeArrowheads="1"/>
          </p:cNvSpPr>
          <p:nvPr/>
        </p:nvSpPr>
        <p:spPr bwMode="auto">
          <a:xfrm>
            <a:off x="3222061" y="971550"/>
            <a:ext cx="1745457"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1" name="Oval 194"/>
          <p:cNvSpPr/>
          <p:nvPr/>
        </p:nvSpPr>
        <p:spPr>
          <a:xfrm>
            <a:off x="3285567" y="1085554"/>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8" idx="2"/>
          </p:cNvCxnSpPr>
          <p:nvPr/>
        </p:nvCxnSpPr>
        <p:spPr>
          <a:xfrm>
            <a:off x="1979890" y="1415276"/>
            <a:ext cx="488427" cy="46390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a:spLocks noChangeArrowheads="1"/>
          </p:cNvSpPr>
          <p:nvPr/>
        </p:nvSpPr>
        <p:spPr bwMode="auto">
          <a:xfrm>
            <a:off x="1046959" y="2629000"/>
            <a:ext cx="5887241"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44" name="Oval 170"/>
          <p:cNvSpPr/>
          <p:nvPr/>
        </p:nvSpPr>
        <p:spPr>
          <a:xfrm>
            <a:off x="1111061" y="2737090"/>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02"/>
          <p:cNvSpPr/>
          <p:nvPr/>
        </p:nvSpPr>
        <p:spPr>
          <a:xfrm>
            <a:off x="2303320" y="3168602"/>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02"/>
          <p:cNvSpPr/>
          <p:nvPr/>
        </p:nvSpPr>
        <p:spPr>
          <a:xfrm>
            <a:off x="2303320" y="3523459"/>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02"/>
          <p:cNvSpPr/>
          <p:nvPr/>
        </p:nvSpPr>
        <p:spPr>
          <a:xfrm>
            <a:off x="2303320" y="3878315"/>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88982" y="2647950"/>
            <a:ext cx="615874" cy="261610"/>
          </a:xfrm>
          <a:prstGeom prst="rect">
            <a:avLst/>
          </a:prstGeom>
          <a:noFill/>
        </p:spPr>
        <p:txBody>
          <a:bodyPr wrap="none" rtlCol="0" anchor="t">
            <a:spAutoFit/>
          </a:bodyPr>
          <a:lstStyle/>
          <a:p>
            <a:pPr algn="ctr"/>
            <a:r>
              <a:rPr lang="en-US" sz="1100" b="1" dirty="0" smtClean="0">
                <a:solidFill>
                  <a:schemeClr val="bg1"/>
                </a:solidFill>
              </a:rPr>
              <a:t>Detect</a:t>
            </a:r>
          </a:p>
        </p:txBody>
      </p:sp>
      <p:sp>
        <p:nvSpPr>
          <p:cNvPr id="50" name="TextBox 49"/>
          <p:cNvSpPr txBox="1"/>
          <p:nvPr/>
        </p:nvSpPr>
        <p:spPr>
          <a:xfrm>
            <a:off x="4655160" y="2647950"/>
            <a:ext cx="740908" cy="261610"/>
          </a:xfrm>
          <a:prstGeom prst="rect">
            <a:avLst/>
          </a:prstGeom>
          <a:noFill/>
          <a:ln>
            <a:noFill/>
          </a:ln>
        </p:spPr>
        <p:txBody>
          <a:bodyPr wrap="none" rtlCol="0" anchor="b">
            <a:spAutoFit/>
          </a:bodyPr>
          <a:lstStyle/>
          <a:p>
            <a:pPr algn="ctr"/>
            <a:r>
              <a:rPr lang="en-US" sz="1100" b="1" dirty="0" smtClean="0">
                <a:solidFill>
                  <a:schemeClr val="bg1"/>
                </a:solidFill>
              </a:rPr>
              <a:t>Compile</a:t>
            </a:r>
          </a:p>
        </p:txBody>
      </p:sp>
      <p:sp>
        <p:nvSpPr>
          <p:cNvPr id="51" name="TextBox 50"/>
          <p:cNvSpPr txBox="1"/>
          <p:nvPr/>
        </p:nvSpPr>
        <p:spPr>
          <a:xfrm>
            <a:off x="6004460" y="2647950"/>
            <a:ext cx="663964" cy="261610"/>
          </a:xfrm>
          <a:prstGeom prst="rect">
            <a:avLst/>
          </a:prstGeom>
          <a:noFill/>
          <a:ln>
            <a:noFill/>
          </a:ln>
        </p:spPr>
        <p:txBody>
          <a:bodyPr wrap="none" rtlCol="0" anchor="b">
            <a:spAutoFit/>
          </a:bodyPr>
          <a:lstStyle/>
          <a:p>
            <a:pPr algn="ctr"/>
            <a:r>
              <a:rPr lang="en-US" sz="1100" b="1" dirty="0" smtClean="0">
                <a:solidFill>
                  <a:schemeClr val="bg1"/>
                </a:solidFill>
              </a:rPr>
              <a:t>Upload</a:t>
            </a:r>
          </a:p>
        </p:txBody>
      </p:sp>
      <p:sp>
        <p:nvSpPr>
          <p:cNvPr id="52" name="Bent Arrow 51"/>
          <p:cNvSpPr/>
          <p:nvPr/>
        </p:nvSpPr>
        <p:spPr>
          <a:xfrm rot="10800000">
            <a:off x="2559376" y="3073138"/>
            <a:ext cx="1155407" cy="301656"/>
          </a:xfrm>
          <a:prstGeom prst="bentArrow">
            <a:avLst>
              <a:gd name="adj1" fmla="val 15625"/>
              <a:gd name="adj2" fmla="val 25000"/>
              <a:gd name="adj3" fmla="val 25000"/>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Bent Arrow 52"/>
          <p:cNvSpPr/>
          <p:nvPr/>
        </p:nvSpPr>
        <p:spPr>
          <a:xfrm rot="10800000">
            <a:off x="2559375" y="3073137"/>
            <a:ext cx="1157756" cy="651137"/>
          </a:xfrm>
          <a:prstGeom prst="bentArrow">
            <a:avLst>
              <a:gd name="adj1" fmla="val 7928"/>
              <a:gd name="adj2" fmla="val 10605"/>
              <a:gd name="adj3" fmla="val 10535"/>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p:cNvSpPr txBox="1"/>
          <p:nvPr/>
        </p:nvSpPr>
        <p:spPr>
          <a:xfrm>
            <a:off x="3468319" y="2832049"/>
            <a:ext cx="457200" cy="239887"/>
          </a:xfrm>
          <a:prstGeom prst="roundRect">
            <a:avLst>
              <a:gd name="adj" fmla="val 11734"/>
            </a:avLst>
          </a:prstGeom>
          <a:solidFill>
            <a:srgbClr val="C00000"/>
          </a:solidFill>
          <a:ln>
            <a:noFill/>
          </a:ln>
        </p:spPr>
        <p:txBody>
          <a:bodyPr wrap="none" lIns="45720" tIns="27432" rIns="45720" bIns="27432" rtlCol="0" anchor="t">
            <a:spAutoFit/>
          </a:bodyPr>
          <a:lstStyle/>
          <a:p>
            <a:pPr algn="ctr"/>
            <a:r>
              <a:rPr lang="en-US" sz="1100" b="1" dirty="0" smtClean="0">
                <a:solidFill>
                  <a:schemeClr val="bg1"/>
                </a:solidFill>
              </a:rPr>
              <a:t>No</a:t>
            </a:r>
          </a:p>
        </p:txBody>
      </p:sp>
      <p:sp>
        <p:nvSpPr>
          <p:cNvPr id="55" name="TextBox 54"/>
          <p:cNvSpPr txBox="1"/>
          <p:nvPr/>
        </p:nvSpPr>
        <p:spPr>
          <a:xfrm>
            <a:off x="3468319" y="2828452"/>
            <a:ext cx="457200" cy="239887"/>
          </a:xfrm>
          <a:prstGeom prst="roundRect">
            <a:avLst>
              <a:gd name="adj" fmla="val 11734"/>
            </a:avLst>
          </a:prstGeom>
          <a:solidFill>
            <a:srgbClr val="00B050"/>
          </a:solidFill>
          <a:ln>
            <a:noFill/>
          </a:ln>
        </p:spPr>
        <p:txBody>
          <a:bodyPr wrap="none" lIns="45720" tIns="27432" rIns="45720" bIns="27432" rtlCol="0" anchor="t">
            <a:spAutoFit/>
          </a:bodyPr>
          <a:lstStyle/>
          <a:p>
            <a:pPr algn="ctr"/>
            <a:r>
              <a:rPr lang="en-US" sz="1100" b="1" dirty="0" smtClean="0">
                <a:solidFill>
                  <a:schemeClr val="bg1"/>
                </a:solidFill>
              </a:rPr>
              <a:t>Yes</a:t>
            </a:r>
          </a:p>
        </p:txBody>
      </p:sp>
      <p:sp>
        <p:nvSpPr>
          <p:cNvPr id="45" name="TextBox 44"/>
          <p:cNvSpPr txBox="1"/>
          <p:nvPr/>
        </p:nvSpPr>
        <p:spPr>
          <a:xfrm>
            <a:off x="1934917" y="2647950"/>
            <a:ext cx="938078" cy="430887"/>
          </a:xfrm>
          <a:prstGeom prst="rect">
            <a:avLst/>
          </a:prstGeom>
          <a:noFill/>
        </p:spPr>
        <p:txBody>
          <a:bodyPr wrap="none" rtlCol="0" anchor="b">
            <a:spAutoFit/>
          </a:bodyPr>
          <a:lstStyle/>
          <a:p>
            <a:pPr algn="ctr"/>
            <a:r>
              <a:rPr lang="en-US" sz="1100" b="1" dirty="0" smtClean="0">
                <a:solidFill>
                  <a:schemeClr val="bg1"/>
                </a:solidFill>
              </a:rPr>
              <a:t>System</a:t>
            </a:r>
          </a:p>
          <a:p>
            <a:pPr algn="ctr"/>
            <a:r>
              <a:rPr lang="en-US" sz="1100" b="1" dirty="0" err="1" smtClean="0">
                <a:solidFill>
                  <a:schemeClr val="bg1"/>
                </a:solidFill>
              </a:rPr>
              <a:t>Buildpacks</a:t>
            </a:r>
            <a:endParaRPr lang="en-US" sz="1100" b="1" dirty="0" smtClean="0">
              <a:solidFill>
                <a:schemeClr val="bg1"/>
              </a:solidFill>
            </a:endParaRPr>
          </a:p>
        </p:txBody>
      </p:sp>
      <p:sp>
        <p:nvSpPr>
          <p:cNvPr id="40" name="Teardrop 39"/>
          <p:cNvSpPr/>
          <p:nvPr/>
        </p:nvSpPr>
        <p:spPr>
          <a:xfrm rot="18900000">
            <a:off x="5521915" y="350748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648200" y="3399332"/>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59" name="TextBox 58"/>
          <p:cNvSpPr txBox="1"/>
          <p:nvPr/>
        </p:nvSpPr>
        <p:spPr>
          <a:xfrm>
            <a:off x="5183101" y="3399332"/>
            <a:ext cx="319319" cy="369332"/>
          </a:xfrm>
          <a:prstGeom prst="rect">
            <a:avLst/>
          </a:prstGeom>
          <a:noFill/>
        </p:spPr>
        <p:txBody>
          <a:bodyPr wrap="none" rtlCol="0">
            <a:spAutoFit/>
          </a:bodyPr>
          <a:lstStyle/>
          <a:p>
            <a:pPr algn="ctr"/>
            <a:r>
              <a:rPr lang="en-US" dirty="0" smtClean="0">
                <a:solidFill>
                  <a:schemeClr val="bg1"/>
                </a:solidFill>
              </a:rPr>
              <a:t>=</a:t>
            </a:r>
          </a:p>
        </p:txBody>
      </p:sp>
      <p:cxnSp>
        <p:nvCxnSpPr>
          <p:cNvPr id="65" name="Straight Connector 64"/>
          <p:cNvCxnSpPr/>
          <p:nvPr/>
        </p:nvCxnSpPr>
        <p:spPr>
          <a:xfrm flipH="1">
            <a:off x="2971537" y="1415275"/>
            <a:ext cx="488427" cy="46390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1934917" y="1800136"/>
            <a:ext cx="1533402" cy="443726"/>
            <a:chOff x="5181600" y="2326964"/>
            <a:chExt cx="1533402" cy="443726"/>
          </a:xfrm>
        </p:grpSpPr>
        <p:sp>
          <p:nvSpPr>
            <p:cNvPr id="17" name="Rounded Rectangle 1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18"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Diamond 87"/>
          <p:cNvSpPr/>
          <p:nvPr/>
        </p:nvSpPr>
        <p:spPr>
          <a:xfrm>
            <a:off x="2191986" y="1112651"/>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027747" y="973657"/>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6" name="TextBox 35"/>
          <p:cNvSpPr txBox="1"/>
          <p:nvPr/>
        </p:nvSpPr>
        <p:spPr>
          <a:xfrm>
            <a:off x="4027747" y="1148458"/>
            <a:ext cx="560971" cy="276999"/>
          </a:xfrm>
          <a:prstGeom prst="rect">
            <a:avLst/>
          </a:prstGeom>
          <a:noFill/>
        </p:spPr>
        <p:txBody>
          <a:bodyPr wrap="none" rtlCol="0">
            <a:spAutoFit/>
          </a:bodyPr>
          <a:lstStyle/>
          <a:p>
            <a:r>
              <a:rPr lang="en-US" sz="1200" dirty="0" err="1" smtClean="0">
                <a:solidFill>
                  <a:schemeClr val="bg1"/>
                </a:solidFill>
              </a:rPr>
              <a:t>creds</a:t>
            </a:r>
            <a:endParaRPr lang="en-US" sz="1200" dirty="0" smtClean="0">
              <a:solidFill>
                <a:schemeClr val="bg1"/>
              </a:solidFill>
            </a:endParaRPr>
          </a:p>
        </p:txBody>
      </p:sp>
      <p:grpSp>
        <p:nvGrpSpPr>
          <p:cNvPr id="39" name="Group 38"/>
          <p:cNvGrpSpPr/>
          <p:nvPr/>
        </p:nvGrpSpPr>
        <p:grpSpPr>
          <a:xfrm>
            <a:off x="3934192" y="1800136"/>
            <a:ext cx="1565494" cy="443726"/>
            <a:chOff x="4156726" y="1255954"/>
            <a:chExt cx="1565494" cy="443726"/>
          </a:xfrm>
        </p:grpSpPr>
        <p:sp>
          <p:nvSpPr>
            <p:cNvPr id="41" name="Rounded Rectangle 40"/>
            <p:cNvSpPr>
              <a:spLocks noChangeArrowheads="1"/>
            </p:cNvSpPr>
            <p:nvPr/>
          </p:nvSpPr>
          <p:spPr bwMode="auto">
            <a:xfrm>
              <a:off x="4156726" y="1255954"/>
              <a:ext cx="1565494"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 Bridge</a:t>
              </a:r>
              <a:endParaRPr lang="en-US" sz="1200" b="1" dirty="0">
                <a:solidFill>
                  <a:schemeClr val="bg1"/>
                </a:solidFill>
                <a:latin typeface="+mn-lt"/>
                <a:ea typeface="+mn-ea"/>
              </a:endParaRPr>
            </a:p>
          </p:txBody>
        </p:sp>
        <p:sp>
          <p:nvSpPr>
            <p:cNvPr id="42" name="Block Arc 41"/>
            <p:cNvSpPr/>
            <p:nvPr/>
          </p:nvSpPr>
          <p:spPr>
            <a:xfrm>
              <a:off x="4203931" y="1408656"/>
              <a:ext cx="218352" cy="216988"/>
            </a:xfrm>
            <a:prstGeom prst="blockArc">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cxnSp>
        <p:nvCxnSpPr>
          <p:cNvPr id="12" name="Straight Connector 11"/>
          <p:cNvCxnSpPr/>
          <p:nvPr/>
        </p:nvCxnSpPr>
        <p:spPr>
          <a:xfrm flipH="1">
            <a:off x="3492396" y="2038350"/>
            <a:ext cx="433123"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1" idx="3"/>
          </p:cNvCxnSpPr>
          <p:nvPr/>
        </p:nvCxnSpPr>
        <p:spPr>
          <a:xfrm>
            <a:off x="5499686" y="2021999"/>
            <a:ext cx="206942" cy="607001"/>
          </a:xfrm>
          <a:prstGeom prst="bentConnector2">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50413" y="1730573"/>
            <a:ext cx="569387" cy="307777"/>
          </a:xfrm>
          <a:prstGeom prst="rect">
            <a:avLst/>
          </a:prstGeom>
          <a:noFill/>
        </p:spPr>
        <p:txBody>
          <a:bodyPr wrap="none" rtlCol="0">
            <a:spAutoFit/>
          </a:bodyPr>
          <a:lstStyle/>
          <a:p>
            <a:pPr algn="ctr"/>
            <a:r>
              <a:rPr lang="en-US" sz="1400" dirty="0" smtClean="0">
                <a:solidFill>
                  <a:schemeClr val="bg2"/>
                </a:solidFill>
              </a:rPr>
              <a:t>Task</a:t>
            </a:r>
          </a:p>
        </p:txBody>
      </p:sp>
    </p:spTree>
    <p:extLst>
      <p:ext uri="{BB962C8B-B14F-4D97-AF65-F5344CB8AC3E}">
        <p14:creationId xmlns:p14="http://schemas.microsoft.com/office/powerpoint/2010/main" val="10591742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childTnLst>
                          </p:cTn>
                        </p:par>
                        <p:par>
                          <p:cTn id="31" fill="hold">
                            <p:stCondLst>
                              <p:cond delay="500"/>
                            </p:stCondLst>
                            <p:childTnLst>
                              <p:par>
                                <p:cTn id="32" presetID="22" presetClass="entr" presetSubtype="2"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right)">
                                      <p:cBhvr>
                                        <p:cTn id="34" dur="500"/>
                                        <p:tgtEl>
                                          <p:spTgt spid="52"/>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childTnLst>
                          </p:cTn>
                        </p:par>
                        <p:par>
                          <p:cTn id="39" fill="hold">
                            <p:stCondLst>
                              <p:cond delay="1500"/>
                            </p:stCondLst>
                            <p:childTnLst>
                              <p:par>
                                <p:cTn id="40" presetID="1" presetClass="exit" presetSubtype="0" fill="hold" grpId="1" nodeType="afterEffect">
                                  <p:stCondLst>
                                    <p:cond delay="750"/>
                                  </p:stCondLst>
                                  <p:childTnLst>
                                    <p:set>
                                      <p:cBhvr>
                                        <p:cTn id="41" dur="1" fill="hold">
                                          <p:stCondLst>
                                            <p:cond delay="0"/>
                                          </p:stCondLst>
                                        </p:cTn>
                                        <p:tgtEl>
                                          <p:spTgt spid="56"/>
                                        </p:tgtEl>
                                        <p:attrNameLst>
                                          <p:attrName>style.visibility</p:attrName>
                                        </p:attrNameLst>
                                      </p:cBhvr>
                                      <p:to>
                                        <p:strVal val="hidden"/>
                                      </p:to>
                                    </p:set>
                                  </p:childTnLst>
                                </p:cTn>
                              </p:par>
                            </p:childTnLst>
                          </p:cTn>
                        </p:par>
                        <p:par>
                          <p:cTn id="42" fill="hold">
                            <p:stCondLst>
                              <p:cond delay="2250"/>
                            </p:stCondLst>
                            <p:childTnLst>
                              <p:par>
                                <p:cTn id="43" presetID="22" presetClass="entr" presetSubtype="1"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wipe(up)">
                                      <p:cBhvr>
                                        <p:cTn id="45" dur="500"/>
                                        <p:tgtEl>
                                          <p:spTgt spid="53"/>
                                        </p:tgtEl>
                                      </p:cBhvr>
                                    </p:animEffect>
                                  </p:childTnLst>
                                </p:cTn>
                              </p:par>
                            </p:childTnLst>
                          </p:cTn>
                        </p:par>
                        <p:par>
                          <p:cTn id="46" fill="hold">
                            <p:stCondLst>
                              <p:cond delay="2750"/>
                            </p:stCondLst>
                            <p:childTnLst>
                              <p:par>
                                <p:cTn id="47" presetID="10" presetClass="entr" presetSubtype="0"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childTnLst>
                          </p:cTn>
                        </p:par>
                        <p:par>
                          <p:cTn id="55" fill="hold">
                            <p:stCondLst>
                              <p:cond delay="500"/>
                            </p:stCondLst>
                            <p:childTnLst>
                              <p:par>
                                <p:cTn id="56" presetID="50" presetClass="path" presetSubtype="0" accel="50000" decel="50000" fill="hold" grpId="0" nodeType="afterEffect">
                                  <p:stCondLst>
                                    <p:cond delay="0"/>
                                  </p:stCondLst>
                                  <p:childTnLst>
                                    <p:animMotion origin="layout" path="M 1.66667E-6 3.58025E-6 C 1.66667E-6 0.00031 0.09479 0.05154 0.15625 0.16635 C 0.21771 0.28117 0.23021 0.34722 0.25104 0.41635 " pathEditMode="relative" rAng="0" ptsTypes="fsf">
                                      <p:cBhvr>
                                        <p:cTn id="57" dur="2000" fill="hold"/>
                                        <p:tgtEl>
                                          <p:spTgt spid="34"/>
                                        </p:tgtEl>
                                        <p:attrNameLst>
                                          <p:attrName>ppt_x</p:attrName>
                                          <p:attrName>ppt_y</p:attrName>
                                        </p:attrNameLst>
                                      </p:cBhvr>
                                      <p:rCtr x="12552" y="20802"/>
                                    </p:animMotion>
                                  </p:childTnLst>
                                </p:cTn>
                              </p:par>
                              <p:par>
                                <p:cTn id="58" presetID="1"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par>
                                <p:cTn id="60" presetID="0" presetClass="path" presetSubtype="0" accel="50000" decel="50000" fill="hold" grpId="1" nodeType="withEffect">
                                  <p:stCondLst>
                                    <p:cond delay="0"/>
                                  </p:stCondLst>
                                  <p:childTnLst>
                                    <p:animMotion origin="layout" path="M -5.55556E-7 1.00555E-6 L 0.02049 0.44355 " pathEditMode="relative" rAng="0" ptsTypes="AA">
                                      <p:cBhvr>
                                        <p:cTn id="61" dur="2000" fill="hold"/>
                                        <p:tgtEl>
                                          <p:spTgt spid="36"/>
                                        </p:tgtEl>
                                        <p:attrNameLst>
                                          <p:attrName>ppt_x</p:attrName>
                                          <p:attrName>ppt_y</p:attrName>
                                        </p:attrNameLst>
                                      </p:cBhvr>
                                      <p:rCtr x="1024" y="22178"/>
                                    </p:animMotion>
                                  </p:childTnLst>
                                </p:cTn>
                              </p:par>
                            </p:childTnLst>
                          </p:cTn>
                        </p:par>
                        <p:par>
                          <p:cTn id="62" fill="hold">
                            <p:stCondLst>
                              <p:cond delay="2500"/>
                            </p:stCondLst>
                            <p:childTnLst>
                              <p:par>
                                <p:cTn id="63" presetID="1" presetClass="entr" presetSubtype="0"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childTnLst>
                          </p:cTn>
                        </p:par>
                        <p:par>
                          <p:cTn id="65" fill="hold">
                            <p:stCondLst>
                              <p:cond delay="2500"/>
                            </p:stCondLst>
                            <p:childTnLst>
                              <p:par>
                                <p:cTn id="66" presetID="42" presetClass="path" presetSubtype="0" accel="50000" decel="50000" fill="hold" grpId="1" nodeType="afterEffect">
                                  <p:stCondLst>
                                    <p:cond delay="0"/>
                                  </p:stCondLst>
                                  <p:childTnLst>
                                    <p:animMotion origin="layout" path="M 2.77778E-6 -6.17284E-7 L 0.28941 -0.02037 " pathEditMode="relative" rAng="0" ptsTypes="AA">
                                      <p:cBhvr>
                                        <p:cTn id="67" dur="2000" fill="hold"/>
                                        <p:tgtEl>
                                          <p:spTgt spid="47"/>
                                        </p:tgtEl>
                                        <p:attrNameLst>
                                          <p:attrName>ppt_x</p:attrName>
                                          <p:attrName>ppt_y</p:attrName>
                                        </p:attrNameLst>
                                      </p:cBhvr>
                                      <p:rCtr x="14462" y="-1019"/>
                                    </p:animMotion>
                                  </p:childTnLst>
                                </p:cTn>
                              </p:par>
                            </p:childTnLst>
                          </p:cTn>
                        </p:par>
                        <p:par>
                          <p:cTn id="68" fill="hold">
                            <p:stCondLst>
                              <p:cond delay="4500"/>
                            </p:stCondLst>
                            <p:childTnLst>
                              <p:par>
                                <p:cTn id="69" presetID="1" presetClass="entr" presetSubtype="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par>
                          <p:cTn id="71" fill="hold">
                            <p:stCondLst>
                              <p:cond delay="4500"/>
                            </p:stCondLst>
                            <p:childTnLst>
                              <p:par>
                                <p:cTn id="72" presetID="10" presetClass="entr" presetSubtype="0"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500"/>
                                        <p:tgtEl>
                                          <p:spTgt spid="51"/>
                                        </p:tgtEl>
                                      </p:cBhvr>
                                    </p:animEffect>
                                  </p:childTnLst>
                                </p:cTn>
                              </p:par>
                            </p:childTnLst>
                          </p:cTn>
                        </p:par>
                        <p:par>
                          <p:cTn id="80" fill="hold">
                            <p:stCondLst>
                              <p:cond delay="500"/>
                            </p:stCondLst>
                            <p:childTnLst>
                              <p:par>
                                <p:cTn id="81" presetID="42" presetClass="path" presetSubtype="0" accel="50000" decel="50000" fill="hold" grpId="1" nodeType="afterEffect">
                                  <p:stCondLst>
                                    <p:cond delay="0"/>
                                  </p:stCondLst>
                                  <p:childTnLst>
                                    <p:animMotion origin="layout" path="M -2.77778E-6 -3.08547E-9 L 0.08108 -3.08547E-9 " pathEditMode="relative" rAng="0" ptsTypes="AA">
                                      <p:cBhvr>
                                        <p:cTn id="82" dur="500" fill="hold"/>
                                        <p:tgtEl>
                                          <p:spTgt spid="40"/>
                                        </p:tgtEl>
                                        <p:attrNameLst>
                                          <p:attrName>ppt_x</p:attrName>
                                          <p:attrName>ppt_y</p:attrName>
                                        </p:attrNameLst>
                                      </p:cBhvr>
                                      <p:rCtr x="4045" y="0"/>
                                    </p:animMotion>
                                  </p:childTnLst>
                                </p:cTn>
                              </p:par>
                            </p:childTnLst>
                          </p:cTn>
                        </p:par>
                        <p:par>
                          <p:cTn id="83" fill="hold">
                            <p:stCondLst>
                              <p:cond delay="1000"/>
                            </p:stCondLst>
                            <p:childTnLst>
                              <p:par>
                                <p:cTn id="84" presetID="50" presetClass="path" presetSubtype="0" accel="50000" decel="50000" fill="hold" grpId="2" nodeType="afterEffect">
                                  <p:stCondLst>
                                    <p:cond delay="250"/>
                                  </p:stCondLst>
                                  <p:childTnLst>
                                    <p:animMotion origin="layout" path="M 0.08105 1.54226E-7 C 0.08105 0.00062 0.11281 -0.10395 0.09493 -0.15022 C 0.07723 -0.19679 -0.06577 -0.2847 -0.15151 -0.31524 C -0.23724 -0.34577 -0.27594 -0.39081 -0.32089 -0.4454 " pathEditMode="relative" rAng="0" ptsTypes="fssf">
                                      <p:cBhvr>
                                        <p:cTn id="85" dur="2000" fill="hold"/>
                                        <p:tgtEl>
                                          <p:spTgt spid="40"/>
                                        </p:tgtEl>
                                        <p:attrNameLst>
                                          <p:attrName>ppt_x</p:attrName>
                                          <p:attrName>ppt_y</p:attrName>
                                        </p:attrNameLst>
                                      </p:cBhvr>
                                      <p:rCtr x="-18518" y="-222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7" grpId="1" animBg="1"/>
      <p:bldP spid="48" grpId="0" animBg="1"/>
      <p:bldP spid="49" grpId="0"/>
      <p:bldP spid="50" grpId="0"/>
      <p:bldP spid="51" grpId="0"/>
      <p:bldP spid="52" grpId="0" animBg="1"/>
      <p:bldP spid="53" grpId="0" animBg="1"/>
      <p:bldP spid="56" grpId="0" animBg="1"/>
      <p:bldP spid="56" grpId="1" animBg="1"/>
      <p:bldP spid="55" grpId="0" animBg="1"/>
      <p:bldP spid="45" grpId="0"/>
      <p:bldP spid="40" grpId="0" animBg="1"/>
      <p:bldP spid="40" grpId="1" animBg="1"/>
      <p:bldP spid="40" grpId="2" animBg="1"/>
      <p:bldP spid="58" grpId="0"/>
      <p:bldP spid="59" grpId="0"/>
      <p:bldP spid="34" grpId="0" animBg="1"/>
      <p:bldP spid="36" grpId="0"/>
      <p:bldP spid="36" grpId="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637752" y="971548"/>
            <a:ext cx="7162799" cy="3429001"/>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Rounded Rectangle 5"/>
          <p:cNvSpPr/>
          <p:nvPr/>
        </p:nvSpPr>
        <p:spPr bwMode="auto">
          <a:xfrm rot="16200000">
            <a:off x="214097" y="2499035"/>
            <a:ext cx="3581399"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	          Router</a:t>
            </a:r>
          </a:p>
        </p:txBody>
      </p:sp>
      <p:grpSp>
        <p:nvGrpSpPr>
          <p:cNvPr id="9" name="Group 8"/>
          <p:cNvGrpSpPr/>
          <p:nvPr/>
        </p:nvGrpSpPr>
        <p:grpSpPr>
          <a:xfrm>
            <a:off x="2418323" y="1255954"/>
            <a:ext cx="1533403" cy="443726"/>
            <a:chOff x="5181600" y="2326964"/>
            <a:chExt cx="1533402" cy="443726"/>
          </a:xfrm>
        </p:grpSpPr>
        <p:sp>
          <p:nvSpPr>
            <p:cNvPr id="10" name="Rounded Rectangle 9"/>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1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Oval 42"/>
          <p:cNvSpPr/>
          <p:nvPr/>
        </p:nvSpPr>
        <p:spPr>
          <a:xfrm>
            <a:off x="1915965" y="2051849"/>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4618565" y="1255954"/>
            <a:ext cx="1565494" cy="443726"/>
            <a:chOff x="4156726" y="1255954"/>
            <a:chExt cx="1565494" cy="443726"/>
          </a:xfrm>
        </p:grpSpPr>
        <p:sp>
          <p:nvSpPr>
            <p:cNvPr id="44" name="Rounded Rectangle 43"/>
            <p:cNvSpPr>
              <a:spLocks noChangeArrowheads="1"/>
            </p:cNvSpPr>
            <p:nvPr/>
          </p:nvSpPr>
          <p:spPr bwMode="auto">
            <a:xfrm>
              <a:off x="4156726" y="1255954"/>
              <a:ext cx="1565494"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 Bridge</a:t>
              </a:r>
              <a:endParaRPr lang="en-US" sz="1200" b="1" dirty="0">
                <a:solidFill>
                  <a:schemeClr val="bg1"/>
                </a:solidFill>
                <a:latin typeface="+mn-lt"/>
                <a:ea typeface="+mn-ea"/>
              </a:endParaRPr>
            </a:p>
          </p:txBody>
        </p:sp>
        <p:sp>
          <p:nvSpPr>
            <p:cNvPr id="51" name="Block Arc 50"/>
            <p:cNvSpPr/>
            <p:nvPr/>
          </p:nvSpPr>
          <p:spPr>
            <a:xfrm>
              <a:off x="4203931" y="1408656"/>
              <a:ext cx="218352" cy="216988"/>
            </a:xfrm>
            <a:prstGeom prst="blockArc">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grpSp>
        <p:nvGrpSpPr>
          <p:cNvPr id="35" name="Group 34"/>
          <p:cNvGrpSpPr/>
          <p:nvPr/>
        </p:nvGrpSpPr>
        <p:grpSpPr>
          <a:xfrm>
            <a:off x="4802718" y="1917431"/>
            <a:ext cx="1202375" cy="443726"/>
            <a:chOff x="4092279" y="2031469"/>
            <a:chExt cx="1202375" cy="443726"/>
          </a:xfrm>
        </p:grpSpPr>
        <p:sp>
          <p:nvSpPr>
            <p:cNvPr id="57" name="Rounded Rectangle 56"/>
            <p:cNvSpPr>
              <a:spLocks noChangeArrowheads="1"/>
            </p:cNvSpPr>
            <p:nvPr/>
          </p:nvSpPr>
          <p:spPr bwMode="auto">
            <a:xfrm>
              <a:off x="4092279" y="2031469"/>
              <a:ext cx="1202375"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Auctioneer</a:t>
              </a:r>
              <a:endParaRPr lang="en-US" sz="1200" b="1" dirty="0">
                <a:solidFill>
                  <a:schemeClr val="bg1"/>
                </a:solidFill>
                <a:latin typeface="+mn-lt"/>
                <a:ea typeface="+mn-ea"/>
              </a:endParaRPr>
            </a:p>
          </p:txBody>
        </p:sp>
        <p:sp>
          <p:nvSpPr>
            <p:cNvPr id="34" name="Quad Arrow 33"/>
            <p:cNvSpPr/>
            <p:nvPr/>
          </p:nvSpPr>
          <p:spPr>
            <a:xfrm>
              <a:off x="4129174" y="2139294"/>
              <a:ext cx="265141" cy="261002"/>
            </a:xfrm>
            <a:prstGeom prst="quad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7158901" y="1917215"/>
            <a:ext cx="777622" cy="443726"/>
            <a:chOff x="6397376" y="1255954"/>
            <a:chExt cx="777622" cy="443726"/>
          </a:xfrm>
        </p:grpSpPr>
        <p:sp>
          <p:nvSpPr>
            <p:cNvPr id="55" name="Rounded Rectangle 54"/>
            <p:cNvSpPr>
              <a:spLocks noChangeArrowheads="1"/>
            </p:cNvSpPr>
            <p:nvPr/>
          </p:nvSpPr>
          <p:spPr bwMode="auto">
            <a:xfrm>
              <a:off x="6397376" y="1255954"/>
              <a:ext cx="77762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63" name="Oval 194"/>
            <p:cNvSpPr/>
            <p:nvPr/>
          </p:nvSpPr>
          <p:spPr>
            <a:xfrm>
              <a:off x="6436739" y="135997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2494523" y="2985085"/>
            <a:ext cx="1899792" cy="1237805"/>
            <a:chOff x="2494523" y="2985085"/>
            <a:chExt cx="1899792" cy="1237805"/>
          </a:xfrm>
        </p:grpSpPr>
        <p:grpSp>
          <p:nvGrpSpPr>
            <p:cNvPr id="14" name="Group 13"/>
            <p:cNvGrpSpPr/>
            <p:nvPr/>
          </p:nvGrpSpPr>
          <p:grpSpPr>
            <a:xfrm>
              <a:off x="2494523" y="2985085"/>
              <a:ext cx="1899792" cy="1237805"/>
              <a:chOff x="5412948" y="3105147"/>
              <a:chExt cx="1099435" cy="781048"/>
            </a:xfrm>
          </p:grpSpPr>
          <p:sp>
            <p:nvSpPr>
              <p:cNvPr id="15" name="Rounded Rectangle 14"/>
              <p:cNvSpPr>
                <a:spLocks noChangeArrowheads="1"/>
              </p:cNvSpPr>
              <p:nvPr/>
            </p:nvSpPr>
            <p:spPr bwMode="auto">
              <a:xfrm>
                <a:off x="5412948" y="3105147"/>
                <a:ext cx="1099435" cy="781048"/>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6" name="Oval 170"/>
              <p:cNvSpPr/>
              <p:nvPr/>
            </p:nvSpPr>
            <p:spPr>
              <a:xfrm>
                <a:off x="5452068" y="3183474"/>
                <a:ext cx="120901" cy="135006"/>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41"/>
            <p:cNvSpPr/>
            <p:nvPr/>
          </p:nvSpPr>
          <p:spPr>
            <a:xfrm rot="5400000">
              <a:off x="3230636" y="3132574"/>
              <a:ext cx="382604" cy="1736543"/>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Rounded Rectangle 9"/>
            <p:cNvSpPr/>
            <p:nvPr/>
          </p:nvSpPr>
          <p:spPr>
            <a:xfrm>
              <a:off x="3951726" y="38805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3620544" y="3109218"/>
              <a:ext cx="662363" cy="275747"/>
            </a:xfrm>
            <a:prstGeom prst="round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Rep</a:t>
              </a:r>
              <a:endParaRPr lang="en-US" sz="1200" b="1" dirty="0"/>
            </a:p>
          </p:txBody>
        </p:sp>
        <p:sp>
          <p:nvSpPr>
            <p:cNvPr id="64" name="Rounded Rectangle 63"/>
            <p:cNvSpPr/>
            <p:nvPr/>
          </p:nvSpPr>
          <p:spPr>
            <a:xfrm>
              <a:off x="3158661" y="3461108"/>
              <a:ext cx="1124246" cy="275747"/>
            </a:xfrm>
            <a:prstGeom prst="round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Executor</a:t>
              </a:r>
              <a:endParaRPr lang="en-US" sz="1200" b="1" dirty="0"/>
            </a:p>
          </p:txBody>
        </p:sp>
      </p:grpSp>
      <p:grpSp>
        <p:nvGrpSpPr>
          <p:cNvPr id="68" name="Group 67"/>
          <p:cNvGrpSpPr/>
          <p:nvPr/>
        </p:nvGrpSpPr>
        <p:grpSpPr>
          <a:xfrm>
            <a:off x="4453406" y="2994605"/>
            <a:ext cx="1899792" cy="1237805"/>
            <a:chOff x="2494523" y="2985085"/>
            <a:chExt cx="1899792" cy="1237805"/>
          </a:xfrm>
        </p:grpSpPr>
        <p:grpSp>
          <p:nvGrpSpPr>
            <p:cNvPr id="69" name="Group 68"/>
            <p:cNvGrpSpPr/>
            <p:nvPr/>
          </p:nvGrpSpPr>
          <p:grpSpPr>
            <a:xfrm>
              <a:off x="2494523" y="2985085"/>
              <a:ext cx="1899792" cy="1237805"/>
              <a:chOff x="5412948" y="3105147"/>
              <a:chExt cx="1099435" cy="781048"/>
            </a:xfrm>
          </p:grpSpPr>
          <p:sp>
            <p:nvSpPr>
              <p:cNvPr id="74" name="Rounded Rectangle 73"/>
              <p:cNvSpPr>
                <a:spLocks noChangeArrowheads="1"/>
              </p:cNvSpPr>
              <p:nvPr/>
            </p:nvSpPr>
            <p:spPr bwMode="auto">
              <a:xfrm>
                <a:off x="5412948" y="3105147"/>
                <a:ext cx="1099435" cy="781048"/>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5" name="Oval 170"/>
              <p:cNvSpPr/>
              <p:nvPr/>
            </p:nvSpPr>
            <p:spPr>
              <a:xfrm>
                <a:off x="5452068" y="3183474"/>
                <a:ext cx="120901" cy="135006"/>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41"/>
            <p:cNvSpPr/>
            <p:nvPr/>
          </p:nvSpPr>
          <p:spPr>
            <a:xfrm rot="5400000">
              <a:off x="3230636" y="3132574"/>
              <a:ext cx="382604" cy="1736543"/>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1" name="Rounded Rectangle 9"/>
            <p:cNvSpPr/>
            <p:nvPr/>
          </p:nvSpPr>
          <p:spPr>
            <a:xfrm>
              <a:off x="3951726" y="38805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3620544" y="3109218"/>
              <a:ext cx="662363" cy="275747"/>
            </a:xfrm>
            <a:prstGeom prst="round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Rep</a:t>
              </a:r>
              <a:endParaRPr lang="en-US" sz="1200" b="1" dirty="0"/>
            </a:p>
          </p:txBody>
        </p:sp>
        <p:sp>
          <p:nvSpPr>
            <p:cNvPr id="73" name="Rounded Rectangle 72"/>
            <p:cNvSpPr/>
            <p:nvPr/>
          </p:nvSpPr>
          <p:spPr>
            <a:xfrm>
              <a:off x="3158661" y="3461108"/>
              <a:ext cx="1124246" cy="275747"/>
            </a:xfrm>
            <a:prstGeom prst="round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Executor</a:t>
              </a:r>
              <a:endParaRPr lang="en-US" sz="1200" b="1" dirty="0"/>
            </a:p>
          </p:txBody>
        </p:sp>
      </p:grpSp>
      <p:grpSp>
        <p:nvGrpSpPr>
          <p:cNvPr id="76" name="Group 75"/>
          <p:cNvGrpSpPr/>
          <p:nvPr/>
        </p:nvGrpSpPr>
        <p:grpSpPr>
          <a:xfrm>
            <a:off x="6402367" y="2995879"/>
            <a:ext cx="1899792" cy="1237805"/>
            <a:chOff x="2494523" y="2985085"/>
            <a:chExt cx="1899792" cy="1237805"/>
          </a:xfrm>
        </p:grpSpPr>
        <p:grpSp>
          <p:nvGrpSpPr>
            <p:cNvPr id="77" name="Group 76"/>
            <p:cNvGrpSpPr/>
            <p:nvPr/>
          </p:nvGrpSpPr>
          <p:grpSpPr>
            <a:xfrm>
              <a:off x="2494523" y="2985085"/>
              <a:ext cx="1899792" cy="1237805"/>
              <a:chOff x="5412948" y="3105147"/>
              <a:chExt cx="1099435" cy="781048"/>
            </a:xfrm>
          </p:grpSpPr>
          <p:sp>
            <p:nvSpPr>
              <p:cNvPr id="82" name="Rounded Rectangle 81"/>
              <p:cNvSpPr>
                <a:spLocks noChangeArrowheads="1"/>
              </p:cNvSpPr>
              <p:nvPr/>
            </p:nvSpPr>
            <p:spPr bwMode="auto">
              <a:xfrm>
                <a:off x="5412948" y="3105147"/>
                <a:ext cx="1099435" cy="781048"/>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3" name="Oval 170"/>
              <p:cNvSpPr/>
              <p:nvPr/>
            </p:nvSpPr>
            <p:spPr>
              <a:xfrm>
                <a:off x="5452068" y="3183474"/>
                <a:ext cx="120901" cy="135006"/>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41"/>
            <p:cNvSpPr/>
            <p:nvPr/>
          </p:nvSpPr>
          <p:spPr>
            <a:xfrm rot="5400000">
              <a:off x="3230636" y="3132574"/>
              <a:ext cx="382604" cy="1736543"/>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9" name="Rounded Rectangle 9"/>
            <p:cNvSpPr/>
            <p:nvPr/>
          </p:nvSpPr>
          <p:spPr>
            <a:xfrm>
              <a:off x="3951726" y="38805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3620544" y="3109218"/>
              <a:ext cx="662363" cy="275747"/>
            </a:xfrm>
            <a:prstGeom prst="round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Rep</a:t>
              </a:r>
              <a:endParaRPr lang="en-US" sz="1200" b="1" dirty="0"/>
            </a:p>
          </p:txBody>
        </p:sp>
        <p:sp>
          <p:nvSpPr>
            <p:cNvPr id="81" name="Rounded Rectangle 80"/>
            <p:cNvSpPr/>
            <p:nvPr/>
          </p:nvSpPr>
          <p:spPr>
            <a:xfrm>
              <a:off x="3158661" y="3461108"/>
              <a:ext cx="1124246" cy="275747"/>
            </a:xfrm>
            <a:prstGeom prst="round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Executor</a:t>
              </a:r>
              <a:endParaRPr lang="en-US" sz="1200" b="1" dirty="0"/>
            </a:p>
          </p:txBody>
        </p:sp>
      </p:grpSp>
      <p:cxnSp>
        <p:nvCxnSpPr>
          <p:cNvPr id="17" name="Elbow Connector 16"/>
          <p:cNvCxnSpPr>
            <a:stCxn id="44" idx="3"/>
            <a:endCxn id="55" idx="0"/>
          </p:cNvCxnSpPr>
          <p:nvPr/>
        </p:nvCxnSpPr>
        <p:spPr>
          <a:xfrm>
            <a:off x="6184059" y="1477817"/>
            <a:ext cx="1363653" cy="439398"/>
          </a:xfrm>
          <a:prstGeom prst="bentConnector2">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44" idx="1"/>
          </p:cNvCxnSpPr>
          <p:nvPr/>
        </p:nvCxnSpPr>
        <p:spPr>
          <a:xfrm>
            <a:off x="3951726" y="1477817"/>
            <a:ext cx="666839" cy="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5" idx="1"/>
            <a:endCxn id="57" idx="3"/>
          </p:cNvCxnSpPr>
          <p:nvPr/>
        </p:nvCxnSpPr>
        <p:spPr>
          <a:xfrm flipH="1">
            <a:off x="6005093" y="2139078"/>
            <a:ext cx="1153808" cy="216"/>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7" idx="2"/>
            <a:endCxn id="15" idx="0"/>
          </p:cNvCxnSpPr>
          <p:nvPr/>
        </p:nvCxnSpPr>
        <p:spPr>
          <a:xfrm flipH="1">
            <a:off x="3444419" y="2361157"/>
            <a:ext cx="1959487" cy="623928"/>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7" idx="2"/>
            <a:endCxn id="74" idx="0"/>
          </p:cNvCxnSpPr>
          <p:nvPr/>
        </p:nvCxnSpPr>
        <p:spPr>
          <a:xfrm flipH="1">
            <a:off x="5403302" y="2361157"/>
            <a:ext cx="604" cy="633448"/>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7" idx="2"/>
            <a:endCxn id="82" idx="0"/>
          </p:cNvCxnSpPr>
          <p:nvPr/>
        </p:nvCxnSpPr>
        <p:spPr>
          <a:xfrm>
            <a:off x="5403906" y="2361157"/>
            <a:ext cx="1948357" cy="634722"/>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3158661" y="2426656"/>
            <a:ext cx="1725461" cy="558429"/>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298523" y="2426656"/>
            <a:ext cx="0" cy="55843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5926787" y="2426656"/>
            <a:ext cx="1637103" cy="558429"/>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97" name="Right Arrow 96"/>
          <p:cNvSpPr/>
          <p:nvPr/>
        </p:nvSpPr>
        <p:spPr>
          <a:xfrm>
            <a:off x="202236" y="2633663"/>
            <a:ext cx="1435517"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ACCESS APP</a:t>
            </a:r>
            <a:endParaRPr lang="en-US" sz="1400" dirty="0"/>
          </a:p>
        </p:txBody>
      </p:sp>
      <p:sp>
        <p:nvSpPr>
          <p:cNvPr id="113" name="Teardrop 112"/>
          <p:cNvSpPr/>
          <p:nvPr/>
        </p:nvSpPr>
        <p:spPr>
          <a:xfrm rot="18900000">
            <a:off x="3168087" y="3971433"/>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Curved Connector 53"/>
          <p:cNvCxnSpPr>
            <a:stCxn id="97" idx="3"/>
            <a:endCxn id="15" idx="1"/>
          </p:cNvCxnSpPr>
          <p:nvPr/>
        </p:nvCxnSpPr>
        <p:spPr>
          <a:xfrm>
            <a:off x="1637753" y="3021807"/>
            <a:ext cx="856770" cy="582181"/>
          </a:xfrm>
          <a:prstGeom prst="curvedConnector3">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66" name="Title 1"/>
          <p:cNvSpPr>
            <a:spLocks noGrp="1"/>
          </p:cNvSpPr>
          <p:nvPr>
            <p:ph type="title"/>
          </p:nvPr>
        </p:nvSpPr>
        <p:spPr>
          <a:xfrm>
            <a:off x="366713" y="325438"/>
            <a:ext cx="8410575" cy="460375"/>
          </a:xfrm>
        </p:spPr>
        <p:txBody>
          <a:bodyPr/>
          <a:lstStyle/>
          <a:p>
            <a:r>
              <a:rPr lang="en-US" sz="2800" dirty="0"/>
              <a:t>Deploying an </a:t>
            </a:r>
            <a:r>
              <a:rPr lang="en-US" sz="2800" i="1" dirty="0"/>
              <a:t>Application</a:t>
            </a:r>
          </a:p>
        </p:txBody>
      </p:sp>
    </p:spTree>
    <p:extLst>
      <p:ext uri="{BB962C8B-B14F-4D97-AF65-F5344CB8AC3E}">
        <p14:creationId xmlns:p14="http://schemas.microsoft.com/office/powerpoint/2010/main" val="247786884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righ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par>
                                <p:cTn id="23" presetID="22" presetClass="entr" presetSubtype="1"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up)">
                                      <p:cBhvr>
                                        <p:cTn id="25" dur="500"/>
                                        <p:tgtEl>
                                          <p:spTgt spid="30"/>
                                        </p:tgtEl>
                                      </p:cBhvr>
                                    </p:animEffect>
                                  </p:childTnLst>
                                </p:cTn>
                              </p:par>
                              <p:par>
                                <p:cTn id="26" presetID="22" presetClass="entr" presetSubtype="1"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down)">
                                      <p:cBhvr>
                                        <p:cTn id="33" dur="500"/>
                                        <p:tgtEl>
                                          <p:spTgt spid="39"/>
                                        </p:tgtEl>
                                      </p:cBhvr>
                                    </p:animEffect>
                                  </p:childTnLst>
                                </p:cTn>
                              </p:par>
                              <p:par>
                                <p:cTn id="34" presetID="22" presetClass="entr" presetSubtype="4"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down)">
                                      <p:cBhvr>
                                        <p:cTn id="36" dur="500"/>
                                        <p:tgtEl>
                                          <p:spTgt spid="42"/>
                                        </p:tgtEl>
                                      </p:cBhvr>
                                    </p:animEffect>
                                  </p:childTnLst>
                                </p:cTn>
                              </p:par>
                              <p:par>
                                <p:cTn id="37" presetID="2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down)">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113"/>
                                        </p:tgtEl>
                                        <p:attrNameLst>
                                          <p:attrName>style.visibility</p:attrName>
                                        </p:attrNameLst>
                                      </p:cBhvr>
                                      <p:to>
                                        <p:strVal val="visible"/>
                                      </p:to>
                                    </p:set>
                                    <p:anim calcmode="lin" valueType="num">
                                      <p:cBhvr>
                                        <p:cTn id="44" dur="1000" fill="hold"/>
                                        <p:tgtEl>
                                          <p:spTgt spid="113"/>
                                        </p:tgtEl>
                                        <p:attrNameLst>
                                          <p:attrName>ppt_w</p:attrName>
                                        </p:attrNameLst>
                                      </p:cBhvr>
                                      <p:tavLst>
                                        <p:tav tm="0">
                                          <p:val>
                                            <p:strVal val="#ppt_w*0.70"/>
                                          </p:val>
                                        </p:tav>
                                        <p:tav tm="100000">
                                          <p:val>
                                            <p:strVal val="#ppt_w"/>
                                          </p:val>
                                        </p:tav>
                                      </p:tavLst>
                                    </p:anim>
                                    <p:anim calcmode="lin" valueType="num">
                                      <p:cBhvr>
                                        <p:cTn id="45" dur="1000" fill="hold"/>
                                        <p:tgtEl>
                                          <p:spTgt spid="113"/>
                                        </p:tgtEl>
                                        <p:attrNameLst>
                                          <p:attrName>ppt_h</p:attrName>
                                        </p:attrNameLst>
                                      </p:cBhvr>
                                      <p:tavLst>
                                        <p:tav tm="0">
                                          <p:val>
                                            <p:strVal val="#ppt_h"/>
                                          </p:val>
                                        </p:tav>
                                        <p:tav tm="100000">
                                          <p:val>
                                            <p:strVal val="#ppt_h"/>
                                          </p:val>
                                        </p:tav>
                                      </p:tavLst>
                                    </p:anim>
                                    <p:animEffect transition="in" filter="fade">
                                      <p:cBhvr>
                                        <p:cTn id="46" dur="1000"/>
                                        <p:tgtEl>
                                          <p:spTgt spid="1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left)">
                                      <p:cBhvr>
                                        <p:cTn id="5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US" sz="3600" dirty="0" smtClean="0">
                <a:latin typeface="Brandon Grotesque" charset="0"/>
              </a:rPr>
              <a:t>Elastic Runtime High Level Architecture</a:t>
            </a:r>
            <a:endParaRPr lang="en-US" sz="3600" dirty="0">
              <a:latin typeface="Brandon Grotesque" charset="0"/>
            </a:endParaRPr>
          </a:p>
        </p:txBody>
      </p:sp>
      <p:sp>
        <p:nvSpPr>
          <p:cNvPr id="7" name="Content Placeholder 6"/>
          <p:cNvSpPr>
            <a:spLocks noGrp="1"/>
          </p:cNvSpPr>
          <p:nvPr>
            <p:ph sz="quarter" idx="10"/>
          </p:nvPr>
        </p:nvSpPr>
        <p:spPr>
          <a:xfrm>
            <a:off x="5029200" y="1352550"/>
            <a:ext cx="3124200" cy="2895600"/>
          </a:xfrm>
          <a:prstGeom prst="rect">
            <a:avLst/>
          </a:prstGeom>
        </p:spPr>
        <p:txBody>
          <a:bodyPr>
            <a:normAutofit fontScale="70000" lnSpcReduction="20000"/>
          </a:bodyPr>
          <a:lstStyle/>
          <a:p>
            <a:pPr>
              <a:lnSpc>
                <a:spcPct val="120000"/>
              </a:lnSpc>
              <a:defRPr/>
            </a:pPr>
            <a:r>
              <a:rPr lang="en-US" sz="2000" dirty="0" smtClean="0">
                <a:solidFill>
                  <a:srgbClr val="777777"/>
                </a:solidFill>
              </a:rPr>
              <a:t>Turnkey, fully automated Platform-as-a-Service </a:t>
            </a:r>
          </a:p>
          <a:p>
            <a:pPr>
              <a:lnSpc>
                <a:spcPct val="120000"/>
              </a:lnSpc>
              <a:defRPr/>
            </a:pPr>
            <a:r>
              <a:rPr lang="en-US" sz="2000" dirty="0" smtClean="0">
                <a:solidFill>
                  <a:srgbClr val="777777"/>
                </a:solidFill>
              </a:rPr>
              <a:t>Scalable </a:t>
            </a:r>
            <a:r>
              <a:rPr lang="en-US" sz="2000" dirty="0">
                <a:solidFill>
                  <a:srgbClr val="777777"/>
                </a:solidFill>
              </a:rPr>
              <a:t>runtime environment, extensible to most modern frameworks </a:t>
            </a:r>
            <a:r>
              <a:rPr lang="en-US" sz="2000" dirty="0" smtClean="0">
                <a:solidFill>
                  <a:srgbClr val="777777"/>
                </a:solidFill>
              </a:rPr>
              <a:t>and languages </a:t>
            </a:r>
            <a:r>
              <a:rPr lang="en-US" sz="2000" dirty="0">
                <a:solidFill>
                  <a:srgbClr val="777777"/>
                </a:solidFill>
              </a:rPr>
              <a:t>running on </a:t>
            </a:r>
            <a:r>
              <a:rPr lang="en-US" sz="2000" dirty="0" smtClean="0">
                <a:solidFill>
                  <a:srgbClr val="777777"/>
                </a:solidFill>
              </a:rPr>
              <a:t>Linux</a:t>
            </a:r>
          </a:p>
          <a:p>
            <a:pPr>
              <a:lnSpc>
                <a:spcPct val="120000"/>
              </a:lnSpc>
              <a:defRPr/>
            </a:pPr>
            <a:r>
              <a:rPr lang="en-US" sz="2000" dirty="0" smtClean="0">
                <a:solidFill>
                  <a:srgbClr val="777777"/>
                </a:solidFill>
              </a:rPr>
              <a:t>Instant expansion or upgrade with no downtime</a:t>
            </a:r>
          </a:p>
          <a:p>
            <a:pPr>
              <a:lnSpc>
                <a:spcPct val="120000"/>
              </a:lnSpc>
              <a:defRPr/>
            </a:pPr>
            <a:r>
              <a:rPr lang="en-US" sz="2000" dirty="0" smtClean="0">
                <a:solidFill>
                  <a:srgbClr val="777777"/>
                </a:solidFill>
              </a:rPr>
              <a:t>Deploy</a:t>
            </a:r>
            <a:r>
              <a:rPr lang="en-US" sz="2000" dirty="0">
                <a:solidFill>
                  <a:srgbClr val="777777"/>
                </a:solidFill>
              </a:rPr>
              <a:t>, scale and manage applications </a:t>
            </a:r>
            <a:r>
              <a:rPr lang="en-US" sz="2000" dirty="0" smtClean="0">
                <a:solidFill>
                  <a:srgbClr val="777777"/>
                </a:solidFill>
              </a:rPr>
              <a:t>with </a:t>
            </a:r>
            <a:r>
              <a:rPr lang="en-US" sz="2000" dirty="0" err="1" smtClean="0">
                <a:solidFill>
                  <a:srgbClr val="777777"/>
                </a:solidFill>
              </a:rPr>
              <a:t>bindable</a:t>
            </a:r>
            <a:r>
              <a:rPr lang="en-US" sz="2000" dirty="0" smtClean="0">
                <a:solidFill>
                  <a:srgbClr val="777777"/>
                </a:solidFill>
              </a:rPr>
              <a:t> services using </a:t>
            </a:r>
            <a:r>
              <a:rPr lang="en-US" sz="2000" dirty="0">
                <a:solidFill>
                  <a:srgbClr val="777777"/>
                </a:solidFill>
              </a:rPr>
              <a:t>simplified semantics and </a:t>
            </a:r>
            <a:r>
              <a:rPr lang="en-US" sz="2000" dirty="0" smtClean="0">
                <a:solidFill>
                  <a:srgbClr val="777777"/>
                </a:solidFill>
              </a:rPr>
              <a:t>APIs</a:t>
            </a:r>
            <a:endParaRPr lang="en-US" sz="2000" dirty="0">
              <a:solidFill>
                <a:srgbClr val="777777"/>
              </a:solidFill>
            </a:endParaRPr>
          </a:p>
        </p:txBody>
      </p:sp>
      <p:grpSp>
        <p:nvGrpSpPr>
          <p:cNvPr id="20485" name="Group 20484"/>
          <p:cNvGrpSpPr/>
          <p:nvPr/>
        </p:nvGrpSpPr>
        <p:grpSpPr>
          <a:xfrm>
            <a:off x="609600" y="971550"/>
            <a:ext cx="3271754" cy="382406"/>
            <a:chOff x="525851" y="939503"/>
            <a:chExt cx="3271754" cy="382406"/>
          </a:xfrm>
        </p:grpSpPr>
        <p:pic>
          <p:nvPicPr>
            <p:cNvPr id="21" name="Picture 20" descr="Book alt 2 128x128.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25851" y="939504"/>
              <a:ext cx="325255" cy="325255"/>
            </a:xfrm>
            <a:prstGeom prst="rect">
              <a:avLst/>
            </a:prstGeom>
          </p:spPr>
        </p:pic>
        <p:pic>
          <p:nvPicPr>
            <p:cNvPr id="22" name="Picture 21" descr="Calendar 128x128.png"/>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0496" y="939504"/>
              <a:ext cx="325255" cy="325255"/>
            </a:xfrm>
            <a:prstGeom prst="rect">
              <a:avLst/>
            </a:prstGeom>
          </p:spPr>
        </p:pic>
        <p:pic>
          <p:nvPicPr>
            <p:cNvPr id="23" name="Picture 22" descr="Factory 128x128.png"/>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788638" y="939504"/>
              <a:ext cx="325255" cy="325255"/>
            </a:xfrm>
            <a:prstGeom prst="rect">
              <a:avLst/>
            </a:prstGeom>
          </p:spPr>
        </p:pic>
        <p:pic>
          <p:nvPicPr>
            <p:cNvPr id="24" name="Picture 23" descr="Iphone 128x128.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51425" y="939504"/>
              <a:ext cx="325255" cy="325255"/>
            </a:xfrm>
            <a:prstGeom prst="rect">
              <a:avLst/>
            </a:prstGeom>
          </p:spPr>
        </p:pic>
        <p:pic>
          <p:nvPicPr>
            <p:cNvPr id="25" name="Picture 24" descr="Movie 128x128.png"/>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367709" y="939504"/>
              <a:ext cx="325255" cy="325255"/>
            </a:xfrm>
            <a:prstGeom prst="rect">
              <a:avLst/>
            </a:prstGeom>
          </p:spPr>
        </p:pic>
        <p:pic>
          <p:nvPicPr>
            <p:cNvPr id="26" name="Picture 25" descr="Phone 128x128.png"/>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46780" y="939504"/>
              <a:ext cx="325255" cy="325255"/>
            </a:xfrm>
            <a:prstGeom prst="rect">
              <a:avLst/>
            </a:prstGeom>
          </p:spPr>
        </p:pic>
        <p:pic>
          <p:nvPicPr>
            <p:cNvPr id="27" name="Picture 26" descr="Slideshow 128x128.png"/>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72353" y="939503"/>
              <a:ext cx="325252" cy="325253"/>
            </a:xfrm>
            <a:prstGeom prst="rect">
              <a:avLst/>
            </a:prstGeom>
          </p:spPr>
        </p:pic>
        <p:pic>
          <p:nvPicPr>
            <p:cNvPr id="28" name="Picture 27" descr="Users  alt 128x128.png"/>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09567" y="939504"/>
              <a:ext cx="325255" cy="325255"/>
            </a:xfrm>
            <a:prstGeom prst="rect">
              <a:avLst/>
            </a:prstGeom>
          </p:spPr>
        </p:pic>
        <p:cxnSp>
          <p:nvCxnSpPr>
            <p:cNvPr id="29" name="Elbow Connector 28"/>
            <p:cNvCxnSpPr/>
            <p:nvPr/>
          </p:nvCxnSpPr>
          <p:spPr>
            <a:xfrm rot="5400000" flipH="1" flipV="1">
              <a:off x="2161727" y="-151342"/>
              <a:ext cx="3" cy="2946500"/>
            </a:xfrm>
            <a:prstGeom prst="bentConnector3">
              <a:avLst>
                <a:gd name="adj1" fmla="val -2147483647"/>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6" idx="2"/>
              <a:endCxn id="24" idx="2"/>
            </p:cNvCxnSpPr>
            <p:nvPr/>
          </p:nvCxnSpPr>
          <p:spPr>
            <a:xfrm rot="16200000" flipH="1">
              <a:off x="2161730" y="212436"/>
              <a:ext cx="12700" cy="2104645"/>
            </a:xfrm>
            <a:prstGeom prst="bentConnector3">
              <a:avLst>
                <a:gd name="adj1" fmla="val 989890"/>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5" idx="2"/>
              <a:endCxn id="22" idx="2"/>
            </p:cNvCxnSpPr>
            <p:nvPr/>
          </p:nvCxnSpPr>
          <p:spPr>
            <a:xfrm rot="16200000" flipH="1">
              <a:off x="2161730" y="633365"/>
              <a:ext cx="12700" cy="1262787"/>
            </a:xfrm>
            <a:prstGeom prst="bentConnector3">
              <a:avLst>
                <a:gd name="adj1" fmla="val 1009803"/>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3" idx="2"/>
              <a:endCxn id="28" idx="2"/>
            </p:cNvCxnSpPr>
            <p:nvPr/>
          </p:nvCxnSpPr>
          <p:spPr>
            <a:xfrm rot="16200000" flipH="1">
              <a:off x="2161730" y="1054294"/>
              <a:ext cx="12700" cy="420929"/>
            </a:xfrm>
            <a:prstGeom prst="bentConnector3">
              <a:avLst>
                <a:gd name="adj1" fmla="val 989858"/>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Rounded Rectangle 1"/>
          <p:cNvSpPr/>
          <p:nvPr/>
        </p:nvSpPr>
        <p:spPr>
          <a:xfrm>
            <a:off x="263682" y="1446820"/>
            <a:ext cx="3884986" cy="2466323"/>
          </a:xfrm>
          <a:prstGeom prst="roundRect">
            <a:avLst>
              <a:gd name="adj" fmla="val 161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bIns="45720" rtlCol="0" anchor="b"/>
          <a:lstStyle/>
          <a:p>
            <a:pPr algn="ctr"/>
            <a:r>
              <a:rPr lang="en-US" sz="1200" b="1" dirty="0" smtClean="0">
                <a:solidFill>
                  <a:srgbClr val="FFFFFF"/>
                </a:solidFill>
                <a:latin typeface="Arial"/>
              </a:rPr>
              <a:t>Pivotal CF Elastic Runtime</a:t>
            </a:r>
            <a:endParaRPr lang="en-US" sz="1200" b="1" dirty="0">
              <a:solidFill>
                <a:srgbClr val="FFFFFF"/>
              </a:solidFill>
              <a:latin typeface="Arial"/>
            </a:endParaRPr>
          </a:p>
        </p:txBody>
      </p:sp>
      <p:sp>
        <p:nvSpPr>
          <p:cNvPr id="42" name="Rounded Rectangle 41"/>
          <p:cNvSpPr/>
          <p:nvPr/>
        </p:nvSpPr>
        <p:spPr bwMode="auto">
          <a:xfrm>
            <a:off x="337918" y="1519683"/>
            <a:ext cx="2687453" cy="213867"/>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000" dirty="0">
                <a:solidFill>
                  <a:prstClr val="white">
                    <a:lumMod val="95000"/>
                  </a:prstClr>
                </a:solidFill>
                <a:latin typeface="Calibri"/>
              </a:rPr>
              <a:t>Dynamic </a:t>
            </a:r>
            <a:r>
              <a:rPr lang="en-US" sz="1000" dirty="0" smtClean="0">
                <a:solidFill>
                  <a:prstClr val="white">
                    <a:lumMod val="95000"/>
                  </a:prstClr>
                </a:solidFill>
                <a:latin typeface="Calibri"/>
              </a:rPr>
              <a:t>Router</a:t>
            </a:r>
          </a:p>
        </p:txBody>
      </p:sp>
      <p:sp>
        <p:nvSpPr>
          <p:cNvPr id="43" name="Oval 42"/>
          <p:cNvSpPr/>
          <p:nvPr/>
        </p:nvSpPr>
        <p:spPr>
          <a:xfrm>
            <a:off x="2319426" y="1549236"/>
            <a:ext cx="161925" cy="154453"/>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latin typeface="Arial"/>
            </a:endParaRPr>
          </a:p>
        </p:txBody>
      </p:sp>
      <p:sp>
        <p:nvSpPr>
          <p:cNvPr id="44" name="Rounded Rectangle 43"/>
          <p:cNvSpPr/>
          <p:nvPr/>
        </p:nvSpPr>
        <p:spPr bwMode="auto">
          <a:xfrm>
            <a:off x="343968" y="1804810"/>
            <a:ext cx="1327487" cy="214301"/>
          </a:xfrm>
          <a:prstGeom prst="roundRect">
            <a:avLst>
              <a:gd name="adj" fmla="val 9038"/>
            </a:avLst>
          </a:prstGeom>
          <a:solidFill>
            <a:srgbClr val="33928A"/>
          </a:solidFill>
          <a:ln w="41275">
            <a:noFill/>
            <a:round/>
            <a:headEnd/>
            <a:tailEnd/>
          </a:ln>
        </p:spPr>
        <p:txBody>
          <a:bodyPr wrap="none" lIns="91440" tIns="0" rIns="91440" bIns="0" rtlCol="0" anchor="ctr"/>
          <a:lstStyle/>
          <a:p>
            <a:r>
              <a:rPr lang="en-US" sz="1000" dirty="0" err="1" smtClean="0">
                <a:solidFill>
                  <a:prstClr val="white">
                    <a:lumMod val="95000"/>
                  </a:prstClr>
                </a:solidFill>
                <a:latin typeface="Calibri"/>
              </a:rPr>
              <a:t>OAuth</a:t>
            </a:r>
            <a:r>
              <a:rPr lang="en-US" sz="1000" dirty="0" smtClean="0">
                <a:solidFill>
                  <a:prstClr val="white">
                    <a:lumMod val="95000"/>
                  </a:prstClr>
                </a:solidFill>
                <a:latin typeface="Calibri"/>
              </a:rPr>
              <a:t> 2.0 Server (UAA)</a:t>
            </a:r>
            <a:endParaRPr lang="en-US" sz="1000" dirty="0">
              <a:solidFill>
                <a:prstClr val="white">
                  <a:lumMod val="95000"/>
                </a:prstClr>
              </a:solidFill>
              <a:latin typeface="Calibri"/>
            </a:endParaRPr>
          </a:p>
        </p:txBody>
      </p:sp>
      <p:sp>
        <p:nvSpPr>
          <p:cNvPr id="46" name="Rounded Rectangle 45"/>
          <p:cNvSpPr/>
          <p:nvPr/>
        </p:nvSpPr>
        <p:spPr bwMode="auto">
          <a:xfrm>
            <a:off x="339648" y="2647950"/>
            <a:ext cx="1855412" cy="705740"/>
          </a:xfrm>
          <a:prstGeom prst="roundRect">
            <a:avLst>
              <a:gd name="adj" fmla="val 2039"/>
            </a:avLst>
          </a:prstGeom>
          <a:solidFill>
            <a:srgbClr val="33928A"/>
          </a:solidFill>
          <a:ln w="41275">
            <a:noFill/>
            <a:round/>
            <a:headEnd/>
            <a:tailEnd/>
          </a:ln>
        </p:spPr>
        <p:txBody>
          <a:bodyPr wrap="none" lIns="91440" tIns="0" rIns="91440" bIns="0" rtlCol="0" anchor="t"/>
          <a:lstStyle/>
          <a:p>
            <a:pPr algn="ctr"/>
            <a:r>
              <a:rPr lang="en-US" sz="1000" dirty="0" smtClean="0">
                <a:solidFill>
                  <a:prstClr val="white">
                    <a:lumMod val="95000"/>
                  </a:prstClr>
                </a:solidFill>
                <a:latin typeface="Calibri"/>
              </a:rPr>
              <a:t>CELL</a:t>
            </a:r>
            <a:endParaRPr lang="en-US" sz="1000" dirty="0">
              <a:solidFill>
                <a:prstClr val="white">
                  <a:lumMod val="95000"/>
                </a:prstClr>
              </a:solidFill>
              <a:latin typeface="Calibri"/>
            </a:endParaRPr>
          </a:p>
        </p:txBody>
      </p:sp>
      <p:sp>
        <p:nvSpPr>
          <p:cNvPr id="48" name="Rounded Rectangle 47"/>
          <p:cNvSpPr/>
          <p:nvPr/>
        </p:nvSpPr>
        <p:spPr bwMode="auto">
          <a:xfrm>
            <a:off x="380237" y="2843538"/>
            <a:ext cx="1784821" cy="211485"/>
          </a:xfrm>
          <a:prstGeom prst="roundRect">
            <a:avLst>
              <a:gd name="adj" fmla="val 10428"/>
            </a:avLst>
          </a:prstGeom>
          <a:noFill/>
          <a:ln w="12700" cmpd="sng">
            <a:solidFill>
              <a:schemeClr val="bg1"/>
            </a:solidFill>
            <a:round/>
            <a:headEnd/>
            <a:tailEnd/>
          </a:ln>
        </p:spPr>
        <p:txBody>
          <a:bodyPr wrap="none" lIns="91440" tIns="0" rIns="91440" bIns="0" rtlCol="0" anchor="ctr"/>
          <a:lstStyle/>
          <a:p>
            <a:r>
              <a:rPr lang="en-US" sz="1000" dirty="0" smtClean="0">
                <a:solidFill>
                  <a:prstClr val="white">
                    <a:lumMod val="95000"/>
                  </a:prstClr>
                </a:solidFill>
                <a:latin typeface="Calibri"/>
              </a:rPr>
              <a:t>Warden</a:t>
            </a:r>
          </a:p>
        </p:txBody>
      </p:sp>
      <p:sp>
        <p:nvSpPr>
          <p:cNvPr id="49" name="Rounded Rectangle 48"/>
          <p:cNvSpPr/>
          <p:nvPr/>
        </p:nvSpPr>
        <p:spPr bwMode="auto">
          <a:xfrm>
            <a:off x="380237" y="3100222"/>
            <a:ext cx="1784821" cy="211485"/>
          </a:xfrm>
          <a:prstGeom prst="roundRect">
            <a:avLst>
              <a:gd name="adj" fmla="val 10428"/>
            </a:avLst>
          </a:prstGeom>
          <a:noFill/>
          <a:ln w="12700" cmpd="sng">
            <a:solidFill>
              <a:schemeClr val="bg1"/>
            </a:solidFill>
            <a:round/>
            <a:headEnd/>
            <a:tailEnd/>
          </a:ln>
        </p:spPr>
        <p:txBody>
          <a:bodyPr wrap="none" lIns="91440" tIns="0" rIns="91440" bIns="0" rtlCol="0" anchor="ctr"/>
          <a:lstStyle/>
          <a:p>
            <a:r>
              <a:rPr lang="en-US" sz="1000" dirty="0" smtClean="0">
                <a:solidFill>
                  <a:prstClr val="white">
                    <a:lumMod val="95000"/>
                  </a:prstClr>
                </a:solidFill>
                <a:latin typeface="Calibri"/>
              </a:rPr>
              <a:t>Build Packs</a:t>
            </a:r>
          </a:p>
        </p:txBody>
      </p:sp>
      <p:sp>
        <p:nvSpPr>
          <p:cNvPr id="51" name="Diamond 87"/>
          <p:cNvSpPr/>
          <p:nvPr/>
        </p:nvSpPr>
        <p:spPr>
          <a:xfrm>
            <a:off x="1837961" y="2867907"/>
            <a:ext cx="152694" cy="164323"/>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latin typeface="Arial"/>
            </a:endParaRPr>
          </a:p>
        </p:txBody>
      </p:sp>
      <p:sp>
        <p:nvSpPr>
          <p:cNvPr id="52" name="Rectangle 102"/>
          <p:cNvSpPr/>
          <p:nvPr/>
        </p:nvSpPr>
        <p:spPr>
          <a:xfrm>
            <a:off x="1859662" y="3122510"/>
            <a:ext cx="141342" cy="164604"/>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latin typeface="Arial"/>
            </a:endParaRPr>
          </a:p>
        </p:txBody>
      </p:sp>
      <p:sp>
        <p:nvSpPr>
          <p:cNvPr id="53" name="Rounded Rectangle 52"/>
          <p:cNvSpPr/>
          <p:nvPr/>
        </p:nvSpPr>
        <p:spPr bwMode="auto">
          <a:xfrm>
            <a:off x="1702015" y="1804810"/>
            <a:ext cx="1327487" cy="214301"/>
          </a:xfrm>
          <a:prstGeom prst="roundRect">
            <a:avLst>
              <a:gd name="adj" fmla="val 9038"/>
            </a:avLst>
          </a:prstGeom>
          <a:solidFill>
            <a:srgbClr val="33928A"/>
          </a:solidFill>
          <a:ln w="41275">
            <a:noFill/>
            <a:round/>
            <a:headEnd/>
            <a:tailEnd/>
          </a:ln>
        </p:spPr>
        <p:txBody>
          <a:bodyPr wrap="none" lIns="91440" tIns="0" rIns="91440" bIns="0" rtlCol="0" anchor="ctr"/>
          <a:lstStyle/>
          <a:p>
            <a:r>
              <a:rPr lang="en-US" sz="1000" dirty="0" smtClean="0">
                <a:solidFill>
                  <a:prstClr val="white">
                    <a:lumMod val="95000"/>
                  </a:prstClr>
                </a:solidFill>
                <a:latin typeface="Calibri"/>
              </a:rPr>
              <a:t>Login Server</a:t>
            </a:r>
            <a:endParaRPr lang="en-US" sz="1000" dirty="0">
              <a:solidFill>
                <a:prstClr val="white">
                  <a:lumMod val="95000"/>
                </a:prstClr>
              </a:solidFill>
              <a:latin typeface="Calibri"/>
            </a:endParaRPr>
          </a:p>
        </p:txBody>
      </p:sp>
      <p:sp>
        <p:nvSpPr>
          <p:cNvPr id="54" name="Oval 84"/>
          <p:cNvSpPr/>
          <p:nvPr/>
        </p:nvSpPr>
        <p:spPr>
          <a:xfrm>
            <a:off x="2686220" y="1873101"/>
            <a:ext cx="224905" cy="108637"/>
          </a:xfrm>
          <a:custGeom>
            <a:avLst/>
            <a:gdLst/>
            <a:ahLst/>
            <a:cxnLst/>
            <a:rect l="l" t="t" r="r" b="b"/>
            <a:pathLst>
              <a:path w="2065579" h="1046012">
                <a:moveTo>
                  <a:pt x="1760487" y="351205"/>
                </a:moveTo>
                <a:cubicBezTo>
                  <a:pt x="1665603" y="351205"/>
                  <a:pt x="1588685" y="428123"/>
                  <a:pt x="1588685" y="523007"/>
                </a:cubicBezTo>
                <a:cubicBezTo>
                  <a:pt x="1588685" y="617891"/>
                  <a:pt x="1665603" y="694809"/>
                  <a:pt x="1760487" y="694809"/>
                </a:cubicBezTo>
                <a:cubicBezTo>
                  <a:pt x="1855371" y="694809"/>
                  <a:pt x="1932289" y="617891"/>
                  <a:pt x="1932289" y="523007"/>
                </a:cubicBezTo>
                <a:cubicBezTo>
                  <a:pt x="1932289" y="428123"/>
                  <a:pt x="1855371" y="351205"/>
                  <a:pt x="1760487" y="351205"/>
                </a:cubicBezTo>
                <a:close/>
                <a:moveTo>
                  <a:pt x="1542573" y="0"/>
                </a:moveTo>
                <a:cubicBezTo>
                  <a:pt x="1831421" y="0"/>
                  <a:pt x="2065579" y="234158"/>
                  <a:pt x="2065579" y="523006"/>
                </a:cubicBezTo>
                <a:cubicBezTo>
                  <a:pt x="2065579" y="811854"/>
                  <a:pt x="1831421" y="1046012"/>
                  <a:pt x="1542573" y="1046012"/>
                </a:cubicBezTo>
                <a:cubicBezTo>
                  <a:pt x="1320299" y="1046012"/>
                  <a:pt x="1130410" y="907353"/>
                  <a:pt x="1055933" y="711331"/>
                </a:cubicBezTo>
                <a:lnTo>
                  <a:pt x="188330" y="711331"/>
                </a:lnTo>
                <a:lnTo>
                  <a:pt x="188327" y="711334"/>
                </a:lnTo>
                <a:lnTo>
                  <a:pt x="0" y="523007"/>
                </a:lnTo>
                <a:lnTo>
                  <a:pt x="187821" y="335186"/>
                </a:lnTo>
                <a:lnTo>
                  <a:pt x="369695" y="517060"/>
                </a:lnTo>
                <a:lnTo>
                  <a:pt x="552076" y="334679"/>
                </a:lnTo>
                <a:lnTo>
                  <a:pt x="554444" y="334679"/>
                </a:lnTo>
                <a:lnTo>
                  <a:pt x="736824" y="517059"/>
                </a:lnTo>
                <a:lnTo>
                  <a:pt x="919204" y="334679"/>
                </a:lnTo>
                <a:lnTo>
                  <a:pt x="1055934" y="334679"/>
                </a:lnTo>
                <a:cubicBezTo>
                  <a:pt x="1130411" y="138659"/>
                  <a:pt x="1320300" y="0"/>
                  <a:pt x="1542573"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900">
              <a:solidFill>
                <a:srgbClr val="FFFFFF"/>
              </a:solidFill>
              <a:latin typeface="Arial"/>
            </a:endParaRPr>
          </a:p>
        </p:txBody>
      </p:sp>
      <p:sp>
        <p:nvSpPr>
          <p:cNvPr id="55" name="Rounded Rectangle 54"/>
          <p:cNvSpPr/>
          <p:nvPr/>
        </p:nvSpPr>
        <p:spPr bwMode="auto">
          <a:xfrm>
            <a:off x="337919" y="2073040"/>
            <a:ext cx="861588" cy="182807"/>
          </a:xfrm>
          <a:prstGeom prst="roundRect">
            <a:avLst>
              <a:gd name="adj" fmla="val 9038"/>
            </a:avLst>
          </a:prstGeom>
          <a:solidFill>
            <a:srgbClr val="33928A"/>
          </a:solidFill>
          <a:ln w="41275">
            <a:noFill/>
            <a:round/>
            <a:headEnd/>
            <a:tailEnd/>
          </a:ln>
        </p:spPr>
        <p:txBody>
          <a:bodyPr wrap="none" lIns="91440" tIns="0" rIns="91440" bIns="0" rtlCol="0" anchor="ctr"/>
          <a:lstStyle/>
          <a:p>
            <a:r>
              <a:rPr lang="en-US" sz="1000" dirty="0" smtClean="0">
                <a:solidFill>
                  <a:prstClr val="white">
                    <a:lumMod val="95000"/>
                  </a:prstClr>
                </a:solidFill>
                <a:latin typeface="Calibri"/>
              </a:rPr>
              <a:t>CC &amp; CC Bridge</a:t>
            </a:r>
            <a:endParaRPr lang="en-US" sz="1000" dirty="0">
              <a:solidFill>
                <a:prstClr val="white">
                  <a:lumMod val="95000"/>
                </a:prstClr>
              </a:solidFill>
              <a:latin typeface="Calibri"/>
            </a:endParaRPr>
          </a:p>
        </p:txBody>
      </p:sp>
      <p:sp>
        <p:nvSpPr>
          <p:cNvPr id="57" name="Rounded Rectangle 56"/>
          <p:cNvSpPr/>
          <p:nvPr/>
        </p:nvSpPr>
        <p:spPr bwMode="auto">
          <a:xfrm>
            <a:off x="2236519" y="2649109"/>
            <a:ext cx="795810" cy="705330"/>
          </a:xfrm>
          <a:prstGeom prst="roundRect">
            <a:avLst>
              <a:gd name="adj" fmla="val 2039"/>
            </a:avLst>
          </a:prstGeom>
          <a:solidFill>
            <a:srgbClr val="33928A"/>
          </a:solidFill>
          <a:ln w="41275">
            <a:noFill/>
            <a:round/>
            <a:headEnd/>
            <a:tailEnd/>
          </a:ln>
        </p:spPr>
        <p:txBody>
          <a:bodyPr wrap="none" lIns="91440" tIns="0" rIns="91440" bIns="0" rtlCol="0" anchor="t"/>
          <a:lstStyle/>
          <a:p>
            <a:pPr algn="ctr"/>
            <a:r>
              <a:rPr lang="en-US" sz="1000" dirty="0" smtClean="0">
                <a:solidFill>
                  <a:prstClr val="white">
                    <a:lumMod val="95000"/>
                  </a:prstClr>
                </a:solidFill>
                <a:latin typeface="Calibri"/>
              </a:rPr>
              <a:t>Blob Store</a:t>
            </a:r>
            <a:endParaRPr lang="en-US" sz="1000" dirty="0">
              <a:solidFill>
                <a:prstClr val="white">
                  <a:lumMod val="95000"/>
                </a:prstClr>
              </a:solidFill>
              <a:latin typeface="Calibri"/>
            </a:endParaRPr>
          </a:p>
        </p:txBody>
      </p:sp>
      <p:sp>
        <p:nvSpPr>
          <p:cNvPr id="58" name="Rounded Rectangle 57"/>
          <p:cNvSpPr/>
          <p:nvPr/>
        </p:nvSpPr>
        <p:spPr bwMode="auto">
          <a:xfrm>
            <a:off x="342049" y="2355728"/>
            <a:ext cx="2687453" cy="213790"/>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000" dirty="0" smtClean="0">
                <a:solidFill>
                  <a:prstClr val="white">
                    <a:lumMod val="95000"/>
                  </a:prstClr>
                </a:solidFill>
                <a:latin typeface="Calibri"/>
              </a:rPr>
              <a:t>BBS/</a:t>
            </a:r>
            <a:r>
              <a:rPr lang="en-US" sz="1000" dirty="0" err="1" smtClean="0">
                <a:solidFill>
                  <a:prstClr val="white">
                    <a:lumMod val="95000"/>
                  </a:prstClr>
                </a:solidFill>
                <a:latin typeface="Calibri"/>
              </a:rPr>
              <a:t>etcd</a:t>
            </a:r>
            <a:endParaRPr lang="en-US" sz="1000" dirty="0" smtClean="0">
              <a:solidFill>
                <a:prstClr val="white">
                  <a:lumMod val="95000"/>
                </a:prstClr>
              </a:solidFill>
              <a:latin typeface="Calibri"/>
            </a:endParaRPr>
          </a:p>
        </p:txBody>
      </p:sp>
      <p:sp>
        <p:nvSpPr>
          <p:cNvPr id="59" name="Rounded Rectangle 58"/>
          <p:cNvSpPr/>
          <p:nvPr/>
        </p:nvSpPr>
        <p:spPr bwMode="auto">
          <a:xfrm>
            <a:off x="337918" y="3412351"/>
            <a:ext cx="889199" cy="213790"/>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000" dirty="0" smtClean="0">
                <a:solidFill>
                  <a:prstClr val="white">
                    <a:lumMod val="95000"/>
                  </a:prstClr>
                </a:solidFill>
                <a:latin typeface="Calibri"/>
              </a:rPr>
              <a:t>Sys Log </a:t>
            </a:r>
          </a:p>
        </p:txBody>
      </p:sp>
      <p:sp>
        <p:nvSpPr>
          <p:cNvPr id="60" name="Teardrop 133"/>
          <p:cNvSpPr/>
          <p:nvPr/>
        </p:nvSpPr>
        <p:spPr>
          <a:xfrm rot="11254553">
            <a:off x="2516227" y="2377410"/>
            <a:ext cx="205847" cy="1732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latin typeface="Arial"/>
            </a:endParaRPr>
          </a:p>
        </p:txBody>
      </p:sp>
      <p:sp>
        <p:nvSpPr>
          <p:cNvPr id="47" name="Rounded Rectangle 46"/>
          <p:cNvSpPr/>
          <p:nvPr/>
        </p:nvSpPr>
        <p:spPr bwMode="auto">
          <a:xfrm rot="16200000">
            <a:off x="3093802" y="2525951"/>
            <a:ext cx="2484393" cy="289989"/>
          </a:xfrm>
          <a:prstGeom prst="roundRect">
            <a:avLst>
              <a:gd name="adj" fmla="val 17740"/>
            </a:avLst>
          </a:prstGeom>
          <a:solidFill>
            <a:srgbClr val="137DA0"/>
          </a:solidFill>
          <a:ln w="41275">
            <a:noFill/>
            <a:round/>
            <a:headEnd/>
            <a:tailEnd/>
          </a:ln>
        </p:spPr>
        <p:txBody>
          <a:bodyPr wrap="none" lIns="91440" tIns="0" rIns="91440" bIns="0" rtlCol="0" anchor="ctr"/>
          <a:lstStyle/>
          <a:p>
            <a:pPr algn="ctr"/>
            <a:r>
              <a:rPr lang="en-US" sz="1200" dirty="0" smtClean="0">
                <a:solidFill>
                  <a:prstClr val="white">
                    <a:lumMod val="95000"/>
                  </a:prstClr>
                </a:solidFill>
                <a:latin typeface="Calibri"/>
              </a:rPr>
              <a:t>Service Brokers</a:t>
            </a:r>
          </a:p>
        </p:txBody>
      </p:sp>
      <p:sp>
        <p:nvSpPr>
          <p:cNvPr id="61" name="Rectangle 175"/>
          <p:cNvSpPr/>
          <p:nvPr/>
        </p:nvSpPr>
        <p:spPr>
          <a:xfrm rot="16200000">
            <a:off x="4265613" y="1751324"/>
            <a:ext cx="159794" cy="152419"/>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latin typeface="Arial"/>
            </a:endParaRPr>
          </a:p>
        </p:txBody>
      </p:sp>
      <p:sp>
        <p:nvSpPr>
          <p:cNvPr id="62" name="Rounded Rectangle 61"/>
          <p:cNvSpPr/>
          <p:nvPr/>
        </p:nvSpPr>
        <p:spPr bwMode="auto">
          <a:xfrm>
            <a:off x="1298550" y="3412351"/>
            <a:ext cx="867795" cy="213790"/>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000" dirty="0" smtClean="0">
                <a:solidFill>
                  <a:prstClr val="white">
                    <a:lumMod val="95000"/>
                  </a:prstClr>
                </a:solidFill>
                <a:latin typeface="Calibri"/>
              </a:rPr>
              <a:t>Collector</a:t>
            </a:r>
          </a:p>
        </p:txBody>
      </p:sp>
      <p:sp>
        <p:nvSpPr>
          <p:cNvPr id="63" name="Rounded Rectangle 62"/>
          <p:cNvSpPr/>
          <p:nvPr/>
        </p:nvSpPr>
        <p:spPr bwMode="auto">
          <a:xfrm>
            <a:off x="2236519" y="3412351"/>
            <a:ext cx="784488" cy="213790"/>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000" dirty="0" smtClean="0">
                <a:solidFill>
                  <a:prstClr val="white">
                    <a:lumMod val="95000"/>
                  </a:prstClr>
                </a:solidFill>
                <a:latin typeface="Calibri"/>
              </a:rPr>
              <a:t>App Log </a:t>
            </a:r>
          </a:p>
        </p:txBody>
      </p:sp>
      <p:sp>
        <p:nvSpPr>
          <p:cNvPr id="20487" name="Rectangle 20486"/>
          <p:cNvSpPr/>
          <p:nvPr/>
        </p:nvSpPr>
        <p:spPr>
          <a:xfrm>
            <a:off x="3535174" y="1452008"/>
            <a:ext cx="630439" cy="230832"/>
          </a:xfrm>
          <a:prstGeom prst="rect">
            <a:avLst/>
          </a:prstGeom>
        </p:spPr>
        <p:txBody>
          <a:bodyPr wrap="none">
            <a:spAutoFit/>
          </a:bodyPr>
          <a:lstStyle/>
          <a:p>
            <a:pPr algn="r"/>
            <a:r>
              <a:rPr lang="en-US" sz="900" dirty="0" smtClean="0">
                <a:solidFill>
                  <a:srgbClr val="000000">
                    <a:lumMod val="75000"/>
                    <a:lumOff val="25000"/>
                  </a:srgbClr>
                </a:solidFill>
                <a:latin typeface="Calibri"/>
              </a:rPr>
              <a:t>ROUTING</a:t>
            </a:r>
            <a:endParaRPr lang="en-US" sz="900" dirty="0">
              <a:solidFill>
                <a:srgbClr val="000000">
                  <a:lumMod val="75000"/>
                  <a:lumOff val="25000"/>
                </a:srgbClr>
              </a:solidFill>
              <a:latin typeface="Arial"/>
            </a:endParaRPr>
          </a:p>
        </p:txBody>
      </p:sp>
      <p:sp>
        <p:nvSpPr>
          <p:cNvPr id="73" name="Rectangle 72"/>
          <p:cNvSpPr/>
          <p:nvPr/>
        </p:nvSpPr>
        <p:spPr>
          <a:xfrm>
            <a:off x="3137268" y="1776005"/>
            <a:ext cx="1034395" cy="230832"/>
          </a:xfrm>
          <a:prstGeom prst="rect">
            <a:avLst/>
          </a:prstGeom>
        </p:spPr>
        <p:txBody>
          <a:bodyPr wrap="none">
            <a:spAutoFit/>
          </a:bodyPr>
          <a:lstStyle/>
          <a:p>
            <a:pPr algn="r"/>
            <a:r>
              <a:rPr lang="en-US" sz="900" dirty="0" smtClean="0">
                <a:solidFill>
                  <a:srgbClr val="000000">
                    <a:lumMod val="75000"/>
                    <a:lumOff val="25000"/>
                  </a:srgbClr>
                </a:solidFill>
                <a:latin typeface="Calibri"/>
              </a:rPr>
              <a:t>AUTHENTICATION</a:t>
            </a:r>
            <a:endParaRPr lang="en-US" sz="900" dirty="0">
              <a:solidFill>
                <a:srgbClr val="000000">
                  <a:lumMod val="75000"/>
                  <a:lumOff val="25000"/>
                </a:srgbClr>
              </a:solidFill>
              <a:latin typeface="Arial"/>
            </a:endParaRPr>
          </a:p>
        </p:txBody>
      </p:sp>
      <p:sp>
        <p:nvSpPr>
          <p:cNvPr id="74" name="Rectangle 73"/>
          <p:cNvSpPr/>
          <p:nvPr/>
        </p:nvSpPr>
        <p:spPr>
          <a:xfrm>
            <a:off x="3297636" y="2038350"/>
            <a:ext cx="867977" cy="230832"/>
          </a:xfrm>
          <a:prstGeom prst="rect">
            <a:avLst/>
          </a:prstGeom>
        </p:spPr>
        <p:txBody>
          <a:bodyPr wrap="none">
            <a:spAutoFit/>
          </a:bodyPr>
          <a:lstStyle/>
          <a:p>
            <a:pPr algn="r"/>
            <a:r>
              <a:rPr lang="en-US" sz="900" dirty="0" smtClean="0">
                <a:solidFill>
                  <a:srgbClr val="000000">
                    <a:lumMod val="75000"/>
                    <a:lumOff val="25000"/>
                  </a:srgbClr>
                </a:solidFill>
                <a:latin typeface="Calibri"/>
              </a:rPr>
              <a:t>APP LIFECYCLE</a:t>
            </a:r>
            <a:endParaRPr lang="en-US" sz="900" dirty="0">
              <a:solidFill>
                <a:srgbClr val="000000">
                  <a:lumMod val="75000"/>
                  <a:lumOff val="25000"/>
                </a:srgbClr>
              </a:solidFill>
              <a:latin typeface="Arial"/>
            </a:endParaRPr>
          </a:p>
        </p:txBody>
      </p:sp>
      <p:sp>
        <p:nvSpPr>
          <p:cNvPr id="75" name="Rectangle 74"/>
          <p:cNvSpPr/>
          <p:nvPr/>
        </p:nvSpPr>
        <p:spPr>
          <a:xfrm>
            <a:off x="3318850" y="2659618"/>
            <a:ext cx="846763" cy="369332"/>
          </a:xfrm>
          <a:prstGeom prst="rect">
            <a:avLst/>
          </a:prstGeom>
        </p:spPr>
        <p:txBody>
          <a:bodyPr wrap="none">
            <a:spAutoFit/>
          </a:bodyPr>
          <a:lstStyle/>
          <a:p>
            <a:pPr algn="r"/>
            <a:r>
              <a:rPr lang="en-US" sz="900" dirty="0" smtClean="0">
                <a:solidFill>
                  <a:srgbClr val="000000">
                    <a:lumMod val="75000"/>
                    <a:lumOff val="25000"/>
                  </a:srgbClr>
                </a:solidFill>
                <a:latin typeface="Calibri"/>
              </a:rPr>
              <a:t>APP STORAGE</a:t>
            </a:r>
          </a:p>
          <a:p>
            <a:pPr algn="r"/>
            <a:r>
              <a:rPr lang="en-US" sz="900" dirty="0" smtClean="0">
                <a:solidFill>
                  <a:srgbClr val="000000">
                    <a:lumMod val="75000"/>
                    <a:lumOff val="25000"/>
                  </a:srgbClr>
                </a:solidFill>
                <a:latin typeface="Calibri"/>
              </a:rPr>
              <a:t>&amp; EXECUTION</a:t>
            </a:r>
            <a:endParaRPr lang="en-US" sz="900" dirty="0">
              <a:solidFill>
                <a:srgbClr val="000000">
                  <a:lumMod val="75000"/>
                  <a:lumOff val="25000"/>
                </a:srgbClr>
              </a:solidFill>
              <a:latin typeface="Arial"/>
            </a:endParaRPr>
          </a:p>
        </p:txBody>
      </p:sp>
      <p:sp>
        <p:nvSpPr>
          <p:cNvPr id="77" name="Rectangle 76"/>
          <p:cNvSpPr/>
          <p:nvPr/>
        </p:nvSpPr>
        <p:spPr>
          <a:xfrm>
            <a:off x="3403866" y="2340918"/>
            <a:ext cx="761747" cy="230832"/>
          </a:xfrm>
          <a:prstGeom prst="rect">
            <a:avLst/>
          </a:prstGeom>
        </p:spPr>
        <p:txBody>
          <a:bodyPr wrap="none">
            <a:spAutoFit/>
          </a:bodyPr>
          <a:lstStyle/>
          <a:p>
            <a:pPr algn="r"/>
            <a:r>
              <a:rPr lang="en-US" sz="900" dirty="0" smtClean="0">
                <a:solidFill>
                  <a:srgbClr val="000000">
                    <a:lumMod val="75000"/>
                    <a:lumOff val="25000"/>
                  </a:srgbClr>
                </a:solidFill>
                <a:latin typeface="Calibri"/>
              </a:rPr>
              <a:t>MESSAGING</a:t>
            </a:r>
            <a:endParaRPr lang="en-US" sz="900" dirty="0">
              <a:solidFill>
                <a:srgbClr val="000000">
                  <a:lumMod val="75000"/>
                  <a:lumOff val="25000"/>
                </a:srgbClr>
              </a:solidFill>
              <a:latin typeface="Arial"/>
            </a:endParaRPr>
          </a:p>
        </p:txBody>
      </p:sp>
      <p:sp>
        <p:nvSpPr>
          <p:cNvPr id="78" name="Rectangle 77"/>
          <p:cNvSpPr/>
          <p:nvPr/>
        </p:nvSpPr>
        <p:spPr>
          <a:xfrm>
            <a:off x="2985482" y="3379704"/>
            <a:ext cx="1180131" cy="230832"/>
          </a:xfrm>
          <a:prstGeom prst="rect">
            <a:avLst/>
          </a:prstGeom>
        </p:spPr>
        <p:txBody>
          <a:bodyPr wrap="none">
            <a:spAutoFit/>
          </a:bodyPr>
          <a:lstStyle/>
          <a:p>
            <a:pPr algn="r"/>
            <a:r>
              <a:rPr lang="en-US" sz="900" dirty="0" smtClean="0">
                <a:solidFill>
                  <a:srgbClr val="000000">
                    <a:lumMod val="75000"/>
                    <a:lumOff val="25000"/>
                  </a:srgbClr>
                </a:solidFill>
                <a:latin typeface="Calibri"/>
              </a:rPr>
              <a:t>METRICS &amp; LOGGING</a:t>
            </a:r>
            <a:endParaRPr lang="en-US" sz="900" dirty="0">
              <a:solidFill>
                <a:srgbClr val="000000">
                  <a:lumMod val="75000"/>
                  <a:lumOff val="25000"/>
                </a:srgbClr>
              </a:solidFill>
              <a:latin typeface="Arial"/>
            </a:endParaRPr>
          </a:p>
        </p:txBody>
      </p:sp>
      <p:pic>
        <p:nvPicPr>
          <p:cNvPr id="64" name="Picture 63"/>
          <p:cNvPicPr>
            <a:picLocks noChangeAspect="1"/>
          </p:cNvPicPr>
          <p:nvPr/>
        </p:nvPicPr>
        <p:blipFill>
          <a:blip r:embed="rId11" cstate="print"/>
          <a:srcRect b="-4013"/>
          <a:stretch>
            <a:fillRect/>
          </a:stretch>
        </p:blipFill>
        <p:spPr bwMode="auto">
          <a:xfrm>
            <a:off x="610689" y="4490415"/>
            <a:ext cx="1010802" cy="527416"/>
          </a:xfrm>
          <a:prstGeom prst="rect">
            <a:avLst/>
          </a:prstGeom>
          <a:noFill/>
          <a:ln w="9525">
            <a:noFill/>
            <a:miter lim="800000"/>
            <a:headEnd/>
            <a:tailEnd/>
          </a:ln>
        </p:spPr>
      </p:pic>
      <p:pic>
        <p:nvPicPr>
          <p:cNvPr id="65" name="Picture 64"/>
          <p:cNvPicPr>
            <a:picLocks noChangeAspect="1"/>
          </p:cNvPicPr>
          <p:nvPr/>
        </p:nvPicPr>
        <p:blipFill>
          <a:blip r:embed="rId11" cstate="print"/>
          <a:srcRect b="-4013"/>
          <a:stretch>
            <a:fillRect/>
          </a:stretch>
        </p:blipFill>
        <p:spPr bwMode="auto">
          <a:xfrm>
            <a:off x="1642871" y="4466405"/>
            <a:ext cx="1010802" cy="527416"/>
          </a:xfrm>
          <a:prstGeom prst="rect">
            <a:avLst/>
          </a:prstGeom>
          <a:noFill/>
          <a:ln w="9525">
            <a:noFill/>
            <a:miter lim="800000"/>
            <a:headEnd/>
            <a:tailEnd/>
          </a:ln>
        </p:spPr>
      </p:pic>
      <p:pic>
        <p:nvPicPr>
          <p:cNvPr id="66" name="Picture 65"/>
          <p:cNvPicPr>
            <a:picLocks noChangeAspect="1"/>
          </p:cNvPicPr>
          <p:nvPr/>
        </p:nvPicPr>
        <p:blipFill>
          <a:blip r:embed="rId11" cstate="print"/>
          <a:srcRect b="-4013"/>
          <a:stretch>
            <a:fillRect/>
          </a:stretch>
        </p:blipFill>
        <p:spPr bwMode="auto">
          <a:xfrm>
            <a:off x="2675051" y="4466405"/>
            <a:ext cx="1010802" cy="527416"/>
          </a:xfrm>
          <a:prstGeom prst="rect">
            <a:avLst/>
          </a:prstGeom>
          <a:noFill/>
          <a:ln w="9525">
            <a:noFill/>
            <a:miter lim="800000"/>
            <a:headEnd/>
            <a:tailEnd/>
          </a:ln>
        </p:spPr>
      </p:pic>
      <p:cxnSp>
        <p:nvCxnSpPr>
          <p:cNvPr id="67" name="Elbow Connector 66"/>
          <p:cNvCxnSpPr>
            <a:endCxn id="64" idx="0"/>
          </p:cNvCxnSpPr>
          <p:nvPr/>
        </p:nvCxnSpPr>
        <p:spPr>
          <a:xfrm rot="5400000">
            <a:off x="1462787" y="3806815"/>
            <a:ext cx="336906" cy="1030295"/>
          </a:xfrm>
          <a:prstGeom prst="bentConnector3">
            <a:avLst/>
          </a:prstGeom>
          <a:ln w="19050">
            <a:solidFill>
              <a:schemeClr val="tx2">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5400000">
            <a:off x="1971861" y="4327986"/>
            <a:ext cx="349003" cy="50"/>
          </a:xfrm>
          <a:prstGeom prst="bentConnector3">
            <a:avLst/>
          </a:prstGeom>
          <a:ln w="19050">
            <a:solidFill>
              <a:schemeClr val="tx2">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rot="16200000" flipH="1">
            <a:off x="2487950" y="3811945"/>
            <a:ext cx="349003" cy="1032131"/>
          </a:xfrm>
          <a:prstGeom prst="bentConnector3">
            <a:avLst>
              <a:gd name="adj1" fmla="val 50000"/>
            </a:avLst>
          </a:prstGeom>
          <a:ln w="19050">
            <a:solidFill>
              <a:schemeClr val="tx2">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12" cstate="print">
            <a:clrChange>
              <a:clrFrom>
                <a:srgbClr val="FFFFFF"/>
              </a:clrFrom>
              <a:clrTo>
                <a:srgbClr val="FFFFFF">
                  <a:alpha val="0"/>
                </a:srgbClr>
              </a:clrTo>
            </a:clrChange>
          </a:blip>
          <a:stretch>
            <a:fillRect/>
          </a:stretch>
        </p:blipFill>
        <p:spPr>
          <a:xfrm>
            <a:off x="798037" y="4661566"/>
            <a:ext cx="648221" cy="164130"/>
          </a:xfrm>
          <a:prstGeom prst="rect">
            <a:avLst/>
          </a:prstGeom>
        </p:spPr>
      </p:pic>
      <p:pic>
        <p:nvPicPr>
          <p:cNvPr id="72" name="Picture 2" descr="https://encrypted-tbn0.gstatic.com/images?q=tbn:ANd9GcRgWtweeNVNot_dJ1JZ4fATg5X0qxTniN17Zry9UylCHUwXFy8KJQ"/>
          <p:cNvPicPr>
            <a:picLocks noChangeAspect="1" noChangeArrowheads="1"/>
          </p:cNvPicPr>
          <p:nvPr/>
        </p:nvPicPr>
        <p:blipFill>
          <a:blip r:embed="rId13" cstate="print"/>
          <a:srcRect/>
          <a:stretch>
            <a:fillRect/>
          </a:stretch>
        </p:blipFill>
        <p:spPr bwMode="auto">
          <a:xfrm>
            <a:off x="2851408" y="4600911"/>
            <a:ext cx="542437" cy="219842"/>
          </a:xfrm>
          <a:prstGeom prst="rect">
            <a:avLst/>
          </a:prstGeom>
          <a:noFill/>
        </p:spPr>
      </p:pic>
      <p:pic>
        <p:nvPicPr>
          <p:cNvPr id="79" name="Picture 78" descr="openstack_logo.jpg"/>
          <p:cNvPicPr>
            <a:picLocks noChangeAspect="1"/>
          </p:cNvPicPr>
          <p:nvPr/>
        </p:nvPicPr>
        <p:blipFill rotWithShape="1">
          <a:blip r:embed="rId14" cstate="print">
            <a:extLst>
              <a:ext uri="{28A0092B-C50C-407E-A947-70E740481C1C}">
                <a14:useLocalDpi xmlns:a14="http://schemas.microsoft.com/office/drawing/2010/main" val="0"/>
              </a:ext>
            </a:extLst>
          </a:blip>
          <a:srcRect l="4286"/>
          <a:stretch/>
        </p:blipFill>
        <p:spPr>
          <a:xfrm>
            <a:off x="1815739" y="4609299"/>
            <a:ext cx="596066" cy="198041"/>
          </a:xfrm>
          <a:prstGeom prst="rect">
            <a:avLst/>
          </a:prstGeom>
        </p:spPr>
      </p:pic>
      <p:sp>
        <p:nvSpPr>
          <p:cNvPr id="36" name="Rounded Rectangle 35"/>
          <p:cNvSpPr/>
          <p:nvPr/>
        </p:nvSpPr>
        <p:spPr>
          <a:xfrm>
            <a:off x="265194" y="3959595"/>
            <a:ext cx="4230606" cy="316056"/>
          </a:xfrm>
          <a:prstGeom prst="roundRect">
            <a:avLst>
              <a:gd name="adj" fmla="val 8346"/>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FFFFFF"/>
                </a:solidFill>
                <a:latin typeface="Arial"/>
              </a:rPr>
              <a:t>Pivotal CF </a:t>
            </a:r>
            <a:r>
              <a:rPr lang="en-US" sz="1200" b="1" dirty="0" err="1" smtClean="0">
                <a:solidFill>
                  <a:srgbClr val="FFFFFF"/>
                </a:solidFill>
                <a:latin typeface="Arial"/>
              </a:rPr>
              <a:t>OpsManager</a:t>
            </a:r>
            <a:r>
              <a:rPr lang="en-US" sz="1200" b="1" dirty="0" smtClean="0">
                <a:solidFill>
                  <a:srgbClr val="FFFFFF"/>
                </a:solidFill>
                <a:latin typeface="Arial"/>
              </a:rPr>
              <a:t>/BOSH</a:t>
            </a:r>
            <a:endParaRPr lang="en-US" sz="1200" b="1" dirty="0">
              <a:solidFill>
                <a:srgbClr val="FFFFFF"/>
              </a:solidFill>
              <a:latin typeface="Arial"/>
            </a:endParaRPr>
          </a:p>
        </p:txBody>
      </p:sp>
      <p:sp>
        <p:nvSpPr>
          <p:cNvPr id="80" name="Rectangle 141"/>
          <p:cNvSpPr/>
          <p:nvPr/>
        </p:nvSpPr>
        <p:spPr>
          <a:xfrm rot="18900000">
            <a:off x="3609417" y="4076988"/>
            <a:ext cx="270000" cy="98296"/>
          </a:xfrm>
          <a:custGeom>
            <a:avLst/>
            <a:gdLst/>
            <a:ahLst/>
            <a:cxnLst/>
            <a:rect l="l" t="t" r="r" b="b"/>
            <a:pathLst>
              <a:path w="1118481" h="407194">
                <a:moveTo>
                  <a:pt x="174315" y="0"/>
                </a:moveTo>
                <a:cubicBezTo>
                  <a:pt x="251754" y="0"/>
                  <a:pt x="319094" y="43232"/>
                  <a:pt x="351038" y="108219"/>
                </a:cubicBezTo>
                <a:lnTo>
                  <a:pt x="767443" y="108219"/>
                </a:lnTo>
                <a:cubicBezTo>
                  <a:pt x="799388" y="43232"/>
                  <a:pt x="866728" y="0"/>
                  <a:pt x="944166" y="0"/>
                </a:cubicBezTo>
                <a:cubicBezTo>
                  <a:pt x="1020049" y="0"/>
                  <a:pt x="1086236" y="41514"/>
                  <a:pt x="1118481" y="104647"/>
                </a:cubicBezTo>
                <a:lnTo>
                  <a:pt x="949589" y="104647"/>
                </a:lnTo>
                <a:lnTo>
                  <a:pt x="900114" y="203597"/>
                </a:lnTo>
                <a:lnTo>
                  <a:pt x="949589" y="302547"/>
                </a:lnTo>
                <a:lnTo>
                  <a:pt x="1118481" y="302547"/>
                </a:lnTo>
                <a:cubicBezTo>
                  <a:pt x="1086236" y="365680"/>
                  <a:pt x="1020049" y="407194"/>
                  <a:pt x="944166" y="407194"/>
                </a:cubicBezTo>
                <a:cubicBezTo>
                  <a:pt x="866728" y="407194"/>
                  <a:pt x="799388" y="363962"/>
                  <a:pt x="767443" y="298975"/>
                </a:cubicBezTo>
                <a:lnTo>
                  <a:pt x="351038" y="298975"/>
                </a:lnTo>
                <a:cubicBezTo>
                  <a:pt x="319094" y="363962"/>
                  <a:pt x="251754" y="407194"/>
                  <a:pt x="174315" y="407194"/>
                </a:cubicBezTo>
                <a:cubicBezTo>
                  <a:pt x="98432" y="407194"/>
                  <a:pt x="32245" y="365680"/>
                  <a:pt x="0" y="302547"/>
                </a:cubicBezTo>
                <a:lnTo>
                  <a:pt x="168892" y="302547"/>
                </a:lnTo>
                <a:lnTo>
                  <a:pt x="218367" y="203597"/>
                </a:lnTo>
                <a:lnTo>
                  <a:pt x="168892" y="104647"/>
                </a:lnTo>
                <a:lnTo>
                  <a:pt x="0" y="104647"/>
                </a:lnTo>
                <a:cubicBezTo>
                  <a:pt x="32245" y="41514"/>
                  <a:pt x="98432" y="0"/>
                  <a:pt x="174315"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FFFF"/>
              </a:solidFill>
              <a:latin typeface="Arial"/>
            </a:endParaRPr>
          </a:p>
        </p:txBody>
      </p:sp>
      <p:sp>
        <p:nvSpPr>
          <p:cNvPr id="70" name="Rounded Rectangle 69"/>
          <p:cNvSpPr/>
          <p:nvPr/>
        </p:nvSpPr>
        <p:spPr bwMode="auto">
          <a:xfrm>
            <a:off x="1272012" y="2084143"/>
            <a:ext cx="861588" cy="182807"/>
          </a:xfrm>
          <a:prstGeom prst="roundRect">
            <a:avLst>
              <a:gd name="adj" fmla="val 9038"/>
            </a:avLst>
          </a:prstGeom>
          <a:solidFill>
            <a:srgbClr val="33928A"/>
          </a:solidFill>
          <a:ln w="41275">
            <a:noFill/>
            <a:round/>
            <a:headEnd/>
            <a:tailEnd/>
          </a:ln>
        </p:spPr>
        <p:txBody>
          <a:bodyPr wrap="none" lIns="91440" tIns="0" rIns="91440" bIns="0" rtlCol="0" anchor="ctr"/>
          <a:lstStyle/>
          <a:p>
            <a:r>
              <a:rPr lang="en-US" sz="1000" dirty="0" smtClean="0">
                <a:solidFill>
                  <a:prstClr val="white">
                    <a:lumMod val="95000"/>
                  </a:prstClr>
                </a:solidFill>
                <a:latin typeface="Calibri"/>
              </a:rPr>
              <a:t>BBS</a:t>
            </a:r>
            <a:endParaRPr lang="en-US" sz="1000" dirty="0">
              <a:solidFill>
                <a:prstClr val="white">
                  <a:lumMod val="95000"/>
                </a:prstClr>
              </a:solidFill>
              <a:latin typeface="Calibri"/>
            </a:endParaRPr>
          </a:p>
        </p:txBody>
      </p:sp>
      <p:sp>
        <p:nvSpPr>
          <p:cNvPr id="76" name="Rounded Rectangle 75"/>
          <p:cNvSpPr/>
          <p:nvPr/>
        </p:nvSpPr>
        <p:spPr bwMode="auto">
          <a:xfrm>
            <a:off x="2177912" y="2076925"/>
            <a:ext cx="861588" cy="182807"/>
          </a:xfrm>
          <a:prstGeom prst="roundRect">
            <a:avLst>
              <a:gd name="adj" fmla="val 9038"/>
            </a:avLst>
          </a:prstGeom>
          <a:solidFill>
            <a:srgbClr val="33928A"/>
          </a:solidFill>
          <a:ln w="41275">
            <a:noFill/>
            <a:round/>
            <a:headEnd/>
            <a:tailEnd/>
          </a:ln>
        </p:spPr>
        <p:txBody>
          <a:bodyPr wrap="none" lIns="91440" tIns="0" rIns="91440" bIns="0" rtlCol="0" anchor="ctr"/>
          <a:lstStyle/>
          <a:p>
            <a:r>
              <a:rPr lang="en-US" sz="1000" dirty="0" err="1" smtClean="0">
                <a:solidFill>
                  <a:prstClr val="white">
                    <a:lumMod val="95000"/>
                  </a:prstClr>
                </a:solidFill>
                <a:latin typeface="Calibri"/>
              </a:rPr>
              <a:t>Converger</a:t>
            </a:r>
            <a:endParaRPr lang="en-US" sz="1000" dirty="0">
              <a:solidFill>
                <a:prstClr val="white">
                  <a:lumMod val="95000"/>
                </a:prstClr>
              </a:solidFill>
              <a:latin typeface="Calibri"/>
            </a:endParaRPr>
          </a:p>
        </p:txBody>
      </p:sp>
      <p:sp>
        <p:nvSpPr>
          <p:cNvPr id="82" name="Oval 194"/>
          <p:cNvSpPr/>
          <p:nvPr/>
        </p:nvSpPr>
        <p:spPr>
          <a:xfrm>
            <a:off x="1981200" y="2114550"/>
            <a:ext cx="134439" cy="140217"/>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14355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BOSH</a:t>
            </a:r>
            <a:endParaRPr lang="en-US" dirty="0"/>
          </a:p>
        </p:txBody>
      </p:sp>
      <p:sp>
        <p:nvSpPr>
          <p:cNvPr id="5" name="Content Placeholder 4"/>
          <p:cNvSpPr>
            <a:spLocks noGrp="1"/>
          </p:cNvSpPr>
          <p:nvPr>
            <p:ph sz="quarter" idx="10"/>
          </p:nvPr>
        </p:nvSpPr>
        <p:spPr/>
        <p:txBody>
          <a:bodyPr/>
          <a:lstStyle/>
          <a:p>
            <a:r>
              <a:rPr lang="en-US" dirty="0" smtClean="0"/>
              <a:t>Overview</a:t>
            </a:r>
          </a:p>
        </p:txBody>
      </p:sp>
    </p:spTree>
    <p:extLst>
      <p:ext uri="{BB962C8B-B14F-4D97-AF65-F5344CB8AC3E}">
        <p14:creationId xmlns:p14="http://schemas.microsoft.com/office/powerpoint/2010/main" val="8789492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Pivotal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Pivotal_interim_16x9_external_040113 (3)</Template>
  <TotalTime>35039</TotalTime>
  <Words>2863</Words>
  <Application>Microsoft Macintosh PowerPoint</Application>
  <PresentationFormat>On-screen Show (16:9)</PresentationFormat>
  <Paragraphs>476</Paragraphs>
  <Slides>22</Slides>
  <Notes>17</Notes>
  <HiddenSlides>8</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Pivotal_interim_16x9_external_040113 (3)</vt:lpstr>
      <vt:lpstr>Pivotal_2014</vt:lpstr>
      <vt:lpstr>Pivotal Cloud Foundry</vt:lpstr>
      <vt:lpstr>Pivotal Cloud Foundry Architecture</vt:lpstr>
      <vt:lpstr>Elastic Runtime</vt:lpstr>
      <vt:lpstr>Overview: Deploying App to  Cloud Foundry Runtime</vt:lpstr>
      <vt:lpstr>Creating and Binding a Service</vt:lpstr>
      <vt:lpstr>Stage an Application</vt:lpstr>
      <vt:lpstr>Deploying an Application</vt:lpstr>
      <vt:lpstr>Elastic Runtime High Level Architecture</vt:lpstr>
      <vt:lpstr>BOSH</vt:lpstr>
      <vt:lpstr>Deploying the CF Runtime with  Cloud Foundry BOSH</vt:lpstr>
      <vt:lpstr>Four levels of HA</vt:lpstr>
      <vt:lpstr>PowerPoint Presentation</vt:lpstr>
      <vt:lpstr>Application Instances and Availability Zones</vt:lpstr>
      <vt:lpstr>Failed Application Instances Replaced</vt:lpstr>
      <vt:lpstr>ERS Processes are Monitored</vt:lpstr>
      <vt:lpstr>ERS Processes are Monitored</vt:lpstr>
      <vt:lpstr>ERS Processes are Monitored</vt:lpstr>
      <vt:lpstr>VMs are Monitored</vt:lpstr>
      <vt:lpstr>VMs are Monitored</vt:lpstr>
      <vt:lpstr>VMs are Monitored</vt:lpstr>
      <vt:lpstr>PowerPoint Presentation</vt:lpstr>
      <vt:lpstr>PowerPoint Presentation</vt:lpstr>
    </vt:vector>
  </TitlesOfParts>
  <Manager/>
  <Company>Pivotal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overview of Cloud Foundry</dc:title>
  <dc:subject>Technical overview of Cloud Foundry</dc:subject>
  <dc:creator>Cornelia Davis</dc:creator>
  <cp:keywords/>
  <dc:description/>
  <cp:lastModifiedBy>Vivian</cp:lastModifiedBy>
  <cp:revision>708</cp:revision>
  <dcterms:created xsi:type="dcterms:W3CDTF">2013-04-01T23:03:32Z</dcterms:created>
  <dcterms:modified xsi:type="dcterms:W3CDTF">2016-05-09T21:33:17Z</dcterms:modified>
  <cp:category>PaaS, distributed systems, BOSH, Cloud Foundry</cp:category>
</cp:coreProperties>
</file>