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7"/>
  </p:notesMasterIdLst>
  <p:sldIdLst>
    <p:sldId id="288" r:id="rId5"/>
    <p:sldId id="258" r:id="rId6"/>
    <p:sldId id="263" r:id="rId7"/>
    <p:sldId id="264" r:id="rId8"/>
    <p:sldId id="266" r:id="rId9"/>
    <p:sldId id="267" r:id="rId10"/>
    <p:sldId id="289" r:id="rId11"/>
    <p:sldId id="268" r:id="rId12"/>
    <p:sldId id="269" r:id="rId13"/>
    <p:sldId id="270" r:id="rId14"/>
    <p:sldId id="271" r:id="rId15"/>
    <p:sldId id="290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7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881"/>
    <a:srgbClr val="00A79D"/>
    <a:srgbClr val="00786E"/>
    <a:srgbClr val="17232A"/>
    <a:srgbClr val="155A89"/>
    <a:srgbClr val="1E84C6"/>
    <a:srgbClr val="202F38"/>
    <a:srgbClr val="BD68C4"/>
    <a:srgbClr val="A87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7" autoAdjust="0"/>
    <p:restoredTop sz="86410" autoAdjust="0"/>
  </p:normalViewPr>
  <p:slideViewPr>
    <p:cSldViewPr snapToGrid="0" snapToObjects="1">
      <p:cViewPr>
        <p:scale>
          <a:sx n="108" d="100"/>
          <a:sy n="108" d="100"/>
        </p:scale>
        <p:origin x="-816" y="-80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Need a version of this for operations teams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For this one setup that this is an endpoint for application and</a:t>
            </a:r>
            <a:r>
              <a:rPr lang="en-US" baseline="0" dirty="0" smtClean="0"/>
              <a:t> platform logs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 out implementations form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For this one setup that this is an endpoint for application and</a:t>
            </a:r>
            <a:r>
              <a:rPr lang="en-US" baseline="0" dirty="0" smtClean="0"/>
              <a:t> platform logs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 out implementations form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 numCol="1"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 numCol="1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 numCol="1"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 numCol="1"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 numCol="1"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 numCol="1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 numCol="1"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 numCol="1"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 numCol="1"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 numCol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numCol="1"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 numCol="1"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numCol="1"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 numCol="1">
            <a:normAutofit/>
          </a:bodyPr>
          <a:lstStyle>
            <a:lvl1pPr marL="285750" marR="0" indent="-28575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numCol="1"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 numCol="1">
            <a:normAutofit/>
          </a:bodyPr>
          <a:lstStyle>
            <a:lvl1pPr marL="285750" marR="0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numCol="1"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 numCol="1">
            <a:normAutofit/>
          </a:bodyPr>
          <a:lstStyle>
            <a:lvl1pPr marL="285750" marR="0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numCol="1"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 numCol="1">
            <a:normAutofit/>
          </a:bodyPr>
          <a:lstStyle>
            <a:lvl1pPr marL="285750" marR="0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numCol="1"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 numCol="1"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 numCol="1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 numCol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 numCol="1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 numCol="1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 numCol="1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 numCol="1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 numCol="1"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 numCol="1"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 numCol="1"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 numCol="1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 numCol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 numCol="1"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 numCol="1"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 numCol="1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 numCol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 numCol="1"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 numCol="1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 numCol="1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 numCol="1"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 numCol="1"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 numCol="1"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 numCol="1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 numCol="1"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 numCol="1"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2212" y="1388056"/>
            <a:ext cx="7619755" cy="2257525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5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Monitoring</a:t>
            </a:r>
          </a:p>
          <a:p>
            <a:r>
              <a:rPr lang="en-US" sz="4000" dirty="0" smtClean="0">
                <a:solidFill>
                  <a:schemeClr val="accent5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(Logging and Metrics)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282212" y="4201423"/>
            <a:ext cx="5026550" cy="55399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Vivian </a:t>
            </a:r>
            <a:r>
              <a:rPr lang="en-US" sz="1400" dirty="0" err="1" smtClean="0">
                <a:solidFill>
                  <a:schemeClr val="accent4"/>
                </a:solidFill>
              </a:rPr>
              <a:t>Fialho</a:t>
            </a:r>
            <a:r>
              <a:rPr lang="en-US" sz="1400" dirty="0" smtClean="0">
                <a:solidFill>
                  <a:schemeClr val="accent4"/>
                </a:solidFill>
              </a:rPr>
              <a:t> – Platform Architect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4"/>
                </a:solidFill>
              </a:rPr>
              <a:t>vfialho@pivotal.io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8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rgbClr val="0C5B50"/>
                </a:solidFill>
              </a:rPr>
              <a:t>Metrics Pipeline Destinations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Ops Metrics</a:t>
            </a:r>
          </a:p>
          <a:p>
            <a:r>
              <a:rPr lang="en-US" dirty="0" smtClean="0"/>
              <a:t>Built in Apps &amp; Platform Metrics (Roadmap)</a:t>
            </a:r>
          </a:p>
          <a:p>
            <a:r>
              <a:rPr lang="en-US" dirty="0" smtClean="0"/>
              <a:t>3rd Party</a:t>
            </a:r>
          </a:p>
          <a:p>
            <a:pPr lvl="1"/>
            <a:r>
              <a:rPr lang="en-US" dirty="0" smtClean="0"/>
              <a:t>APM: </a:t>
            </a:r>
            <a:r>
              <a:rPr lang="en-US" dirty="0"/>
              <a:t>New </a:t>
            </a:r>
            <a:r>
              <a:rPr lang="en-US" dirty="0" smtClean="0"/>
              <a:t>Relic, App Dynamics, </a:t>
            </a:r>
            <a:r>
              <a:rPr lang="en-US" dirty="0" err="1" smtClean="0"/>
              <a:t>Dynatrace</a:t>
            </a:r>
            <a:endParaRPr lang="en-US" dirty="0" smtClean="0"/>
          </a:p>
          <a:p>
            <a:pPr lvl="1"/>
            <a:r>
              <a:rPr lang="en-US" dirty="0" smtClean="0"/>
              <a:t>Ops: </a:t>
            </a:r>
            <a:r>
              <a:rPr lang="en-US" dirty="0" err="1" smtClean="0"/>
              <a:t>Datadog</a:t>
            </a:r>
            <a:r>
              <a:rPr lang="en-US" dirty="0" smtClean="0"/>
              <a:t>, Amazon Cloud Watch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7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rgbClr val="0C5B50"/>
                </a:solidFill>
              </a:rPr>
              <a:t>Pivotal Ops Metrics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Provides JMX Interface into key Pivotal CF Components: Cells, CC, Router, UAA etc…</a:t>
            </a:r>
          </a:p>
          <a:p>
            <a:r>
              <a:rPr lang="en-US" dirty="0" smtClean="0"/>
              <a:t>Can be plugged into any JMX endpoint like </a:t>
            </a:r>
            <a:r>
              <a:rPr lang="en-US" dirty="0" err="1" smtClean="0"/>
              <a:t>JConsole</a:t>
            </a:r>
            <a:r>
              <a:rPr lang="en-US" dirty="0" smtClean="0"/>
              <a:t>, </a:t>
            </a:r>
            <a:r>
              <a:rPr lang="en-US" dirty="0" err="1" smtClean="0"/>
              <a:t>Datadog</a:t>
            </a:r>
            <a:r>
              <a:rPr lang="en-US" dirty="0" smtClean="0"/>
              <a:t> or </a:t>
            </a:r>
            <a:r>
              <a:rPr lang="en-US" dirty="0" err="1" smtClean="0"/>
              <a:t>Hyperic</a:t>
            </a:r>
            <a:endParaRPr lang="en-US" dirty="0" smtClean="0"/>
          </a:p>
          <a:p>
            <a:r>
              <a:rPr lang="en-US" baseline="0" dirty="0" smtClean="0"/>
              <a:t>Leverages</a:t>
            </a:r>
            <a:r>
              <a:rPr lang="en-US" dirty="0" smtClean="0"/>
              <a:t> </a:t>
            </a:r>
            <a:r>
              <a:rPr lang="en-US" dirty="0" err="1" smtClean="0"/>
              <a:t>Loggregator</a:t>
            </a:r>
            <a:r>
              <a:rPr lang="en-US" dirty="0" smtClean="0"/>
              <a:t>/</a:t>
            </a:r>
            <a:r>
              <a:rPr lang="en-US" dirty="0" err="1" smtClean="0"/>
              <a:t>Firehose</a:t>
            </a:r>
            <a:r>
              <a:rPr lang="en-US" dirty="0" smtClean="0"/>
              <a:t> to capture exposed metrics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028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C5B50"/>
                </a:solidFill>
              </a:rPr>
              <a:t>JMX Metrics Services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4" name="Shape 1153"/>
          <p:cNvSpPr/>
          <p:nvPr/>
        </p:nvSpPr>
        <p:spPr>
          <a:xfrm>
            <a:off x="2552596" y="955966"/>
            <a:ext cx="6229617" cy="3505748"/>
          </a:xfrm>
          <a:prstGeom prst="roundRect">
            <a:avLst>
              <a:gd name="adj" fmla="val 4999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defRPr>
            </a:pPr>
            <a:endParaRPr/>
          </a:p>
        </p:txBody>
      </p:sp>
      <p:pic>
        <p:nvPicPr>
          <p:cNvPr id="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9132" y="1142687"/>
            <a:ext cx="1344102" cy="1344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6" y="1573224"/>
            <a:ext cx="4247984" cy="239381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163"/>
          <p:cNvSpPr/>
          <p:nvPr/>
        </p:nvSpPr>
        <p:spPr>
          <a:xfrm>
            <a:off x="2866115" y="2988177"/>
            <a:ext cx="1049983" cy="602972"/>
          </a:xfrm>
          <a:prstGeom prst="roundRect">
            <a:avLst>
              <a:gd name="adj" fmla="val 6952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Collector</a:t>
            </a:r>
          </a:p>
        </p:txBody>
      </p:sp>
      <p:sp>
        <p:nvSpPr>
          <p:cNvPr id="8" name="Shape 1164"/>
          <p:cNvSpPr/>
          <p:nvPr/>
        </p:nvSpPr>
        <p:spPr>
          <a:xfrm flipV="1">
            <a:off x="3391106" y="2460359"/>
            <a:ext cx="1" cy="494172"/>
          </a:xfrm>
          <a:prstGeom prst="line">
            <a:avLst/>
          </a:prstGeom>
          <a:ln w="28575" cmpd="sng">
            <a:solidFill>
              <a:srgbClr val="FFFFFF"/>
            </a:solidFill>
            <a:round/>
            <a:tailEnd type="triangle" w="lg" len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" name="Shape 1165"/>
          <p:cNvSpPr/>
          <p:nvPr/>
        </p:nvSpPr>
        <p:spPr>
          <a:xfrm>
            <a:off x="2926192" y="1655576"/>
            <a:ext cx="1049983" cy="533401"/>
          </a:xfrm>
          <a:prstGeom prst="roundRect">
            <a:avLst>
              <a:gd name="adj" fmla="val 7859"/>
            </a:avLst>
          </a:prstGeom>
          <a:solidFill>
            <a:srgbClr val="29756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JMX Provider</a:t>
            </a:r>
          </a:p>
        </p:txBody>
      </p:sp>
      <p:sp>
        <p:nvSpPr>
          <p:cNvPr id="10" name="Shape 1166"/>
          <p:cNvSpPr/>
          <p:nvPr/>
        </p:nvSpPr>
        <p:spPr>
          <a:xfrm>
            <a:off x="293732" y="1620791"/>
            <a:ext cx="1636914" cy="1715509"/>
          </a:xfrm>
          <a:prstGeom prst="roundRect">
            <a:avLst>
              <a:gd name="adj" fmla="val 3421"/>
            </a:avLst>
          </a:prstGeom>
          <a:solidFill>
            <a:srgbClr val="66ADA7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JMX Monitoring Tool</a:t>
            </a:r>
          </a:p>
        </p:txBody>
      </p:sp>
      <p:sp>
        <p:nvSpPr>
          <p:cNvPr id="11" name="Shape 1167"/>
          <p:cNvSpPr/>
          <p:nvPr/>
        </p:nvSpPr>
        <p:spPr>
          <a:xfrm>
            <a:off x="1948647" y="1913130"/>
            <a:ext cx="812485" cy="1"/>
          </a:xfrm>
          <a:prstGeom prst="line">
            <a:avLst/>
          </a:prstGeom>
          <a:ln w="38100">
            <a:solidFill>
              <a:srgbClr val="FFFFFF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1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9791" y="2168577"/>
            <a:ext cx="1419319" cy="104953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3" name="Elbow Connector 12"/>
          <p:cNvCxnSpPr>
            <a:stCxn id="6" idx="2"/>
          </p:cNvCxnSpPr>
          <p:nvPr/>
        </p:nvCxnSpPr>
        <p:spPr>
          <a:xfrm rot="5400000" flipH="1">
            <a:off x="4746749" y="2235509"/>
            <a:ext cx="375888" cy="3087170"/>
          </a:xfrm>
          <a:prstGeom prst="bentConnector4">
            <a:avLst>
              <a:gd name="adj1" fmla="val -60816"/>
              <a:gd name="adj2" fmla="val 99974"/>
            </a:avLst>
          </a:prstGeom>
          <a:ln w="28575" cmpd="sng">
            <a:solidFill>
              <a:srgbClr val="FFFF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3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rgbClr val="0C5B50"/>
                </a:solidFill>
              </a:rPr>
              <a:t>Pivotal Ops Metrics </a:t>
            </a:r>
            <a:r>
              <a:rPr lang="en-US" dirty="0" err="1" smtClean="0">
                <a:solidFill>
                  <a:srgbClr val="0C5B50"/>
                </a:solidFill>
              </a:rPr>
              <a:t>Hyperic</a:t>
            </a:r>
            <a:r>
              <a:rPr lang="en-US" dirty="0" smtClean="0">
                <a:solidFill>
                  <a:srgbClr val="0C5B50"/>
                </a:solidFill>
              </a:rPr>
              <a:t> Dashboard</a:t>
            </a:r>
            <a:endParaRPr lang="en-US" dirty="0">
              <a:solidFill>
                <a:srgbClr val="0C5B50"/>
              </a:solidFill>
            </a:endParaRPr>
          </a:p>
        </p:txBody>
      </p:sp>
      <p:pic>
        <p:nvPicPr>
          <p:cNvPr id="6" name="Picture 5" descr="PCF-Dashboard-01-Heal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876719"/>
            <a:ext cx="4922785" cy="35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4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rgbClr val="0C5B50"/>
                </a:solidFill>
              </a:rPr>
              <a:t>Built in Platform Metrics (Roadmap)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dirty="0" smtClean="0"/>
              <a:t>Built in conjunction with consolidated platform metrics for both Applications and Platform Components</a:t>
            </a:r>
          </a:p>
          <a:p>
            <a:r>
              <a:rPr lang="en-US" dirty="0" smtClean="0"/>
              <a:t>Leverages </a:t>
            </a:r>
            <a:r>
              <a:rPr lang="en-US" dirty="0" err="1" smtClean="0"/>
              <a:t>Loggregator</a:t>
            </a:r>
            <a:r>
              <a:rPr lang="en-US" dirty="0" smtClean="0"/>
              <a:t>/</a:t>
            </a:r>
            <a:r>
              <a:rPr lang="en-US" dirty="0" err="1" smtClean="0"/>
              <a:t>Firehose</a:t>
            </a:r>
            <a:r>
              <a:rPr lang="en-US" dirty="0" smtClean="0"/>
              <a:t> data stream</a:t>
            </a:r>
          </a:p>
          <a:p>
            <a:r>
              <a:rPr lang="en-US" dirty="0" smtClean="0"/>
              <a:t>Capabilities:</a:t>
            </a:r>
          </a:p>
          <a:p>
            <a:pPr lvl="1"/>
            <a:r>
              <a:rPr lang="en-US" dirty="0" smtClean="0"/>
              <a:t>Email </a:t>
            </a:r>
            <a:r>
              <a:rPr lang="en-US" dirty="0"/>
              <a:t>and SNMP notifications on platform component </a:t>
            </a:r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Platform Capacity </a:t>
            </a:r>
            <a:r>
              <a:rPr lang="en-US" dirty="0"/>
              <a:t>thresholds </a:t>
            </a:r>
            <a:r>
              <a:rPr lang="en-US" dirty="0" smtClean="0"/>
              <a:t>notifications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9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rgbClr val="0C5B50"/>
                </a:solidFill>
              </a:rPr>
              <a:t>Built in Application Metrics 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 fontScale="85000" lnSpcReduction="20000"/>
          </a:bodyPr>
          <a:lstStyle/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Built on </a:t>
            </a:r>
            <a:r>
              <a:rPr lang="en-US" dirty="0" err="1" smtClean="0">
                <a:solidFill>
                  <a:schemeClr val="lt2"/>
                </a:solidFill>
              </a:rPr>
              <a:t>Loggregator</a:t>
            </a:r>
            <a:r>
              <a:rPr lang="en-US" dirty="0" smtClean="0">
                <a:solidFill>
                  <a:schemeClr val="lt2"/>
                </a:solidFill>
              </a:rPr>
              <a:t>/</a:t>
            </a:r>
            <a:r>
              <a:rPr lang="en-US" dirty="0" err="1" smtClean="0">
                <a:solidFill>
                  <a:schemeClr val="lt2"/>
                </a:solidFill>
              </a:rPr>
              <a:t>Firehose</a:t>
            </a:r>
            <a:r>
              <a:rPr lang="en-US" dirty="0" smtClean="0">
                <a:solidFill>
                  <a:schemeClr val="lt2"/>
                </a:solidFill>
              </a:rPr>
              <a:t> Architecture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HTTP </a:t>
            </a:r>
            <a:r>
              <a:rPr lang="en-US" dirty="0">
                <a:solidFill>
                  <a:schemeClr val="lt2"/>
                </a:solidFill>
              </a:rPr>
              <a:t>metrics: HTTP requests, HTTP request errors, and average latency (updated every second)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>
                <a:solidFill>
                  <a:schemeClr val="lt2"/>
                </a:solidFill>
              </a:rPr>
              <a:t>Container metrics: CPU, disk, and memory (updated every 30 seconds)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>
                <a:solidFill>
                  <a:schemeClr val="lt2"/>
                </a:solidFill>
              </a:rPr>
              <a:t>App events: create, update, start, stop, crash (updated on occurrence</a:t>
            </a:r>
            <a:r>
              <a:rPr lang="en-US" dirty="0" smtClean="0">
                <a:solidFill>
                  <a:schemeClr val="lt2"/>
                </a:solidFill>
              </a:rPr>
              <a:t>)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24 Hours of Metrics Available</a:t>
            </a:r>
            <a:endParaRPr lang="en-US" dirty="0">
              <a:solidFill>
                <a:schemeClr val="l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2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rgbClr val="0C5B50"/>
                </a:solidFill>
              </a:rPr>
              <a:t>Application Dashboard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2477911" cy="3082925"/>
          </a:xfrm>
        </p:spPr>
        <p:txBody>
          <a:bodyPr numCol="1">
            <a:normAutofit fontScale="70000" lnSpcReduction="20000"/>
          </a:bodyPr>
          <a:lstStyle/>
          <a:p>
            <a:pPr marL="457200" lvl="0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Display current app status, scale, and route</a:t>
            </a:r>
          </a:p>
          <a:p>
            <a:pPr marL="457200" lvl="0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Streaming Data</a:t>
            </a:r>
          </a:p>
          <a:p>
            <a:pPr marL="857250" lvl="1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last </a:t>
            </a:r>
            <a:r>
              <a:rPr lang="en-US" dirty="0">
                <a:solidFill>
                  <a:schemeClr val="lt2"/>
                </a:solidFill>
              </a:rPr>
              <a:t>five minutes of container and network </a:t>
            </a:r>
            <a:r>
              <a:rPr lang="en-US" dirty="0" smtClean="0">
                <a:solidFill>
                  <a:schemeClr val="lt2"/>
                </a:solidFill>
              </a:rPr>
              <a:t>metrics</a:t>
            </a:r>
          </a:p>
          <a:p>
            <a:pPr marL="857250" lvl="1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most </a:t>
            </a:r>
            <a:r>
              <a:rPr lang="en-US" dirty="0">
                <a:solidFill>
                  <a:schemeClr val="lt2"/>
                </a:solidFill>
              </a:rPr>
              <a:t>recent app events</a:t>
            </a:r>
          </a:p>
          <a:p>
            <a:endParaRPr lang="en-US" dirty="0"/>
          </a:p>
        </p:txBody>
      </p:sp>
      <p:pic>
        <p:nvPicPr>
          <p:cNvPr id="4" name="Shape 2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0222" y="802111"/>
            <a:ext cx="5580245" cy="3487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08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solidFill>
                  <a:srgbClr val="0C5B50"/>
                </a:solidFill>
              </a:rPr>
              <a:t>Container </a:t>
            </a:r>
            <a:r>
              <a:rPr lang="en-US" dirty="0" smtClean="0">
                <a:solidFill>
                  <a:srgbClr val="0C5B50"/>
                </a:solidFill>
              </a:rPr>
              <a:t>Metrics Detail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2590800" cy="3082925"/>
          </a:xfrm>
        </p:spPr>
        <p:txBody>
          <a:bodyPr numCol="1">
            <a:normAutofit fontScale="70000" lnSpcReduction="20000"/>
          </a:bodyPr>
          <a:lstStyle/>
          <a:p>
            <a:pPr marL="457200" lvl="0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View app events in context with streaming:</a:t>
            </a:r>
            <a:endParaRPr lang="en-US" dirty="0" smtClean="0"/>
          </a:p>
          <a:p>
            <a:pPr marL="857250" lvl="1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CPU</a:t>
            </a:r>
          </a:p>
          <a:p>
            <a:pPr marL="857250" lvl="1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Disk</a:t>
            </a:r>
          </a:p>
          <a:p>
            <a:pPr marL="857250" lvl="1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Memory</a:t>
            </a:r>
            <a:endParaRPr lang="en-US" dirty="0">
              <a:solidFill>
                <a:schemeClr val="lt2"/>
              </a:solidFill>
            </a:endParaRPr>
          </a:p>
          <a:p>
            <a:pPr marL="457200" lvl="0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Viewable by day, hour and minute</a:t>
            </a:r>
            <a:endParaRPr lang="en-US" dirty="0">
              <a:solidFill>
                <a:schemeClr val="lt2"/>
              </a:solidFill>
            </a:endParaRPr>
          </a:p>
        </p:txBody>
      </p:sp>
      <p:pic>
        <p:nvPicPr>
          <p:cNvPr id="4" name="Shape 2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43111" y="1063653"/>
            <a:ext cx="5523801" cy="3452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11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rgbClr val="0C5B50"/>
                </a:solidFill>
              </a:rPr>
              <a:t>Network Metrics Detail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2590800" cy="3082925"/>
          </a:xfrm>
        </p:spPr>
        <p:txBody>
          <a:bodyPr numCol="1">
            <a:normAutofit fontScale="70000" lnSpcReduction="20000"/>
          </a:bodyPr>
          <a:lstStyle/>
          <a:p>
            <a:pPr marL="457200" lvl="0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View app events in context with streaming:</a:t>
            </a:r>
            <a:endParaRPr lang="en-US" dirty="0" smtClean="0"/>
          </a:p>
          <a:p>
            <a:pPr marL="857250" lvl="1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>
                <a:solidFill>
                  <a:schemeClr val="lt2"/>
                </a:solidFill>
              </a:rPr>
              <a:t>HTTP </a:t>
            </a:r>
            <a:r>
              <a:rPr lang="en-US" dirty="0" smtClean="0">
                <a:solidFill>
                  <a:schemeClr val="lt2"/>
                </a:solidFill>
              </a:rPr>
              <a:t>requests</a:t>
            </a:r>
          </a:p>
          <a:p>
            <a:pPr marL="857250" lvl="1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HTTP errors </a:t>
            </a:r>
          </a:p>
          <a:p>
            <a:pPr marL="857250" lvl="1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Latency</a:t>
            </a:r>
            <a:endParaRPr lang="en-US" dirty="0">
              <a:solidFill>
                <a:schemeClr val="lt2"/>
              </a:solidFill>
            </a:endParaRPr>
          </a:p>
          <a:p>
            <a:pPr marL="857250" lvl="1" indent="-3048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dirty="0" smtClean="0">
              <a:solidFill>
                <a:schemeClr val="lt2"/>
              </a:solidFill>
            </a:endParaRPr>
          </a:p>
          <a:p>
            <a:pPr marL="457200" lvl="0" indent="-3048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Viewable by day, hour and minute</a:t>
            </a:r>
            <a:endParaRPr lang="en-US" dirty="0">
              <a:solidFill>
                <a:schemeClr val="lt2"/>
              </a:solidFill>
            </a:endParaRPr>
          </a:p>
        </p:txBody>
      </p:sp>
      <p:pic>
        <p:nvPicPr>
          <p:cNvPr id="5" name="Shape 2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43111" y="1108074"/>
            <a:ext cx="5580245" cy="3407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65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solidFill>
                  <a:srgbClr val="0C5B50"/>
                </a:solidFill>
              </a:rPr>
              <a:t>Built in Application Metrics </a:t>
            </a:r>
            <a:r>
              <a:rPr lang="en-US" dirty="0" smtClean="0">
                <a:solidFill>
                  <a:srgbClr val="0C5B50"/>
                </a:solidFill>
              </a:rPr>
              <a:t>(Roadmap)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 fontScale="85000" lnSpcReduction="20000"/>
          </a:bodyPr>
          <a:lstStyle/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>
                <a:solidFill>
                  <a:schemeClr val="lt2"/>
                </a:solidFill>
              </a:rPr>
              <a:t>Events, logs, and metrics in one UI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>
                <a:solidFill>
                  <a:schemeClr val="lt2"/>
                </a:solidFill>
              </a:rPr>
              <a:t>Notifications on events and thresholds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>
                <a:solidFill>
                  <a:schemeClr val="lt2"/>
                </a:solidFill>
              </a:rPr>
              <a:t>Distributed tracing with SCS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>
                <a:solidFill>
                  <a:schemeClr val="lt2"/>
                </a:solidFill>
              </a:rPr>
              <a:t>Per instance metrics (identify unhealthy app instances)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>
                <a:solidFill>
                  <a:schemeClr val="lt2"/>
                </a:solidFill>
              </a:rPr>
              <a:t>Rich, rules-based auto-scaling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>
                <a:solidFill>
                  <a:schemeClr val="lt2"/>
                </a:solidFill>
              </a:rPr>
              <a:t>Custom app </a:t>
            </a:r>
            <a:r>
              <a:rPr lang="en-US" dirty="0" smtClean="0">
                <a:solidFill>
                  <a:schemeClr val="lt2"/>
                </a:solidFill>
              </a:rPr>
              <a:t>metrics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2"/>
                </a:solidFill>
              </a:rPr>
              <a:t>Increased capacity of prior metrics</a:t>
            </a:r>
            <a:endParaRPr lang="en-US" dirty="0">
              <a:solidFill>
                <a:schemeClr val="l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2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rgbClr val="0C5B50"/>
                </a:solidFill>
              </a:rPr>
              <a:t>Monitoring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1009" y="852014"/>
            <a:ext cx="8662156" cy="3529068"/>
          </a:xfrm>
        </p:spPr>
        <p:txBody>
          <a:bodyPr numCol="1"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What?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For Applications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For Operations</a:t>
            </a:r>
          </a:p>
          <a:p>
            <a:pPr marL="342900" lvl="1" indent="-342900">
              <a:lnSpc>
                <a:spcPct val="150000"/>
              </a:lnSpc>
              <a:buFont typeface="Arial"/>
              <a:buChar char="•"/>
            </a:pPr>
            <a:r>
              <a:rPr lang="en-US" sz="2900" dirty="0">
                <a:solidFill>
                  <a:schemeClr val="accent5"/>
                </a:solidFill>
              </a:rPr>
              <a:t>How?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5"/>
                </a:solidFill>
              </a:rPr>
              <a:t>Log Event Streams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5"/>
                </a:solidFill>
              </a:rPr>
              <a:t>Application Log Analytics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5"/>
                </a:solidFill>
              </a:rPr>
              <a:t>Application Performance Monitoring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5"/>
                </a:solidFill>
              </a:rPr>
              <a:t>Platform Performance Monitoring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5"/>
                </a:solidFill>
              </a:rPr>
              <a:t>Logging Events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>
              <a:solidFill>
                <a:schemeClr val="accent5"/>
              </a:solidFill>
            </a:endParaRPr>
          </a:p>
        </p:txBody>
      </p:sp>
      <p:pic>
        <p:nvPicPr>
          <p:cNvPr id="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4755" y="852013"/>
            <a:ext cx="3201197" cy="36585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211659" y="1852780"/>
            <a:ext cx="62086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4 layers of HA and Resiliency provided by </a:t>
            </a:r>
            <a:r>
              <a:rPr lang="en-US" sz="2000" b="1" dirty="0" smtClean="0">
                <a:solidFill>
                  <a:schemeClr val="accent2"/>
                </a:solidFill>
              </a:rPr>
              <a:t>platform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rgbClr val="FFFFFF"/>
                </a:solidFill>
              </a:rPr>
              <a:t>Still </a:t>
            </a:r>
            <a:r>
              <a:rPr lang="en-US" dirty="0">
                <a:solidFill>
                  <a:srgbClr val="FFFFFF"/>
                </a:solidFill>
              </a:rPr>
              <a:t>need to be aware of the applications and platforms operational </a:t>
            </a:r>
            <a:r>
              <a:rPr lang="en-US" dirty="0" smtClean="0">
                <a:solidFill>
                  <a:srgbClr val="FFFFFF"/>
                </a:solidFill>
              </a:rPr>
              <a:t>health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649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rgbClr val="0C5B50"/>
                </a:solidFill>
              </a:rPr>
              <a:t>Roadmap Goals – Metrics Based Automation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 fontScale="92500" lnSpcReduction="20000"/>
          </a:bodyPr>
          <a:lstStyle/>
          <a:p>
            <a:pPr lvl="0"/>
            <a:r>
              <a:rPr lang="en-US" dirty="0"/>
              <a:t>Right-sizing app </a:t>
            </a:r>
            <a:r>
              <a:rPr lang="en-US" dirty="0" err="1"/>
              <a:t>config</a:t>
            </a:r>
            <a:r>
              <a:rPr lang="en-US" dirty="0"/>
              <a:t> (better understand usage over time to precisely scale apps)</a:t>
            </a:r>
          </a:p>
          <a:p>
            <a:pPr lvl="0"/>
            <a:r>
              <a:rPr lang="en-US" dirty="0"/>
              <a:t>Canary deployments (incrementally distribute traffic to new app versions: replace old version if </a:t>
            </a:r>
            <a:r>
              <a:rPr lang="en-US" dirty="0" err="1"/>
              <a:t>performant</a:t>
            </a:r>
            <a:r>
              <a:rPr lang="en-US" dirty="0"/>
              <a:t>, immediately rollback if not)</a:t>
            </a:r>
          </a:p>
          <a:p>
            <a:pPr lvl="0"/>
            <a:r>
              <a:rPr lang="en-US" dirty="0"/>
              <a:t>Capacity planning (use app metrics to drive a holistic view of demand on the platform, now and into the future)</a:t>
            </a:r>
          </a:p>
        </p:txBody>
      </p:sp>
    </p:spTree>
    <p:extLst>
      <p:ext uri="{BB962C8B-B14F-4D97-AF65-F5344CB8AC3E}">
        <p14:creationId xmlns:p14="http://schemas.microsoft.com/office/powerpoint/2010/main" val="283596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rgbClr val="0C5B50"/>
                </a:solidFill>
              </a:rPr>
              <a:t>Platform Metrics Architecture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3211689" cy="3082925"/>
          </a:xfrm>
        </p:spPr>
        <p:txBody>
          <a:bodyPr numCol="1">
            <a:normAutofit lnSpcReduction="10000"/>
          </a:bodyPr>
          <a:lstStyle/>
          <a:p>
            <a:r>
              <a:rPr lang="en-US" dirty="0" err="1" smtClean="0"/>
              <a:t>Loggregator</a:t>
            </a:r>
            <a:r>
              <a:rPr lang="en-US" dirty="0" smtClean="0"/>
              <a:t> </a:t>
            </a:r>
            <a:r>
              <a:rPr lang="en-US" dirty="0" err="1" smtClean="0"/>
              <a:t>Firehose</a:t>
            </a:r>
            <a:r>
              <a:rPr lang="en-US" dirty="0" smtClean="0"/>
              <a:t> Nozzle used to capture data</a:t>
            </a:r>
          </a:p>
          <a:p>
            <a:r>
              <a:rPr lang="en-US" dirty="0" smtClean="0"/>
              <a:t>Exposed API for custom extension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89" y="1526975"/>
            <a:ext cx="5446888" cy="17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8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66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rgbClr val="0C5B50"/>
                </a:solidFill>
              </a:rPr>
              <a:t>The </a:t>
            </a:r>
            <a:r>
              <a:rPr lang="en-US" dirty="0" err="1" smtClean="0">
                <a:solidFill>
                  <a:srgbClr val="0C5B50"/>
                </a:solidFill>
              </a:rPr>
              <a:t>Loggregator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dirty="0" smtClean="0"/>
              <a:t>Allows application users and operators to:</a:t>
            </a:r>
          </a:p>
          <a:p>
            <a:pPr lvl="1"/>
            <a:r>
              <a:rPr lang="en-US" dirty="0" smtClean="0"/>
              <a:t>Tail </a:t>
            </a:r>
            <a:r>
              <a:rPr lang="en-US" dirty="0"/>
              <a:t>their application </a:t>
            </a:r>
            <a:r>
              <a:rPr lang="en-US" dirty="0" smtClean="0"/>
              <a:t>logs</a:t>
            </a:r>
          </a:p>
          <a:p>
            <a:pPr lvl="1"/>
            <a:r>
              <a:rPr lang="en-US" dirty="0" smtClean="0"/>
              <a:t>Dump </a:t>
            </a:r>
            <a:r>
              <a:rPr lang="en-US" dirty="0"/>
              <a:t>a recent set of application </a:t>
            </a:r>
            <a:r>
              <a:rPr lang="en-US" dirty="0" smtClean="0"/>
              <a:t>logs</a:t>
            </a:r>
          </a:p>
          <a:p>
            <a:pPr lvl="1"/>
            <a:r>
              <a:rPr lang="en-US" dirty="0" smtClean="0"/>
              <a:t>Continually </a:t>
            </a:r>
            <a:r>
              <a:rPr lang="en-US" dirty="0"/>
              <a:t>drain their application logs to 3rd party log archive and analysis </a:t>
            </a:r>
            <a:r>
              <a:rPr lang="en-US" dirty="0" smtClean="0"/>
              <a:t>service</a:t>
            </a:r>
          </a:p>
          <a:p>
            <a:pPr lvl="1"/>
            <a:r>
              <a:rPr lang="en-US" dirty="0"/>
              <a:t>Attach </a:t>
            </a:r>
            <a:r>
              <a:rPr lang="en-US" dirty="0" err="1"/>
              <a:t>Firehose</a:t>
            </a:r>
            <a:r>
              <a:rPr lang="en-US" dirty="0"/>
              <a:t> nozzles to filter and forward data stream to external analytics systems. </a:t>
            </a:r>
            <a:endParaRPr lang="en-US" dirty="0" smtClean="0"/>
          </a:p>
          <a:p>
            <a:pPr lvl="1"/>
            <a:r>
              <a:rPr lang="en-US" dirty="0"/>
              <a:t>No longer single point of </a:t>
            </a:r>
            <a:r>
              <a:rPr lang="en-US" dirty="0" smtClean="0"/>
              <a:t>failure</a:t>
            </a:r>
          </a:p>
        </p:txBody>
      </p:sp>
    </p:spTree>
    <p:extLst>
      <p:ext uri="{BB962C8B-B14F-4D97-AF65-F5344CB8AC3E}">
        <p14:creationId xmlns:p14="http://schemas.microsoft.com/office/powerpoint/2010/main" val="227836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err="1" smtClean="0">
                <a:solidFill>
                  <a:srgbClr val="0C5B50"/>
                </a:solidFill>
              </a:rPr>
              <a:t>Loggregator</a:t>
            </a:r>
            <a:r>
              <a:rPr lang="en-US" dirty="0" smtClean="0">
                <a:solidFill>
                  <a:srgbClr val="0C5B50"/>
                </a:solidFill>
              </a:rPr>
              <a:t> Technical Overview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1" y="1108074"/>
            <a:ext cx="3155244" cy="3082925"/>
          </a:xfrm>
        </p:spPr>
        <p:txBody>
          <a:bodyPr numCol="1">
            <a:normAutofit fontScale="85000" lnSpcReduction="20000"/>
          </a:bodyPr>
          <a:lstStyle/>
          <a:p>
            <a:r>
              <a:rPr lang="en-US" sz="2400" dirty="0" smtClean="0"/>
              <a:t>Applications write logs to STDOUT and STDERR</a:t>
            </a:r>
          </a:p>
          <a:p>
            <a:r>
              <a:rPr lang="en-US" sz="2400" dirty="0" smtClean="0"/>
              <a:t>Relevant Cloud Foundry component events added to application stream</a:t>
            </a:r>
          </a:p>
          <a:p>
            <a:r>
              <a:rPr lang="en-US" sz="2400" dirty="0" smtClean="0"/>
              <a:t>Log events collected, collated, and expose via  API and the </a:t>
            </a:r>
            <a:r>
              <a:rPr lang="en-US" sz="2400" dirty="0" err="1" smtClean="0"/>
              <a:t>firehose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 descr="loggregator_di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45" y="1311015"/>
            <a:ext cx="5094111" cy="25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8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rgbClr val="0C5B50"/>
                </a:solidFill>
              </a:rPr>
              <a:t>The </a:t>
            </a:r>
            <a:r>
              <a:rPr lang="en-US" dirty="0" err="1" smtClean="0">
                <a:solidFill>
                  <a:srgbClr val="0C5B50"/>
                </a:solidFill>
              </a:rPr>
              <a:t>Firehose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 lnSpcReduction="10000"/>
          </a:bodyPr>
          <a:lstStyle/>
          <a:p>
            <a:r>
              <a:rPr lang="en-US" dirty="0" smtClean="0"/>
              <a:t>Streaming endpoint of logs</a:t>
            </a:r>
            <a:r>
              <a:rPr lang="en-US" dirty="0"/>
              <a:t>, HTTP events and </a:t>
            </a:r>
            <a:r>
              <a:rPr lang="en-US" dirty="0" smtClean="0"/>
              <a:t>application container metrics, </a:t>
            </a:r>
            <a:r>
              <a:rPr lang="en-US" dirty="0"/>
              <a:t>and metrics from </a:t>
            </a:r>
            <a:r>
              <a:rPr lang="en-US" dirty="0" smtClean="0"/>
              <a:t>Elastic </a:t>
            </a:r>
            <a:r>
              <a:rPr lang="en-US" dirty="0"/>
              <a:t>Runtime </a:t>
            </a:r>
            <a:r>
              <a:rPr lang="en-US" dirty="0" smtClean="0"/>
              <a:t>components.</a:t>
            </a:r>
          </a:p>
          <a:p>
            <a:r>
              <a:rPr lang="en-US" dirty="0" smtClean="0"/>
              <a:t>Secured to system operators/admins</a:t>
            </a:r>
          </a:p>
          <a:p>
            <a:r>
              <a:rPr lang="en-US" dirty="0" smtClean="0"/>
              <a:t>Nozzles used to consume data from the </a:t>
            </a:r>
            <a:r>
              <a:rPr lang="en-US" dirty="0" err="1" smtClean="0"/>
              <a:t>firehose</a:t>
            </a:r>
            <a:endParaRPr lang="en-US" dirty="0" smtClean="0"/>
          </a:p>
          <a:p>
            <a:pPr lvl="1"/>
            <a:r>
              <a:rPr lang="en-US" dirty="0" err="1" smtClean="0"/>
              <a:t>Datadog</a:t>
            </a:r>
            <a:r>
              <a:rPr lang="en-US" dirty="0" smtClean="0"/>
              <a:t> Nozzle</a:t>
            </a:r>
          </a:p>
          <a:p>
            <a:pPr lvl="1"/>
            <a:r>
              <a:rPr lang="en-US" dirty="0" smtClean="0"/>
              <a:t>Syslog Nozzle</a:t>
            </a:r>
          </a:p>
        </p:txBody>
      </p:sp>
    </p:spTree>
    <p:extLst>
      <p:ext uri="{BB962C8B-B14F-4D97-AF65-F5344CB8AC3E}">
        <p14:creationId xmlns:p14="http://schemas.microsoft.com/office/powerpoint/2010/main" val="410645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rgbClr val="0C5B50"/>
                </a:solidFill>
              </a:rPr>
              <a:t>Log Management Services</a:t>
            </a:r>
            <a:endParaRPr lang="en-US" dirty="0">
              <a:solidFill>
                <a:srgbClr val="0C5B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External logging systems configured for application and system level components</a:t>
            </a:r>
          </a:p>
          <a:p>
            <a:r>
              <a:rPr lang="en-US" dirty="0" smtClean="0"/>
              <a:t>Supported 3rd Party services</a:t>
            </a:r>
          </a:p>
          <a:p>
            <a:pPr lvl="1"/>
            <a:r>
              <a:rPr lang="en-US" dirty="0" err="1" smtClean="0"/>
              <a:t>Splunk</a:t>
            </a:r>
            <a:endParaRPr lang="en-US" dirty="0" smtClean="0"/>
          </a:p>
          <a:p>
            <a:pPr lvl="1"/>
            <a:r>
              <a:rPr lang="en-US" dirty="0" err="1" smtClean="0"/>
              <a:t>Papertrail</a:t>
            </a:r>
            <a:endParaRPr lang="en-US" dirty="0" smtClean="0"/>
          </a:p>
          <a:p>
            <a:pPr lvl="1"/>
            <a:r>
              <a:rPr lang="en-US" dirty="0" smtClean="0"/>
              <a:t>Sumo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C5B50"/>
                </a:solidFill>
              </a:rPr>
              <a:t>Log Management Services</a:t>
            </a:r>
          </a:p>
        </p:txBody>
      </p:sp>
      <p:sp>
        <p:nvSpPr>
          <p:cNvPr id="5" name="Shape 1153"/>
          <p:cNvSpPr/>
          <p:nvPr/>
        </p:nvSpPr>
        <p:spPr>
          <a:xfrm>
            <a:off x="3967238" y="955966"/>
            <a:ext cx="4814975" cy="3505748"/>
          </a:xfrm>
          <a:prstGeom prst="roundRect">
            <a:avLst>
              <a:gd name="adj" fmla="val 4999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defRPr>
            </a:pPr>
            <a:endParaRPr/>
          </a:p>
        </p:txBody>
      </p:sp>
      <p:pic>
        <p:nvPicPr>
          <p:cNvPr id="6" name="pasted-imag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6" y="1573224"/>
            <a:ext cx="4247984" cy="239381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7" name="Elbow Connector 6"/>
          <p:cNvCxnSpPr>
            <a:stCxn id="6" idx="2"/>
          </p:cNvCxnSpPr>
          <p:nvPr/>
        </p:nvCxnSpPr>
        <p:spPr>
          <a:xfrm rot="5400000">
            <a:off x="4877944" y="2596714"/>
            <a:ext cx="230010" cy="2970659"/>
          </a:xfrm>
          <a:prstGeom prst="bentConnector2">
            <a:avLst/>
          </a:prstGeom>
          <a:ln w="28575" cmpd="sng">
            <a:solidFill>
              <a:srgbClr val="FFFF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97" y="2368960"/>
            <a:ext cx="3292022" cy="1999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16" y="1224008"/>
            <a:ext cx="2421165" cy="8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3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sz="4000" dirty="0" smtClean="0">
                <a:solidFill>
                  <a:srgbClr val="0C5B50"/>
                </a:solidFill>
              </a:rPr>
              <a:t>Metrics</a:t>
            </a:r>
            <a:endParaRPr lang="en-US" sz="4000" dirty="0">
              <a:solidFill>
                <a:srgbClr val="0C5B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3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solidFill>
                  <a:srgbClr val="0C5B50"/>
                </a:solidFill>
              </a:rPr>
              <a:t>Metrics: Why Are They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Developers have the need for a real time, detailed view into system measures </a:t>
            </a:r>
          </a:p>
          <a:p>
            <a:r>
              <a:rPr lang="en-US" dirty="0"/>
              <a:t>Compare typical activity to peak load and historical data for performance tuning</a:t>
            </a:r>
          </a:p>
          <a:p>
            <a:r>
              <a:rPr lang="en-US" dirty="0"/>
              <a:t>Very important to understand when to scale your app or </a:t>
            </a:r>
            <a:r>
              <a:rPr lang="en-US" dirty="0" smtClean="0"/>
              <a:t>platform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63740"/>
      </p:ext>
    </p:extLst>
  </p:cSld>
  <p:clrMapOvr>
    <a:masterClrMapping/>
  </p:clrMapOvr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numCol="1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20174</TotalTime>
  <Words>695</Words>
  <Application>Microsoft Macintosh PowerPoint</Application>
  <PresentationFormat>On-screen Show (16:9)</PresentationFormat>
  <Paragraphs>117</Paragraphs>
  <Slides>22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Pivotal_Dark_Template</vt:lpstr>
      <vt:lpstr>PowerPoint Presentation</vt:lpstr>
      <vt:lpstr>Monitoring</vt:lpstr>
      <vt:lpstr>The Loggregator</vt:lpstr>
      <vt:lpstr>Loggregator Technical Overview</vt:lpstr>
      <vt:lpstr>The Firehose</vt:lpstr>
      <vt:lpstr>Log Management Services</vt:lpstr>
      <vt:lpstr>Log Management Services</vt:lpstr>
      <vt:lpstr>Metrics</vt:lpstr>
      <vt:lpstr>Metrics: Why Are They Important?</vt:lpstr>
      <vt:lpstr>Metrics Pipeline Destinations</vt:lpstr>
      <vt:lpstr>Pivotal Ops Metrics</vt:lpstr>
      <vt:lpstr>JMX Metrics Services</vt:lpstr>
      <vt:lpstr>Pivotal Ops Metrics Hyperic Dashboard</vt:lpstr>
      <vt:lpstr>Built in Platform Metrics (Roadmap)</vt:lpstr>
      <vt:lpstr>Built in Application Metrics </vt:lpstr>
      <vt:lpstr>Application Dashboard</vt:lpstr>
      <vt:lpstr>Container Metrics Detail</vt:lpstr>
      <vt:lpstr>Network Metrics Detail</vt:lpstr>
      <vt:lpstr>Built in Application Metrics (Roadmap)</vt:lpstr>
      <vt:lpstr>Roadmap Goals – Metrics Based Automation</vt:lpstr>
      <vt:lpstr>Platform Metrics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Vivian</cp:lastModifiedBy>
  <cp:revision>383</cp:revision>
  <dcterms:created xsi:type="dcterms:W3CDTF">2010-04-12T23:12:02Z</dcterms:created>
  <dcterms:modified xsi:type="dcterms:W3CDTF">2016-05-09T21:38:27Z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