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619" r:id="rId2"/>
    <p:sldId id="636" r:id="rId3"/>
    <p:sldId id="637" r:id="rId4"/>
    <p:sldId id="638" r:id="rId5"/>
    <p:sldId id="639" r:id="rId6"/>
    <p:sldId id="640" r:id="rId7"/>
    <p:sldId id="641" r:id="rId8"/>
    <p:sldId id="620" r:id="rId9"/>
    <p:sldId id="642" r:id="rId10"/>
    <p:sldId id="643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137DA0"/>
    <a:srgbClr val="33928A"/>
    <a:srgbClr val="7F7F7F"/>
    <a:srgbClr val="2B7A89"/>
    <a:srgbClr val="00685D"/>
    <a:srgbClr val="9D3F0B"/>
    <a:srgbClr val="F27C3A"/>
    <a:srgbClr val="AEBF2F"/>
    <a:srgbClr val="2E7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3" autoAdjust="0"/>
    <p:restoredTop sz="91211" autoAdjust="0"/>
  </p:normalViewPr>
  <p:slideViewPr>
    <p:cSldViewPr snapToObjects="1" showGuides="1">
      <p:cViewPr varScale="1">
        <p:scale>
          <a:sx n="115" d="100"/>
          <a:sy n="115" d="100"/>
        </p:scale>
        <p:origin x="-120" y="-4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7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2520" y="-78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Pivotal, we believe 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Transforming how the world builds software will shape the future.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our core guiding principle that shapes our product and corporate strategy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927775" y="8757589"/>
            <a:ext cx="3004820" cy="461009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296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002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365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384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2170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100" dirty="0" smtClean="0"/>
              <a:t>Fine grained, policy-based network access whitelists to restrict network traffic</a:t>
            </a:r>
          </a:p>
          <a:p>
            <a:pPr lvl="0"/>
            <a:r>
              <a:rPr lang="en-US" sz="1100" dirty="0" smtClean="0"/>
              <a:t>System defaults with additional policy mapped to groups of applications</a:t>
            </a:r>
          </a:p>
          <a:p>
            <a:pPr lvl="0"/>
            <a:r>
              <a:rPr lang="en-US" sz="1100" dirty="0" smtClean="0"/>
              <a:t>Network traffic auditing</a:t>
            </a:r>
            <a:endParaRPr lang="en-US" sz="1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2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6763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971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736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401" y="691515"/>
            <a:ext cx="3743184" cy="210015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it’s important to understand that the Cloud Foundry Elastic Runtime is, itself, a collection of microservices running on virtual machines. These services govern the health of your containerized applications, provide centralized logging aggregation, automatic scaling and load balancing, etc. Let’s take a look at an example of an inbound HTTP request to our sample application: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3927775" y="8757589"/>
            <a:ext cx="3004820" cy="461009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1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Talking points:</a:t>
            </a:r>
          </a:p>
          <a:p>
            <a:pPr marL="2286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Walk through the multiple isolated networks referenced here https://docs.pivotal.io/pivotalcf/customizing/network-segmentation.html#multiple</a:t>
            </a:r>
          </a:p>
          <a:p>
            <a:pPr marL="2286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Talk about your customer’s LB, and how it will need to reference the routers from the ER. The gporouters support ssl connections. </a:t>
            </a:r>
          </a:p>
          <a:p>
            <a:pPr marL="2286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Talk about the routing tables, and the fact that the containers are on a different network than the Cell service / VM</a:t>
            </a:r>
          </a:p>
          <a:p>
            <a:pPr marL="228600" marR="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It’s also a good time (if prompted) to talk about encryption between the router and the container. This is an IPSec story at the IaaS level</a:t>
            </a:r>
          </a:p>
          <a:p>
            <a:pPr marL="228600" marR="0" lvl="0" indent="-228600" algn="l" rtl="0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Security groups!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point here is that you can accept the defaults (perhaps with disk encryption via IaaS), or use external MySQL DB / S3 storage that may more easily align with organization policy.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Pivotal, we believe 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Transforming how the world builds software will shape the future.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our core guiding principle that shapes our product and corporate strategy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3927775" y="8757589"/>
            <a:ext cx="3004820" cy="461009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067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6200" y="-95250"/>
            <a:ext cx="9372600" cy="5410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-76200" y="4629150"/>
            <a:ext cx="93726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01800" y="3094038"/>
            <a:ext cx="568960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dirty="0">
                <a:solidFill>
                  <a:schemeClr val="accent3"/>
                </a:solidFill>
                <a:latin typeface="Arial"/>
                <a:ea typeface="+mn-ea"/>
                <a:cs typeface="Arial"/>
              </a:rPr>
              <a:t>BUILT FOR THE</a:t>
            </a:r>
            <a:r>
              <a:rPr lang="en-US" sz="2250" cap="all" dirty="0">
                <a:solidFill>
                  <a:schemeClr val="accent3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250" dirty="0">
                <a:solidFill>
                  <a:srgbClr val="3EA7BC"/>
                </a:solidFill>
                <a:latin typeface="Arial"/>
                <a:ea typeface="+mn-ea"/>
                <a:cs typeface="Arial"/>
              </a:rPr>
              <a:t>SPEED OF BUSINESS</a:t>
            </a:r>
          </a:p>
        </p:txBody>
      </p:sp>
      <p:pic>
        <p:nvPicPr>
          <p:cNvPr id="8" name="Picture 10" descr="Pivotal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9" y="3542853"/>
            <a:ext cx="7358063" cy="750094"/>
          </a:xfrm>
          <a:prstGeom prst="rect">
            <a:avLst/>
          </a:prstGeom>
        </p:spPr>
        <p:txBody>
          <a:bodyPr lIns="57397" tIns="28698" rIns="57397" bIns="28698" anchor="b"/>
          <a:lstStyle/>
          <a:p>
            <a:pPr lvl="0">
              <a:defRPr sz="1800"/>
            </a:pPr>
            <a:r>
              <a:rPr sz="5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9" y="4319736"/>
            <a:ext cx="7358063" cy="596057"/>
          </a:xfrm>
          <a:prstGeom prst="rect">
            <a:avLst/>
          </a:prstGeom>
        </p:spPr>
        <p:txBody>
          <a:bodyPr lIns="57397" tIns="28698" rIns="57397" bIns="28698" anchor="t"/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  <a:lvl2pPr marL="0" indent="143492" algn="ctr">
              <a:spcBef>
                <a:spcPts val="0"/>
              </a:spcBef>
              <a:buSzTx/>
              <a:buNone/>
              <a:defRPr sz="2000"/>
            </a:lvl2pPr>
            <a:lvl3pPr marL="0" indent="286984" algn="ctr">
              <a:spcBef>
                <a:spcPts val="0"/>
              </a:spcBef>
              <a:buSzTx/>
              <a:buNone/>
              <a:defRPr sz="2000"/>
            </a:lvl3pPr>
            <a:lvl4pPr marL="0" indent="430477" algn="ctr">
              <a:spcBef>
                <a:spcPts val="0"/>
              </a:spcBef>
              <a:buSzTx/>
              <a:buNone/>
              <a:defRPr sz="2000"/>
            </a:lvl4pPr>
            <a:lvl5pPr marL="0" indent="573969" algn="ctr"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59565544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3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  <p:sldLayoutId id="2147483700" r:id="rId17"/>
    <p:sldLayoutId id="2147483701" r:id="rId1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jpg"/><Relationship Id="rId14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2" y="1604992"/>
            <a:ext cx="6048376" cy="620683"/>
          </a:xfrm>
        </p:spPr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 Control, Application Security Groups and Identity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1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4267200" y="1024466"/>
            <a:ext cx="4343400" cy="3361263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End-User Identity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4294967295"/>
          </p:nvPr>
        </p:nvSpPr>
        <p:spPr>
          <a:xfrm>
            <a:off x="383644" y="930804"/>
            <a:ext cx="3722686" cy="37343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Multitenant UAA/Login Server handles authentication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LDAP/AD integration</a:t>
            </a:r>
          </a:p>
          <a:p>
            <a:pPr marL="742950" marR="0" lvl="1" indent="-2603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Zones provides unique, isolated sub-domains</a:t>
            </a:r>
          </a:p>
          <a:p>
            <a:pPr marL="228600" marR="0" lvl="0" indent="-203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UAA is an OAuth2 token server</a:t>
            </a:r>
          </a:p>
          <a:p>
            <a:pPr marL="228600" marR="0" lvl="0" indent="-203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interactions with the API must include a valid OAuth2 access token</a:t>
            </a:r>
          </a:p>
        </p:txBody>
      </p:sp>
      <p:sp>
        <p:nvSpPr>
          <p:cNvPr id="777" name="Shape 777"/>
          <p:cNvSpPr/>
          <p:nvPr/>
        </p:nvSpPr>
        <p:spPr>
          <a:xfrm>
            <a:off x="4652187" y="3560810"/>
            <a:ext cx="1611864" cy="503187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UAA</a:t>
            </a:r>
          </a:p>
        </p:txBody>
      </p:sp>
      <p:sp>
        <p:nvSpPr>
          <p:cNvPr id="778" name="Shape 778"/>
          <p:cNvSpPr/>
          <p:nvPr/>
        </p:nvSpPr>
        <p:spPr>
          <a:xfrm>
            <a:off x="5952401" y="3622342"/>
            <a:ext cx="273083" cy="143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75" y="40290"/>
                </a:moveTo>
                <a:cubicBezTo>
                  <a:pt x="96763" y="40290"/>
                  <a:pt x="92294" y="49114"/>
                  <a:pt x="92294" y="60000"/>
                </a:cubicBezTo>
                <a:cubicBezTo>
                  <a:pt x="92294" y="70885"/>
                  <a:pt x="96763" y="79709"/>
                  <a:pt x="102275" y="79709"/>
                </a:cubicBezTo>
                <a:cubicBezTo>
                  <a:pt x="107787" y="79709"/>
                  <a:pt x="112256" y="70885"/>
                  <a:pt x="112256" y="60000"/>
                </a:cubicBezTo>
                <a:cubicBezTo>
                  <a:pt x="112256" y="49114"/>
                  <a:pt x="107787" y="40290"/>
                  <a:pt x="102275" y="40290"/>
                </a:cubicBezTo>
                <a:close/>
                <a:moveTo>
                  <a:pt x="89615" y="0"/>
                </a:moveTo>
                <a:cubicBezTo>
                  <a:pt x="106396" y="0"/>
                  <a:pt x="120000" y="26862"/>
                  <a:pt x="120000" y="60000"/>
                </a:cubicBezTo>
                <a:cubicBezTo>
                  <a:pt x="120000" y="93137"/>
                  <a:pt x="106396" y="120000"/>
                  <a:pt x="89615" y="120000"/>
                </a:cubicBezTo>
                <a:cubicBezTo>
                  <a:pt x="76702" y="120000"/>
                  <a:pt x="65671" y="104092"/>
                  <a:pt x="61344" y="81604"/>
                </a:cubicBezTo>
                <a:lnTo>
                  <a:pt x="10941" y="81604"/>
                </a:lnTo>
                <a:lnTo>
                  <a:pt x="10940" y="81605"/>
                </a:lnTo>
                <a:lnTo>
                  <a:pt x="0" y="60000"/>
                </a:lnTo>
                <a:lnTo>
                  <a:pt x="10911" y="38453"/>
                </a:lnTo>
                <a:lnTo>
                  <a:pt x="21477" y="59317"/>
                </a:lnTo>
                <a:lnTo>
                  <a:pt x="32072" y="38394"/>
                </a:lnTo>
                <a:lnTo>
                  <a:pt x="32210" y="38394"/>
                </a:lnTo>
                <a:lnTo>
                  <a:pt x="42805" y="59317"/>
                </a:lnTo>
                <a:lnTo>
                  <a:pt x="53401" y="38394"/>
                </a:lnTo>
                <a:lnTo>
                  <a:pt x="61344" y="38394"/>
                </a:lnTo>
                <a:cubicBezTo>
                  <a:pt x="65671" y="15907"/>
                  <a:pt x="76702" y="0"/>
                  <a:pt x="896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Shape 779"/>
          <p:cNvGrpSpPr/>
          <p:nvPr/>
        </p:nvGrpSpPr>
        <p:grpSpPr>
          <a:xfrm>
            <a:off x="6734988" y="3560808"/>
            <a:ext cx="1611864" cy="272795"/>
            <a:chOff x="7005921" y="2197675"/>
            <a:chExt cx="1611864" cy="272795"/>
          </a:xfrm>
        </p:grpSpPr>
        <p:sp>
          <p:nvSpPr>
            <p:cNvPr id="780" name="Shape 780"/>
            <p:cNvSpPr/>
            <p:nvPr/>
          </p:nvSpPr>
          <p:spPr>
            <a:xfrm>
              <a:off x="7005921" y="2197675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Login Server</a:t>
              </a:r>
            </a:p>
          </p:txBody>
        </p:sp>
        <p:sp>
          <p:nvSpPr>
            <p:cNvPr id="781" name="Shape 781"/>
            <p:cNvSpPr/>
            <p:nvPr/>
          </p:nvSpPr>
          <p:spPr>
            <a:xfrm>
              <a:off x="8373534" y="2246456"/>
              <a:ext cx="149839" cy="183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58970"/>
                  </a:moveTo>
                  <a:cubicBezTo>
                    <a:pt x="51715" y="58970"/>
                    <a:pt x="44999" y="64227"/>
                    <a:pt x="44999" y="70713"/>
                  </a:cubicBezTo>
                  <a:cubicBezTo>
                    <a:pt x="44999" y="75921"/>
                    <a:pt x="49328" y="80336"/>
                    <a:pt x="55384" y="81728"/>
                  </a:cubicBezTo>
                  <a:lnTo>
                    <a:pt x="55384" y="104696"/>
                  </a:lnTo>
                  <a:cubicBezTo>
                    <a:pt x="55384" y="106691"/>
                    <a:pt x="57450" y="108309"/>
                    <a:pt x="59999" y="108309"/>
                  </a:cubicBezTo>
                  <a:cubicBezTo>
                    <a:pt x="62548" y="108309"/>
                    <a:pt x="64615" y="106691"/>
                    <a:pt x="64615" y="104696"/>
                  </a:cubicBezTo>
                  <a:lnTo>
                    <a:pt x="64615" y="81728"/>
                  </a:lnTo>
                  <a:cubicBezTo>
                    <a:pt x="70671" y="80336"/>
                    <a:pt x="75000" y="75921"/>
                    <a:pt x="75000" y="70713"/>
                  </a:cubicBezTo>
                  <a:cubicBezTo>
                    <a:pt x="75000" y="64227"/>
                    <a:pt x="68284" y="58970"/>
                    <a:pt x="59999" y="58970"/>
                  </a:cubicBezTo>
                  <a:close/>
                  <a:moveTo>
                    <a:pt x="59999" y="16169"/>
                  </a:moveTo>
                  <a:cubicBezTo>
                    <a:pt x="47455" y="16169"/>
                    <a:pt x="37286" y="24130"/>
                    <a:pt x="37286" y="33951"/>
                  </a:cubicBezTo>
                  <a:lnTo>
                    <a:pt x="37286" y="33952"/>
                  </a:lnTo>
                  <a:lnTo>
                    <a:pt x="37255" y="33952"/>
                  </a:lnTo>
                  <a:lnTo>
                    <a:pt x="37255" y="51044"/>
                  </a:lnTo>
                  <a:lnTo>
                    <a:pt x="82744" y="51044"/>
                  </a:lnTo>
                  <a:lnTo>
                    <a:pt x="82744" y="33952"/>
                  </a:lnTo>
                  <a:lnTo>
                    <a:pt x="82712" y="33952"/>
                  </a:lnTo>
                  <a:cubicBezTo>
                    <a:pt x="82712" y="33951"/>
                    <a:pt x="82712" y="33951"/>
                    <a:pt x="82712" y="33951"/>
                  </a:cubicBezTo>
                  <a:cubicBezTo>
                    <a:pt x="82712" y="24130"/>
                    <a:pt x="72543" y="16169"/>
                    <a:pt x="59999" y="16169"/>
                  </a:cubicBezTo>
                  <a:close/>
                  <a:moveTo>
                    <a:pt x="60000" y="0"/>
                  </a:moveTo>
                  <a:cubicBezTo>
                    <a:pt x="83180" y="0"/>
                    <a:pt x="101972" y="14712"/>
                    <a:pt x="101972" y="32860"/>
                  </a:cubicBezTo>
                  <a:lnTo>
                    <a:pt x="101972" y="32860"/>
                  </a:lnTo>
                  <a:lnTo>
                    <a:pt x="101972" y="51044"/>
                  </a:lnTo>
                  <a:lnTo>
                    <a:pt x="105320" y="51044"/>
                  </a:lnTo>
                  <a:cubicBezTo>
                    <a:pt x="113427" y="51044"/>
                    <a:pt x="120000" y="56189"/>
                    <a:pt x="120000" y="62537"/>
                  </a:cubicBezTo>
                  <a:lnTo>
                    <a:pt x="120000" y="108507"/>
                  </a:lnTo>
                  <a:cubicBezTo>
                    <a:pt x="120000" y="114854"/>
                    <a:pt x="113427" y="120000"/>
                    <a:pt x="105320" y="120000"/>
                  </a:cubicBezTo>
                  <a:lnTo>
                    <a:pt x="14679" y="120000"/>
                  </a:lnTo>
                  <a:cubicBezTo>
                    <a:pt x="6572" y="120000"/>
                    <a:pt x="0" y="114854"/>
                    <a:pt x="0" y="108507"/>
                  </a:cubicBezTo>
                  <a:lnTo>
                    <a:pt x="0" y="62537"/>
                  </a:lnTo>
                  <a:cubicBezTo>
                    <a:pt x="0" y="56189"/>
                    <a:pt x="6572" y="51044"/>
                    <a:pt x="14679" y="51044"/>
                  </a:cubicBezTo>
                  <a:lnTo>
                    <a:pt x="18027" y="51044"/>
                  </a:lnTo>
                  <a:lnTo>
                    <a:pt x="18027" y="32860"/>
                  </a:lnTo>
                  <a:cubicBezTo>
                    <a:pt x="18027" y="14712"/>
                    <a:pt x="36819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783" name="Shape 783"/>
            <p:cNvSpPr/>
            <p:nvPr/>
          </p:nvSpPr>
          <p:spPr>
            <a:xfrm>
              <a:off x="5608930" y="1476473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6956585" y="15056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669" y="69893"/>
                  </a:moveTo>
                  <a:lnTo>
                    <a:pt x="52669" y="92828"/>
                  </a:lnTo>
                  <a:lnTo>
                    <a:pt x="41041" y="92828"/>
                  </a:lnTo>
                  <a:lnTo>
                    <a:pt x="60000" y="117431"/>
                  </a:lnTo>
                  <a:lnTo>
                    <a:pt x="78958" y="92828"/>
                  </a:lnTo>
                  <a:lnTo>
                    <a:pt x="67330" y="92828"/>
                  </a:lnTo>
                  <a:lnTo>
                    <a:pt x="67330" y="69893"/>
                  </a:lnTo>
                  <a:close/>
                  <a:moveTo>
                    <a:pt x="90877" y="41041"/>
                  </a:moveTo>
                  <a:lnTo>
                    <a:pt x="66274" y="60000"/>
                  </a:lnTo>
                  <a:lnTo>
                    <a:pt x="90877" y="78958"/>
                  </a:lnTo>
                  <a:lnTo>
                    <a:pt x="90877" y="67330"/>
                  </a:lnTo>
                  <a:lnTo>
                    <a:pt x="113812" y="67330"/>
                  </a:lnTo>
                  <a:lnTo>
                    <a:pt x="113812" y="52669"/>
                  </a:lnTo>
                  <a:lnTo>
                    <a:pt x="90877" y="52669"/>
                  </a:lnTo>
                  <a:close/>
                  <a:moveTo>
                    <a:pt x="29122" y="41041"/>
                  </a:moveTo>
                  <a:lnTo>
                    <a:pt x="29122" y="52669"/>
                  </a:lnTo>
                  <a:lnTo>
                    <a:pt x="6187" y="52669"/>
                  </a:lnTo>
                  <a:lnTo>
                    <a:pt x="6187" y="67330"/>
                  </a:lnTo>
                  <a:lnTo>
                    <a:pt x="29122" y="67330"/>
                  </a:lnTo>
                  <a:lnTo>
                    <a:pt x="29122" y="78958"/>
                  </a:lnTo>
                  <a:lnTo>
                    <a:pt x="53724" y="60000"/>
                  </a:lnTo>
                  <a:close/>
                  <a:moveTo>
                    <a:pt x="60000" y="2569"/>
                  </a:moveTo>
                  <a:lnTo>
                    <a:pt x="41041" y="27171"/>
                  </a:lnTo>
                  <a:lnTo>
                    <a:pt x="52669" y="27171"/>
                  </a:lnTo>
                  <a:lnTo>
                    <a:pt x="52669" y="50106"/>
                  </a:lnTo>
                  <a:lnTo>
                    <a:pt x="67330" y="50106"/>
                  </a:lnTo>
                  <a:lnTo>
                    <a:pt x="67330" y="27171"/>
                  </a:lnTo>
                  <a:lnTo>
                    <a:pt x="78958" y="27171"/>
                  </a:lnTo>
                  <a:close/>
                  <a:moveTo>
                    <a:pt x="60000" y="0"/>
                  </a:move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ubicBezTo>
                    <a:pt x="0" y="26862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5" name="Shape 785"/>
          <p:cNvCxnSpPr>
            <a:endCxn id="783" idx="0"/>
          </p:cNvCxnSpPr>
          <p:nvPr/>
        </p:nvCxnSpPr>
        <p:spPr>
          <a:xfrm>
            <a:off x="6364699" y="1647240"/>
            <a:ext cx="0" cy="29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86" name="Shape 786"/>
          <p:cNvSpPr txBox="1"/>
          <p:nvPr/>
        </p:nvSpPr>
        <p:spPr>
          <a:xfrm>
            <a:off x="6446219" y="16806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566597" y="1363133"/>
            <a:ext cx="1596202" cy="283983"/>
            <a:chOff x="5608930" y="897466"/>
            <a:chExt cx="1596202" cy="283983"/>
          </a:xfrm>
        </p:grpSpPr>
        <p:sp>
          <p:nvSpPr>
            <p:cNvPr id="788" name="Shape 788"/>
            <p:cNvSpPr/>
            <p:nvPr/>
          </p:nvSpPr>
          <p:spPr>
            <a:xfrm>
              <a:off x="5608930" y="909207"/>
              <a:ext cx="1596202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HA Proxy LB</a:t>
              </a:r>
            </a:p>
          </p:txBody>
        </p:sp>
        <p:pic>
          <p:nvPicPr>
            <p:cNvPr id="789" name="Shape 78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0334" y="897466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0" name="Shape 790"/>
          <p:cNvGrpSpPr/>
          <p:nvPr/>
        </p:nvGrpSpPr>
        <p:grpSpPr>
          <a:xfrm>
            <a:off x="5566586" y="2551781"/>
            <a:ext cx="1613145" cy="572418"/>
            <a:chOff x="4736853" y="1654314"/>
            <a:chExt cx="1613145" cy="572418"/>
          </a:xfrm>
        </p:grpSpPr>
        <p:sp>
          <p:nvSpPr>
            <p:cNvPr id="791" name="Shape 791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105326" y="1980975"/>
              <a:ext cx="160006" cy="15262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Shape 794"/>
          <p:cNvSpPr/>
          <p:nvPr/>
        </p:nvSpPr>
        <p:spPr>
          <a:xfrm>
            <a:off x="6029126" y="3835178"/>
            <a:ext cx="160006" cy="1526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7932"/>
                </a:moveTo>
                <a:cubicBezTo>
                  <a:pt x="0" y="77010"/>
                  <a:pt x="26863" y="84369"/>
                  <a:pt x="60000" y="84369"/>
                </a:cubicBezTo>
                <a:cubicBezTo>
                  <a:pt x="93137" y="84369"/>
                  <a:pt x="120000" y="77010"/>
                  <a:pt x="120000" y="67932"/>
                </a:cubicBezTo>
                <a:lnTo>
                  <a:pt x="120000" y="103563"/>
                </a:lnTo>
                <a:lnTo>
                  <a:pt x="120000" y="103665"/>
                </a:lnTo>
                <a:lnTo>
                  <a:pt x="119962" y="103665"/>
                </a:lnTo>
                <a:cubicBezTo>
                  <a:pt x="119797" y="112696"/>
                  <a:pt x="93011" y="120000"/>
                  <a:pt x="60000" y="120000"/>
                </a:cubicBezTo>
                <a:cubicBezTo>
                  <a:pt x="26988" y="120000"/>
                  <a:pt x="203" y="112696"/>
                  <a:pt x="37" y="103665"/>
                </a:cubicBezTo>
                <a:lnTo>
                  <a:pt x="0" y="103665"/>
                </a:lnTo>
                <a:lnTo>
                  <a:pt x="0" y="103563"/>
                </a:lnTo>
                <a:close/>
                <a:moveTo>
                  <a:pt x="0" y="22813"/>
                </a:moveTo>
                <a:cubicBezTo>
                  <a:pt x="0" y="31890"/>
                  <a:pt x="26863" y="39249"/>
                  <a:pt x="60000" y="39249"/>
                </a:cubicBezTo>
                <a:cubicBezTo>
                  <a:pt x="93137" y="39249"/>
                  <a:pt x="120000" y="31890"/>
                  <a:pt x="120000" y="22813"/>
                </a:cubicBezTo>
                <a:lnTo>
                  <a:pt x="120000" y="58444"/>
                </a:lnTo>
                <a:lnTo>
                  <a:pt x="120000" y="58546"/>
                </a:lnTo>
                <a:lnTo>
                  <a:pt x="119962" y="58546"/>
                </a:lnTo>
                <a:cubicBezTo>
                  <a:pt x="119797" y="67577"/>
                  <a:pt x="93011" y="74880"/>
                  <a:pt x="60000" y="74880"/>
                </a:cubicBezTo>
                <a:cubicBezTo>
                  <a:pt x="26988" y="74880"/>
                  <a:pt x="203" y="67577"/>
                  <a:pt x="37" y="58546"/>
                </a:cubicBezTo>
                <a:lnTo>
                  <a:pt x="0" y="58546"/>
                </a:lnTo>
                <a:lnTo>
                  <a:pt x="0" y="58444"/>
                </a:lnTo>
                <a:close/>
                <a:moveTo>
                  <a:pt x="59999" y="0"/>
                </a:moveTo>
                <a:cubicBezTo>
                  <a:pt x="91314" y="0"/>
                  <a:pt x="116699" y="6954"/>
                  <a:pt x="116699" y="15532"/>
                </a:cubicBezTo>
                <a:cubicBezTo>
                  <a:pt x="116699" y="24110"/>
                  <a:pt x="91314" y="31064"/>
                  <a:pt x="59999" y="31064"/>
                </a:cubicBezTo>
                <a:cubicBezTo>
                  <a:pt x="28685" y="31064"/>
                  <a:pt x="3300" y="24110"/>
                  <a:pt x="3300" y="15532"/>
                </a:cubicBezTo>
                <a:cubicBezTo>
                  <a:pt x="3300" y="6954"/>
                  <a:pt x="28685" y="0"/>
                  <a:pt x="59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5147732" y="523439"/>
            <a:ext cx="781399" cy="28935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</a:p>
        </p:txBody>
      </p:sp>
      <p:sp>
        <p:nvSpPr>
          <p:cNvPr id="796" name="Shape 796"/>
          <p:cNvSpPr/>
          <p:nvPr/>
        </p:nvSpPr>
        <p:spPr>
          <a:xfrm>
            <a:off x="5629485" y="556991"/>
            <a:ext cx="233758" cy="1861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69227"/>
                </a:moveTo>
                <a:lnTo>
                  <a:pt x="59957" y="83679"/>
                </a:lnTo>
                <a:lnTo>
                  <a:pt x="94898" y="83679"/>
                </a:lnTo>
                <a:lnTo>
                  <a:pt x="94898" y="69227"/>
                </a:lnTo>
                <a:close/>
                <a:moveTo>
                  <a:pt x="14926" y="16073"/>
                </a:moveTo>
                <a:lnTo>
                  <a:pt x="14926" y="32353"/>
                </a:lnTo>
                <a:lnTo>
                  <a:pt x="42048" y="49833"/>
                </a:lnTo>
                <a:lnTo>
                  <a:pt x="14926" y="67314"/>
                </a:lnTo>
                <a:lnTo>
                  <a:pt x="14926" y="83593"/>
                </a:lnTo>
                <a:lnTo>
                  <a:pt x="56509" y="56793"/>
                </a:lnTo>
                <a:lnTo>
                  <a:pt x="56509" y="42873"/>
                </a:lnTo>
                <a:close/>
                <a:moveTo>
                  <a:pt x="9501" y="0"/>
                </a:moveTo>
                <a:lnTo>
                  <a:pt x="110498" y="0"/>
                </a:lnTo>
                <a:cubicBezTo>
                  <a:pt x="115746" y="0"/>
                  <a:pt x="120000" y="5340"/>
                  <a:pt x="120000" y="11929"/>
                </a:cubicBezTo>
                <a:lnTo>
                  <a:pt x="120000" y="108070"/>
                </a:lnTo>
                <a:cubicBezTo>
                  <a:pt x="120000" y="114659"/>
                  <a:pt x="115746" y="119999"/>
                  <a:pt x="110498" y="119999"/>
                </a:cubicBezTo>
                <a:lnTo>
                  <a:pt x="9501" y="119999"/>
                </a:lnTo>
                <a:cubicBezTo>
                  <a:pt x="4253" y="119999"/>
                  <a:pt x="0" y="114659"/>
                  <a:pt x="0" y="108070"/>
                </a:cubicBezTo>
                <a:lnTo>
                  <a:pt x="0" y="11929"/>
                </a:lnTo>
                <a:cubicBezTo>
                  <a:pt x="0" y="5340"/>
                  <a:pt x="4253" y="0"/>
                  <a:pt x="9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Shape 797"/>
          <p:cNvCxnSpPr/>
          <p:nvPr/>
        </p:nvCxnSpPr>
        <p:spPr>
          <a:xfrm flipH="1">
            <a:off x="6940431" y="812800"/>
            <a:ext cx="10700" cy="57053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98" name="Shape 798"/>
          <p:cNvSpPr txBox="1"/>
          <p:nvPr/>
        </p:nvSpPr>
        <p:spPr>
          <a:xfrm>
            <a:off x="5844535" y="1054100"/>
            <a:ext cx="975457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HTTP/HTTPS</a:t>
            </a:r>
          </a:p>
        </p:txBody>
      </p:sp>
      <p:cxnSp>
        <p:nvCxnSpPr>
          <p:cNvPr id="799" name="Shape 799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0" name="Shape 800"/>
          <p:cNvSpPr/>
          <p:nvPr/>
        </p:nvSpPr>
        <p:spPr>
          <a:xfrm>
            <a:off x="6366932" y="584200"/>
            <a:ext cx="1295401" cy="228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clients</a:t>
            </a:r>
          </a:p>
        </p:txBody>
      </p:sp>
      <p:cxnSp>
        <p:nvCxnSpPr>
          <p:cNvPr id="801" name="Shape 801"/>
          <p:cNvCxnSpPr>
            <a:stCxn id="783" idx="2"/>
            <a:endCxn id="791" idx="0"/>
          </p:cNvCxnSpPr>
          <p:nvPr/>
        </p:nvCxnSpPr>
        <p:spPr>
          <a:xfrm>
            <a:off x="6364699" y="2214382"/>
            <a:ext cx="8400" cy="337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2" name="Shape 802"/>
          <p:cNvSpPr txBox="1"/>
          <p:nvPr/>
        </p:nvSpPr>
        <p:spPr>
          <a:xfrm>
            <a:off x="6446219" y="2256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</a:p>
        </p:txBody>
      </p:sp>
      <p:cxnSp>
        <p:nvCxnSpPr>
          <p:cNvPr id="803" name="Shape 803"/>
          <p:cNvCxnSpPr>
            <a:stCxn id="791" idx="2"/>
            <a:endCxn id="777" idx="0"/>
          </p:cNvCxnSpPr>
          <p:nvPr/>
        </p:nvCxnSpPr>
        <p:spPr>
          <a:xfrm flipH="1">
            <a:off x="5458158" y="3124199"/>
            <a:ext cx="915000" cy="436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782141973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530600" y="1871133"/>
            <a:ext cx="4842934" cy="2133598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5100928" y="2788806"/>
            <a:ext cx="1596204" cy="272242"/>
            <a:chOff x="3526128" y="1738940"/>
            <a:chExt cx="1596204" cy="272242"/>
          </a:xfrm>
        </p:grpSpPr>
        <p:sp>
          <p:nvSpPr>
            <p:cNvPr id="313" name="Shape 313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5092462" y="3364582"/>
            <a:ext cx="1613145" cy="272143"/>
            <a:chOff x="3526128" y="2035314"/>
            <a:chExt cx="1613145" cy="272143"/>
          </a:xfrm>
        </p:grpSpPr>
        <p:sp>
          <p:nvSpPr>
            <p:cNvPr id="316" name="Shape 316"/>
            <p:cNvSpPr/>
            <p:nvPr/>
          </p:nvSpPr>
          <p:spPr>
            <a:xfrm>
              <a:off x="3526128" y="2035314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887217" y="2049652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18" name="Shape 318"/>
          <p:cNvSpPr/>
          <p:nvPr/>
        </p:nvSpPr>
        <p:spPr>
          <a:xfrm>
            <a:off x="5100930" y="2221540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Load balancer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319" name="Shape 319"/>
          <p:cNvCxnSpPr>
            <a:endCxn id="318" idx="0"/>
          </p:cNvCxnSpPr>
          <p:nvPr/>
        </p:nvCxnSpPr>
        <p:spPr>
          <a:xfrm flipH="1">
            <a:off x="5899031" y="1503640"/>
            <a:ext cx="1500" cy="717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 txBox="1"/>
          <p:nvPr/>
        </p:nvSpPr>
        <p:spPr>
          <a:xfrm>
            <a:off x="324381" y="1599670"/>
            <a:ext cx="3096151" cy="2548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 access (app management, service management, org/space management, etc.) is routed to Cloud Controller via HTTP/HTTPS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21" name="Shape 321"/>
          <p:cNvCxnSpPr>
            <a:stCxn id="318" idx="2"/>
            <a:endCxn id="313" idx="0"/>
          </p:cNvCxnSpPr>
          <p:nvPr/>
        </p:nvCxnSpPr>
        <p:spPr>
          <a:xfrm>
            <a:off x="5899031" y="2493782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2" name="Shape 322"/>
          <p:cNvCxnSpPr>
            <a:stCxn id="313" idx="2"/>
            <a:endCxn id="316" idx="0"/>
          </p:cNvCxnSpPr>
          <p:nvPr/>
        </p:nvCxnSpPr>
        <p:spPr>
          <a:xfrm>
            <a:off x="5899030" y="3061048"/>
            <a:ext cx="0" cy="303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3" name="Shape 323"/>
          <p:cNvSpPr txBox="1"/>
          <p:nvPr/>
        </p:nvSpPr>
        <p:spPr>
          <a:xfrm>
            <a:off x="5037698" y="1257300"/>
            <a:ext cx="1725543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https://api.mypivotalcf.com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80551" y="2527300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039817" y="30945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2332" y="2209800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10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3014133" y="1532466"/>
            <a:ext cx="5731932" cy="2827866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334" name="Shape 334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36" name="Shape 336"/>
          <p:cNvSpPr/>
          <p:nvPr/>
        </p:nvSpPr>
        <p:spPr>
          <a:xfrm>
            <a:off x="5117862" y="1908273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Load balancer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337" name="Shape 337"/>
          <p:cNvCxnSpPr>
            <a:endCxn id="336" idx="0"/>
          </p:cNvCxnSpPr>
          <p:nvPr/>
        </p:nvCxnSpPr>
        <p:spPr>
          <a:xfrm flipH="1">
            <a:off x="5915963" y="1190373"/>
            <a:ext cx="1500" cy="717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38" name="Shape 338"/>
          <p:cNvCxnSpPr>
            <a:stCxn id="336" idx="2"/>
            <a:endCxn id="334" idx="0"/>
          </p:cNvCxnSpPr>
          <p:nvPr/>
        </p:nvCxnSpPr>
        <p:spPr>
          <a:xfrm>
            <a:off x="5915963" y="2180515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4926392" y="944033"/>
            <a:ext cx="198202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1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https://my-app.mypivotalcf.com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997482" y="2290570"/>
            <a:ext cx="1514684" cy="1834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HTTP(S) – TCP (Q1 2016) </a:t>
            </a:r>
            <a:endParaRPr lang="en-US" sz="10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742552" y="2891367"/>
            <a:ext cx="769614" cy="195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HTTP, TCP</a:t>
            </a:r>
            <a:endParaRPr lang="en-US" sz="10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44" name="Shape 344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673601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48" name="Shape 348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6485467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52" name="Shape 352"/>
          <p:cNvSpPr/>
          <p:nvPr/>
        </p:nvSpPr>
        <p:spPr>
          <a:xfrm>
            <a:off x="8210785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8271934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4" name="Shape 354"/>
          <p:cNvCxnSpPr>
            <a:stCxn id="334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5" name="Shape 355"/>
          <p:cNvCxnSpPr>
            <a:stCxn id="334" idx="2"/>
            <a:endCxn id="347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6" name="Shape 356"/>
          <p:cNvCxnSpPr>
            <a:stCxn id="334" idx="2"/>
            <a:endCxn id="351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153933" y="1532466"/>
            <a:ext cx="2757485" cy="27521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access is routed directly to an application </a:t>
            </a:r>
            <a:r>
              <a:rPr lang="en-US" sz="1600" b="0" i="0" u="none" strike="noStrike" cap="none" baseline="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instance for any number of </a:t>
            </a:r>
            <a:r>
              <a:rPr lang="en-US" sz="1600" b="0" i="0" u="none" strike="noStrike" cap="none" baseline="0" dirty="0" err="1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domans</a:t>
            </a:r>
            <a:endParaRPr lang="en-US"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</a:t>
            </a:r>
            <a:r>
              <a:rPr lang="en-US" sz="1600" b="0" i="0" u="none" strike="noStrike" cap="none" baseline="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load </a:t>
            </a: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balancing layer; </a:t>
            </a:r>
            <a:r>
              <a:rPr lang="en-US" sz="160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optionally at the routing layer; </a:t>
            </a:r>
            <a:r>
              <a:rPr lang="en-US" sz="1600" b="0" i="0" u="none" strike="noStrike" cap="none" baseline="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</a:t>
            </a: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internal PCF traffic is trusted </a:t>
            </a:r>
            <a:r>
              <a:rPr lang="en-US" sz="1600" b="0" i="0" u="none" strike="noStrike" cap="none" baseline="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  <a:r>
              <a:rPr lang="en-US" sz="160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(or TCP in PCF 1.7+)</a:t>
            </a:r>
            <a:endParaRPr lang="en-US" sz="1600" b="0" i="0" u="none" strike="noStrike" cap="none" baseline="0" dirty="0" smtClean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67" y="1913466"/>
            <a:ext cx="279399" cy="27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6132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14133" y="2201333"/>
            <a:ext cx="5731932" cy="21589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External </a:t>
            </a:r>
            <a:r>
              <a:rPr lang="en-US" sz="3200" b="0" i="0" u="none" strike="noStrike" cap="none" baseline="0" dirty="0" smtClean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Load Balancer</a:t>
            </a:r>
            <a:endParaRPr lang="en-US" sz="3200" b="0" i="0" u="none" strike="noStrike" cap="none" baseline="0" dirty="0">
              <a:solidFill>
                <a:srgbClr val="00685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17861" y="2475539"/>
            <a:ext cx="1596204" cy="272242"/>
            <a:chOff x="3526128" y="1738940"/>
            <a:chExt cx="1596204" cy="272242"/>
          </a:xfrm>
        </p:grpSpPr>
        <p:sp>
          <p:nvSpPr>
            <p:cNvPr id="366" name="Shape 366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68" name="Shape 368"/>
          <p:cNvSpPr/>
          <p:nvPr/>
        </p:nvSpPr>
        <p:spPr>
          <a:xfrm>
            <a:off x="5126330" y="1662741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</a:t>
            </a: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Load</a:t>
            </a:r>
            <a:r>
              <a:rPr lang="en-US" sz="1200" b="0" i="0" u="none" strike="noStrike" cap="none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Balancer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369" name="Shape 369"/>
          <p:cNvCxnSpPr>
            <a:endCxn id="368" idx="0"/>
          </p:cNvCxnSpPr>
          <p:nvPr/>
        </p:nvCxnSpPr>
        <p:spPr>
          <a:xfrm>
            <a:off x="5917531" y="1376541"/>
            <a:ext cx="6900" cy="2862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0" name="Shape 370"/>
          <p:cNvCxnSpPr>
            <a:stCxn id="368" idx="2"/>
            <a:endCxn id="366" idx="0"/>
          </p:cNvCxnSpPr>
          <p:nvPr/>
        </p:nvCxnSpPr>
        <p:spPr>
          <a:xfrm flipH="1">
            <a:off x="5916031" y="1934983"/>
            <a:ext cx="8400" cy="54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1" name="Shape 371"/>
          <p:cNvSpPr txBox="1"/>
          <p:nvPr/>
        </p:nvSpPr>
        <p:spPr>
          <a:xfrm>
            <a:off x="5223579" y="1070578"/>
            <a:ext cx="1384767" cy="289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HTTP/HTTPS/ TCP </a:t>
            </a:r>
            <a:endParaRPr lang="en-US" sz="10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5997481" y="2201333"/>
            <a:ext cx="1262235" cy="2589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HTTP(S) / TCP</a:t>
            </a:r>
            <a:endParaRPr lang="en-US" sz="10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742552" y="2862622"/>
            <a:ext cx="963210" cy="274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 / TCP </a:t>
            </a:r>
            <a:endParaRPr lang="en-US" sz="1000" b="0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310469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77089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76" name="Shape 376"/>
          <p:cNvSpPr/>
          <p:nvPr/>
        </p:nvSpPr>
        <p:spPr>
          <a:xfrm>
            <a:off x="4612453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73601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122335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188955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80" name="Shape 380"/>
          <p:cNvSpPr/>
          <p:nvPr/>
        </p:nvSpPr>
        <p:spPr>
          <a:xfrm>
            <a:off x="6424319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6485467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908803" y="3335862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975421" y="3738232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84" name="Shape 384"/>
          <p:cNvSpPr/>
          <p:nvPr/>
        </p:nvSpPr>
        <p:spPr>
          <a:xfrm>
            <a:off x="8210785" y="3767591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271934" y="3366707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86" name="Shape 386"/>
          <p:cNvCxnSpPr>
            <a:stCxn id="366" idx="2"/>
          </p:cNvCxnSpPr>
          <p:nvPr/>
        </p:nvCxnSpPr>
        <p:spPr>
          <a:xfrm flipH="1">
            <a:off x="4106363" y="2747781"/>
            <a:ext cx="1809600" cy="1002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7" name="Shape 387"/>
          <p:cNvCxnSpPr>
            <a:stCxn id="366" idx="2"/>
            <a:endCxn id="379" idx="0"/>
          </p:cNvCxnSpPr>
          <p:nvPr/>
        </p:nvCxnSpPr>
        <p:spPr>
          <a:xfrm>
            <a:off x="5915963" y="2747781"/>
            <a:ext cx="3300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8" name="Shape 388"/>
          <p:cNvCxnSpPr>
            <a:stCxn id="366" idx="2"/>
            <a:endCxn id="383" idx="0"/>
          </p:cNvCxnSpPr>
          <p:nvPr/>
        </p:nvCxnSpPr>
        <p:spPr>
          <a:xfrm>
            <a:off x="5915963" y="2747781"/>
            <a:ext cx="1789799" cy="99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9" name="Shape 389"/>
          <p:cNvSpPr txBox="1"/>
          <p:nvPr/>
        </p:nvSpPr>
        <p:spPr>
          <a:xfrm>
            <a:off x="180445" y="1616604"/>
            <a:ext cx="2757485" cy="17869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 Proxy can be replaced with an external Load Balancer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SSL is terminated at the Load </a:t>
            </a:r>
            <a:r>
              <a:rPr lang="en-US" sz="1600" b="0" i="0" u="none" strike="noStrike" cap="none" baseline="0" dirty="0" smtClea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Balancer and/or Router</a:t>
            </a:r>
            <a:endParaRPr lang="en-US" sz="1600" b="0" i="0" u="none" strike="noStrike" cap="none" baseline="0" dirty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18988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396" name="Shape 396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97" name="Shape 397"/>
          <p:cNvGrpSpPr/>
          <p:nvPr/>
        </p:nvGrpSpPr>
        <p:grpSpPr>
          <a:xfrm>
            <a:off x="3310469" y="3522128"/>
            <a:ext cx="1600198" cy="775848"/>
            <a:chOff x="3310469" y="3335862"/>
            <a:chExt cx="1600198" cy="775848"/>
          </a:xfrm>
        </p:grpSpPr>
        <p:sp>
          <p:nvSpPr>
            <p:cNvPr id="398" name="Shape 398"/>
            <p:cNvSpPr/>
            <p:nvPr/>
          </p:nvSpPr>
          <p:spPr>
            <a:xfrm>
              <a:off x="3310469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377089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612453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673601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403" name="Shape 403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485467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408" name="Shape 408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12" name="Shape 412"/>
          <p:cNvSpPr txBox="1"/>
          <p:nvPr/>
        </p:nvSpPr>
        <p:spPr>
          <a:xfrm>
            <a:off x="180445" y="1532466"/>
            <a:ext cx="2757485" cy="271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connect directly to managed services via assigned addresses and ports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6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 can access “user provided” services outside of the PCF VLAN</a:t>
            </a:r>
          </a:p>
        </p:txBody>
      </p:sp>
      <p:grpSp>
        <p:nvGrpSpPr>
          <p:cNvPr id="413" name="Shape 413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414" name="Shape 414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419" name="Shape 419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829675" y="3087850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50392" y="3394910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23" name="Shape 423"/>
          <p:cNvCxnSpPr>
            <a:stCxn id="409" idx="3"/>
            <a:endCxn id="415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4" name="Shape 424"/>
          <p:cNvCxnSpPr>
            <a:stCxn id="404" idx="3"/>
            <a:endCxn id="415" idx="1"/>
          </p:cNvCxnSpPr>
          <p:nvPr/>
        </p:nvCxnSpPr>
        <p:spPr>
          <a:xfrm rot="10800000" flipH="1">
            <a:off x="4837560" y="2527069"/>
            <a:ext cx="636000" cy="626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5" name="Shape 425"/>
          <p:cNvCxnSpPr>
            <a:stCxn id="404" idx="3"/>
            <a:endCxn id="420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6" name="Shape 426"/>
          <p:cNvCxnSpPr>
            <a:stCxn id="399" idx="3"/>
            <a:endCxn id="420" idx="1"/>
          </p:cNvCxnSpPr>
          <p:nvPr/>
        </p:nvCxnSpPr>
        <p:spPr>
          <a:xfrm rot="10800000" flipH="1">
            <a:off x="4837561" y="3483703"/>
            <a:ext cx="636000" cy="57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27" name="Shape 427"/>
          <p:cNvSpPr/>
          <p:nvPr/>
        </p:nvSpPr>
        <p:spPr>
          <a:xfrm>
            <a:off x="8797728" y="3970644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8" name="Shape 428"/>
          <p:cNvCxnSpPr>
            <a:stCxn id="399" idx="3"/>
            <a:endCxn id="394" idx="1"/>
          </p:cNvCxnSpPr>
          <p:nvPr/>
        </p:nvCxnSpPr>
        <p:spPr>
          <a:xfrm rot="10800000" flipH="1">
            <a:off x="4837561" y="4051003"/>
            <a:ext cx="2583299" cy="8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573645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7420788" y="3914912"/>
            <a:ext cx="1613145" cy="272143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Service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 Access</a:t>
            </a:r>
          </a:p>
        </p:txBody>
      </p:sp>
      <p:sp>
        <p:nvSpPr>
          <p:cNvPr id="396" name="Shape 396"/>
          <p:cNvSpPr/>
          <p:nvPr/>
        </p:nvSpPr>
        <p:spPr>
          <a:xfrm>
            <a:off x="3014133" y="1532466"/>
            <a:ext cx="4343400" cy="2895600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310469" y="3522128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377089" y="3924498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400" name="Shape 400"/>
          <p:cNvSpPr/>
          <p:nvPr/>
        </p:nvSpPr>
        <p:spPr>
          <a:xfrm>
            <a:off x="4612453" y="3953857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4673601" y="3552973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02" name="Shape 402"/>
          <p:cNvGrpSpPr/>
          <p:nvPr/>
        </p:nvGrpSpPr>
        <p:grpSpPr>
          <a:xfrm>
            <a:off x="3310468" y="2616194"/>
            <a:ext cx="1600198" cy="775848"/>
            <a:chOff x="5122335" y="3335862"/>
            <a:chExt cx="1600198" cy="775848"/>
          </a:xfrm>
        </p:grpSpPr>
        <p:sp>
          <p:nvSpPr>
            <p:cNvPr id="403" name="Shape 403"/>
            <p:cNvSpPr/>
            <p:nvPr/>
          </p:nvSpPr>
          <p:spPr>
            <a:xfrm>
              <a:off x="5122335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5188955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424319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485467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310470" y="1701796"/>
            <a:ext cx="1600198" cy="775848"/>
            <a:chOff x="6908803" y="3335862"/>
            <a:chExt cx="1600198" cy="775848"/>
          </a:xfrm>
        </p:grpSpPr>
        <p:sp>
          <p:nvSpPr>
            <p:cNvPr id="408" name="Shape 408"/>
            <p:cNvSpPr/>
            <p:nvPr/>
          </p:nvSpPr>
          <p:spPr>
            <a:xfrm>
              <a:off x="6908803" y="3335862"/>
              <a:ext cx="1600198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975421" y="3738232"/>
              <a:ext cx="1460472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8210785" y="3767591"/>
              <a:ext cx="178679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8271934" y="3366707"/>
              <a:ext cx="174528" cy="189294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12" name="Shape 412"/>
          <p:cNvSpPr txBox="1"/>
          <p:nvPr/>
        </p:nvSpPr>
        <p:spPr>
          <a:xfrm>
            <a:off x="180444" y="1329156"/>
            <a:ext cx="2757485" cy="271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228600" lvl="0" indent="-228600">
              <a:buClr>
                <a:srgbClr val="2C95DD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4D4D4D"/>
                </a:solidFill>
                <a:ea typeface="Arial"/>
                <a:cs typeface="Arial"/>
                <a:sym typeface="Arial"/>
                <a:rtl val="0"/>
              </a:rPr>
              <a:t>Users can access managed services from outside the PCF VLAN as allowed by firewall rules</a:t>
            </a:r>
          </a:p>
          <a:p>
            <a:pPr marL="685800" lvl="1" indent="-177800">
              <a:spcBef>
                <a:spcPts val="240"/>
              </a:spcBef>
              <a:buClr>
                <a:srgbClr val="2C95DD"/>
              </a:buClr>
              <a:buSzPct val="100000"/>
              <a:buFont typeface="Arial"/>
              <a:buChar char="–"/>
            </a:pPr>
            <a:r>
              <a:rPr lang="en-US" sz="1200" dirty="0">
                <a:solidFill>
                  <a:srgbClr val="4D4D4D"/>
                </a:solidFill>
                <a:ea typeface="Arial"/>
                <a:cs typeface="Arial"/>
                <a:sym typeface="Arial"/>
                <a:rtl val="0"/>
              </a:rPr>
              <a:t>ports are dependent on the service</a:t>
            </a:r>
          </a:p>
          <a:p>
            <a:pPr marL="685800" lvl="1" indent="-101600">
              <a:spcBef>
                <a:spcPts val="240"/>
              </a:spcBef>
              <a:buClr>
                <a:srgbClr val="2C95DD"/>
              </a:buClr>
            </a:pPr>
            <a:endParaRPr lang="en-US" sz="1200" dirty="0">
              <a:solidFill>
                <a:srgbClr val="4D4D4D"/>
              </a:solidFill>
              <a:ea typeface="Arial"/>
              <a:cs typeface="Arial"/>
              <a:sym typeface="Arial"/>
              <a:rtl val="0"/>
            </a:endParaRPr>
          </a:p>
          <a:p>
            <a:pPr marL="228600" lvl="0" indent="-228600">
              <a:spcBef>
                <a:spcPts val="320"/>
              </a:spcBef>
              <a:buClr>
                <a:srgbClr val="2C95DD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4D4D4D"/>
                </a:solidFill>
                <a:ea typeface="Arial"/>
                <a:cs typeface="Arial"/>
                <a:sym typeface="Arial"/>
                <a:rtl val="0"/>
              </a:rPr>
              <a:t>Some services (e.g. RabbitMQ expose dashboard UIs on additional ports </a:t>
            </a:r>
          </a:p>
          <a:p>
            <a:pPr marL="685800" lvl="1" indent="-101600">
              <a:spcBef>
                <a:spcPts val="240"/>
              </a:spcBef>
              <a:buClr>
                <a:srgbClr val="2C95DD"/>
              </a:buClr>
            </a:pPr>
            <a:endParaRPr lang="en-US" sz="1200" dirty="0">
              <a:solidFill>
                <a:srgbClr val="4D4D4D"/>
              </a:solidFill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5473457" y="2094582"/>
            <a:ext cx="1613145" cy="568474"/>
            <a:chOff x="5473457" y="2094582"/>
            <a:chExt cx="1613145" cy="568474"/>
          </a:xfrm>
        </p:grpSpPr>
        <p:sp>
          <p:nvSpPr>
            <p:cNvPr id="414" name="Shape 414"/>
            <p:cNvSpPr/>
            <p:nvPr/>
          </p:nvSpPr>
          <p:spPr>
            <a:xfrm>
              <a:off x="5473457" y="2094582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5473457" y="23909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829675" y="2131116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850392" y="24381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5473457" y="3051315"/>
            <a:ext cx="1613145" cy="568474"/>
            <a:chOff x="5473457" y="3051315"/>
            <a:chExt cx="1613145" cy="568474"/>
          </a:xfrm>
        </p:grpSpPr>
        <p:sp>
          <p:nvSpPr>
            <p:cNvPr id="419" name="Shape 419"/>
            <p:cNvSpPr/>
            <p:nvPr/>
          </p:nvSpPr>
          <p:spPr>
            <a:xfrm>
              <a:off x="5473457" y="3051315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Broker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73457" y="33476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 Nodes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829675" y="3087850"/>
              <a:ext cx="194025" cy="194020"/>
            </a:xfrm>
            <a:custGeom>
              <a:avLst/>
              <a:gdLst/>
              <a:ahLst/>
              <a:cxnLst/>
              <a:rect l="0" t="0" r="0" b="0"/>
              <a:pathLst>
                <a:path w="3195025" h="3194985" extrusionOk="0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50392" y="3394910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23" name="Shape 423"/>
          <p:cNvCxnSpPr>
            <a:stCxn id="409" idx="3"/>
            <a:endCxn id="415" idx="1"/>
          </p:cNvCxnSpPr>
          <p:nvPr/>
        </p:nvCxnSpPr>
        <p:spPr>
          <a:xfrm>
            <a:off x="4837560" y="2238771"/>
            <a:ext cx="636000" cy="2883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4" name="Shape 424"/>
          <p:cNvCxnSpPr>
            <a:stCxn id="404" idx="3"/>
            <a:endCxn id="415" idx="1"/>
          </p:cNvCxnSpPr>
          <p:nvPr/>
        </p:nvCxnSpPr>
        <p:spPr>
          <a:xfrm rot="10800000" flipH="1">
            <a:off x="4837560" y="2527069"/>
            <a:ext cx="636000" cy="626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5" name="Shape 425"/>
          <p:cNvCxnSpPr>
            <a:stCxn id="404" idx="3"/>
            <a:endCxn id="420" idx="1"/>
          </p:cNvCxnSpPr>
          <p:nvPr/>
        </p:nvCxnSpPr>
        <p:spPr>
          <a:xfrm>
            <a:off x="4837560" y="3153169"/>
            <a:ext cx="636000" cy="3306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26" name="Shape 426"/>
          <p:cNvCxnSpPr>
            <a:stCxn id="399" idx="3"/>
            <a:endCxn id="420" idx="1"/>
          </p:cNvCxnSpPr>
          <p:nvPr/>
        </p:nvCxnSpPr>
        <p:spPr>
          <a:xfrm rot="10800000" flipH="1">
            <a:off x="4837561" y="3483703"/>
            <a:ext cx="636000" cy="57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27" name="Shape 427"/>
          <p:cNvSpPr/>
          <p:nvPr/>
        </p:nvSpPr>
        <p:spPr>
          <a:xfrm>
            <a:off x="8797728" y="3970644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8" name="Shape 428"/>
          <p:cNvCxnSpPr>
            <a:stCxn id="399" idx="3"/>
            <a:endCxn id="394" idx="1"/>
          </p:cNvCxnSpPr>
          <p:nvPr/>
        </p:nvCxnSpPr>
        <p:spPr>
          <a:xfrm rot="10800000" flipH="1">
            <a:off x="4837561" y="4051003"/>
            <a:ext cx="2583299" cy="81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" name="Shape 468"/>
          <p:cNvCxnSpPr/>
          <p:nvPr/>
        </p:nvCxnSpPr>
        <p:spPr>
          <a:xfrm flipH="1">
            <a:off x="7086602" y="1261584"/>
            <a:ext cx="186300" cy="1265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38" name="Shape 469"/>
          <p:cNvSpPr txBox="1"/>
          <p:nvPr/>
        </p:nvSpPr>
        <p:spPr>
          <a:xfrm>
            <a:off x="7037503" y="7874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cxnSp>
        <p:nvCxnSpPr>
          <p:cNvPr id="39" name="Shape 470"/>
          <p:cNvCxnSpPr/>
          <p:nvPr/>
        </p:nvCxnSpPr>
        <p:spPr>
          <a:xfrm flipH="1">
            <a:off x="7086602" y="1261617"/>
            <a:ext cx="584100" cy="2222099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138404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 lvl="0">
              <a:defRPr sz="1800"/>
            </a:pPr>
            <a:r>
              <a:rPr lang="en-US" sz="3200" dirty="0" smtClean="0"/>
              <a:t>Security Groups – A Layered Approach</a:t>
            </a:r>
            <a:endParaRPr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047750"/>
            <a:ext cx="16344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/>
              <a:t>Network Edge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5448" y="1381594"/>
            <a:ext cx="21600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/>
              <a:t>Hardware Firewalls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1745218"/>
            <a:ext cx="23785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 err="1"/>
              <a:t>IaaS</a:t>
            </a:r>
            <a:r>
              <a:rPr lang="en-US" dirty="0"/>
              <a:t> Security Groups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0" y="2113465"/>
            <a:ext cx="34034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 smtClean="0"/>
              <a:t>CF BOSH </a:t>
            </a:r>
            <a:br>
              <a:rPr lang="en-US" dirty="0" smtClean="0"/>
            </a:br>
            <a:r>
              <a:rPr lang="en-US" dirty="0" smtClean="0"/>
              <a:t>Default Network Security Rules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86400" y="2759796"/>
            <a:ext cx="3377848" cy="646331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 smtClean="0"/>
              <a:t>Elastic Runtime </a:t>
            </a:r>
            <a:br>
              <a:rPr lang="en-US" dirty="0" smtClean="0"/>
            </a:br>
            <a:r>
              <a:rPr lang="en-US" dirty="0" smtClean="0"/>
              <a:t>Default Network Security </a:t>
            </a:r>
            <a:r>
              <a:rPr lang="en-US" dirty="0"/>
              <a:t>Rules</a:t>
            </a:r>
            <a:endParaRPr lang="en-US" dirty="0">
              <a:solidFill>
                <a:srgbClr val="00685D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91200" y="3505106"/>
            <a:ext cx="198049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b="1" dirty="0"/>
              <a:t>CF Application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Security </a:t>
            </a:r>
            <a:r>
              <a:rPr lang="en-US" b="1" dirty="0"/>
              <a:t>Groups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5350"/>
            <a:ext cx="2751582" cy="2990850"/>
          </a:xfrm>
          <a:prstGeom prst="rect">
            <a:avLst/>
          </a:prstGeom>
        </p:spPr>
      </p:pic>
      <p:cxnSp>
        <p:nvCxnSpPr>
          <p:cNvPr id="19" name="Straight Connector 18"/>
          <p:cNvCxnSpPr>
            <a:endCxn id="11" idx="1"/>
          </p:cNvCxnSpPr>
          <p:nvPr/>
        </p:nvCxnSpPr>
        <p:spPr>
          <a:xfrm flipV="1">
            <a:off x="2971800" y="1232416"/>
            <a:ext cx="1600200" cy="577334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1"/>
          </p:cNvCxnSpPr>
          <p:nvPr/>
        </p:nvCxnSpPr>
        <p:spPr>
          <a:xfrm flipV="1">
            <a:off x="2895600" y="1566260"/>
            <a:ext cx="1849848" cy="31969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3" idx="1"/>
          </p:cNvCxnSpPr>
          <p:nvPr/>
        </p:nvCxnSpPr>
        <p:spPr>
          <a:xfrm flipV="1">
            <a:off x="2819400" y="1929884"/>
            <a:ext cx="2133600" cy="32268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1"/>
          </p:cNvCxnSpPr>
          <p:nvPr/>
        </p:nvCxnSpPr>
        <p:spPr>
          <a:xfrm>
            <a:off x="2743200" y="2038350"/>
            <a:ext cx="2438400" cy="398281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5" idx="1"/>
          </p:cNvCxnSpPr>
          <p:nvPr/>
        </p:nvCxnSpPr>
        <p:spPr>
          <a:xfrm>
            <a:off x="2667000" y="2114550"/>
            <a:ext cx="2819400" cy="968412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90800" y="2203045"/>
            <a:ext cx="3200400" cy="166410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ardrop 58"/>
          <p:cNvSpPr/>
          <p:nvPr/>
        </p:nvSpPr>
        <p:spPr>
          <a:xfrm rot="18900000">
            <a:off x="2393892" y="2298642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>
            <a:endCxn id="64" idx="0"/>
          </p:cNvCxnSpPr>
          <p:nvPr/>
        </p:nvCxnSpPr>
        <p:spPr>
          <a:xfrm>
            <a:off x="2448304" y="2359930"/>
            <a:ext cx="1668188" cy="158342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79983" y="3943350"/>
            <a:ext cx="16730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1800"/>
            </a:pPr>
            <a:r>
              <a:rPr lang="en-US" dirty="0" smtClean="0"/>
              <a:t>My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7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 </a:t>
            </a:r>
            <a:r>
              <a:rPr lang="en-US" dirty="0" smtClean="0"/>
              <a:t>– Highlights</a:t>
            </a:r>
            <a:endParaRPr lang="en-US" dirty="0"/>
          </a:p>
        </p:txBody>
      </p:sp>
      <p:sp>
        <p:nvSpPr>
          <p:cNvPr id="52" name="Shape 5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1800" dirty="0"/>
              <a:t>O</a:t>
            </a:r>
            <a:r>
              <a:rPr lang="en-US" sz="1800" dirty="0" smtClean="0"/>
              <a:t>utbound firewall rules to restrict network traffic to applications </a:t>
            </a:r>
          </a:p>
          <a:p>
            <a:pPr>
              <a:defRPr sz="1800"/>
            </a:pPr>
            <a:r>
              <a:rPr lang="en-US" sz="1800" dirty="0" smtClean="0"/>
              <a:t>A set of </a:t>
            </a:r>
            <a:r>
              <a:rPr lang="en-US" sz="1800" dirty="0"/>
              <a:t>whitelist rules </a:t>
            </a:r>
            <a:r>
              <a:rPr lang="en-US" sz="1800" dirty="0" smtClean="0"/>
              <a:t>in three targets</a:t>
            </a:r>
            <a:endParaRPr lang="en-US" sz="1800" dirty="0"/>
          </a:p>
          <a:p>
            <a:pPr lvl="1">
              <a:defRPr sz="1800"/>
            </a:pPr>
            <a:r>
              <a:rPr lang="en-US" sz="1800" dirty="0" smtClean="0"/>
              <a:t>All running application (“Global Running”)</a:t>
            </a:r>
          </a:p>
          <a:p>
            <a:pPr lvl="1">
              <a:defRPr sz="1800"/>
            </a:pPr>
            <a:r>
              <a:rPr lang="en-US" sz="1800" dirty="0" smtClean="0"/>
              <a:t>All application in staging mode (“Global Staging”)</a:t>
            </a:r>
          </a:p>
          <a:p>
            <a:pPr lvl="1">
              <a:defRPr sz="1800"/>
            </a:pPr>
            <a:r>
              <a:rPr lang="en-US" sz="1800" dirty="0" smtClean="0"/>
              <a:t>Specific groups of applications (“Space”)</a:t>
            </a:r>
          </a:p>
          <a:p>
            <a:pPr>
              <a:defRPr sz="1800"/>
            </a:pPr>
            <a:r>
              <a:rPr lang="en-US" sz="1800" dirty="0" smtClean="0"/>
              <a:t>Rules are automatically applied at the app-container creation</a:t>
            </a:r>
          </a:p>
          <a:p>
            <a:pPr lvl="1">
              <a:defRPr sz="1800"/>
            </a:pPr>
            <a:r>
              <a:rPr lang="en-US" sz="1800" dirty="0"/>
              <a:t>R</a:t>
            </a:r>
            <a:r>
              <a:rPr lang="en-US" sz="1800" dirty="0" smtClean="0"/>
              <a:t>esult </a:t>
            </a:r>
            <a:r>
              <a:rPr lang="en-US" sz="1800" dirty="0"/>
              <a:t>in IPTABLES rules </a:t>
            </a:r>
            <a:r>
              <a:rPr lang="en-US" sz="1800" dirty="0" smtClean="0"/>
              <a:t>applied </a:t>
            </a:r>
            <a:r>
              <a:rPr lang="en-US" sz="1800" dirty="0"/>
              <a:t>to the </a:t>
            </a:r>
            <a:r>
              <a:rPr lang="en-US" sz="1800" dirty="0" smtClean="0"/>
              <a:t>virtual </a:t>
            </a:r>
            <a:r>
              <a:rPr lang="en-US" sz="1800" dirty="0"/>
              <a:t>network interface used by application </a:t>
            </a:r>
            <a:r>
              <a:rPr lang="en-US" sz="1800" dirty="0" smtClean="0"/>
              <a:t>containers</a:t>
            </a:r>
          </a:p>
          <a:p>
            <a:pPr lvl="1">
              <a:defRPr sz="1800"/>
            </a:pPr>
            <a:r>
              <a:rPr lang="en-US" sz="1800" dirty="0"/>
              <a:t>The rule at the bottom of the chain is REJECT</a:t>
            </a:r>
          </a:p>
          <a:p>
            <a:pPr marL="457200" lvl="1" indent="0">
              <a:buNone/>
              <a:defRPr sz="1800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904739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- Example</a:t>
            </a:r>
            <a:endParaRPr lang="en-US" dirty="0"/>
          </a:p>
        </p:txBody>
      </p:sp>
      <p:pic>
        <p:nvPicPr>
          <p:cNvPr id="2" name="Picture 1" descr="Screen Shot 2014-09-18 at 4.31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2" y="971551"/>
            <a:ext cx="78377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719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4267200" y="1024466"/>
            <a:ext cx="4343400" cy="3361263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End-User Identity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sz="quarter" idx="10"/>
          </p:nvPr>
        </p:nvSpPr>
        <p:spPr>
          <a:xfrm>
            <a:off x="366715" y="971550"/>
            <a:ext cx="3748086" cy="36306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UAA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an OAuth2 token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Handles web authentication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manages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access and refresh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tokens</a:t>
            </a:r>
          </a:p>
          <a:p>
            <a:pPr lvl="1"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ea typeface="Arial"/>
                <a:sym typeface="Arial"/>
                <a:rtl val="0"/>
              </a:rPr>
              <a:t>by default, </a:t>
            </a:r>
            <a:r>
              <a:rPr lang="en-US" sz="1800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stores usernames </a:t>
            </a:r>
            <a:r>
              <a:rPr lang="en-US" sz="1800" dirty="0">
                <a:solidFill>
                  <a:schemeClr val="dk1"/>
                </a:solidFill>
                <a:ea typeface="Arial"/>
                <a:sym typeface="Arial"/>
                <a:rtl val="0"/>
              </a:rPr>
              <a:t>and passwords in CCDB</a:t>
            </a:r>
          </a:p>
          <a:p>
            <a:pPr lvl="1"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ea typeface="Arial"/>
                <a:sym typeface="Arial"/>
                <a:rtl val="0"/>
              </a:rPr>
              <a:t>LDAP/AD </a:t>
            </a:r>
            <a:r>
              <a:rPr lang="en-US" sz="1800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integration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ea typeface="Arial"/>
                <a:sym typeface="Arial"/>
                <a:rtl val="0"/>
              </a:rPr>
              <a:t>SAML SSO </a:t>
            </a:r>
            <a:r>
              <a:rPr lang="en-US" sz="1800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Integration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interactions with the API must include a valid OAuth2 access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token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All applications can integrate with Pivotal Single Sign On services for their own Oauth2 identity zones 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652187" y="3560810"/>
            <a:ext cx="1611864" cy="503187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UAA</a:t>
            </a:r>
          </a:p>
        </p:txBody>
      </p:sp>
      <p:sp>
        <p:nvSpPr>
          <p:cNvPr id="654" name="Shape 654"/>
          <p:cNvSpPr/>
          <p:nvPr/>
        </p:nvSpPr>
        <p:spPr>
          <a:xfrm>
            <a:off x="5952401" y="3622342"/>
            <a:ext cx="273084" cy="143490"/>
          </a:xfrm>
          <a:custGeom>
            <a:avLst/>
            <a:gdLst/>
            <a:ahLst/>
            <a:cxnLst/>
            <a:rect l="0" t="0" r="0" b="0"/>
            <a:pathLst>
              <a:path w="2065579" h="1046012" extrusionOk="0">
                <a:moveTo>
                  <a:pt x="1760487" y="351205"/>
                </a:moveTo>
                <a:cubicBezTo>
                  <a:pt x="1665603" y="351205"/>
                  <a:pt x="1588685" y="428123"/>
                  <a:pt x="1588685" y="523007"/>
                </a:cubicBezTo>
                <a:cubicBezTo>
                  <a:pt x="1588685" y="617891"/>
                  <a:pt x="1665603" y="694809"/>
                  <a:pt x="1760487" y="694809"/>
                </a:cubicBezTo>
                <a:cubicBezTo>
                  <a:pt x="1855371" y="694809"/>
                  <a:pt x="1932289" y="617891"/>
                  <a:pt x="1932289" y="523007"/>
                </a:cubicBezTo>
                <a:cubicBezTo>
                  <a:pt x="1932289" y="428123"/>
                  <a:pt x="1855371" y="351205"/>
                  <a:pt x="1760487" y="351205"/>
                </a:cubicBezTo>
                <a:close/>
                <a:moveTo>
                  <a:pt x="1542573" y="0"/>
                </a:moveTo>
                <a:cubicBezTo>
                  <a:pt x="1831421" y="0"/>
                  <a:pt x="2065579" y="234158"/>
                  <a:pt x="2065579" y="523006"/>
                </a:cubicBezTo>
                <a:cubicBezTo>
                  <a:pt x="2065579" y="811854"/>
                  <a:pt x="1831421" y="1046012"/>
                  <a:pt x="1542573" y="1046012"/>
                </a:cubicBezTo>
                <a:cubicBezTo>
                  <a:pt x="1320299" y="1046012"/>
                  <a:pt x="1130410" y="907353"/>
                  <a:pt x="1055933" y="711331"/>
                </a:cubicBezTo>
                <a:lnTo>
                  <a:pt x="188330" y="711331"/>
                </a:lnTo>
                <a:lnTo>
                  <a:pt x="188327" y="711334"/>
                </a:lnTo>
                <a:lnTo>
                  <a:pt x="0" y="523007"/>
                </a:lnTo>
                <a:lnTo>
                  <a:pt x="187821" y="335186"/>
                </a:lnTo>
                <a:lnTo>
                  <a:pt x="369695" y="517060"/>
                </a:lnTo>
                <a:lnTo>
                  <a:pt x="552076" y="334679"/>
                </a:lnTo>
                <a:lnTo>
                  <a:pt x="554444" y="334679"/>
                </a:lnTo>
                <a:lnTo>
                  <a:pt x="736824" y="517059"/>
                </a:lnTo>
                <a:lnTo>
                  <a:pt x="919204" y="334679"/>
                </a:lnTo>
                <a:lnTo>
                  <a:pt x="1055934" y="334679"/>
                </a:lnTo>
                <a:cubicBezTo>
                  <a:pt x="1130411" y="138659"/>
                  <a:pt x="1320300" y="0"/>
                  <a:pt x="15425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58" name="Shape 658"/>
          <p:cNvGrpSpPr/>
          <p:nvPr/>
        </p:nvGrpSpPr>
        <p:grpSpPr>
          <a:xfrm>
            <a:off x="5566597" y="1942140"/>
            <a:ext cx="1596204" cy="272242"/>
            <a:chOff x="5608930" y="1476473"/>
            <a:chExt cx="1596204" cy="272242"/>
          </a:xfrm>
        </p:grpSpPr>
        <p:sp>
          <p:nvSpPr>
            <p:cNvPr id="659" name="Shape 659"/>
            <p:cNvSpPr/>
            <p:nvPr/>
          </p:nvSpPr>
          <p:spPr>
            <a:xfrm>
              <a:off x="5608930" y="1476473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6956585" y="15056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661" name="Shape 661"/>
          <p:cNvCxnSpPr>
            <a:endCxn id="659" idx="0"/>
          </p:cNvCxnSpPr>
          <p:nvPr/>
        </p:nvCxnSpPr>
        <p:spPr>
          <a:xfrm>
            <a:off x="6364699" y="1647240"/>
            <a:ext cx="0" cy="2949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62" name="Shape 662"/>
          <p:cNvSpPr txBox="1"/>
          <p:nvPr/>
        </p:nvSpPr>
        <p:spPr>
          <a:xfrm>
            <a:off x="6446219" y="1680633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5566597" y="1363133"/>
            <a:ext cx="1596202" cy="283983"/>
            <a:chOff x="5608930" y="897466"/>
            <a:chExt cx="1596202" cy="283983"/>
          </a:xfrm>
        </p:grpSpPr>
        <p:sp>
          <p:nvSpPr>
            <p:cNvPr id="664" name="Shape 664"/>
            <p:cNvSpPr/>
            <p:nvPr/>
          </p:nvSpPr>
          <p:spPr>
            <a:xfrm>
              <a:off x="5608930" y="909207"/>
              <a:ext cx="1596202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Load Balancer</a:t>
              </a:r>
              <a:endParaRPr lang="en-US" sz="12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665" name="Shape 6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0334" y="897466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" name="Shape 666"/>
          <p:cNvGrpSpPr/>
          <p:nvPr/>
        </p:nvGrpSpPr>
        <p:grpSpPr>
          <a:xfrm>
            <a:off x="5037962" y="2535935"/>
            <a:ext cx="1613145" cy="572418"/>
            <a:chOff x="4736853" y="1654314"/>
            <a:chExt cx="1613145" cy="572418"/>
          </a:xfrm>
        </p:grpSpPr>
        <p:sp>
          <p:nvSpPr>
            <p:cNvPr id="667" name="Shape 667"/>
            <p:cNvSpPr/>
            <p:nvPr/>
          </p:nvSpPr>
          <p:spPr>
            <a:xfrm>
              <a:off x="4736853" y="1654314"/>
              <a:ext cx="1613145" cy="572418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097941" y="1677121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105326" y="1980976"/>
              <a:ext cx="160006" cy="152622"/>
            </a:xfrm>
            <a:custGeom>
              <a:avLst/>
              <a:gdLst/>
              <a:ahLst/>
              <a:cxnLst/>
              <a:rect l="0" t="0" r="0" b="0"/>
              <a:pathLst>
                <a:path w="564449" h="588709" extrusionOk="0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70" name="Shape 670"/>
          <p:cNvSpPr/>
          <p:nvPr/>
        </p:nvSpPr>
        <p:spPr>
          <a:xfrm>
            <a:off x="6029126" y="3835178"/>
            <a:ext cx="160006" cy="152622"/>
          </a:xfrm>
          <a:custGeom>
            <a:avLst/>
            <a:gdLst/>
            <a:ahLst/>
            <a:cxnLst/>
            <a:rect l="0" t="0" r="0" b="0"/>
            <a:pathLst>
              <a:path w="564449" h="588709" extrusionOk="0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5147732" y="523439"/>
            <a:ext cx="781399" cy="28935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CLI</a:t>
            </a:r>
          </a:p>
        </p:txBody>
      </p:sp>
      <p:sp>
        <p:nvSpPr>
          <p:cNvPr id="672" name="Shape 672"/>
          <p:cNvSpPr/>
          <p:nvPr/>
        </p:nvSpPr>
        <p:spPr>
          <a:xfrm>
            <a:off x="5629485" y="556991"/>
            <a:ext cx="233758" cy="186183"/>
          </a:xfrm>
          <a:custGeom>
            <a:avLst/>
            <a:gdLst/>
            <a:ahLst/>
            <a:cxnLst/>
            <a:rect l="0" t="0" r="0" b="0"/>
            <a:pathLst>
              <a:path w="266700" h="212420" extrusionOk="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673" name="Shape 673"/>
          <p:cNvCxnSpPr/>
          <p:nvPr/>
        </p:nvCxnSpPr>
        <p:spPr>
          <a:xfrm flipH="1">
            <a:off x="6940431" y="812800"/>
            <a:ext cx="10700" cy="57053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4" name="Shape 674"/>
          <p:cNvSpPr txBox="1"/>
          <p:nvPr/>
        </p:nvSpPr>
        <p:spPr>
          <a:xfrm>
            <a:off x="5844535" y="10541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cxnSp>
        <p:nvCxnSpPr>
          <p:cNvPr id="675" name="Shape 675"/>
          <p:cNvCxnSpPr/>
          <p:nvPr/>
        </p:nvCxnSpPr>
        <p:spPr>
          <a:xfrm>
            <a:off x="5748867" y="812800"/>
            <a:ext cx="0" cy="56726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6" name="Shape 676"/>
          <p:cNvSpPr/>
          <p:nvPr/>
        </p:nvSpPr>
        <p:spPr>
          <a:xfrm>
            <a:off x="6366932" y="584200"/>
            <a:ext cx="1295401" cy="228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 clients</a:t>
            </a:r>
          </a:p>
        </p:txBody>
      </p:sp>
      <p:cxnSp>
        <p:nvCxnSpPr>
          <p:cNvPr id="677" name="Shape 677"/>
          <p:cNvCxnSpPr>
            <a:stCxn id="659" idx="2"/>
            <a:endCxn id="667" idx="0"/>
          </p:cNvCxnSpPr>
          <p:nvPr/>
        </p:nvCxnSpPr>
        <p:spPr>
          <a:xfrm flipH="1">
            <a:off x="5844535" y="2214382"/>
            <a:ext cx="520164" cy="321553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>
            <a:off x="6446219" y="2256366"/>
            <a:ext cx="5171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</a:p>
        </p:txBody>
      </p:sp>
      <p:cxnSp>
        <p:nvCxnSpPr>
          <p:cNvPr id="679" name="Shape 679"/>
          <p:cNvCxnSpPr>
            <a:stCxn id="667" idx="2"/>
            <a:endCxn id="653" idx="0"/>
          </p:cNvCxnSpPr>
          <p:nvPr/>
        </p:nvCxnSpPr>
        <p:spPr>
          <a:xfrm flipH="1">
            <a:off x="5458119" y="3108353"/>
            <a:ext cx="386416" cy="45245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" name="Shape 398"/>
          <p:cNvSpPr/>
          <p:nvPr/>
        </p:nvSpPr>
        <p:spPr>
          <a:xfrm>
            <a:off x="6862234" y="3409950"/>
            <a:ext cx="1600198" cy="775848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Cell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5" name="Shape 399"/>
          <p:cNvSpPr/>
          <p:nvPr/>
        </p:nvSpPr>
        <p:spPr>
          <a:xfrm>
            <a:off x="6928854" y="3832276"/>
            <a:ext cx="1460472" cy="269210"/>
          </a:xfrm>
          <a:prstGeom prst="roundRect">
            <a:avLst>
              <a:gd name="adj" fmla="val 10428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Apps</a:t>
            </a:r>
          </a:p>
        </p:txBody>
      </p:sp>
      <p:sp>
        <p:nvSpPr>
          <p:cNvPr id="36" name="Shape 400"/>
          <p:cNvSpPr/>
          <p:nvPr/>
        </p:nvSpPr>
        <p:spPr>
          <a:xfrm>
            <a:off x="8164218" y="3861635"/>
            <a:ext cx="178679" cy="209175"/>
          </a:xfrm>
          <a:custGeom>
            <a:avLst/>
            <a:gdLst/>
            <a:ahLst/>
            <a:cxnLst/>
            <a:rect l="0" t="0" r="0" b="0"/>
            <a:pathLst>
              <a:path w="1218612" h="1374854" extrusionOk="0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" name="Shape 401"/>
          <p:cNvSpPr/>
          <p:nvPr/>
        </p:nvSpPr>
        <p:spPr>
          <a:xfrm>
            <a:off x="8225366" y="3460751"/>
            <a:ext cx="174528" cy="189294"/>
          </a:xfrm>
          <a:custGeom>
            <a:avLst/>
            <a:gdLst/>
            <a:ahLst/>
            <a:cxnLst/>
            <a:rect l="0" t="0" r="0" b="0"/>
            <a:pathLst>
              <a:path w="2663320" h="2626530" extrusionOk="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8" name="Shape 679"/>
          <p:cNvCxnSpPr/>
          <p:nvPr/>
        </p:nvCxnSpPr>
        <p:spPr>
          <a:xfrm>
            <a:off x="7137400" y="2221752"/>
            <a:ext cx="317609" cy="158589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2" name="Shape 398"/>
          <p:cNvSpPr/>
          <p:nvPr/>
        </p:nvSpPr>
        <p:spPr>
          <a:xfrm>
            <a:off x="5654885" y="4207368"/>
            <a:ext cx="1600198" cy="181721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 smtClean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Pivotal SSO </a:t>
            </a:r>
            <a:endParaRPr lang="en-US" sz="1200" b="0" i="0" u="none" strike="noStrike" cap="none" baseline="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90293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t="14965" b="3749"/>
          <a:stretch/>
        </p:blipFill>
        <p:spPr>
          <a:xfrm>
            <a:off x="-7019" y="0"/>
            <a:ext cx="91580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/>
          <p:nvPr/>
        </p:nvSpPr>
        <p:spPr>
          <a:xfrm>
            <a:off x="-7019" y="0"/>
            <a:ext cx="9158040" cy="5143499"/>
          </a:xfrm>
          <a:prstGeom prst="rect">
            <a:avLst/>
          </a:prstGeom>
          <a:solidFill>
            <a:srgbClr val="182730">
              <a:alpha val="6117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623454" y="1498520"/>
            <a:ext cx="78970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9E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Data Protection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23454" y="2121385"/>
            <a:ext cx="789708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Data-in-Motion, Data-at-Rest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15422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5935132" y="2015067"/>
            <a:ext cx="2658534" cy="1303864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sz="quarter" idx="10"/>
          </p:nvPr>
        </p:nvSpPr>
        <p:spPr>
          <a:xfrm>
            <a:off x="366714" y="1074738"/>
            <a:ext cx="4129085" cy="3382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&lt;</a:t>
            </a:r>
            <a:r>
              <a:rPr lang="en-US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1.6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supports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single username and password for access to operations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en-US" dirty="0">
              <a:solidFill>
                <a:schemeClr val="dk1"/>
              </a:solidFill>
              <a:ea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Operations Manager 1.7+ introduces UAA integration for full LDAP/AD/SAML integration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87" name="Shape 687"/>
          <p:cNvGrpSpPr/>
          <p:nvPr/>
        </p:nvGrpSpPr>
        <p:grpSpPr>
          <a:xfrm>
            <a:off x="6421714" y="2407846"/>
            <a:ext cx="1621611" cy="568476"/>
            <a:chOff x="5481921" y="2721113"/>
            <a:chExt cx="1621611" cy="568476"/>
          </a:xfrm>
        </p:grpSpPr>
        <p:sp>
          <p:nvSpPr>
            <p:cNvPr id="688" name="Shape 688"/>
            <p:cNvSpPr/>
            <p:nvPr/>
          </p:nvSpPr>
          <p:spPr>
            <a:xfrm>
              <a:off x="5481921" y="2721113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UI</a:t>
              </a:r>
            </a:p>
          </p:txBody>
        </p:sp>
        <p:sp>
          <p:nvSpPr>
            <p:cNvPr id="689" name="Shape 689"/>
            <p:cNvSpPr/>
            <p:nvPr/>
          </p:nvSpPr>
          <p:spPr>
            <a:xfrm>
              <a:off x="5490387" y="3017446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Ops Manager Director</a:t>
              </a:r>
            </a:p>
          </p:txBody>
        </p:sp>
        <p:sp>
          <p:nvSpPr>
            <p:cNvPr id="690" name="Shape 690"/>
            <p:cNvSpPr/>
            <p:nvPr/>
          </p:nvSpPr>
          <p:spPr>
            <a:xfrm rot="-2700000">
              <a:off x="6784415" y="2806978"/>
              <a:ext cx="269999" cy="98294"/>
            </a:xfrm>
            <a:custGeom>
              <a:avLst/>
              <a:gdLst/>
              <a:ahLst/>
              <a:cxnLst/>
              <a:rect l="0" t="0" r="0" b="0"/>
              <a:pathLst>
                <a:path w="1118481" h="407194" extrusionOk="0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9" name="Shape 653"/>
          <p:cNvSpPr/>
          <p:nvPr/>
        </p:nvSpPr>
        <p:spPr>
          <a:xfrm>
            <a:off x="6431461" y="3616119"/>
            <a:ext cx="1611864" cy="503187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UAA</a:t>
            </a:r>
          </a:p>
        </p:txBody>
      </p:sp>
      <p:cxnSp>
        <p:nvCxnSpPr>
          <p:cNvPr id="10" name="Shape 679"/>
          <p:cNvCxnSpPr>
            <a:endCxn id="9" idx="0"/>
          </p:cNvCxnSpPr>
          <p:nvPr/>
        </p:nvCxnSpPr>
        <p:spPr>
          <a:xfrm flipH="1">
            <a:off x="7237393" y="3000512"/>
            <a:ext cx="1607" cy="615607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886657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latin typeface="Arial"/>
                <a:ea typeface="Arial"/>
                <a:cs typeface="Arial"/>
                <a:sym typeface="Arial"/>
                <a:rtl val="0"/>
              </a:rPr>
              <a:t>Operator Identity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4294967295"/>
          </p:nvPr>
        </p:nvSpPr>
        <p:spPr>
          <a:xfrm>
            <a:off x="304800" y="971550"/>
            <a:ext cx="3806825" cy="3382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Operations Manager creates randomized passwords for access to all managed VMs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VM credentials are visible in the Operations Manager UI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973" y="93133"/>
            <a:ext cx="4258139" cy="4601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4012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1017587" y="1451429"/>
            <a:ext cx="7848223" cy="909201"/>
          </a:xfrm>
        </p:spPr>
        <p:txBody>
          <a:bodyPr/>
          <a:lstStyle/>
          <a:p>
            <a:r>
              <a:rPr lang="en-US" sz="4000" dirty="0" smtClean="0">
                <a:solidFill>
                  <a:srgbClr val="F27C3A"/>
                </a:solidFill>
              </a:rPr>
              <a:t>Multi-tenancy</a:t>
            </a:r>
            <a:endParaRPr lang="en-US" sz="4000" dirty="0">
              <a:solidFill>
                <a:srgbClr val="F27C3A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26053" y="2447128"/>
            <a:ext cx="6048375" cy="56276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400" dirty="0" smtClean="0">
                <a:solidFill>
                  <a:srgbClr val="FFFFFF"/>
                </a:solidFill>
              </a:rPr>
              <a:t>Overview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>
            <a:spLocks noGrp="1"/>
          </p:cNvSpPr>
          <p:nvPr>
            <p:ph type="title" idx="4294967295"/>
          </p:nvPr>
        </p:nvSpPr>
        <p:spPr>
          <a:xfrm>
            <a:off x="0" y="360363"/>
            <a:ext cx="8410575" cy="533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2C95DD"/>
                </a:solidFill>
              </a:rPr>
              <a:t>Organizations</a:t>
            </a:r>
            <a:endParaRPr sz="3200" dirty="0">
              <a:solidFill>
                <a:srgbClr val="29756E"/>
              </a:solidFill>
              <a:uFill>
                <a:solidFill>
                  <a:srgbClr val="2C95DD"/>
                </a:solidFill>
              </a:uFill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195505" y="1539169"/>
            <a:ext cx="34926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Logical division within a Pivotal CF </a:t>
            </a:r>
            <a:r>
              <a:rPr lang="en-US"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I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nstall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ation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 </a:t>
            </a: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/ Foundation.</a:t>
            </a:r>
          </a:p>
        </p:txBody>
      </p:sp>
      <p:sp>
        <p:nvSpPr>
          <p:cNvPr id="1062" name="Shape 1062"/>
          <p:cNvSpPr/>
          <p:nvPr/>
        </p:nvSpPr>
        <p:spPr>
          <a:xfrm>
            <a:off x="195505" y="2375781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Each organization has its own users and assigned quota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95505" y="3797412"/>
            <a:ext cx="34926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User permissions / roles are specified per space within an organization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95505" y="3212393"/>
            <a:ext cx="349264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Sub-divided into Spaces</a:t>
            </a:r>
          </a:p>
        </p:txBody>
      </p:sp>
      <p:pic>
        <p:nvPicPr>
          <p:cNvPr id="106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6690" y="981138"/>
            <a:ext cx="4825060" cy="35598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51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" grpId="0" animBg="1" advAuto="0"/>
      <p:bldP spid="1062" grpId="0" animBg="1" advAuto="0"/>
      <p:bldP spid="1063" grpId="0" animBg="1" advAuto="0"/>
      <p:bldP spid="1064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 idx="4294967295"/>
          </p:nvPr>
        </p:nvSpPr>
        <p:spPr>
          <a:xfrm>
            <a:off x="0" y="360363"/>
            <a:ext cx="8410575" cy="533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2C95DD"/>
                </a:solidFill>
              </a:rPr>
              <a:t>Spaces</a:t>
            </a:r>
            <a:endParaRPr sz="3200" dirty="0">
              <a:solidFill>
                <a:srgbClr val="29756E"/>
              </a:solidFill>
              <a:uFill>
                <a:solidFill>
                  <a:srgbClr val="2C95DD"/>
                </a:solidFill>
              </a:uFill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486880" y="1067701"/>
            <a:ext cx="4021620" cy="353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rgbClr val="2975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Logical sub-division within an </a:t>
            </a:r>
            <a:r>
              <a:rPr sz="16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organization</a:t>
            </a:r>
            <a:endParaRPr lang="en-US" sz="1600" dirty="0" smtClean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Users authorized at an organization level can have different roles per </a:t>
            </a:r>
            <a:r>
              <a:rPr lang="en-US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Services and Applications are created / specified per </a:t>
            </a:r>
            <a:r>
              <a:rPr lang="en-US" sz="18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Same Service can have different meanings per </a:t>
            </a:r>
            <a:r>
              <a:rPr lang="en-US" sz="18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endParaRPr lang="en-US" sz="18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Spaces can be assigned quotas</a:t>
            </a:r>
            <a:endParaRPr lang="en-US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600" dirty="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</p:txBody>
      </p:sp>
      <p:pic>
        <p:nvPicPr>
          <p:cNvPr id="1080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1852" y="1326663"/>
            <a:ext cx="2408142" cy="2868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29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>
            <a:spLocks noGrp="1"/>
          </p:cNvSpPr>
          <p:nvPr>
            <p:ph type="title" idx="4294967295"/>
          </p:nvPr>
        </p:nvSpPr>
        <p:spPr>
          <a:xfrm>
            <a:off x="0" y="360363"/>
            <a:ext cx="8410575" cy="533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29756E"/>
                </a:solidFill>
                <a:uFill>
                  <a:solidFill>
                    <a:srgbClr val="2C95DD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2C95DD"/>
                </a:solidFill>
              </a:rPr>
              <a:t>Quotas &amp; Plans</a:t>
            </a:r>
            <a:endParaRPr sz="3200" dirty="0">
              <a:solidFill>
                <a:srgbClr val="29756E"/>
              </a:solidFill>
              <a:uFill>
                <a:solidFill>
                  <a:srgbClr val="2C95DD"/>
                </a:solidFill>
              </a:uFill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612488" y="1378480"/>
            <a:ext cx="349264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sz="1700" dirty="0">
                <a:solidFill>
                  <a:srgbClr val="FFFFFF"/>
                </a:solidFill>
              </a:rPr>
              <a:t>Different quota limits (e.g. “small”, “</a:t>
            </a:r>
            <a:r>
              <a:rPr sz="1600" dirty="0">
                <a:solidFill>
                  <a:srgbClr val="FFFFFF"/>
                </a:solidFill>
              </a:rPr>
              <a:t>enterprise</a:t>
            </a:r>
            <a:r>
              <a:rPr sz="1700" dirty="0">
                <a:solidFill>
                  <a:srgbClr val="FFFFFF"/>
                </a:solidFill>
              </a:rPr>
              <a:t>”, “default”, “runaway”) can be assigned per </a:t>
            </a:r>
            <a:r>
              <a:rPr sz="1700" dirty="0" smtClean="0">
                <a:solidFill>
                  <a:srgbClr val="FFFFFF"/>
                </a:solidFill>
              </a:rPr>
              <a:t>Org</a:t>
            </a:r>
            <a:r>
              <a:rPr lang="en-US" sz="1700" dirty="0" smtClean="0">
                <a:solidFill>
                  <a:srgbClr val="FFFFFF"/>
                </a:solidFill>
              </a:rPr>
              <a:t>/Space</a:t>
            </a:r>
            <a:r>
              <a:rPr sz="1700" dirty="0" smtClean="0">
                <a:solidFill>
                  <a:srgbClr val="FFFFFF"/>
                </a:solidFill>
              </a:rPr>
              <a:t> </a:t>
            </a:r>
            <a:endParaRPr sz="1700" dirty="0">
              <a:solidFill>
                <a:srgbClr val="FFFFFF"/>
              </a:solidFill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637888" y="2556789"/>
            <a:ext cx="2854803" cy="122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Quota defines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sz="1600">
              <a:solidFill>
                <a:srgbClr val="FFFFFF"/>
              </a:solidFill>
              <a:uFill>
                <a:solidFill>
                  <a:srgbClr val="4D4D4D"/>
                </a:solidFill>
              </a:uFill>
            </a:endParaRP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Memory</a:t>
            </a: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# of Services</a:t>
            </a:r>
          </a:p>
          <a:p>
            <a:pPr marL="160421" lvl="0" indent="-160421">
              <a:buSzPct val="100000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</a:rPr>
              <a:t>Total # of Routes</a:t>
            </a:r>
          </a:p>
        </p:txBody>
      </p:sp>
      <p:pic>
        <p:nvPicPr>
          <p:cNvPr id="10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1163" y="1525545"/>
            <a:ext cx="3732287" cy="27992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32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 advAuto="0"/>
      <p:bldP spid="10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0" y="4609455"/>
            <a:ext cx="9144000" cy="4892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Elastic Runtime High Level Architecture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x="2805950" y="866961"/>
            <a:ext cx="3271753" cy="382405"/>
            <a:chOff x="525850" y="939503"/>
            <a:chExt cx="3271753" cy="382405"/>
          </a:xfrm>
        </p:grpSpPr>
        <p:pic>
          <p:nvPicPr>
            <p:cNvPr id="500" name="Shape 5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850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Shape 5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30496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Shape 50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88638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Shape 50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51425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Shape 50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67708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Shape 50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46779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Shape 50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472353" y="939503"/>
              <a:ext cx="325250" cy="325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Shape 50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209566" y="939504"/>
              <a:ext cx="325254" cy="32525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8" name="Shape 508"/>
            <p:cNvCxnSpPr/>
            <p:nvPr/>
          </p:nvCxnSpPr>
          <p:spPr>
            <a:xfrm rot="-5400000">
              <a:off x="2161726" y="-151341"/>
              <a:ext cx="0" cy="2946499"/>
            </a:xfrm>
            <a:prstGeom prst="bentConnector3">
              <a:avLst>
                <a:gd name="adj1" fmla="val 92435157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Shape 509"/>
            <p:cNvCxnSpPr>
              <a:stCxn id="505" idx="2"/>
              <a:endCxn id="503" idx="2"/>
            </p:cNvCxnSpPr>
            <p:nvPr/>
          </p:nvCxnSpPr>
          <p:spPr>
            <a:xfrm rot="-5400000" flipH="1">
              <a:off x="2161356" y="212808"/>
              <a:ext cx="600" cy="2104500"/>
            </a:xfrm>
            <a:prstGeom prst="bentConnector3">
              <a:avLst>
                <a:gd name="adj1" fmla="val 2491821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Shape 510"/>
            <p:cNvCxnSpPr>
              <a:stCxn id="504" idx="2"/>
              <a:endCxn id="501" idx="2"/>
            </p:cNvCxnSpPr>
            <p:nvPr/>
          </p:nvCxnSpPr>
          <p:spPr>
            <a:xfrm rot="-5400000" flipH="1">
              <a:off x="2161385" y="633708"/>
              <a:ext cx="600" cy="1262700"/>
            </a:xfrm>
            <a:prstGeom prst="bentConnector3">
              <a:avLst>
                <a:gd name="adj1" fmla="val 2493813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Shape 511"/>
            <p:cNvCxnSpPr>
              <a:stCxn id="502" idx="2"/>
              <a:endCxn id="507" idx="2"/>
            </p:cNvCxnSpPr>
            <p:nvPr/>
          </p:nvCxnSpPr>
          <p:spPr>
            <a:xfrm rot="-5400000" flipH="1">
              <a:off x="2161415" y="1054608"/>
              <a:ext cx="600" cy="420900"/>
            </a:xfrm>
            <a:prstGeom prst="bentConnector3">
              <a:avLst>
                <a:gd name="adj1" fmla="val 2491818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2" name="Shape 512"/>
          <p:cNvSpPr/>
          <p:nvPr/>
        </p:nvSpPr>
        <p:spPr>
          <a:xfrm>
            <a:off x="2460033" y="1342229"/>
            <a:ext cx="3884984" cy="2466323"/>
          </a:xfrm>
          <a:prstGeom prst="roundRect">
            <a:avLst>
              <a:gd name="adj" fmla="val 1618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CF Elastic Runtime</a:t>
            </a:r>
          </a:p>
        </p:txBody>
      </p:sp>
      <p:sp>
        <p:nvSpPr>
          <p:cNvPr id="513" name="Shape 513"/>
          <p:cNvSpPr/>
          <p:nvPr/>
        </p:nvSpPr>
        <p:spPr>
          <a:xfrm>
            <a:off x="2534268" y="1415094"/>
            <a:ext cx="2687452" cy="213867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Dynamic Router</a:t>
            </a:r>
          </a:p>
        </p:txBody>
      </p:sp>
      <p:sp>
        <p:nvSpPr>
          <p:cNvPr id="514" name="Shape 514"/>
          <p:cNvSpPr/>
          <p:nvPr/>
        </p:nvSpPr>
        <p:spPr>
          <a:xfrm>
            <a:off x="4515778" y="1444645"/>
            <a:ext cx="161925" cy="1544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540318" y="1700218"/>
            <a:ext cx="1327487" cy="214300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OAuth 2.0 Server (UAA)</a:t>
            </a:r>
          </a:p>
        </p:txBody>
      </p:sp>
      <p:sp>
        <p:nvSpPr>
          <p:cNvPr id="516" name="Shape 516"/>
          <p:cNvSpPr/>
          <p:nvPr/>
        </p:nvSpPr>
        <p:spPr>
          <a:xfrm>
            <a:off x="2536000" y="2543359"/>
            <a:ext cx="1855412" cy="70574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</a:p>
        </p:txBody>
      </p:sp>
      <p:sp>
        <p:nvSpPr>
          <p:cNvPr id="517" name="Shape 517"/>
          <p:cNvSpPr/>
          <p:nvPr/>
        </p:nvSpPr>
        <p:spPr>
          <a:xfrm>
            <a:off x="2576590" y="2738949"/>
            <a:ext cx="1784820" cy="211485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Garden</a:t>
            </a:r>
          </a:p>
        </p:txBody>
      </p:sp>
      <p:sp>
        <p:nvSpPr>
          <p:cNvPr id="518" name="Shape 518"/>
          <p:cNvSpPr/>
          <p:nvPr/>
        </p:nvSpPr>
        <p:spPr>
          <a:xfrm>
            <a:off x="2576590" y="2995633"/>
            <a:ext cx="1784820" cy="211485"/>
          </a:xfrm>
          <a:prstGeom prst="roundRect">
            <a:avLst>
              <a:gd name="adj" fmla="val 10428"/>
            </a:avLst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Build Packs</a:t>
            </a:r>
          </a:p>
        </p:txBody>
      </p:sp>
      <p:sp>
        <p:nvSpPr>
          <p:cNvPr id="519" name="Shape 519"/>
          <p:cNvSpPr/>
          <p:nvPr/>
        </p:nvSpPr>
        <p:spPr>
          <a:xfrm>
            <a:off x="4034312" y="2763316"/>
            <a:ext cx="152694" cy="16432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3813"/>
                </a:moveTo>
                <a:lnTo>
                  <a:pt x="56402" y="62407"/>
                </a:lnTo>
                <a:lnTo>
                  <a:pt x="56688" y="120000"/>
                </a:lnTo>
                <a:lnTo>
                  <a:pt x="285" y="91405"/>
                </a:lnTo>
                <a:close/>
                <a:moveTo>
                  <a:pt x="120000" y="32982"/>
                </a:moveTo>
                <a:lnTo>
                  <a:pt x="119714" y="90574"/>
                </a:lnTo>
                <a:lnTo>
                  <a:pt x="63311" y="119168"/>
                </a:lnTo>
                <a:lnTo>
                  <a:pt x="63597" y="61576"/>
                </a:lnTo>
                <a:close/>
                <a:moveTo>
                  <a:pt x="59874" y="0"/>
                </a:moveTo>
                <a:lnTo>
                  <a:pt x="116151" y="28787"/>
                </a:lnTo>
                <a:lnTo>
                  <a:pt x="59874" y="57575"/>
                </a:lnTo>
                <a:lnTo>
                  <a:pt x="3596" y="28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056014" y="3017918"/>
            <a:ext cx="141341" cy="1646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369" y="74149"/>
                </a:moveTo>
                <a:lnTo>
                  <a:pt x="110194" y="74149"/>
                </a:lnTo>
                <a:lnTo>
                  <a:pt x="110194" y="120000"/>
                </a:lnTo>
                <a:lnTo>
                  <a:pt x="65369" y="120000"/>
                </a:lnTo>
                <a:close/>
                <a:moveTo>
                  <a:pt x="8871" y="74149"/>
                </a:moveTo>
                <a:lnTo>
                  <a:pt x="53696" y="74149"/>
                </a:lnTo>
                <a:lnTo>
                  <a:pt x="53696" y="120000"/>
                </a:lnTo>
                <a:lnTo>
                  <a:pt x="8871" y="120000"/>
                </a:lnTo>
                <a:close/>
                <a:moveTo>
                  <a:pt x="33612" y="8887"/>
                </a:moveTo>
                <a:cubicBezTo>
                  <a:pt x="30538" y="8586"/>
                  <a:pt x="27521" y="9589"/>
                  <a:pt x="24915" y="12428"/>
                </a:cubicBezTo>
                <a:cubicBezTo>
                  <a:pt x="16155" y="22598"/>
                  <a:pt x="30550" y="30943"/>
                  <a:pt x="46484" y="32301"/>
                </a:cubicBezTo>
                <a:cubicBezTo>
                  <a:pt x="48761" y="32495"/>
                  <a:pt x="51068" y="32546"/>
                  <a:pt x="53345" y="32440"/>
                </a:cubicBezTo>
                <a:cubicBezTo>
                  <a:pt x="52577" y="22430"/>
                  <a:pt x="42834" y="9791"/>
                  <a:pt x="33612" y="8887"/>
                </a:cubicBezTo>
                <a:close/>
                <a:moveTo>
                  <a:pt x="86387" y="8887"/>
                </a:moveTo>
                <a:cubicBezTo>
                  <a:pt x="77165" y="9790"/>
                  <a:pt x="67422" y="22430"/>
                  <a:pt x="66655" y="32440"/>
                </a:cubicBezTo>
                <a:cubicBezTo>
                  <a:pt x="68931" y="32546"/>
                  <a:pt x="71238" y="32495"/>
                  <a:pt x="73515" y="32301"/>
                </a:cubicBezTo>
                <a:cubicBezTo>
                  <a:pt x="89449" y="30943"/>
                  <a:pt x="103844" y="22598"/>
                  <a:pt x="95085" y="12428"/>
                </a:cubicBezTo>
                <a:cubicBezTo>
                  <a:pt x="92478" y="9589"/>
                  <a:pt x="89461" y="8586"/>
                  <a:pt x="86387" y="8887"/>
                </a:cubicBezTo>
                <a:close/>
                <a:moveTo>
                  <a:pt x="87956" y="87"/>
                </a:moveTo>
                <a:cubicBezTo>
                  <a:pt x="93292" y="-433"/>
                  <a:pt x="98532" y="1339"/>
                  <a:pt x="103067" y="6340"/>
                </a:cubicBezTo>
                <a:cubicBezTo>
                  <a:pt x="118006" y="23896"/>
                  <a:pt x="94328" y="38301"/>
                  <a:pt x="67322" y="40899"/>
                </a:cubicBezTo>
                <a:lnTo>
                  <a:pt x="113917" y="40899"/>
                </a:lnTo>
                <a:cubicBezTo>
                  <a:pt x="117276" y="40899"/>
                  <a:pt x="120000" y="44068"/>
                  <a:pt x="120000" y="47976"/>
                </a:cubicBezTo>
                <a:lnTo>
                  <a:pt x="120000" y="64804"/>
                </a:lnTo>
                <a:lnTo>
                  <a:pt x="66303" y="64804"/>
                </a:lnTo>
                <a:lnTo>
                  <a:pt x="66303" y="41103"/>
                </a:lnTo>
                <a:lnTo>
                  <a:pt x="66150" y="41133"/>
                </a:lnTo>
                <a:lnTo>
                  <a:pt x="66215" y="41448"/>
                </a:lnTo>
                <a:cubicBezTo>
                  <a:pt x="64149" y="41549"/>
                  <a:pt x="62069" y="41575"/>
                  <a:pt x="59995" y="41331"/>
                </a:cubicBezTo>
                <a:cubicBezTo>
                  <a:pt x="57924" y="41575"/>
                  <a:pt x="55847" y="41549"/>
                  <a:pt x="53785" y="41448"/>
                </a:cubicBezTo>
                <a:lnTo>
                  <a:pt x="53867" y="41137"/>
                </a:lnTo>
                <a:lnTo>
                  <a:pt x="53696" y="41103"/>
                </a:lnTo>
                <a:lnTo>
                  <a:pt x="53696" y="64804"/>
                </a:lnTo>
                <a:lnTo>
                  <a:pt x="0" y="64804"/>
                </a:lnTo>
                <a:lnTo>
                  <a:pt x="0" y="47976"/>
                </a:lnTo>
                <a:cubicBezTo>
                  <a:pt x="0" y="44068"/>
                  <a:pt x="2723" y="40899"/>
                  <a:pt x="6082" y="40899"/>
                </a:cubicBezTo>
                <a:lnTo>
                  <a:pt x="52677" y="40899"/>
                </a:lnTo>
                <a:cubicBezTo>
                  <a:pt x="25670" y="38301"/>
                  <a:pt x="1993" y="23896"/>
                  <a:pt x="16932" y="6340"/>
                </a:cubicBezTo>
                <a:cubicBezTo>
                  <a:pt x="30506" y="-8625"/>
                  <a:pt x="50389" y="5319"/>
                  <a:pt x="60254" y="23127"/>
                </a:cubicBezTo>
                <a:cubicBezTo>
                  <a:pt x="66431" y="11157"/>
                  <a:pt x="77382" y="1117"/>
                  <a:pt x="87956" y="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898367" y="1700218"/>
            <a:ext cx="1327487" cy="214300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Login Server</a:t>
            </a:r>
          </a:p>
        </p:txBody>
      </p:sp>
      <p:sp>
        <p:nvSpPr>
          <p:cNvPr id="522" name="Shape 522"/>
          <p:cNvSpPr/>
          <p:nvPr/>
        </p:nvSpPr>
        <p:spPr>
          <a:xfrm>
            <a:off x="4882571" y="1768509"/>
            <a:ext cx="224904" cy="1086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75" y="40290"/>
                </a:moveTo>
                <a:cubicBezTo>
                  <a:pt x="96763" y="40290"/>
                  <a:pt x="92294" y="49114"/>
                  <a:pt x="92294" y="60000"/>
                </a:cubicBezTo>
                <a:cubicBezTo>
                  <a:pt x="92294" y="70885"/>
                  <a:pt x="96763" y="79709"/>
                  <a:pt x="102275" y="79709"/>
                </a:cubicBezTo>
                <a:cubicBezTo>
                  <a:pt x="107787" y="79709"/>
                  <a:pt x="112256" y="70885"/>
                  <a:pt x="112256" y="60000"/>
                </a:cubicBezTo>
                <a:cubicBezTo>
                  <a:pt x="112256" y="49114"/>
                  <a:pt x="107787" y="40290"/>
                  <a:pt x="102275" y="40290"/>
                </a:cubicBezTo>
                <a:close/>
                <a:moveTo>
                  <a:pt x="89615" y="0"/>
                </a:moveTo>
                <a:cubicBezTo>
                  <a:pt x="106396" y="0"/>
                  <a:pt x="120000" y="26862"/>
                  <a:pt x="120000" y="60000"/>
                </a:cubicBezTo>
                <a:cubicBezTo>
                  <a:pt x="120000" y="93137"/>
                  <a:pt x="106396" y="120000"/>
                  <a:pt x="89615" y="120000"/>
                </a:cubicBezTo>
                <a:cubicBezTo>
                  <a:pt x="76702" y="120000"/>
                  <a:pt x="65671" y="104092"/>
                  <a:pt x="61344" y="81604"/>
                </a:cubicBezTo>
                <a:lnTo>
                  <a:pt x="10941" y="81604"/>
                </a:lnTo>
                <a:lnTo>
                  <a:pt x="10940" y="81605"/>
                </a:lnTo>
                <a:lnTo>
                  <a:pt x="0" y="60000"/>
                </a:lnTo>
                <a:lnTo>
                  <a:pt x="10911" y="38453"/>
                </a:lnTo>
                <a:lnTo>
                  <a:pt x="21477" y="59317"/>
                </a:lnTo>
                <a:lnTo>
                  <a:pt x="32072" y="38394"/>
                </a:lnTo>
                <a:lnTo>
                  <a:pt x="32210" y="38394"/>
                </a:lnTo>
                <a:lnTo>
                  <a:pt x="42805" y="59317"/>
                </a:lnTo>
                <a:lnTo>
                  <a:pt x="53401" y="38394"/>
                </a:lnTo>
                <a:lnTo>
                  <a:pt x="61344" y="38394"/>
                </a:lnTo>
                <a:cubicBezTo>
                  <a:pt x="65671" y="15907"/>
                  <a:pt x="76702" y="0"/>
                  <a:pt x="896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2534271" y="1968450"/>
            <a:ext cx="861600" cy="182699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CC &amp; CC Bridge</a:t>
            </a:r>
          </a:p>
        </p:txBody>
      </p:sp>
      <p:sp>
        <p:nvSpPr>
          <p:cNvPr id="524" name="Shape 524"/>
          <p:cNvSpPr/>
          <p:nvPr/>
        </p:nvSpPr>
        <p:spPr>
          <a:xfrm>
            <a:off x="4432871" y="2544517"/>
            <a:ext cx="795809" cy="705329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Blob Store</a:t>
            </a:r>
          </a:p>
        </p:txBody>
      </p:sp>
      <p:sp>
        <p:nvSpPr>
          <p:cNvPr id="525" name="Shape 525"/>
          <p:cNvSpPr/>
          <p:nvPr/>
        </p:nvSpPr>
        <p:spPr>
          <a:xfrm>
            <a:off x="2538400" y="2251138"/>
            <a:ext cx="2687452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BBS/etcd</a:t>
            </a:r>
          </a:p>
        </p:txBody>
      </p:sp>
      <p:sp>
        <p:nvSpPr>
          <p:cNvPr id="526" name="Shape 526"/>
          <p:cNvSpPr/>
          <p:nvPr/>
        </p:nvSpPr>
        <p:spPr>
          <a:xfrm>
            <a:off x="2534268" y="3307762"/>
            <a:ext cx="889196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Sys Log </a:t>
            </a:r>
          </a:p>
        </p:txBody>
      </p:sp>
      <p:sp>
        <p:nvSpPr>
          <p:cNvPr id="527" name="Shape 527"/>
          <p:cNvSpPr/>
          <p:nvPr/>
        </p:nvSpPr>
        <p:spPr>
          <a:xfrm rot="-10345447">
            <a:off x="4712579" y="2272821"/>
            <a:ext cx="205847" cy="1732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08" y="81758"/>
                </a:moveTo>
                <a:cubicBezTo>
                  <a:pt x="37215" y="80959"/>
                  <a:pt x="40945" y="75434"/>
                  <a:pt x="40239" y="69420"/>
                </a:cubicBezTo>
                <a:cubicBezTo>
                  <a:pt x="39533" y="63405"/>
                  <a:pt x="34659" y="59178"/>
                  <a:pt x="29351" y="59978"/>
                </a:cubicBezTo>
                <a:cubicBezTo>
                  <a:pt x="24044" y="60778"/>
                  <a:pt x="20314" y="66302"/>
                  <a:pt x="21020" y="72317"/>
                </a:cubicBezTo>
                <a:cubicBezTo>
                  <a:pt x="21726" y="78331"/>
                  <a:pt x="26600" y="82558"/>
                  <a:pt x="31908" y="81758"/>
                </a:cubicBezTo>
                <a:close/>
                <a:moveTo>
                  <a:pt x="60910" y="77387"/>
                </a:moveTo>
                <a:cubicBezTo>
                  <a:pt x="66217" y="76587"/>
                  <a:pt x="69947" y="71063"/>
                  <a:pt x="69241" y="65049"/>
                </a:cubicBezTo>
                <a:cubicBezTo>
                  <a:pt x="68535" y="59034"/>
                  <a:pt x="63661" y="54807"/>
                  <a:pt x="58353" y="55607"/>
                </a:cubicBezTo>
                <a:cubicBezTo>
                  <a:pt x="53046" y="56407"/>
                  <a:pt x="49316" y="61931"/>
                  <a:pt x="50022" y="67945"/>
                </a:cubicBezTo>
                <a:cubicBezTo>
                  <a:pt x="50728" y="73960"/>
                  <a:pt x="55602" y="78187"/>
                  <a:pt x="60910" y="77387"/>
                </a:cubicBezTo>
                <a:close/>
                <a:moveTo>
                  <a:pt x="89912" y="73016"/>
                </a:moveTo>
                <a:cubicBezTo>
                  <a:pt x="95219" y="72216"/>
                  <a:pt x="98949" y="66692"/>
                  <a:pt x="98243" y="60677"/>
                </a:cubicBezTo>
                <a:cubicBezTo>
                  <a:pt x="97537" y="54663"/>
                  <a:pt x="92663" y="50435"/>
                  <a:pt x="87355" y="51235"/>
                </a:cubicBezTo>
                <a:cubicBezTo>
                  <a:pt x="82048" y="52035"/>
                  <a:pt x="78318" y="57560"/>
                  <a:pt x="79024" y="63574"/>
                </a:cubicBezTo>
                <a:cubicBezTo>
                  <a:pt x="79730" y="69588"/>
                  <a:pt x="84604" y="73816"/>
                  <a:pt x="89912" y="73016"/>
                </a:cubicBezTo>
                <a:close/>
                <a:moveTo>
                  <a:pt x="66214" y="119233"/>
                </a:moveTo>
                <a:cubicBezTo>
                  <a:pt x="33257" y="124200"/>
                  <a:pt x="3759" y="104520"/>
                  <a:pt x="327" y="75276"/>
                </a:cubicBezTo>
                <a:cubicBezTo>
                  <a:pt x="-3104" y="46032"/>
                  <a:pt x="20829" y="18299"/>
                  <a:pt x="53785" y="13331"/>
                </a:cubicBezTo>
                <a:cubicBezTo>
                  <a:pt x="60361" y="12340"/>
                  <a:pt x="66799" y="12330"/>
                  <a:pt x="72892" y="13435"/>
                </a:cubicBezTo>
                <a:cubicBezTo>
                  <a:pt x="87098" y="13167"/>
                  <a:pt x="101300" y="8647"/>
                  <a:pt x="115504" y="0"/>
                </a:cubicBezTo>
                <a:cubicBezTo>
                  <a:pt x="111514" y="10106"/>
                  <a:pt x="108615" y="20212"/>
                  <a:pt x="106908" y="30341"/>
                </a:cubicBezTo>
                <a:cubicBezTo>
                  <a:pt x="113870" y="37567"/>
                  <a:pt x="118443" y="46814"/>
                  <a:pt x="119672" y="57288"/>
                </a:cubicBezTo>
                <a:cubicBezTo>
                  <a:pt x="123104" y="86532"/>
                  <a:pt x="99170" y="114265"/>
                  <a:pt x="66214" y="119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 rot="-5400000">
            <a:off x="5290154" y="2421361"/>
            <a:ext cx="2484393" cy="289988"/>
          </a:xfrm>
          <a:prstGeom prst="roundRect">
            <a:avLst>
              <a:gd name="adj" fmla="val 17740"/>
            </a:avLst>
          </a:prstGeom>
          <a:solidFill>
            <a:srgbClr val="137DA0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Service Brokers</a:t>
            </a:r>
          </a:p>
        </p:txBody>
      </p:sp>
      <p:sp>
        <p:nvSpPr>
          <p:cNvPr id="529" name="Shape 529"/>
          <p:cNvSpPr/>
          <p:nvPr/>
        </p:nvSpPr>
        <p:spPr>
          <a:xfrm rot="-5400000">
            <a:off x="6461964" y="1646732"/>
            <a:ext cx="159793" cy="1524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661" y="84323"/>
                </a:moveTo>
                <a:cubicBezTo>
                  <a:pt x="19756" y="84323"/>
                  <a:pt x="14969" y="89110"/>
                  <a:pt x="14969" y="95015"/>
                </a:cubicBezTo>
                <a:lnTo>
                  <a:pt x="14969" y="95015"/>
                </a:lnTo>
                <a:cubicBezTo>
                  <a:pt x="14969" y="100920"/>
                  <a:pt x="19756" y="105708"/>
                  <a:pt x="25661" y="105708"/>
                </a:cubicBezTo>
                <a:cubicBezTo>
                  <a:pt x="31566" y="105708"/>
                  <a:pt x="36354" y="100920"/>
                  <a:pt x="36354" y="95015"/>
                </a:cubicBezTo>
                <a:lnTo>
                  <a:pt x="36354" y="84323"/>
                </a:lnTo>
                <a:close/>
                <a:moveTo>
                  <a:pt x="84316" y="83607"/>
                </a:moveTo>
                <a:lnTo>
                  <a:pt x="84316" y="94299"/>
                </a:lnTo>
                <a:cubicBezTo>
                  <a:pt x="84316" y="100204"/>
                  <a:pt x="89103" y="104992"/>
                  <a:pt x="95008" y="104992"/>
                </a:cubicBezTo>
                <a:lnTo>
                  <a:pt x="95008" y="104992"/>
                </a:lnTo>
                <a:cubicBezTo>
                  <a:pt x="100914" y="104992"/>
                  <a:pt x="105701" y="100204"/>
                  <a:pt x="105701" y="94299"/>
                </a:cubicBezTo>
                <a:cubicBezTo>
                  <a:pt x="105701" y="88394"/>
                  <a:pt x="100914" y="83607"/>
                  <a:pt x="95008" y="83607"/>
                </a:cubicBezTo>
                <a:close/>
                <a:moveTo>
                  <a:pt x="49735" y="49517"/>
                </a:moveTo>
                <a:lnTo>
                  <a:pt x="49735" y="49645"/>
                </a:lnTo>
                <a:lnTo>
                  <a:pt x="49627" y="49645"/>
                </a:lnTo>
                <a:lnTo>
                  <a:pt x="49627" y="70372"/>
                </a:lnTo>
                <a:lnTo>
                  <a:pt x="70366" y="70372"/>
                </a:lnTo>
                <a:lnTo>
                  <a:pt x="70366" y="70334"/>
                </a:lnTo>
                <a:lnTo>
                  <a:pt x="70481" y="70334"/>
                </a:lnTo>
                <a:lnTo>
                  <a:pt x="70481" y="49627"/>
                </a:lnTo>
                <a:lnTo>
                  <a:pt x="70372" y="49627"/>
                </a:lnTo>
                <a:lnTo>
                  <a:pt x="70372" y="49517"/>
                </a:lnTo>
                <a:close/>
                <a:moveTo>
                  <a:pt x="25092" y="14987"/>
                </a:moveTo>
                <a:cubicBezTo>
                  <a:pt x="19187" y="14987"/>
                  <a:pt x="14400" y="19774"/>
                  <a:pt x="14400" y="25680"/>
                </a:cubicBezTo>
                <a:cubicBezTo>
                  <a:pt x="14400" y="31585"/>
                  <a:pt x="19187" y="36372"/>
                  <a:pt x="25092" y="36372"/>
                </a:cubicBezTo>
                <a:lnTo>
                  <a:pt x="35784" y="36372"/>
                </a:lnTo>
                <a:lnTo>
                  <a:pt x="35784" y="25680"/>
                </a:lnTo>
                <a:cubicBezTo>
                  <a:pt x="35784" y="19774"/>
                  <a:pt x="30997" y="14987"/>
                  <a:pt x="25092" y="14987"/>
                </a:cubicBezTo>
                <a:close/>
                <a:moveTo>
                  <a:pt x="94338" y="14291"/>
                </a:moveTo>
                <a:cubicBezTo>
                  <a:pt x="88433" y="14291"/>
                  <a:pt x="83645" y="19079"/>
                  <a:pt x="83645" y="24984"/>
                </a:cubicBezTo>
                <a:lnTo>
                  <a:pt x="83645" y="35676"/>
                </a:lnTo>
                <a:lnTo>
                  <a:pt x="94338" y="35676"/>
                </a:lnTo>
                <a:cubicBezTo>
                  <a:pt x="100243" y="35676"/>
                  <a:pt x="105030" y="30889"/>
                  <a:pt x="105030" y="24984"/>
                </a:cubicBezTo>
                <a:lnTo>
                  <a:pt x="105030" y="24984"/>
                </a:lnTo>
                <a:cubicBezTo>
                  <a:pt x="105030" y="19079"/>
                  <a:pt x="100243" y="14291"/>
                  <a:pt x="94338" y="14291"/>
                </a:cubicBezTo>
                <a:close/>
                <a:moveTo>
                  <a:pt x="95186" y="0"/>
                </a:moveTo>
                <a:cubicBezTo>
                  <a:pt x="108890" y="0"/>
                  <a:pt x="120000" y="11109"/>
                  <a:pt x="120000" y="24813"/>
                </a:cubicBezTo>
                <a:lnTo>
                  <a:pt x="119999" y="24813"/>
                </a:lnTo>
                <a:cubicBezTo>
                  <a:pt x="119999" y="38518"/>
                  <a:pt x="108890" y="49627"/>
                  <a:pt x="95186" y="49627"/>
                </a:cubicBezTo>
                <a:lnTo>
                  <a:pt x="83655" y="49627"/>
                </a:lnTo>
                <a:lnTo>
                  <a:pt x="83655" y="70334"/>
                </a:lnTo>
                <a:lnTo>
                  <a:pt x="95179" y="70334"/>
                </a:lnTo>
                <a:cubicBezTo>
                  <a:pt x="108883" y="70334"/>
                  <a:pt x="119993" y="81443"/>
                  <a:pt x="119993" y="95147"/>
                </a:cubicBezTo>
                <a:cubicBezTo>
                  <a:pt x="119993" y="108852"/>
                  <a:pt x="108883" y="119961"/>
                  <a:pt x="95179" y="119961"/>
                </a:cubicBezTo>
                <a:lnTo>
                  <a:pt x="95179" y="119961"/>
                </a:lnTo>
                <a:cubicBezTo>
                  <a:pt x="81475" y="119961"/>
                  <a:pt x="70366" y="108852"/>
                  <a:pt x="70366" y="95147"/>
                </a:cubicBezTo>
                <a:lnTo>
                  <a:pt x="70366" y="84331"/>
                </a:lnTo>
                <a:lnTo>
                  <a:pt x="49627" y="84331"/>
                </a:lnTo>
                <a:lnTo>
                  <a:pt x="49627" y="95186"/>
                </a:lnTo>
                <a:cubicBezTo>
                  <a:pt x="49627" y="108890"/>
                  <a:pt x="38517" y="120000"/>
                  <a:pt x="24813" y="120000"/>
                </a:cubicBezTo>
                <a:cubicBezTo>
                  <a:pt x="11109" y="120000"/>
                  <a:pt x="0" y="108890"/>
                  <a:pt x="0" y="95186"/>
                </a:cubicBezTo>
                <a:lnTo>
                  <a:pt x="0" y="95186"/>
                </a:lnTo>
                <a:cubicBezTo>
                  <a:pt x="0" y="81481"/>
                  <a:pt x="11109" y="70372"/>
                  <a:pt x="24813" y="70372"/>
                </a:cubicBezTo>
                <a:lnTo>
                  <a:pt x="36396" y="70372"/>
                </a:lnTo>
                <a:lnTo>
                  <a:pt x="36396" y="49645"/>
                </a:lnTo>
                <a:lnTo>
                  <a:pt x="24921" y="49645"/>
                </a:lnTo>
                <a:cubicBezTo>
                  <a:pt x="11217" y="49645"/>
                  <a:pt x="108" y="38536"/>
                  <a:pt x="108" y="24831"/>
                </a:cubicBezTo>
                <a:cubicBezTo>
                  <a:pt x="108" y="11127"/>
                  <a:pt x="11217" y="18"/>
                  <a:pt x="24921" y="18"/>
                </a:cubicBezTo>
                <a:lnTo>
                  <a:pt x="24921" y="18"/>
                </a:lnTo>
                <a:cubicBezTo>
                  <a:pt x="38625" y="18"/>
                  <a:pt x="49735" y="11127"/>
                  <a:pt x="49735" y="24832"/>
                </a:cubicBezTo>
                <a:lnTo>
                  <a:pt x="49735" y="37072"/>
                </a:lnTo>
                <a:lnTo>
                  <a:pt x="70372" y="37072"/>
                </a:lnTo>
                <a:lnTo>
                  <a:pt x="70372" y="24813"/>
                </a:lnTo>
                <a:cubicBezTo>
                  <a:pt x="70372" y="11109"/>
                  <a:pt x="81482" y="0"/>
                  <a:pt x="951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494903" y="3307762"/>
            <a:ext cx="867795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Collector</a:t>
            </a:r>
          </a:p>
        </p:txBody>
      </p:sp>
      <p:sp>
        <p:nvSpPr>
          <p:cNvPr id="531" name="Shape 531"/>
          <p:cNvSpPr/>
          <p:nvPr/>
        </p:nvSpPr>
        <p:spPr>
          <a:xfrm>
            <a:off x="4432871" y="3307762"/>
            <a:ext cx="784488" cy="213790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 Log </a:t>
            </a:r>
          </a:p>
        </p:txBody>
      </p:sp>
      <p:sp>
        <p:nvSpPr>
          <p:cNvPr id="532" name="Shape 532"/>
          <p:cNvSpPr/>
          <p:nvPr/>
        </p:nvSpPr>
        <p:spPr>
          <a:xfrm>
            <a:off x="5731526" y="1347419"/>
            <a:ext cx="630439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</a:p>
        </p:txBody>
      </p:sp>
      <p:sp>
        <p:nvSpPr>
          <p:cNvPr id="533" name="Shape 533"/>
          <p:cNvSpPr/>
          <p:nvPr/>
        </p:nvSpPr>
        <p:spPr>
          <a:xfrm>
            <a:off x="5333619" y="1671416"/>
            <a:ext cx="103439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</p:txBody>
      </p:sp>
      <p:sp>
        <p:nvSpPr>
          <p:cNvPr id="534" name="Shape 534"/>
          <p:cNvSpPr/>
          <p:nvPr/>
        </p:nvSpPr>
        <p:spPr>
          <a:xfrm>
            <a:off x="5493987" y="1933759"/>
            <a:ext cx="867974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 LIFECYCLE</a:t>
            </a:r>
          </a:p>
        </p:txBody>
      </p:sp>
      <p:sp>
        <p:nvSpPr>
          <p:cNvPr id="535" name="Shape 535"/>
          <p:cNvSpPr/>
          <p:nvPr/>
        </p:nvSpPr>
        <p:spPr>
          <a:xfrm>
            <a:off x="5515203" y="2555026"/>
            <a:ext cx="846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 STORAGE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&amp; EXECUTION</a:t>
            </a:r>
          </a:p>
        </p:txBody>
      </p:sp>
      <p:sp>
        <p:nvSpPr>
          <p:cNvPr id="536" name="Shape 536"/>
          <p:cNvSpPr/>
          <p:nvPr/>
        </p:nvSpPr>
        <p:spPr>
          <a:xfrm>
            <a:off x="5600219" y="2236326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MESSAGING</a:t>
            </a:r>
          </a:p>
        </p:txBody>
      </p:sp>
      <p:sp>
        <p:nvSpPr>
          <p:cNvPr id="537" name="Shape 537"/>
          <p:cNvSpPr/>
          <p:nvPr/>
        </p:nvSpPr>
        <p:spPr>
          <a:xfrm>
            <a:off x="5181835" y="3275114"/>
            <a:ext cx="1180131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METRICS &amp; LOGGING</a:t>
            </a:r>
          </a:p>
        </p:txBody>
      </p:sp>
      <p:pic>
        <p:nvPicPr>
          <p:cNvPr id="538" name="Shape 538"/>
          <p:cNvPicPr preferRelativeResize="0"/>
          <p:nvPr/>
        </p:nvPicPr>
        <p:blipFill rotWithShape="1">
          <a:blip r:embed="rId11">
            <a:alphaModFix/>
          </a:blip>
          <a:srcRect b="-4013"/>
          <a:stretch/>
        </p:blipFill>
        <p:spPr>
          <a:xfrm>
            <a:off x="2807041" y="4385825"/>
            <a:ext cx="1010802" cy="52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Shape 539"/>
          <p:cNvPicPr preferRelativeResize="0"/>
          <p:nvPr/>
        </p:nvPicPr>
        <p:blipFill rotWithShape="1">
          <a:blip r:embed="rId11">
            <a:alphaModFix/>
          </a:blip>
          <a:srcRect b="-4013"/>
          <a:stretch/>
        </p:blipFill>
        <p:spPr>
          <a:xfrm>
            <a:off x="3839223" y="4361816"/>
            <a:ext cx="1010802" cy="52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11">
            <a:alphaModFix/>
          </a:blip>
          <a:srcRect b="-4013"/>
          <a:stretch/>
        </p:blipFill>
        <p:spPr>
          <a:xfrm>
            <a:off x="4871403" y="4361816"/>
            <a:ext cx="1010802" cy="527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>
            <a:endCxn id="538" idx="0"/>
          </p:cNvCxnSpPr>
          <p:nvPr/>
        </p:nvCxnSpPr>
        <p:spPr>
          <a:xfrm flipH="1">
            <a:off x="3312442" y="4048925"/>
            <a:ext cx="1030200" cy="33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2" name="Shape 542"/>
          <p:cNvCxnSpPr/>
          <p:nvPr/>
        </p:nvCxnSpPr>
        <p:spPr>
          <a:xfrm rot="-5400000" flipH="1">
            <a:off x="4168590" y="4223068"/>
            <a:ext cx="348900" cy="5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3" name="Shape 543"/>
          <p:cNvCxnSpPr/>
          <p:nvPr/>
        </p:nvCxnSpPr>
        <p:spPr>
          <a:xfrm>
            <a:off x="4342737" y="4048919"/>
            <a:ext cx="1032000" cy="3489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44" name="Shape 5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94390" y="4556976"/>
            <a:ext cx="648220" cy="16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7760" y="4496321"/>
            <a:ext cx="542436" cy="219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14">
            <a:alphaModFix/>
          </a:blip>
          <a:srcRect l="4286"/>
          <a:stretch/>
        </p:blipFill>
        <p:spPr>
          <a:xfrm>
            <a:off x="4012092" y="4504707"/>
            <a:ext cx="596066" cy="198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/>
          <p:nvPr/>
        </p:nvSpPr>
        <p:spPr>
          <a:xfrm>
            <a:off x="2461546" y="3855005"/>
            <a:ext cx="4230606" cy="316054"/>
          </a:xfrm>
          <a:prstGeom prst="roundRect">
            <a:avLst>
              <a:gd name="adj" fmla="val 8346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CF OpsManager/BOSH</a:t>
            </a:r>
          </a:p>
        </p:txBody>
      </p:sp>
      <p:sp>
        <p:nvSpPr>
          <p:cNvPr id="548" name="Shape 548"/>
          <p:cNvSpPr/>
          <p:nvPr/>
        </p:nvSpPr>
        <p:spPr>
          <a:xfrm rot="-2700000">
            <a:off x="5805768" y="3972397"/>
            <a:ext cx="270000" cy="982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701" y="0"/>
                </a:moveTo>
                <a:cubicBezTo>
                  <a:pt x="27010" y="0"/>
                  <a:pt x="34235" y="12740"/>
                  <a:pt x="37662" y="31892"/>
                </a:cubicBezTo>
                <a:lnTo>
                  <a:pt x="82337" y="31892"/>
                </a:lnTo>
                <a:cubicBezTo>
                  <a:pt x="85765" y="12740"/>
                  <a:pt x="92989" y="0"/>
                  <a:pt x="101298" y="0"/>
                </a:cubicBezTo>
                <a:cubicBezTo>
                  <a:pt x="109439" y="0"/>
                  <a:pt x="116540" y="12234"/>
                  <a:pt x="120000" y="30839"/>
                </a:cubicBezTo>
                <a:lnTo>
                  <a:pt x="101879" y="30839"/>
                </a:lnTo>
                <a:lnTo>
                  <a:pt x="96571" y="60000"/>
                </a:lnTo>
                <a:lnTo>
                  <a:pt x="101879" y="89160"/>
                </a:lnTo>
                <a:lnTo>
                  <a:pt x="120000" y="89160"/>
                </a:lnTo>
                <a:cubicBezTo>
                  <a:pt x="116540" y="107765"/>
                  <a:pt x="109439" y="120000"/>
                  <a:pt x="101298" y="120000"/>
                </a:cubicBezTo>
                <a:cubicBezTo>
                  <a:pt x="92989" y="120000"/>
                  <a:pt x="85765" y="107259"/>
                  <a:pt x="82337" y="88107"/>
                </a:cubicBezTo>
                <a:lnTo>
                  <a:pt x="37662" y="88107"/>
                </a:lnTo>
                <a:cubicBezTo>
                  <a:pt x="34235" y="107259"/>
                  <a:pt x="27010" y="120000"/>
                  <a:pt x="18701" y="120000"/>
                </a:cubicBezTo>
                <a:cubicBezTo>
                  <a:pt x="10560" y="120000"/>
                  <a:pt x="3459" y="107765"/>
                  <a:pt x="0" y="89160"/>
                </a:cubicBezTo>
                <a:lnTo>
                  <a:pt x="18120" y="89160"/>
                </a:lnTo>
                <a:lnTo>
                  <a:pt x="23428" y="60000"/>
                </a:lnTo>
                <a:lnTo>
                  <a:pt x="18120" y="30839"/>
                </a:lnTo>
                <a:lnTo>
                  <a:pt x="0" y="30839"/>
                </a:lnTo>
                <a:cubicBezTo>
                  <a:pt x="3459" y="12234"/>
                  <a:pt x="10560" y="0"/>
                  <a:pt x="187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3468364" y="1979551"/>
            <a:ext cx="861588" cy="182806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BBS</a:t>
            </a:r>
          </a:p>
        </p:txBody>
      </p:sp>
      <p:sp>
        <p:nvSpPr>
          <p:cNvPr id="550" name="Shape 550"/>
          <p:cNvSpPr/>
          <p:nvPr/>
        </p:nvSpPr>
        <p:spPr>
          <a:xfrm>
            <a:off x="4374264" y="1972334"/>
            <a:ext cx="861588" cy="182806"/>
          </a:xfrm>
          <a:prstGeom prst="roundRect">
            <a:avLst>
              <a:gd name="adj" fmla="val 9038"/>
            </a:avLst>
          </a:prstGeom>
          <a:solidFill>
            <a:srgbClr val="33928A"/>
          </a:solidFill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Converger</a:t>
            </a:r>
          </a:p>
        </p:txBody>
      </p:sp>
      <p:sp>
        <p:nvSpPr>
          <p:cNvPr id="551" name="Shape 551"/>
          <p:cNvSpPr/>
          <p:nvPr/>
        </p:nvSpPr>
        <p:spPr>
          <a:xfrm>
            <a:off x="4177553" y="2009959"/>
            <a:ext cx="134438" cy="1402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7932"/>
                </a:moveTo>
                <a:cubicBezTo>
                  <a:pt x="0" y="77010"/>
                  <a:pt x="26863" y="84369"/>
                  <a:pt x="60000" y="84369"/>
                </a:cubicBezTo>
                <a:cubicBezTo>
                  <a:pt x="93137" y="84369"/>
                  <a:pt x="120000" y="77010"/>
                  <a:pt x="120000" y="67932"/>
                </a:cubicBezTo>
                <a:lnTo>
                  <a:pt x="120000" y="103563"/>
                </a:lnTo>
                <a:lnTo>
                  <a:pt x="120000" y="103665"/>
                </a:lnTo>
                <a:lnTo>
                  <a:pt x="119962" y="103665"/>
                </a:lnTo>
                <a:cubicBezTo>
                  <a:pt x="119797" y="112696"/>
                  <a:pt x="93011" y="120000"/>
                  <a:pt x="60000" y="120000"/>
                </a:cubicBezTo>
                <a:cubicBezTo>
                  <a:pt x="26988" y="120000"/>
                  <a:pt x="203" y="112696"/>
                  <a:pt x="37" y="103665"/>
                </a:cubicBezTo>
                <a:lnTo>
                  <a:pt x="0" y="103665"/>
                </a:lnTo>
                <a:lnTo>
                  <a:pt x="0" y="103563"/>
                </a:lnTo>
                <a:close/>
                <a:moveTo>
                  <a:pt x="0" y="22813"/>
                </a:moveTo>
                <a:cubicBezTo>
                  <a:pt x="0" y="31890"/>
                  <a:pt x="26863" y="39249"/>
                  <a:pt x="60000" y="39249"/>
                </a:cubicBezTo>
                <a:cubicBezTo>
                  <a:pt x="93137" y="39249"/>
                  <a:pt x="120000" y="31890"/>
                  <a:pt x="120000" y="22813"/>
                </a:cubicBezTo>
                <a:lnTo>
                  <a:pt x="120000" y="58444"/>
                </a:lnTo>
                <a:lnTo>
                  <a:pt x="120000" y="58546"/>
                </a:lnTo>
                <a:lnTo>
                  <a:pt x="119962" y="58546"/>
                </a:lnTo>
                <a:cubicBezTo>
                  <a:pt x="119797" y="67577"/>
                  <a:pt x="93011" y="74880"/>
                  <a:pt x="60000" y="74880"/>
                </a:cubicBezTo>
                <a:cubicBezTo>
                  <a:pt x="26988" y="74880"/>
                  <a:pt x="203" y="67577"/>
                  <a:pt x="37" y="58546"/>
                </a:cubicBezTo>
                <a:lnTo>
                  <a:pt x="0" y="58546"/>
                </a:lnTo>
                <a:lnTo>
                  <a:pt x="0" y="58444"/>
                </a:lnTo>
                <a:close/>
                <a:moveTo>
                  <a:pt x="59999" y="0"/>
                </a:moveTo>
                <a:cubicBezTo>
                  <a:pt x="91314" y="0"/>
                  <a:pt x="116699" y="6954"/>
                  <a:pt x="116699" y="15532"/>
                </a:cubicBezTo>
                <a:cubicBezTo>
                  <a:pt x="116699" y="24110"/>
                  <a:pt x="91314" y="31064"/>
                  <a:pt x="59999" y="31064"/>
                </a:cubicBezTo>
                <a:cubicBezTo>
                  <a:pt x="28685" y="31064"/>
                  <a:pt x="3300" y="24110"/>
                  <a:pt x="3300" y="15532"/>
                </a:cubicBezTo>
                <a:cubicBezTo>
                  <a:pt x="3300" y="6954"/>
                  <a:pt x="28685" y="0"/>
                  <a:pt x="59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08106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6511755" y="1076207"/>
            <a:ext cx="2090276" cy="3141364"/>
          </a:xfrm>
          <a:prstGeom prst="rect">
            <a:avLst/>
          </a:prstGeom>
          <a:gradFill>
            <a:gsLst>
              <a:gs pos="0">
                <a:srgbClr val="24A095"/>
              </a:gs>
              <a:gs pos="100000">
                <a:srgbClr val="A4EAE3"/>
              </a:gs>
            </a:gsLst>
            <a:lin ang="16200000" scaled="0"/>
          </a:gra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Services Network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Ingress Networking Traffic Example</a:t>
            </a:r>
          </a:p>
        </p:txBody>
      </p:sp>
      <p:sp>
        <p:nvSpPr>
          <p:cNvPr id="558" name="Shape 558"/>
          <p:cNvSpPr/>
          <p:nvPr/>
        </p:nvSpPr>
        <p:spPr>
          <a:xfrm>
            <a:off x="1231154" y="1076208"/>
            <a:ext cx="1269932" cy="3141364"/>
          </a:xfrm>
          <a:prstGeom prst="rect">
            <a:avLst/>
          </a:prstGeom>
          <a:gradFill>
            <a:gsLst>
              <a:gs pos="0">
                <a:srgbClr val="24A095"/>
              </a:gs>
              <a:gs pos="100000">
                <a:srgbClr val="A4EAE3"/>
              </a:gs>
            </a:gsLst>
            <a:lin ang="16200000" scaled="0"/>
          </a:gra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DMZ</a:t>
            </a:r>
          </a:p>
        </p:txBody>
      </p:sp>
      <p:sp>
        <p:nvSpPr>
          <p:cNvPr id="559" name="Shape 559"/>
          <p:cNvSpPr/>
          <p:nvPr/>
        </p:nvSpPr>
        <p:spPr>
          <a:xfrm>
            <a:off x="2653488" y="1076208"/>
            <a:ext cx="3744644" cy="3141364"/>
          </a:xfrm>
          <a:prstGeom prst="rect">
            <a:avLst/>
          </a:prstGeom>
          <a:gradFill>
            <a:gsLst>
              <a:gs pos="0">
                <a:srgbClr val="24A095"/>
              </a:gs>
              <a:gs pos="100000">
                <a:srgbClr val="A4EAE3"/>
              </a:gs>
            </a:gsLst>
            <a:lin ang="16200000" scaled="0"/>
          </a:gra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Runtime Network</a:t>
            </a:r>
          </a:p>
        </p:txBody>
      </p:sp>
      <p:sp>
        <p:nvSpPr>
          <p:cNvPr id="560" name="Shape 560"/>
          <p:cNvSpPr/>
          <p:nvPr/>
        </p:nvSpPr>
        <p:spPr>
          <a:xfrm>
            <a:off x="193882" y="2462691"/>
            <a:ext cx="824001" cy="533256"/>
          </a:xfrm>
          <a:prstGeom prst="rect">
            <a:avLst/>
          </a:prstGeom>
          <a:noFill/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 Client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445931" y="2627516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1337791" y="2363253"/>
            <a:ext cx="1056661" cy="729647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</a:p>
        </p:txBody>
      </p:sp>
      <p:cxnSp>
        <p:nvCxnSpPr>
          <p:cNvPr id="563" name="Shape 563"/>
          <p:cNvCxnSpPr>
            <a:stCxn id="560" idx="3"/>
            <a:endCxn id="562" idx="1"/>
          </p:cNvCxnSpPr>
          <p:nvPr/>
        </p:nvCxnSpPr>
        <p:spPr>
          <a:xfrm rot="10800000" flipH="1">
            <a:off x="1017884" y="2728119"/>
            <a:ext cx="319800" cy="1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64" name="Shape 564"/>
          <p:cNvSpPr/>
          <p:nvPr/>
        </p:nvSpPr>
        <p:spPr>
          <a:xfrm>
            <a:off x="2798902" y="1519000"/>
            <a:ext cx="846098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</a:p>
        </p:txBody>
      </p:sp>
      <p:sp>
        <p:nvSpPr>
          <p:cNvPr id="565" name="Shape 565"/>
          <p:cNvSpPr/>
          <p:nvPr/>
        </p:nvSpPr>
        <p:spPr>
          <a:xfrm>
            <a:off x="2798902" y="2181500"/>
            <a:ext cx="846098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</a:p>
        </p:txBody>
      </p:sp>
      <p:sp>
        <p:nvSpPr>
          <p:cNvPr id="566" name="Shape 566"/>
          <p:cNvSpPr/>
          <p:nvPr/>
        </p:nvSpPr>
        <p:spPr>
          <a:xfrm>
            <a:off x="2798902" y="2839194"/>
            <a:ext cx="846098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</a:p>
        </p:txBody>
      </p:sp>
      <p:sp>
        <p:nvSpPr>
          <p:cNvPr id="567" name="Shape 567"/>
          <p:cNvSpPr/>
          <p:nvPr/>
        </p:nvSpPr>
        <p:spPr>
          <a:xfrm>
            <a:off x="2798902" y="3469407"/>
            <a:ext cx="846098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</a:p>
        </p:txBody>
      </p:sp>
      <p:cxnSp>
        <p:nvCxnSpPr>
          <p:cNvPr id="568" name="Shape 568"/>
          <p:cNvCxnSpPr>
            <a:stCxn id="562" idx="3"/>
            <a:endCxn id="565" idx="1"/>
          </p:cNvCxnSpPr>
          <p:nvPr/>
        </p:nvCxnSpPr>
        <p:spPr>
          <a:xfrm rot="10800000" flipH="1">
            <a:off x="2394452" y="2419977"/>
            <a:ext cx="404400" cy="308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569" name="Shape 569"/>
          <p:cNvGrpSpPr/>
          <p:nvPr/>
        </p:nvGrpSpPr>
        <p:grpSpPr>
          <a:xfrm>
            <a:off x="4320883" y="1893556"/>
            <a:ext cx="1425037" cy="2069208"/>
            <a:chOff x="4246035" y="1624804"/>
            <a:chExt cx="1425037" cy="2069208"/>
          </a:xfrm>
        </p:grpSpPr>
        <p:sp>
          <p:nvSpPr>
            <p:cNvPr id="570" name="Shape 570"/>
            <p:cNvSpPr/>
            <p:nvPr/>
          </p:nvSpPr>
          <p:spPr>
            <a:xfrm>
              <a:off x="4246035" y="1624804"/>
              <a:ext cx="1425037" cy="2069208"/>
            </a:xfrm>
            <a:prstGeom prst="rect">
              <a:avLst/>
            </a:prstGeom>
            <a:solidFill>
              <a:srgbClr val="2E7D8C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Cell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3891" y="1943157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4453891" y="2374263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4453891" y="2811422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4453891" y="3259019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4194861" y="1777204"/>
            <a:ext cx="1425037" cy="2069208"/>
            <a:chOff x="4246035" y="1624804"/>
            <a:chExt cx="1425037" cy="2069208"/>
          </a:xfrm>
        </p:grpSpPr>
        <p:sp>
          <p:nvSpPr>
            <p:cNvPr id="576" name="Shape 576"/>
            <p:cNvSpPr/>
            <p:nvPr/>
          </p:nvSpPr>
          <p:spPr>
            <a:xfrm>
              <a:off x="4246035" y="1624804"/>
              <a:ext cx="1425037" cy="2069208"/>
            </a:xfrm>
            <a:prstGeom prst="rect">
              <a:avLst/>
            </a:prstGeom>
            <a:solidFill>
              <a:srgbClr val="2E7D8C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Cell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4453891" y="1943157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4453891" y="2374263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53891" y="2811422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3891" y="3259019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042461" y="1624804"/>
            <a:ext cx="1425037" cy="2069208"/>
            <a:chOff x="4246035" y="1624804"/>
            <a:chExt cx="1425037" cy="2069208"/>
          </a:xfrm>
        </p:grpSpPr>
        <p:sp>
          <p:nvSpPr>
            <p:cNvPr id="582" name="Shape 582"/>
            <p:cNvSpPr/>
            <p:nvPr/>
          </p:nvSpPr>
          <p:spPr>
            <a:xfrm>
              <a:off x="4246035" y="1624804"/>
              <a:ext cx="1425037" cy="2069208"/>
            </a:xfrm>
            <a:prstGeom prst="rect">
              <a:avLst/>
            </a:prstGeom>
            <a:solidFill>
              <a:srgbClr val="2E7D8C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Cell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4453891" y="1943157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4453891" y="2374263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4453891" y="2811422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  <p:sp>
          <p:nvSpPr>
            <p:cNvPr id="586" name="Shape 586"/>
            <p:cNvSpPr/>
            <p:nvPr/>
          </p:nvSpPr>
          <p:spPr>
            <a:xfrm>
              <a:off x="4453891" y="3259019"/>
              <a:ext cx="1023299" cy="315911"/>
            </a:xfrm>
            <a:prstGeom prst="rect">
              <a:avLst/>
            </a:prstGeom>
            <a:solidFill>
              <a:srgbClr val="88CBD8"/>
            </a:solidFill>
            <a:ln w="9525" cap="flat" cmpd="sng">
              <a:solidFill>
                <a:srgbClr val="2E90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</p:grpSp>
      <p:cxnSp>
        <p:nvCxnSpPr>
          <p:cNvPr id="587" name="Shape 587"/>
          <p:cNvCxnSpPr>
            <a:stCxn id="565" idx="3"/>
            <a:endCxn id="583" idx="1"/>
          </p:cNvCxnSpPr>
          <p:nvPr/>
        </p:nvCxnSpPr>
        <p:spPr>
          <a:xfrm rot="10800000" flipH="1">
            <a:off x="3645000" y="2101242"/>
            <a:ext cx="605400" cy="318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88" name="Shape 588"/>
          <p:cNvSpPr/>
          <p:nvPr/>
        </p:nvSpPr>
        <p:spPr>
          <a:xfrm>
            <a:off x="5908016" y="2352814"/>
            <a:ext cx="1003907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Outbound NAT</a:t>
            </a:r>
          </a:p>
        </p:txBody>
      </p:sp>
      <p:cxnSp>
        <p:nvCxnSpPr>
          <p:cNvPr id="589" name="Shape 589"/>
          <p:cNvCxnSpPr>
            <a:stCxn id="583" idx="3"/>
            <a:endCxn id="588" idx="1"/>
          </p:cNvCxnSpPr>
          <p:nvPr/>
        </p:nvCxnSpPr>
        <p:spPr>
          <a:xfrm>
            <a:off x="5273616" y="2101112"/>
            <a:ext cx="634500" cy="489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90" name="Shape 590"/>
          <p:cNvSpPr/>
          <p:nvPr/>
        </p:nvSpPr>
        <p:spPr>
          <a:xfrm>
            <a:off x="7290695" y="2351042"/>
            <a:ext cx="1003907" cy="476685"/>
          </a:xfrm>
          <a:prstGeom prst="rect">
            <a:avLst/>
          </a:prstGeom>
          <a:solidFill>
            <a:srgbClr val="2E7D8C"/>
          </a:solidFill>
          <a:ln w="9525" cap="flat" cmpd="sng">
            <a:solidFill>
              <a:srgbClr val="2E90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RabbitMQ</a:t>
            </a:r>
          </a:p>
        </p:txBody>
      </p:sp>
      <p:cxnSp>
        <p:nvCxnSpPr>
          <p:cNvPr id="591" name="Shape 591"/>
          <p:cNvCxnSpPr>
            <a:stCxn id="588" idx="3"/>
            <a:endCxn id="590" idx="1"/>
          </p:cNvCxnSpPr>
          <p:nvPr/>
        </p:nvCxnSpPr>
        <p:spPr>
          <a:xfrm rot="10800000" flipH="1">
            <a:off x="6911923" y="2589357"/>
            <a:ext cx="378900" cy="1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9879271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/>
        </p:nvSpPr>
        <p:spPr>
          <a:xfrm>
            <a:off x="5884332" y="914399"/>
            <a:ext cx="3014132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Container Isolation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15912" y="1439333"/>
            <a:ext cx="5153553" cy="2751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Containers provide isolation of resources – CPU, memory, file system, process space,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Containers have their own private network, not accessible from outside the Cell</a:t>
            </a:r>
          </a:p>
        </p:txBody>
      </p:sp>
      <p:grpSp>
        <p:nvGrpSpPr>
          <p:cNvPr id="599" name="Shape 599"/>
          <p:cNvGrpSpPr/>
          <p:nvPr/>
        </p:nvGrpSpPr>
        <p:grpSpPr>
          <a:xfrm>
            <a:off x="6426201" y="1142998"/>
            <a:ext cx="1845731" cy="1185336"/>
            <a:chOff x="6426201" y="1142998"/>
            <a:chExt cx="1845731" cy="1185336"/>
          </a:xfrm>
        </p:grpSpPr>
        <p:sp>
          <p:nvSpPr>
            <p:cNvPr id="600" name="Shape 600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7907867" y="1165375"/>
              <a:ext cx="174527" cy="189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Shape 602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Shape 60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Shape 606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Shape 60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Shape 610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Shape 61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Shape 614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Shape 617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8" name="Shape 618"/>
          <p:cNvGrpSpPr/>
          <p:nvPr/>
        </p:nvGrpSpPr>
        <p:grpSpPr>
          <a:xfrm>
            <a:off x="6426201" y="2599265"/>
            <a:ext cx="1845731" cy="1185336"/>
            <a:chOff x="6426201" y="1142998"/>
            <a:chExt cx="1845731" cy="1185336"/>
          </a:xfrm>
        </p:grpSpPr>
        <p:sp>
          <p:nvSpPr>
            <p:cNvPr id="619" name="Shape 619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7907867" y="1165375"/>
              <a:ext cx="174527" cy="189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Shape 621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Shape 62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Shape 625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626" name="Shape 62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Shape 62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Shape 629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630" name="Shape 63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Shape 63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Shape 633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Shape 636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6917480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Data-at-Rest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4294967295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ER – two main points of non-ephemeral storage:</a:t>
            </a:r>
          </a:p>
          <a:p>
            <a:pPr marL="742950" marR="0" lvl="1" indent="-158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CCDB – Centralized storage for application metadata, includes access information for services leveraged by the application containers.</a:t>
            </a:r>
          </a:p>
          <a:p>
            <a:pPr marL="742950" marR="0" lvl="1" indent="-158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BLOB Store – Stores container images, application artifacts</a:t>
            </a:r>
          </a:p>
          <a:p>
            <a:pPr marL="228600" marR="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can be externally managed and configured.</a:t>
            </a:r>
          </a:p>
        </p:txBody>
      </p:sp>
    </p:spTree>
    <p:extLst>
      <p:ext uri="{BB962C8B-B14F-4D97-AF65-F5344CB8AC3E}">
        <p14:creationId xmlns:p14="http://schemas.microsoft.com/office/powerpoint/2010/main" val="12415038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Shape 648"/>
          <p:cNvPicPr preferRelativeResize="0"/>
          <p:nvPr/>
        </p:nvPicPr>
        <p:blipFill rotWithShape="1">
          <a:blip r:embed="rId3">
            <a:alphaModFix/>
          </a:blip>
          <a:srcRect t="14965" b="3749"/>
          <a:stretch/>
        </p:blipFill>
        <p:spPr>
          <a:xfrm>
            <a:off x="-7019" y="0"/>
            <a:ext cx="91580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-7019" y="0"/>
            <a:ext cx="9158040" cy="5143499"/>
          </a:xfrm>
          <a:prstGeom prst="rect">
            <a:avLst/>
          </a:prstGeom>
          <a:solidFill>
            <a:srgbClr val="182730">
              <a:alpha val="6117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623454" y="1498520"/>
            <a:ext cx="78970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9E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Network Surface Area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623454" y="2121385"/>
            <a:ext cx="7897089" cy="8002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Getting Access via Network Endpoints, Controlling Access via AuthZ and AuthN</a:t>
            </a:r>
          </a:p>
        </p:txBody>
      </p:sp>
      <p:pic>
        <p:nvPicPr>
          <p:cNvPr id="652" name="Shape 6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2559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387600" y="1405466"/>
            <a:ext cx="6341533" cy="3174999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888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Boundaries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194732" y="1074737"/>
            <a:ext cx="2074334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Minimal Pivotal CF network access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allows PCF to be easily deployed on a VLAN or behind a firewall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</a:pPr>
            <a:r>
              <a:rPr lang="en-US" sz="16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reduces surface area for vulnerabilities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707638" y="876300"/>
            <a:ext cx="975458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913203" y="640632"/>
            <a:ext cx="1226932" cy="481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HTTP/HTTPS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TCP (Q1 2016)</a:t>
            </a:r>
            <a:endParaRPr lang="en-US" sz="10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019638" y="762000"/>
            <a:ext cx="790863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dependent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6959600" y="2752238"/>
            <a:ext cx="1295400" cy="812800"/>
            <a:chOff x="6358467" y="2184400"/>
            <a:chExt cx="1744133" cy="897463"/>
          </a:xfrm>
        </p:grpSpPr>
        <p:sp>
          <p:nvSpPr>
            <p:cNvPr id="252" name="Shape 252"/>
            <p:cNvSpPr/>
            <p:nvPr/>
          </p:nvSpPr>
          <p:spPr>
            <a:xfrm>
              <a:off x="6358467" y="2184400"/>
              <a:ext cx="1744133" cy="8974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6854803" y="2810932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  <p:grpSp>
          <p:nvGrpSpPr>
            <p:cNvPr id="254" name="Shape 254"/>
            <p:cNvGrpSpPr/>
            <p:nvPr/>
          </p:nvGrpSpPr>
          <p:grpSpPr>
            <a:xfrm>
              <a:off x="6430189" y="2221581"/>
              <a:ext cx="1613146" cy="568473"/>
              <a:chOff x="5490387" y="1527312"/>
              <a:chExt cx="1613145" cy="568473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rmAutofit fontScale="25000" lnSpcReduction="20000"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rmAutofit fontScale="25000" lnSpcReduction="20000"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259" name="Shape 259"/>
          <p:cNvGrpSpPr/>
          <p:nvPr/>
        </p:nvGrpSpPr>
        <p:grpSpPr>
          <a:xfrm>
            <a:off x="6942667" y="1753172"/>
            <a:ext cx="1295400" cy="812800"/>
            <a:chOff x="6358467" y="1176869"/>
            <a:chExt cx="1744133" cy="897464"/>
          </a:xfrm>
        </p:grpSpPr>
        <p:sp>
          <p:nvSpPr>
            <p:cNvPr id="260" name="Shape 260"/>
            <p:cNvSpPr/>
            <p:nvPr/>
          </p:nvSpPr>
          <p:spPr>
            <a:xfrm>
              <a:off x="6358467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6430190" y="1230979"/>
              <a:ext cx="1613145" cy="568473"/>
              <a:chOff x="5490387" y="1527312"/>
              <a:chExt cx="1613145" cy="568473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5490387" y="1527312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Broker</a:t>
                </a: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5490387" y="182364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Service Nodes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6846607" y="1563850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rmAutofit fontScale="25000" lnSpcReduction="20000"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6855071" y="1860183"/>
                <a:ext cx="194025" cy="194020"/>
              </a:xfrm>
              <a:custGeom>
                <a:avLst/>
                <a:gdLst/>
                <a:ahLst/>
                <a:cxnLst/>
                <a:rect l="0" t="0" r="0" b="0"/>
                <a:pathLst>
                  <a:path w="3195025" h="3194985" extrusionOk="0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rmAutofit fontScale="25000" lnSpcReduction="20000"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66" name="Shape 266"/>
            <p:cNvSpPr txBox="1"/>
            <p:nvPr/>
          </p:nvSpPr>
          <p:spPr>
            <a:xfrm>
              <a:off x="6846335" y="1803399"/>
              <a:ext cx="766800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Service</a:t>
              </a: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2548465" y="1752600"/>
            <a:ext cx="1295400" cy="812800"/>
            <a:chOff x="1092200" y="1176869"/>
            <a:chExt cx="1744133" cy="897464"/>
          </a:xfrm>
        </p:grpSpPr>
        <p:sp>
          <p:nvSpPr>
            <p:cNvPr id="268" name="Shape 268"/>
            <p:cNvSpPr/>
            <p:nvPr/>
          </p:nvSpPr>
          <p:spPr>
            <a:xfrm>
              <a:off x="1092200" y="1176869"/>
              <a:ext cx="1744133" cy="897464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1163919" y="1239446"/>
              <a:ext cx="1621611" cy="568476"/>
              <a:chOff x="5481921" y="2721113"/>
              <a:chExt cx="1621611" cy="568476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5481921" y="2721113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UI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5490387" y="3017446"/>
                <a:ext cx="1613145" cy="272143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rmAutofit fontScale="92500"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900" b="0" i="0" u="none" strike="noStrike" cap="none" baseline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  <a:rtl val="0"/>
                  </a:rPr>
                  <a:t>Ops Manager Director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 rot="-2700000">
                <a:off x="6784415" y="2806978"/>
                <a:ext cx="269999" cy="98294"/>
              </a:xfrm>
              <a:custGeom>
                <a:avLst/>
                <a:gdLst/>
                <a:ahLst/>
                <a:cxnLst/>
                <a:rect l="0" t="0" r="0" b="0"/>
                <a:pathLst>
                  <a:path w="1118481" h="407194" extrusionOk="0">
                    <a:moveTo>
                      <a:pt x="174315" y="0"/>
                    </a:moveTo>
                    <a:cubicBezTo>
                      <a:pt x="251754" y="0"/>
                      <a:pt x="319094" y="43232"/>
                      <a:pt x="351038" y="108219"/>
                    </a:cubicBezTo>
                    <a:lnTo>
                      <a:pt x="767443" y="108219"/>
                    </a:lnTo>
                    <a:cubicBezTo>
                      <a:pt x="799388" y="43232"/>
                      <a:pt x="866728" y="0"/>
                      <a:pt x="944166" y="0"/>
                    </a:cubicBezTo>
                    <a:cubicBezTo>
                      <a:pt x="1020049" y="0"/>
                      <a:pt x="1086236" y="41514"/>
                      <a:pt x="1118481" y="104647"/>
                    </a:cubicBezTo>
                    <a:lnTo>
                      <a:pt x="949589" y="104647"/>
                    </a:lnTo>
                    <a:lnTo>
                      <a:pt x="900114" y="203597"/>
                    </a:lnTo>
                    <a:lnTo>
                      <a:pt x="949589" y="302547"/>
                    </a:lnTo>
                    <a:lnTo>
                      <a:pt x="1118481" y="302547"/>
                    </a:lnTo>
                    <a:cubicBezTo>
                      <a:pt x="1086236" y="365680"/>
                      <a:pt x="1020049" y="407194"/>
                      <a:pt x="944166" y="407194"/>
                    </a:cubicBezTo>
                    <a:cubicBezTo>
                      <a:pt x="866728" y="407194"/>
                      <a:pt x="799388" y="363962"/>
                      <a:pt x="767443" y="298975"/>
                    </a:cubicBezTo>
                    <a:lnTo>
                      <a:pt x="351038" y="298975"/>
                    </a:lnTo>
                    <a:cubicBezTo>
                      <a:pt x="319094" y="363962"/>
                      <a:pt x="251754" y="407194"/>
                      <a:pt x="174315" y="407194"/>
                    </a:cubicBezTo>
                    <a:cubicBezTo>
                      <a:pt x="98432" y="407194"/>
                      <a:pt x="32245" y="365680"/>
                      <a:pt x="0" y="302547"/>
                    </a:cubicBezTo>
                    <a:lnTo>
                      <a:pt x="168892" y="302547"/>
                    </a:lnTo>
                    <a:lnTo>
                      <a:pt x="218367" y="203597"/>
                    </a:lnTo>
                    <a:lnTo>
                      <a:pt x="168892" y="104647"/>
                    </a:lnTo>
                    <a:lnTo>
                      <a:pt x="0" y="104647"/>
                    </a:lnTo>
                    <a:cubicBezTo>
                      <a:pt x="32245" y="41514"/>
                      <a:pt x="98432" y="0"/>
                      <a:pt x="174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rmAutofit fontScale="25000" lnSpcReduction="20000"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9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130840" y="1761066"/>
              <a:ext cx="1665265" cy="254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Operations Manager</a:t>
              </a:r>
            </a:p>
          </p:txBody>
        </p:sp>
      </p:grpSp>
      <p:cxnSp>
        <p:nvCxnSpPr>
          <p:cNvPr id="274" name="Shape 274"/>
          <p:cNvCxnSpPr>
            <a:stCxn id="248" idx="2"/>
            <a:endCxn id="270" idx="0"/>
          </p:cNvCxnSpPr>
          <p:nvPr/>
        </p:nvCxnSpPr>
        <p:spPr>
          <a:xfrm>
            <a:off x="3195367" y="1122519"/>
            <a:ext cx="5400" cy="6867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5" name="Shape 275"/>
          <p:cNvCxnSpPr>
            <a:endCxn id="263" idx="3"/>
          </p:cNvCxnSpPr>
          <p:nvPr/>
        </p:nvCxnSpPr>
        <p:spPr>
          <a:xfrm flipH="1">
            <a:off x="8194049" y="1126089"/>
            <a:ext cx="179400" cy="10677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276" name="Shape 276"/>
          <p:cNvCxnSpPr>
            <a:endCxn id="256" idx="3"/>
          </p:cNvCxnSpPr>
          <p:nvPr/>
        </p:nvCxnSpPr>
        <p:spPr>
          <a:xfrm flipH="1">
            <a:off x="8210982" y="1126123"/>
            <a:ext cx="331800" cy="2051400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grpSp>
        <p:nvGrpSpPr>
          <p:cNvPr id="277" name="Shape 277"/>
          <p:cNvGrpSpPr/>
          <p:nvPr/>
        </p:nvGrpSpPr>
        <p:grpSpPr>
          <a:xfrm>
            <a:off x="4089398" y="1761065"/>
            <a:ext cx="2641601" cy="2624664"/>
            <a:chOff x="2912533" y="804333"/>
            <a:chExt cx="3378200" cy="3031063"/>
          </a:xfrm>
        </p:grpSpPr>
        <p:sp>
          <p:nvSpPr>
            <p:cNvPr id="278" name="Shape 278"/>
            <p:cNvSpPr/>
            <p:nvPr/>
          </p:nvSpPr>
          <p:spPr>
            <a:xfrm>
              <a:off x="2912533" y="804333"/>
              <a:ext cx="3378200" cy="30310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626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 Log Aggregator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609855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Login Server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2967322" y="12394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Dynamic Router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5923646" y="1277025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763984" h="763984" extrusionOk="0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967322" y="1535779"/>
              <a:ext cx="1613145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Cloud Controller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967322" y="1833608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UAA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4613451" y="1535795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Cluster Brain</a:t>
              </a:r>
              <a:endParaRPr lang="en-US" sz="9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971800" y="2133597"/>
              <a:ext cx="3264081" cy="775848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Cell Pool</a:t>
              </a:r>
              <a:endParaRPr lang="en-US" sz="9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969422" y="2931871"/>
              <a:ext cx="3263164" cy="272143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Messaging (NATS)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3015526" y="2561366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4328410" y="1550120"/>
              <a:ext cx="169752" cy="226530"/>
            </a:xfrm>
            <a:custGeom>
              <a:avLst/>
              <a:gdLst/>
              <a:ahLst/>
              <a:cxnLst/>
              <a:rect l="0" t="0" r="0" b="0"/>
              <a:pathLst>
                <a:path w="661988" h="883413" extrusionOk="0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937503" y="1580800"/>
              <a:ext cx="207167" cy="182785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4267535" y="1895141"/>
              <a:ext cx="273084" cy="138290"/>
            </a:xfrm>
            <a:custGeom>
              <a:avLst/>
              <a:gdLst/>
              <a:ahLst/>
              <a:cxnLst/>
              <a:rect l="0" t="0" r="0" b="0"/>
              <a:pathLst>
                <a:path w="2065579" h="1046012" extrusionOk="0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4297385" y="2590725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 rot="-4307520">
              <a:off x="5993623" y="3346907"/>
              <a:ext cx="195563" cy="90305"/>
            </a:xfrm>
            <a:custGeom>
              <a:avLst/>
              <a:gdLst/>
              <a:ahLst/>
              <a:cxnLst/>
              <a:rect l="0" t="0" r="0" b="0"/>
              <a:pathLst>
                <a:path w="2885855" h="1482826" extrusionOk="0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rot="-10345447">
              <a:off x="5346647" y="2959469"/>
              <a:ext cx="249944" cy="220550"/>
            </a:xfrm>
            <a:custGeom>
              <a:avLst/>
              <a:gdLst/>
              <a:ahLst/>
              <a:cxnLst/>
              <a:rect l="0" t="0" r="0" b="0"/>
              <a:pathLst>
                <a:path w="977409" h="862463" extrusionOk="0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54092" y="2205402"/>
              <a:ext cx="192090" cy="189436"/>
            </a:xfrm>
            <a:custGeom>
              <a:avLst/>
              <a:gdLst/>
              <a:ahLst/>
              <a:cxnLst/>
              <a:rect l="0" t="0" r="0" b="0"/>
              <a:pathLst>
                <a:path w="2663320" h="2626530" extrusionOk="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975789" y="3247541"/>
              <a:ext cx="1611864" cy="272795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Metrics Collection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649594" y="2552900"/>
              <a:ext cx="1515437" cy="269210"/>
            </a:xfrm>
            <a:prstGeom prst="roundRect">
              <a:avLst>
                <a:gd name="adj" fmla="val 10428"/>
              </a:avLst>
            </a:prstGeom>
            <a:noFill/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Apps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5931453" y="2582258"/>
              <a:ext cx="185404" cy="209175"/>
            </a:xfrm>
            <a:custGeom>
              <a:avLst/>
              <a:gdLst/>
              <a:ahLst/>
              <a:cxnLst/>
              <a:rect l="0" t="0" r="0" b="0"/>
              <a:pathLst>
                <a:path w="1218612" h="1374854" extrusionOk="0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77467" y="1882389"/>
              <a:ext cx="149840" cy="183475"/>
            </a:xfrm>
            <a:custGeom>
              <a:avLst/>
              <a:gdLst/>
              <a:ahLst/>
              <a:cxnLst/>
              <a:rect l="0" t="0" r="0" b="0"/>
              <a:pathLst>
                <a:path w="990600" h="1265275" extrusionOk="0">
                  <a:moveTo>
                    <a:pt x="495299" y="621778"/>
                  </a:moveTo>
                  <a:cubicBezTo>
                    <a:pt x="426912" y="621778"/>
                    <a:pt x="371473" y="677217"/>
                    <a:pt x="371473" y="745604"/>
                  </a:cubicBezTo>
                  <a:cubicBezTo>
                    <a:pt x="371473" y="800510"/>
                    <a:pt x="407209" y="847069"/>
                    <a:pt x="457199" y="861738"/>
                  </a:cubicBezTo>
                  <a:lnTo>
                    <a:pt x="457199" y="1103911"/>
                  </a:lnTo>
                  <a:cubicBezTo>
                    <a:pt x="457199" y="1124953"/>
                    <a:pt x="474257" y="1142011"/>
                    <a:pt x="495299" y="1142011"/>
                  </a:cubicBezTo>
                  <a:cubicBezTo>
                    <a:pt x="516341" y="1142011"/>
                    <a:pt x="533399" y="1124953"/>
                    <a:pt x="533399" y="1103911"/>
                  </a:cubicBezTo>
                  <a:lnTo>
                    <a:pt x="533399" y="861738"/>
                  </a:lnTo>
                  <a:cubicBezTo>
                    <a:pt x="583390" y="847069"/>
                    <a:pt x="619125" y="800510"/>
                    <a:pt x="619125" y="745604"/>
                  </a:cubicBezTo>
                  <a:cubicBezTo>
                    <a:pt x="619125" y="677217"/>
                    <a:pt x="563686" y="621778"/>
                    <a:pt x="495299" y="621778"/>
                  </a:cubicBezTo>
                  <a:close/>
                  <a:moveTo>
                    <a:pt x="495297" y="170493"/>
                  </a:moveTo>
                  <a:cubicBezTo>
                    <a:pt x="391746" y="170493"/>
                    <a:pt x="307802" y="254436"/>
                    <a:pt x="307802" y="357987"/>
                  </a:cubicBezTo>
                  <a:lnTo>
                    <a:pt x="307804" y="357991"/>
                  </a:lnTo>
                  <a:lnTo>
                    <a:pt x="307544" y="357991"/>
                  </a:lnTo>
                  <a:lnTo>
                    <a:pt x="307544" y="538211"/>
                  </a:lnTo>
                  <a:lnTo>
                    <a:pt x="683058" y="538211"/>
                  </a:lnTo>
                  <a:lnTo>
                    <a:pt x="683058" y="357991"/>
                  </a:lnTo>
                  <a:lnTo>
                    <a:pt x="682792" y="357991"/>
                  </a:lnTo>
                  <a:cubicBezTo>
                    <a:pt x="682792" y="357988"/>
                    <a:pt x="682792" y="357988"/>
                    <a:pt x="682792" y="357987"/>
                  </a:cubicBezTo>
                  <a:cubicBezTo>
                    <a:pt x="682792" y="254436"/>
                    <a:pt x="598848" y="170493"/>
                    <a:pt x="495297" y="170493"/>
                  </a:cubicBezTo>
                  <a:close/>
                  <a:moveTo>
                    <a:pt x="495300" y="0"/>
                  </a:moveTo>
                  <a:cubicBezTo>
                    <a:pt x="686657" y="0"/>
                    <a:pt x="841781" y="155124"/>
                    <a:pt x="841781" y="346479"/>
                  </a:cubicBezTo>
                  <a:lnTo>
                    <a:pt x="841781" y="346481"/>
                  </a:lnTo>
                  <a:lnTo>
                    <a:pt x="841781" y="538211"/>
                  </a:lnTo>
                  <a:lnTo>
                    <a:pt x="869420" y="538211"/>
                  </a:lnTo>
                  <a:cubicBezTo>
                    <a:pt x="936346" y="538211"/>
                    <a:pt x="990600" y="592465"/>
                    <a:pt x="990600" y="659391"/>
                  </a:cubicBezTo>
                  <a:lnTo>
                    <a:pt x="990600" y="1144095"/>
                  </a:lnTo>
                  <a:cubicBezTo>
                    <a:pt x="990600" y="1211021"/>
                    <a:pt x="936346" y="1265275"/>
                    <a:pt x="869420" y="1265275"/>
                  </a:cubicBezTo>
                  <a:lnTo>
                    <a:pt x="121180" y="1265275"/>
                  </a:lnTo>
                  <a:cubicBezTo>
                    <a:pt x="54254" y="1265275"/>
                    <a:pt x="0" y="1211021"/>
                    <a:pt x="0" y="1144095"/>
                  </a:cubicBezTo>
                  <a:lnTo>
                    <a:pt x="0" y="659391"/>
                  </a:lnTo>
                  <a:cubicBezTo>
                    <a:pt x="0" y="592465"/>
                    <a:pt x="54254" y="538211"/>
                    <a:pt x="121180" y="538211"/>
                  </a:cubicBezTo>
                  <a:lnTo>
                    <a:pt x="148819" y="538211"/>
                  </a:lnTo>
                  <a:lnTo>
                    <a:pt x="148819" y="346481"/>
                  </a:lnTo>
                  <a:cubicBezTo>
                    <a:pt x="148819" y="155124"/>
                    <a:pt x="303944" y="0"/>
                    <a:pt x="49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rmAutofit fontScale="25000" lnSpcReduction="20000"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967323" y="934607"/>
              <a:ext cx="326316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12700" cap="flat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0" rIns="91425" bIns="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9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Load balancer (</a:t>
              </a:r>
              <a:r>
                <a:rPr lang="en-US" sz="900" b="0" i="0" u="none" strike="noStrike" cap="none" baseline="0" dirty="0" err="1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HAproxy</a:t>
              </a:r>
              <a:r>
                <a:rPr lang="en-US" sz="900" b="0" i="0" u="none" strike="noStrike" cap="none" baseline="0" dirty="0" smtClean="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 or other)</a:t>
              </a:r>
              <a:endParaRPr lang="en-US" sz="900" b="0" i="0" u="none" strike="noStrike" cap="none" baseline="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986687" y="3522132"/>
              <a:ext cx="125369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Elastic Runtime</a:t>
              </a: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17998" y="3268133"/>
              <a:ext cx="237065" cy="237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4332" y="931333"/>
              <a:ext cx="279399" cy="2793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" name="Shape 304"/>
          <p:cNvCxnSpPr>
            <a:stCxn id="249" idx="2"/>
            <a:endCxn id="300" idx="0"/>
          </p:cNvCxnSpPr>
          <p:nvPr/>
        </p:nvCxnSpPr>
        <p:spPr>
          <a:xfrm flipH="1">
            <a:off x="5408065" y="1122519"/>
            <a:ext cx="118604" cy="751353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5553332" y="1122520"/>
            <a:ext cx="9267" cy="1011078"/>
          </a:xfrm>
          <a:prstGeom prst="straightConnector1">
            <a:avLst/>
          </a:prstGeom>
          <a:noFill/>
          <a:ln w="28575" cap="flat">
            <a:solidFill>
              <a:schemeClr val="lt2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7860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4478866" y="1151474"/>
            <a:ext cx="4411133" cy="3081867"/>
          </a:xfrm>
          <a:prstGeom prst="roundRect">
            <a:avLst>
              <a:gd name="adj" fmla="val 8224"/>
            </a:avLst>
          </a:prstGeom>
          <a:gradFill>
            <a:gsLst>
              <a:gs pos="0">
                <a:srgbClr val="D8D8D8"/>
              </a:gs>
              <a:gs pos="100000">
                <a:srgbClr val="F2F2F2"/>
              </a:gs>
            </a:gsLst>
            <a:lin ang="5400000" scaled="0"/>
          </a:gra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366712" y="2365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rPr>
              <a:t>Container Isolation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188908" y="1150937"/>
            <a:ext cx="4213755" cy="3082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Routers forward requests from outside using the app’s route to the assigned port on the Cell, which does network translation to the container’s internal IP and port</a:t>
            </a:r>
          </a:p>
          <a:p>
            <a:pPr marL="228600" marR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Apps are prevented from communicating directly with each other by container firewall rules; they must communicate through published routes</a:t>
            </a:r>
          </a:p>
        </p:txBody>
      </p:sp>
      <p:grpSp>
        <p:nvGrpSpPr>
          <p:cNvPr id="725" name="Shape 725"/>
          <p:cNvGrpSpPr/>
          <p:nvPr/>
        </p:nvGrpSpPr>
        <p:grpSpPr>
          <a:xfrm>
            <a:off x="4690533" y="2827874"/>
            <a:ext cx="1845731" cy="1185336"/>
            <a:chOff x="6426201" y="1142998"/>
            <a:chExt cx="1845731" cy="1185336"/>
          </a:xfrm>
        </p:grpSpPr>
        <p:sp>
          <p:nvSpPr>
            <p:cNvPr id="726" name="Shape 726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7907867" y="1165375"/>
              <a:ext cx="174527" cy="189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8" name="Shape 728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729" name="Shape 729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Shape 731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Shape 732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733" name="Shape 733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Shape 735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6" name="Shape 736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737" name="Shape 737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Shape 739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Shape 740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741" name="Shape 741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Shape 743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4" name="Shape 744"/>
          <p:cNvGrpSpPr/>
          <p:nvPr/>
        </p:nvGrpSpPr>
        <p:grpSpPr>
          <a:xfrm>
            <a:off x="6900353" y="2827874"/>
            <a:ext cx="1845731" cy="1185336"/>
            <a:chOff x="6426201" y="1142998"/>
            <a:chExt cx="1845731" cy="1185336"/>
          </a:xfrm>
        </p:grpSpPr>
        <p:sp>
          <p:nvSpPr>
            <p:cNvPr id="745" name="Shape 745"/>
            <p:cNvSpPr/>
            <p:nvPr/>
          </p:nvSpPr>
          <p:spPr>
            <a:xfrm>
              <a:off x="6426201" y="1142998"/>
              <a:ext cx="1845731" cy="1185336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7907867" y="1165375"/>
              <a:ext cx="174527" cy="189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Shape 747"/>
            <p:cNvGrpSpPr/>
            <p:nvPr/>
          </p:nvGrpSpPr>
          <p:grpSpPr>
            <a:xfrm>
              <a:off x="6557431" y="1515539"/>
              <a:ext cx="749299" cy="347133"/>
              <a:chOff x="5499099" y="592672"/>
              <a:chExt cx="749299" cy="347133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1" name="Shape 751"/>
            <p:cNvGrpSpPr/>
            <p:nvPr/>
          </p:nvGrpSpPr>
          <p:grpSpPr>
            <a:xfrm>
              <a:off x="7378699" y="1515539"/>
              <a:ext cx="749299" cy="347133"/>
              <a:chOff x="5499099" y="592672"/>
              <a:chExt cx="749299" cy="347133"/>
            </a:xfrm>
          </p:grpSpPr>
          <p:sp>
            <p:nvSpPr>
              <p:cNvPr id="752" name="Shape 752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Shape 754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5" name="Shape 755"/>
            <p:cNvGrpSpPr/>
            <p:nvPr/>
          </p:nvGrpSpPr>
          <p:grpSpPr>
            <a:xfrm>
              <a:off x="6565898" y="1913472"/>
              <a:ext cx="749299" cy="347133"/>
              <a:chOff x="5499099" y="592672"/>
              <a:chExt cx="749299" cy="347133"/>
            </a:xfrm>
          </p:grpSpPr>
          <p:sp>
            <p:nvSpPr>
              <p:cNvPr id="756" name="Shape 756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57" name="Shape 757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Shape 758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9" name="Shape 759"/>
            <p:cNvGrpSpPr/>
            <p:nvPr/>
          </p:nvGrpSpPr>
          <p:grpSpPr>
            <a:xfrm>
              <a:off x="7387166" y="1905006"/>
              <a:ext cx="749299" cy="347133"/>
              <a:chOff x="5499099" y="592672"/>
              <a:chExt cx="749299" cy="347133"/>
            </a:xfrm>
          </p:grpSpPr>
          <p:sp>
            <p:nvSpPr>
              <p:cNvPr id="760" name="Shape 760"/>
              <p:cNvSpPr/>
              <p:nvPr/>
            </p:nvSpPr>
            <p:spPr>
              <a:xfrm>
                <a:off x="5536089" y="614035"/>
                <a:ext cx="686911" cy="269210"/>
              </a:xfrm>
              <a:prstGeom prst="roundRect">
                <a:avLst>
                  <a:gd name="adj" fmla="val 10428"/>
                </a:avLst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</a:t>
                </a:r>
              </a:p>
            </p:txBody>
          </p:sp>
          <p:sp>
            <p:nvSpPr>
              <p:cNvPr id="761" name="Shape 761"/>
              <p:cNvSpPr/>
              <p:nvPr/>
            </p:nvSpPr>
            <p:spPr>
              <a:xfrm>
                <a:off x="5992519" y="643391"/>
                <a:ext cx="178678" cy="20917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3813"/>
                    </a:moveTo>
                    <a:lnTo>
                      <a:pt x="56402" y="62407"/>
                    </a:lnTo>
                    <a:lnTo>
                      <a:pt x="56688" y="120000"/>
                    </a:lnTo>
                    <a:lnTo>
                      <a:pt x="285" y="91405"/>
                    </a:lnTo>
                    <a:close/>
                    <a:moveTo>
                      <a:pt x="120000" y="32982"/>
                    </a:moveTo>
                    <a:lnTo>
                      <a:pt x="119714" y="90574"/>
                    </a:lnTo>
                    <a:lnTo>
                      <a:pt x="63311" y="119168"/>
                    </a:lnTo>
                    <a:lnTo>
                      <a:pt x="63597" y="61576"/>
                    </a:lnTo>
                    <a:close/>
                    <a:moveTo>
                      <a:pt x="59874" y="0"/>
                    </a:moveTo>
                    <a:lnTo>
                      <a:pt x="116151" y="28787"/>
                    </a:lnTo>
                    <a:lnTo>
                      <a:pt x="59874" y="57575"/>
                    </a:lnTo>
                    <a:lnTo>
                      <a:pt x="3596" y="287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Shape 762"/>
              <p:cNvSpPr/>
              <p:nvPr/>
            </p:nvSpPr>
            <p:spPr>
              <a:xfrm rot="5400000">
                <a:off x="5700182" y="391589"/>
                <a:ext cx="347133" cy="7492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64" y="12890"/>
                    </a:moveTo>
                    <a:lnTo>
                      <a:pt x="112335" y="12890"/>
                    </a:lnTo>
                    <a:lnTo>
                      <a:pt x="112335" y="3984"/>
                    </a:lnTo>
                    <a:lnTo>
                      <a:pt x="7664" y="3984"/>
                    </a:lnTo>
                    <a:close/>
                    <a:moveTo>
                      <a:pt x="7664" y="25781"/>
                    </a:moveTo>
                    <a:lnTo>
                      <a:pt x="112335" y="25781"/>
                    </a:lnTo>
                    <a:lnTo>
                      <a:pt x="112335" y="16874"/>
                    </a:lnTo>
                    <a:lnTo>
                      <a:pt x="7664" y="16874"/>
                    </a:lnTo>
                    <a:close/>
                    <a:moveTo>
                      <a:pt x="7664" y="38671"/>
                    </a:moveTo>
                    <a:lnTo>
                      <a:pt x="112335" y="38671"/>
                    </a:lnTo>
                    <a:lnTo>
                      <a:pt x="112335" y="29765"/>
                    </a:lnTo>
                    <a:lnTo>
                      <a:pt x="7664" y="29765"/>
                    </a:lnTo>
                    <a:close/>
                    <a:moveTo>
                      <a:pt x="7664" y="51562"/>
                    </a:moveTo>
                    <a:lnTo>
                      <a:pt x="112335" y="51562"/>
                    </a:lnTo>
                    <a:lnTo>
                      <a:pt x="112335" y="42656"/>
                    </a:lnTo>
                    <a:lnTo>
                      <a:pt x="7664" y="42656"/>
                    </a:lnTo>
                    <a:close/>
                    <a:moveTo>
                      <a:pt x="7664" y="64452"/>
                    </a:moveTo>
                    <a:lnTo>
                      <a:pt x="112335" y="64452"/>
                    </a:lnTo>
                    <a:lnTo>
                      <a:pt x="112335" y="55546"/>
                    </a:lnTo>
                    <a:lnTo>
                      <a:pt x="7664" y="55546"/>
                    </a:lnTo>
                    <a:close/>
                    <a:moveTo>
                      <a:pt x="7664" y="77343"/>
                    </a:moveTo>
                    <a:lnTo>
                      <a:pt x="112335" y="77343"/>
                    </a:lnTo>
                    <a:lnTo>
                      <a:pt x="112335" y="68437"/>
                    </a:lnTo>
                    <a:lnTo>
                      <a:pt x="7664" y="68437"/>
                    </a:lnTo>
                    <a:close/>
                    <a:moveTo>
                      <a:pt x="7664" y="90234"/>
                    </a:moveTo>
                    <a:lnTo>
                      <a:pt x="112335" y="90234"/>
                    </a:lnTo>
                    <a:lnTo>
                      <a:pt x="112335" y="81328"/>
                    </a:lnTo>
                    <a:lnTo>
                      <a:pt x="7664" y="81328"/>
                    </a:lnTo>
                    <a:close/>
                    <a:moveTo>
                      <a:pt x="7664" y="103124"/>
                    </a:moveTo>
                    <a:lnTo>
                      <a:pt x="112335" y="103124"/>
                    </a:lnTo>
                    <a:lnTo>
                      <a:pt x="112335" y="94218"/>
                    </a:lnTo>
                    <a:lnTo>
                      <a:pt x="7664" y="94218"/>
                    </a:lnTo>
                    <a:close/>
                    <a:moveTo>
                      <a:pt x="7664" y="116015"/>
                    </a:moveTo>
                    <a:lnTo>
                      <a:pt x="112335" y="116015"/>
                    </a:lnTo>
                    <a:lnTo>
                      <a:pt x="112335" y="107109"/>
                    </a:lnTo>
                    <a:lnTo>
                      <a:pt x="7664" y="107109"/>
                    </a:lnTo>
                    <a:close/>
                    <a:moveTo>
                      <a:pt x="0" y="119999"/>
                    </a:moveTo>
                    <a:lnTo>
                      <a:pt x="0" y="0"/>
                    </a:lnTo>
                    <a:lnTo>
                      <a:pt x="1916" y="0"/>
                    </a:lnTo>
                    <a:lnTo>
                      <a:pt x="7664" y="0"/>
                    </a:lnTo>
                    <a:lnTo>
                      <a:pt x="112335" y="0"/>
                    </a:lnTo>
                    <a:lnTo>
                      <a:pt x="114251" y="0"/>
                    </a:lnTo>
                    <a:lnTo>
                      <a:pt x="120000" y="0"/>
                    </a:lnTo>
                    <a:lnTo>
                      <a:pt x="120000" y="119999"/>
                    </a:lnTo>
                    <a:lnTo>
                      <a:pt x="114251" y="119999"/>
                    </a:lnTo>
                    <a:lnTo>
                      <a:pt x="114251" y="120000"/>
                    </a:lnTo>
                    <a:lnTo>
                      <a:pt x="1916" y="120000"/>
                    </a:lnTo>
                    <a:lnTo>
                      <a:pt x="1916" y="119999"/>
                    </a:lnTo>
                    <a:close/>
                  </a:path>
                </a:pathLst>
              </a:custGeom>
              <a:solidFill>
                <a:schemeClr val="dk2">
                  <a:alpha val="40000"/>
                </a:scheme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3" name="Shape 763"/>
          <p:cNvGrpSpPr/>
          <p:nvPr/>
        </p:nvGrpSpPr>
        <p:grpSpPr>
          <a:xfrm>
            <a:off x="5888327" y="1908281"/>
            <a:ext cx="1596204" cy="272242"/>
            <a:chOff x="3526128" y="1738940"/>
            <a:chExt cx="1596204" cy="272242"/>
          </a:xfrm>
        </p:grpSpPr>
        <p:sp>
          <p:nvSpPr>
            <p:cNvPr id="764" name="Shape 764"/>
            <p:cNvSpPr/>
            <p:nvPr/>
          </p:nvSpPr>
          <p:spPr>
            <a:xfrm>
              <a:off x="3526128" y="1738940"/>
              <a:ext cx="1596204" cy="272242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>
              <a:noFill/>
            </a:ln>
          </p:spPr>
          <p:txBody>
            <a:bodyPr lIns="91425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ct val="250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Dynamic Router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4873785" y="1768091"/>
              <a:ext cx="196613" cy="196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669" y="69893"/>
                  </a:moveTo>
                  <a:lnTo>
                    <a:pt x="52669" y="92828"/>
                  </a:lnTo>
                  <a:lnTo>
                    <a:pt x="41041" y="92828"/>
                  </a:lnTo>
                  <a:lnTo>
                    <a:pt x="60000" y="117431"/>
                  </a:lnTo>
                  <a:lnTo>
                    <a:pt x="78958" y="92828"/>
                  </a:lnTo>
                  <a:lnTo>
                    <a:pt x="67330" y="92828"/>
                  </a:lnTo>
                  <a:lnTo>
                    <a:pt x="67330" y="69893"/>
                  </a:lnTo>
                  <a:close/>
                  <a:moveTo>
                    <a:pt x="90877" y="41041"/>
                  </a:moveTo>
                  <a:lnTo>
                    <a:pt x="66274" y="60000"/>
                  </a:lnTo>
                  <a:lnTo>
                    <a:pt x="90877" y="78958"/>
                  </a:lnTo>
                  <a:lnTo>
                    <a:pt x="90877" y="67330"/>
                  </a:lnTo>
                  <a:lnTo>
                    <a:pt x="113812" y="67330"/>
                  </a:lnTo>
                  <a:lnTo>
                    <a:pt x="113812" y="52669"/>
                  </a:lnTo>
                  <a:lnTo>
                    <a:pt x="90877" y="52669"/>
                  </a:lnTo>
                  <a:close/>
                  <a:moveTo>
                    <a:pt x="29122" y="41041"/>
                  </a:moveTo>
                  <a:lnTo>
                    <a:pt x="29122" y="52669"/>
                  </a:lnTo>
                  <a:lnTo>
                    <a:pt x="6187" y="52669"/>
                  </a:lnTo>
                  <a:lnTo>
                    <a:pt x="6187" y="67330"/>
                  </a:lnTo>
                  <a:lnTo>
                    <a:pt x="29122" y="67330"/>
                  </a:lnTo>
                  <a:lnTo>
                    <a:pt x="29122" y="78958"/>
                  </a:lnTo>
                  <a:lnTo>
                    <a:pt x="53724" y="60000"/>
                  </a:lnTo>
                  <a:close/>
                  <a:moveTo>
                    <a:pt x="60000" y="2569"/>
                  </a:moveTo>
                  <a:lnTo>
                    <a:pt x="41041" y="27171"/>
                  </a:lnTo>
                  <a:lnTo>
                    <a:pt x="52669" y="27171"/>
                  </a:lnTo>
                  <a:lnTo>
                    <a:pt x="52669" y="50106"/>
                  </a:lnTo>
                  <a:lnTo>
                    <a:pt x="67330" y="50106"/>
                  </a:lnTo>
                  <a:lnTo>
                    <a:pt x="67330" y="27171"/>
                  </a:lnTo>
                  <a:lnTo>
                    <a:pt x="78958" y="27171"/>
                  </a:lnTo>
                  <a:close/>
                  <a:moveTo>
                    <a:pt x="60000" y="0"/>
                  </a:move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ubicBezTo>
                    <a:pt x="0" y="26862"/>
                    <a:pt x="2686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Shape 766"/>
          <p:cNvSpPr/>
          <p:nvPr/>
        </p:nvSpPr>
        <p:spPr>
          <a:xfrm>
            <a:off x="5888328" y="1341015"/>
            <a:ext cx="1596202" cy="272242"/>
          </a:xfrm>
          <a:prstGeom prst="roundRect">
            <a:avLst>
              <a:gd name="adj" fmla="val 17740"/>
            </a:avLst>
          </a:prstGeom>
          <a:solidFill>
            <a:srgbClr val="33928A"/>
          </a:solidFill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HA Proxy LB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6664" y="1337741"/>
            <a:ext cx="279399" cy="2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5190067" y="2167474"/>
            <a:ext cx="1022234" cy="10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024"/>
                </a:moveTo>
                <a:cubicBezTo>
                  <a:pt x="50357" y="59430"/>
                  <a:pt x="100715" y="-162"/>
                  <a:pt x="116286" y="0"/>
                </a:cubicBezTo>
                <a:cubicBezTo>
                  <a:pt x="131857" y="162"/>
                  <a:pt x="93426" y="120000"/>
                  <a:pt x="93426" y="12000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392332" y="2162458"/>
            <a:ext cx="973665" cy="15713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23391" y="63586"/>
                  <a:pt x="46782" y="7172"/>
                  <a:pt x="66782" y="383"/>
                </a:cubicBezTo>
                <a:cubicBezTo>
                  <a:pt x="86782" y="-6405"/>
                  <a:pt x="120000" y="79265"/>
                  <a:pt x="120000" y="79265"/>
                </a:cubicBezTo>
              </a:path>
            </a:pathLst>
          </a:custGeom>
          <a:noFill/>
          <a:ln w="158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134102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18577</TotalTime>
  <Words>1374</Words>
  <Application>Microsoft Macintosh PowerPoint</Application>
  <PresentationFormat>On-screen Show (16:9)</PresentationFormat>
  <Paragraphs>302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Pivotal_interim_16x9_external_040113 (3)</vt:lpstr>
      <vt:lpstr>Security </vt:lpstr>
      <vt:lpstr>PowerPoint Presentation</vt:lpstr>
      <vt:lpstr>Elastic Runtime High Level Architecture</vt:lpstr>
      <vt:lpstr>ER Ingress Networking Traffic Example</vt:lpstr>
      <vt:lpstr>Container Isolation</vt:lpstr>
      <vt:lpstr>Data-at-Rest</vt:lpstr>
      <vt:lpstr>PowerPoint Presentation</vt:lpstr>
      <vt:lpstr>System Boundaries</vt:lpstr>
      <vt:lpstr>Container Isolation</vt:lpstr>
      <vt:lpstr>End-User Identity</vt:lpstr>
      <vt:lpstr>API Access</vt:lpstr>
      <vt:lpstr>Application Access</vt:lpstr>
      <vt:lpstr>External Load Balancer</vt:lpstr>
      <vt:lpstr>Service Access</vt:lpstr>
      <vt:lpstr>Service Access</vt:lpstr>
      <vt:lpstr>Security Groups – A Layered Approach</vt:lpstr>
      <vt:lpstr>Security Groups – Highlights</vt:lpstr>
      <vt:lpstr>Security Group - Example</vt:lpstr>
      <vt:lpstr>End-User Identity</vt:lpstr>
      <vt:lpstr>Operator Identity</vt:lpstr>
      <vt:lpstr>Operator Identity</vt:lpstr>
      <vt:lpstr>Multi-tenancy</vt:lpstr>
      <vt:lpstr>Organizations</vt:lpstr>
      <vt:lpstr>Spaces</vt:lpstr>
      <vt:lpstr>Quotas &amp; Plans</vt:lpstr>
    </vt:vector>
  </TitlesOfParts>
  <Manager/>
  <Company>Pivotal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Technical overview of Cloud Foundry</dc:subject>
  <dc:creator>Cornelia Davis</dc:creator>
  <cp:keywords/>
  <dc:description/>
  <cp:lastModifiedBy>Ravi Gadhia</cp:lastModifiedBy>
  <cp:revision>790</cp:revision>
  <dcterms:created xsi:type="dcterms:W3CDTF">2013-04-01T23:03:32Z</dcterms:created>
  <dcterms:modified xsi:type="dcterms:W3CDTF">2016-05-09T22:56:30Z</dcterms:modified>
  <cp:category>PaaS, distributed systems, BOSH, Cloud Foundry</cp:category>
</cp:coreProperties>
</file>