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9D8D"/>
    <a:srgbClr val="258A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44" autoAdjust="0"/>
  </p:normalViewPr>
  <p:slideViewPr>
    <p:cSldViewPr snapToGrid="0" snapToObjects="1">
      <p:cViewPr>
        <p:scale>
          <a:sx n="150" d="100"/>
          <a:sy n="150" d="100"/>
        </p:scale>
        <p:origin x="-80" y="1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510784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A deployment is a collection of VMs, built from a stemcell, that has been populated with specific releases and disks that keep persistent data. These resources are created based on a manifest file in the IaaS and managed by the BOSH Director, a centralized management server.</a:t>
            </a:r>
          </a:p>
          <a:p>
            <a:r>
              <a:rPr lang="en" noProof="0" dirty="0" smtClean="0"/>
              <a:t>The deployment process begins with deciding which Operating System images (stemcells) need to be used and which software (releases) need to be deployed, how to track persistent data while a cluster is updated and transformed, and how to automate steps of deploying images to an IaaS; this includes configuring machines to use said image, and placing correct software versions onto provisioned machines. BOSH builds upon previously introduced primitives (stemcells and releases) by providing a way to state an explicit combination of stemcells, releases, and operator-specified properties in a human readable file. This file is called a deployment manifest.</a:t>
            </a:r>
          </a:p>
          <a:p>
            <a:r>
              <a:rPr lang="en" noProof="0" dirty="0" smtClean="0"/>
              <a:t>When a deployment manifest is uploaded to a BOSH Director, requested resources are allocated and stored. These resources form a deployment. The deployment keeps track of associated VMs and persistent disks that are attached to the VMs. Over time, as the deployment manifest changes, VMs are replaced and updated. However, persistent disks are retained and are re-attached to the newer VMs.</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A stemcell is a versioned Operating System image wrapped with IaaS specific packaging.</a:t>
            </a:r>
          </a:p>
          <a:p>
            <a:r>
              <a:rPr lang="en" noProof="0" dirty="0" smtClean="0"/>
              <a:t>A typical stemcell contains a bare minimum OS skeleton with a few common utilities pre-installed, a BOSH Agent, and a few configuration files to securely configure the OS by default. For example: with vSphere, the official stemcell for Ubuntu Trusty is an approximately 500MB VMDK file. With AWS, official stemcells are published as AMIs that can be used in your AWS account.</a:t>
            </a:r>
          </a:p>
          <a:p>
            <a:r>
              <a:rPr lang="en" noProof="0" dirty="0" smtClean="0"/>
              <a:t>Stemcells do not contain any specific information about any software that will be installed once that stemcell becomes a specialized machine in the cluster; nor do they contain any sensitive information which would make them unable to be shared with other BOSH users. This clear separation between base Operating System and later-installed software is what makes stemcells a powerful concept.</a:t>
            </a:r>
          </a:p>
          <a:p>
            <a:r>
              <a:rPr lang="en" noProof="0" dirty="0" smtClean="0"/>
              <a:t>In addition to being generic, stemcells for one OS (e.g. all Ubuntu Trusty stemcells) are exactly the same for all infrastructures. This property of stemcells allows BOSH users to quickly and reliably switch between different infrastructures without worrying about the differences between OS images.</a:t>
            </a:r>
          </a:p>
          <a:p>
            <a:r>
              <a:rPr lang="en" noProof="0" dirty="0" smtClean="0"/>
              <a:t>The Cloud Foundry BOSH team is responsible for producing and maintaining an official set of stemcells. Cloud Foundry currently supports Ubuntu Trusty and CentOS 6.5 on vSphere, AWS, OpenStack, and vCloud infrastructures.</a:t>
            </a:r>
          </a:p>
          <a:p>
            <a:r>
              <a:rPr lang="en" noProof="0" dirty="0" smtClean="0"/>
              <a:t>Stemcells are distributed as tarballs.</a:t>
            </a:r>
          </a:p>
          <a:p>
            <a:r>
              <a:rPr lang="en" noProof="0" dirty="0" smtClean="0"/>
              <a:t>By introducing the concept of a stemcell, the following problems have been solved:</a:t>
            </a:r>
          </a:p>
          <a:p>
            <a:pPr marL="171450" indent="-171450">
              <a:buFont typeface="Arial"/>
              <a:buChar char="•"/>
            </a:pPr>
            <a:r>
              <a:rPr lang="en" noProof="0" dirty="0" smtClean="0"/>
              <a:t>Capturing a base Operating System image</a:t>
            </a:r>
          </a:p>
          <a:p>
            <a:pPr marL="171450" indent="-171450">
              <a:buFont typeface="Arial"/>
              <a:buChar char="•"/>
            </a:pPr>
            <a:r>
              <a:rPr lang="en" noProof="0" dirty="0" smtClean="0"/>
              <a:t>Versioning changes to the Operating System image</a:t>
            </a:r>
          </a:p>
          <a:p>
            <a:pPr marL="171450" indent="-171450">
              <a:buFont typeface="Arial"/>
              <a:buChar char="•"/>
            </a:pPr>
            <a:r>
              <a:rPr lang="en" noProof="0" dirty="0" smtClean="0"/>
              <a:t>Reusing base Operating System images across VMs of different types</a:t>
            </a:r>
          </a:p>
          <a:p>
            <a:pPr marL="171450" indent="-171450">
              <a:buFont typeface="Arial"/>
              <a:buChar char="•"/>
            </a:pPr>
            <a:r>
              <a:rPr lang="en" noProof="0" dirty="0" smtClean="0"/>
              <a:t>Reusing base Operating System images across different IaaS</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A release is a versioned collection of configuration properties, configuration templates, start up scripts, source code, binary artifacts, and anything else required to build and deploy software in a reproducible way.</a:t>
            </a:r>
          </a:p>
          <a:p>
            <a:r>
              <a:rPr lang="en" noProof="0" dirty="0" smtClean="0"/>
              <a:t>A release is the layer placed on top of a stemcell. They are self-contained and provide very specific software for the purpose of that release. For example, a Redis release might include start-up and shutdown scripts for redis-server, a tarball with Redis source code obtained from the Redis official website, and a few configuration properties allowing cluster operators to alter that Redis configuration.</a:t>
            </a:r>
          </a:p>
          <a:p>
            <a:r>
              <a:rPr lang="en" noProof="0" dirty="0" smtClean="0"/>
              <a:t>By allowing layering of stemcells and releases, BOSH is able to solve problems such as “how does one make sure that the compiled version of the software is reliably available throughout the deploy”, or “how to version and roll out updated software to the whole cluster, VM-by-VM, that other orchestration software is not able to solve”.</a:t>
            </a:r>
          </a:p>
          <a:p>
            <a:r>
              <a:rPr lang="en" noProof="0" dirty="0" smtClean="0"/>
              <a:t>There are two common formats in which releases are distributed: artifacts checked into a git repository and as a single tarball.</a:t>
            </a:r>
          </a:p>
          <a:p>
            <a:r>
              <a:rPr lang="en" noProof="0" dirty="0" smtClean="0"/>
              <a:t>By introducing the concept of a release, the following concerns are addressed:</a:t>
            </a:r>
          </a:p>
          <a:p>
            <a:pPr marL="171450" indent="-171450">
              <a:buFont typeface="Arial"/>
              <a:buChar char="•"/>
            </a:pPr>
            <a:r>
              <a:rPr lang="en" noProof="0" dirty="0" smtClean="0"/>
              <a:t>Capturing all needed configuration options and scripts for deployment of the software</a:t>
            </a:r>
            <a:endParaRPr lang="en-US" noProof="0" dirty="0" smtClean="0"/>
          </a:p>
          <a:p>
            <a:pPr marL="171450" indent="-171450">
              <a:buFont typeface="Arial"/>
              <a:buChar char="•"/>
            </a:pPr>
            <a:r>
              <a:rPr lang="en" noProof="0" dirty="0" smtClean="0"/>
              <a:t>Recording and keeping track of all dependencies for the software</a:t>
            </a:r>
            <a:endParaRPr lang="en-US" noProof="0" dirty="0" smtClean="0"/>
          </a:p>
          <a:p>
            <a:pPr marL="171450" indent="-171450">
              <a:buFont typeface="Arial"/>
              <a:buChar char="•"/>
            </a:pPr>
            <a:r>
              <a:rPr lang="en" noProof="0" dirty="0" smtClean="0"/>
              <a:t>Versioning and keeping track of software releases</a:t>
            </a:r>
            <a:endParaRPr lang="en-US" noProof="0" dirty="0" smtClean="0"/>
          </a:p>
          <a:p>
            <a:pPr marL="171450" indent="-171450">
              <a:buFont typeface="Arial"/>
              <a:buChar char="•"/>
            </a:pPr>
            <a:r>
              <a:rPr lang="en" noProof="0" dirty="0" smtClean="0"/>
              <a:t>Creating releases that can be IaaS agnostic</a:t>
            </a:r>
            <a:endParaRPr lang="en-US" noProof="0" dirty="0" smtClean="0"/>
          </a:p>
          <a:p>
            <a:pPr marL="171450" indent="-171450">
              <a:buFont typeface="Arial"/>
              <a:buChar char="•"/>
            </a:pPr>
            <a:r>
              <a:rPr lang="en" noProof="0" dirty="0" smtClean="0"/>
              <a:t>Creating releases that are self-contained and do not require internet access for deployment</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A stemcell is a versioned Operating System image wrapped with IaaS specific packaging.</a:t>
            </a:r>
          </a:p>
          <a:p>
            <a:r>
              <a:rPr lang="en" noProof="0" dirty="0" smtClean="0"/>
              <a:t>A typical stemcell contains a bare minimum OS skeleton with a few common utilities pre-installed, a BOSH Agent, and a few configuration files to securely configure the OS by default. For example: with vSphere, the official stemcell for Ubuntu Trusty is an approximately 500MB VMDK file. With AWS, official stemcells are published as AMIs that can be used in your AWS account.</a:t>
            </a:r>
          </a:p>
          <a:p>
            <a:r>
              <a:rPr lang="en" noProof="0" dirty="0" smtClean="0"/>
              <a:t>Stemcells do not contain any specific information about any software that will be installed once that stemcell becomes a specialized machine in the cluster; nor do they contain any sensitive information which would make them unable to be shared with other BOSH users. This clear separation between base Operating System and later-installed software is what makes stemcells a powerful concept.</a:t>
            </a:r>
          </a:p>
          <a:p>
            <a:r>
              <a:rPr lang="en" noProof="0" dirty="0" smtClean="0"/>
              <a:t>In addition to being generic, stemcells for one OS (e.g. all Ubuntu Trusty stemcells) are exactly the same for all infrastructures. This property of stemcells allows BOSH users to quickly and reliably switch between different infrastructures without worrying about the differences between OS images.</a:t>
            </a:r>
          </a:p>
          <a:p>
            <a:r>
              <a:rPr lang="en" noProof="0" dirty="0" smtClean="0"/>
              <a:t>The Cloud Foundry BOSH team is responsible for producing and maintaining an official set of stemcells. Cloud Foundry currently supports Ubuntu Trusty and CentOS 6.5 on vSphere, AWS, OpenStack, and vCloud infrastructures.</a:t>
            </a:r>
          </a:p>
          <a:p>
            <a:r>
              <a:rPr lang="en" noProof="0" dirty="0" smtClean="0"/>
              <a:t>Stemcells are distributed as tarballs.</a:t>
            </a:r>
          </a:p>
          <a:p>
            <a:r>
              <a:rPr lang="en" noProof="0" dirty="0" smtClean="0"/>
              <a:t>By introducing the concept of a stemcell, the following problems have been solved:</a:t>
            </a:r>
          </a:p>
          <a:p>
            <a:pPr marL="171450" indent="-171450">
              <a:buFont typeface="Arial"/>
              <a:buChar char="•"/>
            </a:pPr>
            <a:r>
              <a:rPr lang="en" noProof="0" dirty="0" smtClean="0"/>
              <a:t>Capturing a base Operating System image</a:t>
            </a:r>
          </a:p>
          <a:p>
            <a:pPr marL="171450" indent="-171450">
              <a:buFont typeface="Arial"/>
              <a:buChar char="•"/>
            </a:pPr>
            <a:r>
              <a:rPr lang="en" noProof="0" dirty="0" smtClean="0"/>
              <a:t>Versioning changes to the Operating System image</a:t>
            </a:r>
          </a:p>
          <a:p>
            <a:pPr marL="171450" indent="-171450">
              <a:buFont typeface="Arial"/>
              <a:buChar char="•"/>
            </a:pPr>
            <a:r>
              <a:rPr lang="en" noProof="0" dirty="0" smtClean="0"/>
              <a:t>Reusing base Operating System images across VMs of different types</a:t>
            </a:r>
          </a:p>
          <a:p>
            <a:pPr marL="171450" indent="-171450">
              <a:buFont typeface="Arial"/>
              <a:buChar char="•"/>
            </a:pPr>
            <a:r>
              <a:rPr lang="en" noProof="0" dirty="0" smtClean="0"/>
              <a:t>Reusing base Operating System images across different IaaS</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860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32"/>
        <p:cNvGrpSpPr/>
        <p:nvPr/>
      </p:nvGrpSpPr>
      <p:grpSpPr>
        <a:xfrm>
          <a:off x="0" y="0"/>
          <a:ext cx="0" cy="0"/>
          <a:chOff x="0" y="0"/>
          <a:chExt cx="0" cy="0"/>
        </a:xfrm>
      </p:grpSpPr>
      <p:sp>
        <p:nvSpPr>
          <p:cNvPr id="33" name="Shape 33"/>
          <p:cNvSpPr/>
          <p:nvPr/>
        </p:nvSpPr>
        <p:spPr>
          <a:xfrm>
            <a:off x="-89646" y="-27989"/>
            <a:ext cx="9259047" cy="5220256"/>
          </a:xfrm>
          <a:prstGeom prst="rect">
            <a:avLst/>
          </a:prstGeom>
          <a:solidFill>
            <a:schemeClr val="accent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34" name="Shape 34"/>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35" name="Shape 35"/>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chemeClr val="dk1"/>
              </a:buClr>
              <a:buFont typeface="Arial"/>
              <a:buNone/>
              <a:defRPr sz="1600" b="0" i="0" u="none" strike="noStrike" cap="none">
                <a:solidFill>
                  <a:schemeClr val="dk1"/>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Picture with Caption">
    <p:spTree>
      <p:nvGrpSpPr>
        <p:cNvPr id="1" name="Shape 113"/>
        <p:cNvGrpSpPr/>
        <p:nvPr/>
      </p:nvGrpSpPr>
      <p:grpSpPr>
        <a:xfrm>
          <a:off x="0" y="0"/>
          <a:ext cx="0" cy="0"/>
          <a:chOff x="0" y="0"/>
          <a:chExt cx="0" cy="0"/>
        </a:xfrm>
      </p:grpSpPr>
      <p:sp>
        <p:nvSpPr>
          <p:cNvPr id="114" name="Shape 114"/>
          <p:cNvSpPr/>
          <p:nvPr/>
        </p:nvSpPr>
        <p:spPr>
          <a:xfrm>
            <a:off x="4669117" y="-126998"/>
            <a:ext cx="4736351" cy="528544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5" name="Shape 115"/>
          <p:cNvSpPr/>
          <p:nvPr/>
        </p:nvSpPr>
        <p:spPr>
          <a:xfrm>
            <a:off x="-67233" y="-126998"/>
            <a:ext cx="4736351"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6" name="Shape 116"/>
          <p:cNvSpPr txBox="1">
            <a:spLocks noGrp="1"/>
          </p:cNvSpPr>
          <p:nvPr>
            <p:ph type="title"/>
          </p:nvPr>
        </p:nvSpPr>
        <p:spPr>
          <a:xfrm>
            <a:off x="239057" y="483683"/>
            <a:ext cx="4430060" cy="414470"/>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7" name="Shape 117"/>
          <p:cNvSpPr>
            <a:spLocks noGrp="1"/>
          </p:cNvSpPr>
          <p:nvPr>
            <p:ph type="pic" idx="2"/>
          </p:nvPr>
        </p:nvSpPr>
        <p:spPr>
          <a:xfrm>
            <a:off x="4669117" y="0"/>
            <a:ext cx="4474880" cy="5143499"/>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Source Sans Pro"/>
              <a:buNone/>
              <a:defRPr sz="3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Clr>
                <a:schemeClr val="dk1"/>
              </a:buClr>
              <a:buFont typeface="Source Sans Pro"/>
              <a:buNone/>
              <a:defRPr sz="24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18" name="Shape 118"/>
          <p:cNvSpPr txBox="1">
            <a:spLocks noGrp="1"/>
          </p:cNvSpPr>
          <p:nvPr>
            <p:ph type="body" idx="1"/>
          </p:nvPr>
        </p:nvSpPr>
        <p:spPr>
          <a:xfrm>
            <a:off x="239057" y="224619"/>
            <a:ext cx="4430061" cy="229215"/>
          </a:xfrm>
          <a:prstGeom prst="rect">
            <a:avLst/>
          </a:prstGeom>
          <a:noFill/>
          <a:ln>
            <a:noFill/>
          </a:ln>
        </p:spPr>
        <p:txBody>
          <a:bodyPr lIns="91425" tIns="91425" rIns="91425" bIns="91425" anchor="t" anchorCtr="0"/>
          <a:lstStyle>
            <a:lvl1pPr marL="0" marR="0" lvl="0" indent="0" algn="l" rtl="0">
              <a:spcBef>
                <a:spcPts val="200"/>
              </a:spcBef>
              <a:buClr>
                <a:schemeClr val="dk2"/>
              </a:buClr>
              <a:buFont typeface="Arial"/>
              <a:buNone/>
              <a:defRPr sz="10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119" name="Shape 119"/>
          <p:cNvSpPr txBox="1">
            <a:spLocks noGrp="1"/>
          </p:cNvSpPr>
          <p:nvPr>
            <p:ph type="body" idx="3"/>
          </p:nvPr>
        </p:nvSpPr>
        <p:spPr>
          <a:xfrm>
            <a:off x="239057" y="1225717"/>
            <a:ext cx="4430060" cy="914400"/>
          </a:xfrm>
          <a:prstGeom prst="rect">
            <a:avLst/>
          </a:prstGeom>
          <a:noFill/>
          <a:ln>
            <a:noFill/>
          </a:ln>
        </p:spPr>
        <p:txBody>
          <a:bodyPr lIns="91425" tIns="91425" rIns="91425" bIns="91425" anchor="t" anchorCtr="0"/>
          <a:lstStyle>
            <a:lvl1pPr marL="342900" marR="0" lvl="0" indent="-241300" algn="l" rtl="0">
              <a:spcBef>
                <a:spcPts val="320"/>
              </a:spcBef>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742950" marR="0" lvl="1" indent="-196850" algn="l" rtl="0">
              <a:spcBef>
                <a:spcPts val="280"/>
              </a:spcBef>
              <a:buClr>
                <a:schemeClr val="lt1"/>
              </a:buClr>
              <a:buSzPct val="100000"/>
              <a:buFont typeface="Arial"/>
              <a:buChar char="–"/>
              <a:defRPr sz="1400" b="0" i="0" u="none" strike="noStrike" cap="none">
                <a:solidFill>
                  <a:schemeClr val="lt1"/>
                </a:solidFill>
                <a:latin typeface="Source Sans Pro"/>
                <a:ea typeface="Source Sans Pro"/>
                <a:cs typeface="Source Sans Pro"/>
                <a:sym typeface="Source Sans Pro"/>
              </a:defRPr>
            </a:lvl2pPr>
            <a:lvl3pPr marL="1143000" marR="0" lvl="2" indent="-152400" algn="l" rtl="0">
              <a:spcBef>
                <a:spcPts val="240"/>
              </a:spcBef>
              <a:buClr>
                <a:schemeClr val="lt1"/>
              </a:buClr>
              <a:buSzPct val="100000"/>
              <a:buFont typeface="Arial"/>
              <a:buChar char="•"/>
              <a:defRPr sz="1200" b="0" i="0" u="none" strike="noStrike" cap="none">
                <a:solidFill>
                  <a:schemeClr val="lt1"/>
                </a:solidFill>
                <a:latin typeface="Source Sans Pro"/>
                <a:ea typeface="Source Sans Pro"/>
                <a:cs typeface="Source Sans Pro"/>
                <a:sym typeface="Source Sans Pro"/>
              </a:defRPr>
            </a:lvl3pPr>
            <a:lvl4pPr marL="1600200" marR="0" lvl="3"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4pPr>
            <a:lvl5pPr marL="2057400" marR="0" lvl="4"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Custom Layou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2" name="Shape 122"/>
          <p:cNvSpPr/>
          <p:nvPr/>
        </p:nvSpPr>
        <p:spPr>
          <a:xfrm>
            <a:off x="-163870" y="-65547"/>
            <a:ext cx="9447160" cy="5284837"/>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2"/>
              </a:solidFill>
              <a:latin typeface="Source Sans Pro"/>
              <a:ea typeface="Source Sans Pro"/>
              <a:cs typeface="Source Sans Pro"/>
              <a:sym typeface="Source Sans Pro"/>
            </a:endParaRPr>
          </a:p>
        </p:txBody>
      </p:sp>
      <p:sp>
        <p:nvSpPr>
          <p:cNvPr id="123" name="Shape 123"/>
          <p:cNvSpPr txBox="1"/>
          <p:nvPr/>
        </p:nvSpPr>
        <p:spPr>
          <a:xfrm>
            <a:off x="1701800" y="3094038"/>
            <a:ext cx="5689600" cy="46196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chemeClr val="accent5"/>
                </a:solidFill>
                <a:latin typeface="Arial"/>
                <a:ea typeface="Arial"/>
                <a:cs typeface="Arial"/>
                <a:sym typeface="Arial"/>
              </a:rPr>
              <a:t>A NEW PLATFORM </a:t>
            </a:r>
            <a:r>
              <a:rPr lang="en-US" sz="2400">
                <a:solidFill>
                  <a:schemeClr val="accent1"/>
                </a:solidFill>
                <a:latin typeface="Arial"/>
                <a:ea typeface="Arial"/>
                <a:cs typeface="Arial"/>
                <a:sym typeface="Arial"/>
              </a:rPr>
              <a:t>FOR A NEW ERA</a:t>
            </a:r>
          </a:p>
        </p:txBody>
      </p:sp>
      <p:pic>
        <p:nvPicPr>
          <p:cNvPr id="124" name="Shape 124"/>
          <p:cNvPicPr preferRelativeResize="0"/>
          <p:nvPr/>
        </p:nvPicPr>
        <p:blipFill rotWithShape="1">
          <a:blip r:embed="rId2">
            <a:alphaModFix/>
          </a:blip>
          <a:srcRect r="5547"/>
          <a:stretch/>
        </p:blipFill>
        <p:spPr>
          <a:xfrm>
            <a:off x="1973263" y="1658938"/>
            <a:ext cx="5189536" cy="12604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12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mp Basic without Rule">
    <p:bg>
      <p:bgPr>
        <a:solidFill>
          <a:srgbClr val="17232A"/>
        </a:solidFill>
        <a:effectLst/>
      </p:bgPr>
    </p:bg>
    <p:spTree>
      <p:nvGrpSpPr>
        <p:cNvPr id="1" name="Shape 126"/>
        <p:cNvGrpSpPr/>
        <p:nvPr/>
      </p:nvGrpSpPr>
      <p:grpSpPr>
        <a:xfrm>
          <a:off x="0" y="0"/>
          <a:ext cx="0" cy="0"/>
          <a:chOff x="0" y="0"/>
          <a:chExt cx="0" cy="0"/>
        </a:xfrm>
      </p:grpSpPr>
      <p:sp>
        <p:nvSpPr>
          <p:cNvPr id="127" name="Shape 127"/>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a:solidFill>
                <a:schemeClr val="lt1"/>
              </a:solidFill>
              <a:latin typeface="Source Sans Pro"/>
              <a:ea typeface="Source Sans Pro"/>
              <a:cs typeface="Source Sans Pro"/>
              <a:sym typeface="Source Sans Pro"/>
            </a:endParaRPr>
          </a:p>
        </p:txBody>
      </p:sp>
      <p:sp>
        <p:nvSpPr>
          <p:cNvPr id="128" name="Shape 128"/>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a:solidFill>
                  <a:srgbClr val="7F7F7F"/>
                </a:solidFill>
                <a:latin typeface="Arial"/>
                <a:ea typeface="Arial"/>
                <a:cs typeface="Arial"/>
                <a:sym typeface="Arial"/>
              </a:rPr>
              <a:t>© Copyright 2015 Pivotal. All rights reserved.</a:t>
            </a:r>
          </a:p>
        </p:txBody>
      </p:sp>
      <p:pic>
        <p:nvPicPr>
          <p:cNvPr id="129" name="Shape 129"/>
          <p:cNvPicPr preferRelativeResize="0"/>
          <p:nvPr/>
        </p:nvPicPr>
        <p:blipFill rotWithShape="1">
          <a:blip r:embed="rId2">
            <a:alphaModFix/>
          </a:blip>
          <a:srcRect/>
          <a:stretch/>
        </p:blipFill>
        <p:spPr>
          <a:xfrm>
            <a:off x="7941732" y="4713966"/>
            <a:ext cx="957261" cy="219454"/>
          </a:xfrm>
          <a:prstGeom prst="rect">
            <a:avLst/>
          </a:prstGeom>
          <a:noFill/>
          <a:ln>
            <a:noFill/>
          </a:ln>
        </p:spPr>
      </p:pic>
      <p:sp>
        <p:nvSpPr>
          <p:cNvPr id="130" name="Shape 130"/>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1" name="Shape 131"/>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4" name="Shape 134"/>
          <p:cNvSpPr txBox="1">
            <a:spLocks noGrp="1"/>
          </p:cNvSpPr>
          <p:nvPr>
            <p:ph type="body" idx="1"/>
          </p:nvPr>
        </p:nvSpPr>
        <p:spPr>
          <a:xfrm>
            <a:off x="366712" y="1074737"/>
            <a:ext cx="8410499" cy="3383098"/>
          </a:xfrm>
          <a:prstGeom prst="rect">
            <a:avLst/>
          </a:prstGeom>
          <a:noFill/>
          <a:ln>
            <a:noFill/>
          </a:ln>
        </p:spPr>
        <p:txBody>
          <a:bodyPr lIns="91425" tIns="91425" rIns="91425" bIns="91425" anchor="t" anchorCtr="0"/>
          <a:lstStyle>
            <a:lvl1pPr marL="342900" marR="0" lvl="0" indent="-165100" algn="l" rtl="0">
              <a:spcBef>
                <a:spcPts val="1200"/>
              </a:spcBef>
              <a:buClr>
                <a:schemeClr val="lt1"/>
              </a:buClr>
              <a:buSzPct val="100000"/>
              <a:buFont typeface="Noto Sans Symbols"/>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300"/>
              </a:spcBef>
              <a:buClr>
                <a:schemeClr val="lt1"/>
              </a:buClr>
              <a:buSzPct val="100000"/>
              <a:buFont typeface="Verdana"/>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300"/>
              </a:spcBef>
              <a:buClr>
                <a:schemeClr val="lt1"/>
              </a:buClr>
              <a:buSzPct val="100000"/>
              <a:buFont typeface="Verdana"/>
              <a:buChar char="▪"/>
              <a:defRPr sz="2000" b="0" i="0" u="none" strike="noStrike" cap="none">
                <a:solidFill>
                  <a:srgbClr val="878787"/>
                </a:solidFill>
                <a:latin typeface="Source Sans Pro"/>
                <a:ea typeface="Source Sans Pro"/>
                <a:cs typeface="Source Sans Pro"/>
                <a:sym typeface="Source Sans Pro"/>
              </a:defRPr>
            </a:lvl3pPr>
            <a:lvl4pPr marL="1658936" marR="0" lvl="3" indent="-96836" algn="l" rtl="0">
              <a:spcBef>
                <a:spcPts val="300"/>
              </a:spcBef>
              <a:buClr>
                <a:schemeClr val="l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00"/>
              </a:spcBef>
              <a:buClr>
                <a:schemeClr val="l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15" name="Shape 15"/>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2323594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0" name="Shape 20"/>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b="0" i="0" u="none" strike="noStrike" cap="none" dirty="0">
                <a:solidFill>
                  <a:srgbClr val="7F7F7F"/>
                </a:solidFill>
                <a:latin typeface="Arial"/>
                <a:ea typeface="Arial"/>
                <a:cs typeface="Arial"/>
                <a:sym typeface="Arial"/>
              </a:rPr>
              <a:t>© Copyright </a:t>
            </a:r>
            <a:r>
              <a:rPr lang="en-US" sz="600" b="0" i="0" u="none" strike="noStrike" cap="none" dirty="0" smtClean="0">
                <a:solidFill>
                  <a:srgbClr val="7F7F7F"/>
                </a:solidFill>
                <a:latin typeface="Arial"/>
                <a:ea typeface="Arial"/>
                <a:cs typeface="Arial"/>
                <a:sym typeface="Arial"/>
              </a:rPr>
              <a:t>2016 </a:t>
            </a:r>
            <a:r>
              <a:rPr lang="en-US" sz="600" b="0" i="0" u="none" strike="noStrike" cap="none" dirty="0">
                <a:solidFill>
                  <a:srgbClr val="7F7F7F"/>
                </a:solidFill>
                <a:latin typeface="Arial"/>
                <a:ea typeface="Arial"/>
                <a:cs typeface="Arial"/>
                <a:sym typeface="Arial"/>
              </a:rPr>
              <a:t>Pivotal. All rights reserved.</a:t>
            </a:r>
          </a:p>
        </p:txBody>
      </p:sp>
      <p:pic>
        <p:nvPicPr>
          <p:cNvPr id="21" name="Shape 21"/>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22" name="Shape 22"/>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95640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38"/>
        <p:cNvGrpSpPr/>
        <p:nvPr/>
      </p:nvGrpSpPr>
      <p:grpSpPr>
        <a:xfrm>
          <a:off x="0" y="0"/>
          <a:ext cx="0" cy="0"/>
          <a:chOff x="0" y="0"/>
          <a:chExt cx="0" cy="0"/>
        </a:xfrm>
      </p:grpSpPr>
      <p:sp>
        <p:nvSpPr>
          <p:cNvPr id="39" name="Shape 39"/>
          <p:cNvSpPr/>
          <p:nvPr/>
        </p:nvSpPr>
        <p:spPr>
          <a:xfrm>
            <a:off x="-89646" y="-27989"/>
            <a:ext cx="9259047" cy="5220256"/>
          </a:xfrm>
          <a:prstGeom prst="rect">
            <a:avLst/>
          </a:prstGeom>
          <a:solidFill>
            <a:srgbClr val="1B283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40" name="Shape 40"/>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41" name="Shape 41"/>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rgbClr val="43E5D5"/>
              </a:buClr>
              <a:buFont typeface="Arial"/>
              <a:buNone/>
              <a:defRPr sz="1600" b="0" i="0" u="none" strike="noStrike" cap="none">
                <a:solidFill>
                  <a:srgbClr val="43E5D5"/>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43" name="Shape 43"/>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50"/>
        <p:cNvGrpSpPr/>
        <p:nvPr/>
      </p:nvGrpSpPr>
      <p:grpSpPr>
        <a:xfrm>
          <a:off x="0" y="0"/>
          <a:ext cx="0" cy="0"/>
          <a:chOff x="0" y="0"/>
          <a:chExt cx="0" cy="0"/>
        </a:xfrm>
      </p:grpSpPr>
      <p:sp>
        <p:nvSpPr>
          <p:cNvPr id="51" name="Shape 51"/>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52" name="Shape 52"/>
          <p:cNvSpPr>
            <a:spLocks noGrp="1"/>
          </p:cNvSpPr>
          <p:nvPr>
            <p:ph type="pic" idx="2"/>
          </p:nvPr>
        </p:nvSpPr>
        <p:spPr>
          <a:xfrm>
            <a:off x="0" y="0"/>
            <a:ext cx="9144000" cy="514349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3" name="Shape 53"/>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1117708" y="998561"/>
            <a:ext cx="5828552" cy="481695"/>
          </a:xfrm>
          <a:prstGeom prst="rect">
            <a:avLst/>
          </a:prstGeom>
          <a:noFill/>
          <a:ln>
            <a:noFill/>
          </a:ln>
        </p:spPr>
        <p:txBody>
          <a:bodyPr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55"/>
        <p:cNvGrpSpPr/>
        <p:nvPr/>
      </p:nvGrpSpPr>
      <p:grpSpPr>
        <a:xfrm>
          <a:off x="0" y="0"/>
          <a:ext cx="0" cy="0"/>
          <a:chOff x="0" y="0"/>
          <a:chExt cx="0" cy="0"/>
        </a:xfrm>
      </p:grpSpPr>
      <p:sp>
        <p:nvSpPr>
          <p:cNvPr id="56" name="Shape 56"/>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0A1215"/>
              </a:solidFill>
              <a:latin typeface="Source Sans Pro"/>
              <a:ea typeface="Source Sans Pro"/>
              <a:cs typeface="Source Sans Pro"/>
              <a:sym typeface="Source Sans Pro"/>
            </a:endParaRPr>
          </a:p>
        </p:txBody>
      </p:sp>
      <p:sp>
        <p:nvSpPr>
          <p:cNvPr id="57" name="Shape 57"/>
          <p:cNvSpPr>
            <a:spLocks noGrp="1"/>
          </p:cNvSpPr>
          <p:nvPr>
            <p:ph type="pic" idx="2"/>
          </p:nvPr>
        </p:nvSpPr>
        <p:spPr>
          <a:xfrm>
            <a:off x="0" y="1756833"/>
            <a:ext cx="9144000" cy="3386666"/>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ctr"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1677241" y="998561"/>
            <a:ext cx="5828552" cy="481695"/>
          </a:xfrm>
          <a:prstGeom prst="rect">
            <a:avLst/>
          </a:prstGeom>
          <a:noFill/>
          <a:ln>
            <a:noFill/>
          </a:ln>
        </p:spPr>
        <p:txBody>
          <a:bodyPr lIns="91425" tIns="91425" rIns="91425" bIns="91425" anchor="t" anchorCtr="0"/>
          <a:lstStyle>
            <a:lvl1pPr marL="0" marR="0" lvl="0" indent="0" algn="ctr"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199" y="87914"/>
            <a:ext cx="6662271" cy="857250"/>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0" marR="0" lvl="0"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63" name="Shape 63"/>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7" name="Shape 67"/>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68" name="Shape 68"/>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0" marR="0" lvl="0" indent="0" algn="l" rtl="0">
              <a:spcBef>
                <a:spcPts val="320"/>
              </a:spcBef>
              <a:spcAft>
                <a:spcPts val="600"/>
              </a:spcAft>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8" name="Shape 78"/>
          <p:cNvSpPr txBox="1">
            <a:spLocks noGrp="1"/>
          </p:cNvSpPr>
          <p:nvPr>
            <p:ph type="body" idx="2"/>
          </p:nvPr>
        </p:nvSpPr>
        <p:spPr>
          <a:xfrm>
            <a:off x="4662394" y="3832344"/>
            <a:ext cx="4070350" cy="665161"/>
          </a:xfrm>
          <a:prstGeom prst="rect">
            <a:avLst/>
          </a:prstGeom>
          <a:noFill/>
          <a:ln>
            <a:noFill/>
          </a:ln>
        </p:spPr>
        <p:txBody>
          <a:bodyPr lIns="91425" tIns="91425" rIns="91425" bIns="91425" anchor="t" anchorCtr="0"/>
          <a:lstStyle>
            <a:lvl1pPr marL="0" marR="0" lvl="0" indent="0" algn="l" rtl="0">
              <a:spcBef>
                <a:spcPts val="220"/>
              </a:spcBef>
              <a:buClr>
                <a:srgbClr val="BFBFBF"/>
              </a:buClr>
              <a:buFont typeface="Arial"/>
              <a:buNone/>
              <a:defRPr sz="1100" b="0" i="1" u="none" strike="noStrike" cap="none">
                <a:solidFill>
                  <a:srgbClr val="BFBFBF"/>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20"/>
              </a:spcBef>
              <a:buClr>
                <a:srgbClr val="878787"/>
              </a:buClr>
              <a:buFont typeface="Arial"/>
              <a:buNone/>
              <a:defRPr sz="11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79" name="Shape 79"/>
          <p:cNvSpPr>
            <a:spLocks noGrp="1"/>
          </p:cNvSpPr>
          <p:nvPr>
            <p:ph type="pic" idx="3"/>
          </p:nvPr>
        </p:nvSpPr>
        <p:spPr>
          <a:xfrm>
            <a:off x="4662487" y="1200150"/>
            <a:ext cx="4070350" cy="2430555"/>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80" name="Shape 80"/>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a:off x="457200" y="1151334"/>
            <a:ext cx="4040187"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4" name="Shape 84"/>
          <p:cNvSpPr txBox="1">
            <a:spLocks noGrp="1"/>
          </p:cNvSpPr>
          <p:nvPr>
            <p:ph type="body" idx="2"/>
          </p:nvPr>
        </p:nvSpPr>
        <p:spPr>
          <a:xfrm>
            <a:off x="457200" y="2016580"/>
            <a:ext cx="4040187"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85" name="Shape 85"/>
          <p:cNvSpPr txBox="1">
            <a:spLocks noGrp="1"/>
          </p:cNvSpPr>
          <p:nvPr>
            <p:ph type="body" idx="3"/>
          </p:nvPr>
        </p:nvSpPr>
        <p:spPr>
          <a:xfrm>
            <a:off x="4645026" y="1151334"/>
            <a:ext cx="4041774"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6" name="Shape 86"/>
          <p:cNvSpPr txBox="1">
            <a:spLocks noGrp="1"/>
          </p:cNvSpPr>
          <p:nvPr>
            <p:ph type="body" idx="4"/>
          </p:nvPr>
        </p:nvSpPr>
        <p:spPr>
          <a:xfrm>
            <a:off x="4645026" y="2016580"/>
            <a:ext cx="4041774"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87" name="Shape 87"/>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3"/>
        <p:cNvGrpSpPr/>
        <p:nvPr/>
      </p:nvGrpSpPr>
      <p:grpSpPr>
        <a:xfrm>
          <a:off x="0" y="0"/>
          <a:ext cx="0" cy="0"/>
          <a:chOff x="0" y="0"/>
          <a:chExt cx="0" cy="0"/>
        </a:xfrm>
      </p:grpSpPr>
      <p:sp>
        <p:nvSpPr>
          <p:cNvPr id="94" name="Shape 94"/>
          <p:cNvSpPr/>
          <p:nvPr/>
        </p:nvSpPr>
        <p:spPr>
          <a:xfrm>
            <a:off x="-67234" y="-126998"/>
            <a:ext cx="9226176"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95" name="Shape 95"/>
          <p:cNvSpPr txBox="1">
            <a:spLocks noGrp="1"/>
          </p:cNvSpPr>
          <p:nvPr>
            <p:ph type="title"/>
          </p:nvPr>
        </p:nvSpPr>
        <p:spPr>
          <a:xfrm>
            <a:off x="239056" y="465166"/>
            <a:ext cx="8516470" cy="376791"/>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6" name="Shape 96"/>
          <p:cNvSpPr>
            <a:spLocks noGrp="1"/>
          </p:cNvSpPr>
          <p:nvPr>
            <p:ph type="pic" idx="2"/>
          </p:nvPr>
        </p:nvSpPr>
        <p:spPr>
          <a:xfrm>
            <a:off x="-82176" y="1105646"/>
            <a:ext cx="9226176" cy="4037852"/>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Source Sans Pro"/>
              <a:buNone/>
              <a:defRPr sz="3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Clr>
                <a:schemeClr val="dk1"/>
              </a:buClr>
              <a:buFont typeface="Source Sans Pro"/>
              <a:buNone/>
              <a:defRPr sz="24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97" name="Shape 97"/>
          <p:cNvSpPr txBox="1">
            <a:spLocks noGrp="1"/>
          </p:cNvSpPr>
          <p:nvPr>
            <p:ph type="body" idx="1"/>
          </p:nvPr>
        </p:nvSpPr>
        <p:spPr>
          <a:xfrm>
            <a:off x="239056" y="157381"/>
            <a:ext cx="8516470" cy="229215"/>
          </a:xfrm>
          <a:prstGeom prst="rect">
            <a:avLst/>
          </a:prstGeom>
          <a:noFill/>
          <a:ln>
            <a:noFill/>
          </a:ln>
        </p:spPr>
        <p:txBody>
          <a:bodyPr lIns="91425" tIns="91425" rIns="91425" bIns="91425" anchor="t" anchorCtr="0"/>
          <a:lstStyle>
            <a:lvl1pPr marL="0" marR="0" lvl="0" indent="0" algn="l" rtl="0">
              <a:spcBef>
                <a:spcPts val="240"/>
              </a:spcBef>
              <a:buClr>
                <a:schemeClr val="dk2"/>
              </a:buClr>
              <a:buFont typeface="Arial"/>
              <a:buNone/>
              <a:defRPr sz="12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6" r:id="rId3"/>
    <p:sldLayoutId id="2147483657" r:id="rId4"/>
    <p:sldLayoutId id="2147483658" r:id="rId5"/>
    <p:sldLayoutId id="2147483659" r:id="rId6"/>
    <p:sldLayoutId id="2147483661" r:id="rId7"/>
    <p:sldLayoutId id="2147483662" r:id="rId8"/>
    <p:sldLayoutId id="2147483664" r:id="rId9"/>
    <p:sldLayoutId id="2147483666" r:id="rId10"/>
    <p:sldLayoutId id="2147483667" r:id="rId11"/>
    <p:sldLayoutId id="2147483668" r:id="rId12"/>
    <p:sldLayoutId id="2147483669" r:id="rId13"/>
    <p:sldLayoutId id="2147483670"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hyperlink" Target="https://blog.pivotal.io/pivotal-cloud-foundry/products/canaries-are-great" TargetMode="External"/><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hyperlink" Target="http://bosh.io/docs"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jpg"/><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 Id="rId3"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hyperlink" Target="https://mmonit.com/monit/" TargetMode="External"/><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 Id="rId3"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8.xml"/><Relationship Id="rId3" Type="http://schemas.openxmlformats.org/officeDocument/2006/relationships/hyperlink" Target="http://bosh.io/docs/hm-config.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 Id="rId3"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 Id="rId3" Type="http://schemas.openxmlformats.org/officeDocument/2006/relationships/image" Target="../media/image4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 Id="rId3"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bosh.io/stemcells" TargetMode="External"/><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bosh.io/releases" TargetMode="Externa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40" name="Shape 140"/>
          <p:cNvSpPr txBox="1"/>
          <p:nvPr/>
        </p:nvSpPr>
        <p:spPr>
          <a:xfrm>
            <a:off x="446036" y="1487155"/>
            <a:ext cx="4039778" cy="17917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dirty="0" smtClean="0">
                <a:solidFill>
                  <a:schemeClr val="lt1"/>
                </a:solidFill>
                <a:latin typeface="Roboto"/>
                <a:ea typeface="Roboto"/>
                <a:cs typeface="Roboto"/>
                <a:sym typeface="Roboto"/>
              </a:rPr>
              <a:t>Anatomy of a BOSH deployment</a:t>
            </a: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p:txBody>
      </p:sp>
      <p:pic>
        <p:nvPicPr>
          <p:cNvPr id="141" name="Shape 141"/>
          <p:cNvPicPr preferRelativeResize="0"/>
          <p:nvPr/>
        </p:nvPicPr>
        <p:blipFill rotWithShape="1">
          <a:blip r:embed="rId4">
            <a:alphaModFix/>
          </a:blip>
          <a:srcRect/>
          <a:stretch/>
        </p:blipFill>
        <p:spPr>
          <a:xfrm>
            <a:off x="566612" y="0"/>
            <a:ext cx="2045955" cy="801793"/>
          </a:xfrm>
          <a:prstGeom prst="rect">
            <a:avLst/>
          </a:prstGeom>
          <a:noFill/>
          <a:ln>
            <a:noFill/>
          </a:ln>
        </p:spPr>
      </p:pic>
    </p:spTree>
    <p:extLst>
      <p:ext uri="{BB962C8B-B14F-4D97-AF65-F5344CB8AC3E}">
        <p14:creationId xmlns:p14="http://schemas.microsoft.com/office/powerpoint/2010/main" val="22560469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418" y="320039"/>
            <a:ext cx="8737251" cy="363558"/>
          </a:xfrm>
        </p:spPr>
        <p:txBody>
          <a:bodyPr/>
          <a:lstStyle/>
          <a:p>
            <a:r>
              <a:rPr lang="en-US" dirty="0" smtClean="0">
                <a:solidFill>
                  <a:srgbClr val="138A7E"/>
                </a:solidFill>
              </a:rPr>
              <a:t>Anatomy of a deployment manifest</a:t>
            </a:r>
            <a:endParaRPr lang="en" dirty="0">
              <a:solidFill>
                <a:srgbClr val="138A7E"/>
              </a:solidFill>
            </a:endParaRPr>
          </a:p>
        </p:txBody>
      </p:sp>
      <p:sp>
        <p:nvSpPr>
          <p:cNvPr id="3" name="Marcador de texto 2"/>
          <p:cNvSpPr>
            <a:spLocks noGrp="1"/>
          </p:cNvSpPr>
          <p:nvPr>
            <p:ph type="body" idx="1"/>
          </p:nvPr>
        </p:nvSpPr>
        <p:spPr>
          <a:xfrm>
            <a:off x="174419" y="953887"/>
            <a:ext cx="4398604" cy="3592069"/>
          </a:xfrm>
        </p:spPr>
        <p:txBody>
          <a:bodyPr/>
          <a:lstStyle/>
          <a:p>
            <a:pPr marL="179388" indent="-179388"/>
            <a:r>
              <a:rPr lang="en" dirty="0" smtClean="0"/>
              <a:t>Deployment identification</a:t>
            </a:r>
          </a:p>
          <a:p>
            <a:pPr marL="179388" indent="-179388"/>
            <a:r>
              <a:rPr lang="en" dirty="0" smtClean="0"/>
              <a:t>Releases</a:t>
            </a:r>
          </a:p>
          <a:p>
            <a:pPr marL="179388" indent="-179388"/>
            <a:r>
              <a:rPr lang="en" dirty="0" smtClean="0"/>
              <a:t>Networks</a:t>
            </a:r>
          </a:p>
          <a:p>
            <a:pPr marL="179388" indent="-179388"/>
            <a:r>
              <a:rPr lang="en" dirty="0" smtClean="0"/>
              <a:t>Resource Pools</a:t>
            </a:r>
          </a:p>
          <a:p>
            <a:pPr marL="179388" indent="-179388"/>
            <a:r>
              <a:rPr lang="en" dirty="0" smtClean="0"/>
              <a:t>Disk Pools</a:t>
            </a:r>
          </a:p>
          <a:p>
            <a:pPr marL="179388" indent="-179388"/>
            <a:r>
              <a:rPr lang="en" dirty="0" smtClean="0"/>
              <a:t>Jobs</a:t>
            </a:r>
          </a:p>
        </p:txBody>
      </p:sp>
      <p:sp>
        <p:nvSpPr>
          <p:cNvPr id="4" name="Marcador de texto 2"/>
          <p:cNvSpPr txBox="1">
            <a:spLocks/>
          </p:cNvSpPr>
          <p:nvPr/>
        </p:nvSpPr>
        <p:spPr>
          <a:xfrm>
            <a:off x="4758341" y="953887"/>
            <a:ext cx="4153328" cy="365725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65100" algn="l" rtl="0">
              <a:lnSpc>
                <a:spcPct val="100000"/>
              </a:lnSpc>
              <a:spcBef>
                <a:spcPts val="560"/>
              </a:spcBef>
              <a:spcAft>
                <a:spcPts val="0"/>
              </a:spcAft>
              <a:buClr>
                <a:schemeClr val="lt1"/>
              </a:buClr>
              <a:buSzPct val="100000"/>
              <a:buFont typeface="Arial"/>
              <a:buChar char="•"/>
              <a:defRPr sz="2800" b="0" i="0" u="none" strike="noStrike" cap="none">
                <a:solidFill>
                  <a:schemeClr val="lt1"/>
                </a:solidFill>
                <a:latin typeface="Arial"/>
                <a:ea typeface="Arial"/>
                <a:cs typeface="Arial"/>
                <a:sym typeface="Arial"/>
                <a:rtl val="0"/>
              </a:defRPr>
            </a:lvl1pPr>
            <a:lvl2pPr marL="742950" marR="0" lvl="1" indent="-133350" algn="l" rtl="0">
              <a:lnSpc>
                <a:spcPct val="100000"/>
              </a:lnSpc>
              <a:spcBef>
                <a:spcPts val="480"/>
              </a:spcBef>
              <a:spcAft>
                <a:spcPts val="0"/>
              </a:spcAft>
              <a:buClr>
                <a:schemeClr val="lt1"/>
              </a:buClr>
              <a:buSzPct val="100000"/>
              <a:buFont typeface="Arial"/>
              <a:buChar char="–"/>
              <a:defRPr sz="2400" b="0" i="0" u="none" strike="noStrike" cap="none">
                <a:solidFill>
                  <a:schemeClr val="lt1"/>
                </a:solidFill>
                <a:latin typeface="Arial"/>
                <a:ea typeface="Arial"/>
                <a:cs typeface="Arial"/>
                <a:sym typeface="Arial"/>
                <a:rtl val="0"/>
              </a:defRPr>
            </a:lvl2pPr>
            <a:lvl3pPr marL="1143000" marR="0" lvl="2"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rtl val="0"/>
              </a:defRPr>
            </a:lvl3pPr>
            <a:lvl4pPr marL="1600200" marR="0" lvl="3"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4pPr>
            <a:lvl5pPr marL="2057400" marR="0" lvl="4"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9pPr>
          </a:lstStyle>
          <a:p>
            <a:pPr marL="179388" indent="-179388"/>
            <a:r>
              <a:rPr lang="en" dirty="0" smtClean="0"/>
              <a:t>Compilation</a:t>
            </a:r>
          </a:p>
          <a:p>
            <a:pPr marL="179388" indent="-179388"/>
            <a:r>
              <a:rPr lang="en" dirty="0" smtClean="0"/>
              <a:t>Update</a:t>
            </a:r>
          </a:p>
          <a:p>
            <a:pPr marL="179388" indent="-179388"/>
            <a:r>
              <a:rPr lang="en" dirty="0" smtClean="0"/>
              <a:t>Properties</a:t>
            </a:r>
          </a:p>
        </p:txBody>
      </p:sp>
    </p:spTree>
    <p:extLst>
      <p:ext uri="{BB962C8B-B14F-4D97-AF65-F5344CB8AC3E}">
        <p14:creationId xmlns:p14="http://schemas.microsoft.com/office/powerpoint/2010/main" val="13656150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Deployment Identification</a:t>
            </a:r>
            <a:endParaRPr lang="en" dirty="0">
              <a:solidFill>
                <a:srgbClr val="138A7E"/>
              </a:solidFill>
            </a:endParaRPr>
          </a:p>
        </p:txBody>
      </p:sp>
      <p:sp>
        <p:nvSpPr>
          <p:cNvPr id="3" name="Marcador de texto 2"/>
          <p:cNvSpPr>
            <a:spLocks noGrp="1"/>
          </p:cNvSpPr>
          <p:nvPr>
            <p:ph type="body" idx="1"/>
          </p:nvPr>
        </p:nvSpPr>
        <p:spPr>
          <a:xfrm>
            <a:off x="163517" y="959339"/>
            <a:ext cx="8742701" cy="3521209"/>
          </a:xfrm>
        </p:spPr>
        <p:txBody>
          <a:bodyPr/>
          <a:lstStyle/>
          <a:p>
            <a:pPr marL="0" indent="0">
              <a:buNone/>
            </a:pPr>
            <a:r>
              <a:rPr lang="en" dirty="0" smtClean="0"/>
              <a:t>Identifies the name of the deployment and the BOSH Director to be used</a:t>
            </a:r>
          </a:p>
        </p:txBody>
      </p:sp>
      <p:pic>
        <p:nvPicPr>
          <p:cNvPr id="5" name="Imagen 4" descr="Screen Shot 2016-01-08 at 15.02.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97" y="2739832"/>
            <a:ext cx="5473700" cy="838200"/>
          </a:xfrm>
          <a:prstGeom prst="rect">
            <a:avLst/>
          </a:prstGeom>
        </p:spPr>
      </p:pic>
      <p:sp>
        <p:nvSpPr>
          <p:cNvPr id="6" name="CuadroTexto 5"/>
          <p:cNvSpPr txBox="1"/>
          <p:nvPr/>
        </p:nvSpPr>
        <p:spPr>
          <a:xfrm>
            <a:off x="6197324" y="2349296"/>
            <a:ext cx="1641645" cy="307777"/>
          </a:xfrm>
          <a:prstGeom prst="rect">
            <a:avLst/>
          </a:prstGeom>
          <a:noFill/>
        </p:spPr>
        <p:txBody>
          <a:bodyPr wrap="none" rtlCol="0">
            <a:spAutoFit/>
          </a:bodyPr>
          <a:lstStyle/>
          <a:p>
            <a:r>
              <a:rPr lang="en" dirty="0" smtClean="0">
                <a:solidFill>
                  <a:schemeClr val="bg1"/>
                </a:solidFill>
              </a:rPr>
              <a:t>Deployment name</a:t>
            </a:r>
            <a:endParaRPr lang="en" dirty="0">
              <a:solidFill>
                <a:schemeClr val="bg1"/>
              </a:solidFill>
            </a:endParaRPr>
          </a:p>
        </p:txBody>
      </p:sp>
      <p:sp>
        <p:nvSpPr>
          <p:cNvPr id="7" name="CuadroTexto 6"/>
          <p:cNvSpPr txBox="1"/>
          <p:nvPr/>
        </p:nvSpPr>
        <p:spPr>
          <a:xfrm>
            <a:off x="6257065" y="3467750"/>
            <a:ext cx="1870537" cy="307777"/>
          </a:xfrm>
          <a:prstGeom prst="rect">
            <a:avLst/>
          </a:prstGeom>
          <a:noFill/>
        </p:spPr>
        <p:txBody>
          <a:bodyPr wrap="none" rtlCol="0">
            <a:spAutoFit/>
          </a:bodyPr>
          <a:lstStyle/>
          <a:p>
            <a:r>
              <a:rPr lang="en" dirty="0" smtClean="0">
                <a:solidFill>
                  <a:schemeClr val="bg1"/>
                </a:solidFill>
              </a:rPr>
              <a:t>BOSH Director UUID</a:t>
            </a:r>
            <a:endParaRPr lang="en" dirty="0">
              <a:solidFill>
                <a:schemeClr val="bg1"/>
              </a:solidFill>
            </a:endParaRPr>
          </a:p>
        </p:txBody>
      </p:sp>
      <p:cxnSp>
        <p:nvCxnSpPr>
          <p:cNvPr id="9" name="Conector recto de flecha 8"/>
          <p:cNvCxnSpPr>
            <a:stCxn id="6" idx="1"/>
          </p:cNvCxnSpPr>
          <p:nvPr/>
        </p:nvCxnSpPr>
        <p:spPr>
          <a:xfrm flipH="1">
            <a:off x="3406637" y="2503185"/>
            <a:ext cx="2790687" cy="3584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flipV="1">
            <a:off x="5946599" y="3412200"/>
            <a:ext cx="310466" cy="2094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988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Releases</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0" indent="0">
              <a:buNone/>
            </a:pPr>
            <a:r>
              <a:rPr lang="en" dirty="0" smtClean="0"/>
              <a:t>Identifies a collection of releases (name and version) we want to deploy</a:t>
            </a:r>
          </a:p>
        </p:txBody>
      </p:sp>
      <p:pic>
        <p:nvPicPr>
          <p:cNvPr id="4" name="Imagen 3" descr="Screen Shot 2016-01-08 at 15.03.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386" y="2785896"/>
            <a:ext cx="1892300" cy="901700"/>
          </a:xfrm>
          <a:prstGeom prst="rect">
            <a:avLst/>
          </a:prstGeom>
        </p:spPr>
      </p:pic>
      <p:sp>
        <p:nvSpPr>
          <p:cNvPr id="6" name="CuadroTexto 5"/>
          <p:cNvSpPr txBox="1"/>
          <p:nvPr/>
        </p:nvSpPr>
        <p:spPr>
          <a:xfrm>
            <a:off x="4642167" y="2895410"/>
            <a:ext cx="1342360" cy="307777"/>
          </a:xfrm>
          <a:prstGeom prst="rect">
            <a:avLst/>
          </a:prstGeom>
          <a:noFill/>
        </p:spPr>
        <p:txBody>
          <a:bodyPr wrap="none" rtlCol="0">
            <a:spAutoFit/>
          </a:bodyPr>
          <a:lstStyle/>
          <a:p>
            <a:r>
              <a:rPr lang="en" dirty="0" smtClean="0">
                <a:solidFill>
                  <a:schemeClr val="bg1"/>
                </a:solidFill>
              </a:rPr>
              <a:t>Release name</a:t>
            </a:r>
            <a:endParaRPr lang="en" dirty="0">
              <a:solidFill>
                <a:schemeClr val="bg1"/>
              </a:solidFill>
            </a:endParaRPr>
          </a:p>
        </p:txBody>
      </p:sp>
      <p:sp>
        <p:nvSpPr>
          <p:cNvPr id="7" name="CuadroTexto 6"/>
          <p:cNvSpPr txBox="1"/>
          <p:nvPr/>
        </p:nvSpPr>
        <p:spPr>
          <a:xfrm>
            <a:off x="4636501" y="3435636"/>
            <a:ext cx="1472015" cy="307777"/>
          </a:xfrm>
          <a:prstGeom prst="rect">
            <a:avLst/>
          </a:prstGeom>
          <a:noFill/>
        </p:spPr>
        <p:txBody>
          <a:bodyPr wrap="none" rtlCol="0">
            <a:spAutoFit/>
          </a:bodyPr>
          <a:lstStyle/>
          <a:p>
            <a:r>
              <a:rPr lang="en" dirty="0" smtClean="0">
                <a:solidFill>
                  <a:schemeClr val="bg1"/>
                </a:solidFill>
              </a:rPr>
              <a:t>Release version</a:t>
            </a:r>
            <a:endParaRPr lang="en" dirty="0">
              <a:solidFill>
                <a:schemeClr val="bg1"/>
              </a:solidFill>
            </a:endParaRPr>
          </a:p>
        </p:txBody>
      </p:sp>
      <p:cxnSp>
        <p:nvCxnSpPr>
          <p:cNvPr id="9" name="Conector recto de flecha 8"/>
          <p:cNvCxnSpPr>
            <a:stCxn id="6" idx="1"/>
          </p:cNvCxnSpPr>
          <p:nvPr/>
        </p:nvCxnSpPr>
        <p:spPr>
          <a:xfrm flipH="1">
            <a:off x="4157283" y="3049299"/>
            <a:ext cx="484884" cy="153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flipV="1">
            <a:off x="4157283" y="3435637"/>
            <a:ext cx="479218" cy="153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07806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Networks</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0" indent="0">
              <a:buNone/>
            </a:pPr>
            <a:r>
              <a:rPr lang="en" dirty="0"/>
              <a:t>A BOSH network is an IaaS-agnostic representation of the networking </a:t>
            </a:r>
            <a:r>
              <a:rPr lang="en" dirty="0" smtClean="0"/>
              <a:t>layer. There </a:t>
            </a:r>
            <a:r>
              <a:rPr lang="en" dirty="0"/>
              <a:t>are three types of networks that BOSH supports</a:t>
            </a:r>
            <a:r>
              <a:rPr lang="en" dirty="0" smtClean="0"/>
              <a:t>:</a:t>
            </a:r>
          </a:p>
          <a:p>
            <a:pPr marL="266700" indent="-266700"/>
            <a:r>
              <a:rPr lang="en" dirty="0">
                <a:solidFill>
                  <a:schemeClr val="accent1"/>
                </a:solidFill>
              </a:rPr>
              <a:t>Manual</a:t>
            </a:r>
            <a:r>
              <a:rPr lang="en" dirty="0"/>
              <a:t>: </a:t>
            </a:r>
            <a:r>
              <a:rPr lang="en" dirty="0" smtClean="0"/>
              <a:t>BOSH decides </a:t>
            </a:r>
            <a:r>
              <a:rPr lang="en" dirty="0"/>
              <a:t>how to assign IPs </a:t>
            </a:r>
            <a:endParaRPr lang="en" dirty="0" smtClean="0"/>
          </a:p>
          <a:p>
            <a:pPr marL="266700" indent="-266700"/>
            <a:r>
              <a:rPr lang="en" dirty="0" smtClean="0">
                <a:solidFill>
                  <a:srgbClr val="138A7E"/>
                </a:solidFill>
              </a:rPr>
              <a:t>Dynamic</a:t>
            </a:r>
            <a:r>
              <a:rPr lang="en" dirty="0" smtClean="0"/>
              <a:t>: BOSH defers </a:t>
            </a:r>
            <a:r>
              <a:rPr lang="en" dirty="0"/>
              <a:t>IP selection to the IaaS</a:t>
            </a:r>
            <a:endParaRPr lang="en" dirty="0" smtClean="0"/>
          </a:p>
          <a:p>
            <a:pPr marL="266700" indent="-266700"/>
            <a:r>
              <a:rPr lang="en" dirty="0" smtClean="0">
                <a:solidFill>
                  <a:srgbClr val="138A7E"/>
                </a:solidFill>
              </a:rPr>
              <a:t>VIP</a:t>
            </a:r>
            <a:r>
              <a:rPr lang="en" dirty="0" smtClean="0"/>
              <a:t>: Virtual IP address</a:t>
            </a:r>
          </a:p>
        </p:txBody>
      </p:sp>
    </p:spTree>
    <p:extLst>
      <p:ext uri="{BB962C8B-B14F-4D97-AF65-F5344CB8AC3E}">
        <p14:creationId xmlns:p14="http://schemas.microsoft.com/office/powerpoint/2010/main" val="10358941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Screen Shot 2016-01-09 at 13.37.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68" y="2322035"/>
            <a:ext cx="3276600" cy="2319525"/>
          </a:xfrm>
          <a:prstGeom prst="rect">
            <a:avLst/>
          </a:prstGeom>
        </p:spPr>
      </p:pic>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Manual networks</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0" indent="0">
              <a:buNone/>
            </a:pPr>
            <a:r>
              <a:rPr lang="en" dirty="0"/>
              <a:t>Manual networking allows you to specify one or more subnets and let </a:t>
            </a:r>
            <a:r>
              <a:rPr lang="en" dirty="0" smtClean="0"/>
              <a:t>BOSH choose </a:t>
            </a:r>
            <a:r>
              <a:rPr lang="en" dirty="0"/>
              <a:t>available IPs from one of the subnet ranges</a:t>
            </a:r>
            <a:endParaRPr lang="en" dirty="0" smtClean="0"/>
          </a:p>
        </p:txBody>
      </p:sp>
      <p:sp>
        <p:nvSpPr>
          <p:cNvPr id="6" name="CuadroTexto 5"/>
          <p:cNvSpPr txBox="1"/>
          <p:nvPr/>
        </p:nvSpPr>
        <p:spPr>
          <a:xfrm>
            <a:off x="4548860" y="2453896"/>
            <a:ext cx="1342097" cy="307777"/>
          </a:xfrm>
          <a:prstGeom prst="rect">
            <a:avLst/>
          </a:prstGeom>
          <a:noFill/>
        </p:spPr>
        <p:txBody>
          <a:bodyPr wrap="none" rtlCol="0">
            <a:spAutoFit/>
          </a:bodyPr>
          <a:lstStyle/>
          <a:p>
            <a:r>
              <a:rPr lang="en" dirty="0" smtClean="0">
                <a:solidFill>
                  <a:schemeClr val="bg1"/>
                </a:solidFill>
              </a:rPr>
              <a:t>Network name</a:t>
            </a:r>
            <a:endParaRPr lang="en" dirty="0">
              <a:solidFill>
                <a:schemeClr val="bg1"/>
              </a:solidFill>
            </a:endParaRPr>
          </a:p>
        </p:txBody>
      </p:sp>
      <p:sp>
        <p:nvSpPr>
          <p:cNvPr id="7" name="CuadroTexto 6"/>
          <p:cNvSpPr txBox="1"/>
          <p:nvPr/>
        </p:nvSpPr>
        <p:spPr>
          <a:xfrm>
            <a:off x="4560190" y="2669006"/>
            <a:ext cx="1232341" cy="307777"/>
          </a:xfrm>
          <a:prstGeom prst="rect">
            <a:avLst/>
          </a:prstGeom>
          <a:noFill/>
        </p:spPr>
        <p:txBody>
          <a:bodyPr wrap="none" rtlCol="0">
            <a:spAutoFit/>
          </a:bodyPr>
          <a:lstStyle/>
          <a:p>
            <a:r>
              <a:rPr lang="en" dirty="0" smtClean="0">
                <a:solidFill>
                  <a:schemeClr val="bg1"/>
                </a:solidFill>
              </a:rPr>
              <a:t>Network type</a:t>
            </a:r>
            <a:endParaRPr lang="en" dirty="0">
              <a:solidFill>
                <a:schemeClr val="bg1"/>
              </a:solidFill>
            </a:endParaRPr>
          </a:p>
        </p:txBody>
      </p:sp>
      <p:cxnSp>
        <p:nvCxnSpPr>
          <p:cNvPr id="9" name="Conector recto de flecha 8"/>
          <p:cNvCxnSpPr>
            <a:stCxn id="6" idx="1"/>
          </p:cNvCxnSpPr>
          <p:nvPr/>
        </p:nvCxnSpPr>
        <p:spPr>
          <a:xfrm flipH="1">
            <a:off x="3542866" y="2607785"/>
            <a:ext cx="10059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flipV="1">
            <a:off x="2414599" y="2761673"/>
            <a:ext cx="2145591" cy="61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CuadroTexto 9"/>
          <p:cNvSpPr txBox="1"/>
          <p:nvPr/>
        </p:nvSpPr>
        <p:spPr>
          <a:xfrm>
            <a:off x="4548860" y="3323367"/>
            <a:ext cx="2941831" cy="307777"/>
          </a:xfrm>
          <a:prstGeom prst="rect">
            <a:avLst/>
          </a:prstGeom>
          <a:noFill/>
        </p:spPr>
        <p:txBody>
          <a:bodyPr wrap="none" rtlCol="0">
            <a:spAutoFit/>
          </a:bodyPr>
          <a:lstStyle/>
          <a:p>
            <a:r>
              <a:rPr lang="en" dirty="0">
                <a:solidFill>
                  <a:schemeClr val="bg1"/>
                </a:solidFill>
              </a:rPr>
              <a:t>DNS IP addresses for this network</a:t>
            </a:r>
          </a:p>
        </p:txBody>
      </p:sp>
      <p:sp>
        <p:nvSpPr>
          <p:cNvPr id="12" name="CuadroTexto 11"/>
          <p:cNvSpPr txBox="1"/>
          <p:nvPr/>
        </p:nvSpPr>
        <p:spPr>
          <a:xfrm>
            <a:off x="4548860" y="4247359"/>
            <a:ext cx="2100655" cy="307777"/>
          </a:xfrm>
          <a:prstGeom prst="rect">
            <a:avLst/>
          </a:prstGeom>
          <a:noFill/>
        </p:spPr>
        <p:txBody>
          <a:bodyPr wrap="none" rtlCol="0">
            <a:spAutoFit/>
          </a:bodyPr>
          <a:lstStyle/>
          <a:p>
            <a:r>
              <a:rPr lang="en" dirty="0">
                <a:solidFill>
                  <a:schemeClr val="bg1"/>
                </a:solidFill>
              </a:rPr>
              <a:t>Specific IaaS Properties</a:t>
            </a:r>
          </a:p>
        </p:txBody>
      </p:sp>
      <p:sp>
        <p:nvSpPr>
          <p:cNvPr id="15" name="CuadroTexto 14"/>
          <p:cNvSpPr txBox="1"/>
          <p:nvPr/>
        </p:nvSpPr>
        <p:spPr>
          <a:xfrm>
            <a:off x="4560190" y="2871504"/>
            <a:ext cx="1571689" cy="307777"/>
          </a:xfrm>
          <a:prstGeom prst="rect">
            <a:avLst/>
          </a:prstGeom>
          <a:noFill/>
        </p:spPr>
        <p:txBody>
          <a:bodyPr wrap="none" rtlCol="0">
            <a:spAutoFit/>
          </a:bodyPr>
          <a:lstStyle/>
          <a:p>
            <a:r>
              <a:rPr lang="en-US" dirty="0" smtClean="0">
                <a:solidFill>
                  <a:schemeClr val="bg1"/>
                </a:solidFill>
              </a:rPr>
              <a:t>Network IP range</a:t>
            </a:r>
            <a:endParaRPr lang="en" dirty="0">
              <a:solidFill>
                <a:schemeClr val="bg1"/>
              </a:solidFill>
            </a:endParaRPr>
          </a:p>
        </p:txBody>
      </p:sp>
      <p:sp>
        <p:nvSpPr>
          <p:cNvPr id="16" name="CuadroTexto 15"/>
          <p:cNvSpPr txBox="1"/>
          <p:nvPr/>
        </p:nvSpPr>
        <p:spPr>
          <a:xfrm>
            <a:off x="4548860" y="3094765"/>
            <a:ext cx="2469809" cy="307777"/>
          </a:xfrm>
          <a:prstGeom prst="rect">
            <a:avLst/>
          </a:prstGeom>
          <a:noFill/>
        </p:spPr>
        <p:txBody>
          <a:bodyPr wrap="none" rtlCol="0">
            <a:spAutoFit/>
          </a:bodyPr>
          <a:lstStyle/>
          <a:p>
            <a:r>
              <a:rPr lang="en-US" dirty="0" smtClean="0">
                <a:solidFill>
                  <a:schemeClr val="bg1"/>
                </a:solidFill>
              </a:rPr>
              <a:t>Network gateway IP address</a:t>
            </a:r>
            <a:endParaRPr lang="en" dirty="0">
              <a:solidFill>
                <a:schemeClr val="bg1"/>
              </a:solidFill>
            </a:endParaRPr>
          </a:p>
        </p:txBody>
      </p:sp>
      <p:cxnSp>
        <p:nvCxnSpPr>
          <p:cNvPr id="17" name="Conector recto de flecha 16"/>
          <p:cNvCxnSpPr>
            <a:stCxn id="15" idx="1"/>
          </p:cNvCxnSpPr>
          <p:nvPr/>
        </p:nvCxnSpPr>
        <p:spPr>
          <a:xfrm flipH="1">
            <a:off x="3232184" y="3025393"/>
            <a:ext cx="13280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ector recto de flecha 17"/>
          <p:cNvCxnSpPr>
            <a:stCxn id="16" idx="1"/>
          </p:cNvCxnSpPr>
          <p:nvPr/>
        </p:nvCxnSpPr>
        <p:spPr>
          <a:xfrm flipH="1">
            <a:off x="3128623" y="3248654"/>
            <a:ext cx="14202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onector recto de flecha 18"/>
          <p:cNvCxnSpPr>
            <a:stCxn id="10" idx="1"/>
          </p:cNvCxnSpPr>
          <p:nvPr/>
        </p:nvCxnSpPr>
        <p:spPr>
          <a:xfrm flipH="1">
            <a:off x="2719399" y="3477256"/>
            <a:ext cx="18294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onector recto de flecha 25"/>
          <p:cNvCxnSpPr>
            <a:stCxn id="12" idx="1"/>
          </p:cNvCxnSpPr>
          <p:nvPr/>
        </p:nvCxnSpPr>
        <p:spPr>
          <a:xfrm flipH="1">
            <a:off x="3815394" y="4401248"/>
            <a:ext cx="7334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CuadroTexto 28"/>
          <p:cNvSpPr txBox="1"/>
          <p:nvPr/>
        </p:nvSpPr>
        <p:spPr>
          <a:xfrm>
            <a:off x="4545452" y="3590234"/>
            <a:ext cx="2080843" cy="307777"/>
          </a:xfrm>
          <a:prstGeom prst="rect">
            <a:avLst/>
          </a:prstGeom>
          <a:noFill/>
        </p:spPr>
        <p:txBody>
          <a:bodyPr wrap="none" rtlCol="0">
            <a:spAutoFit/>
          </a:bodyPr>
          <a:lstStyle/>
          <a:p>
            <a:r>
              <a:rPr lang="en" dirty="0">
                <a:solidFill>
                  <a:schemeClr val="bg1"/>
                </a:solidFill>
              </a:rPr>
              <a:t>IPs that will not be used</a:t>
            </a:r>
          </a:p>
        </p:txBody>
      </p:sp>
      <p:sp>
        <p:nvSpPr>
          <p:cNvPr id="30" name="CuadroTexto 29"/>
          <p:cNvSpPr txBox="1"/>
          <p:nvPr/>
        </p:nvSpPr>
        <p:spPr>
          <a:xfrm>
            <a:off x="4548860" y="3868700"/>
            <a:ext cx="4176369" cy="307777"/>
          </a:xfrm>
          <a:prstGeom prst="rect">
            <a:avLst/>
          </a:prstGeom>
          <a:noFill/>
        </p:spPr>
        <p:txBody>
          <a:bodyPr wrap="none" rtlCol="0">
            <a:spAutoFit/>
          </a:bodyPr>
          <a:lstStyle/>
          <a:p>
            <a:r>
              <a:rPr lang="en" dirty="0">
                <a:solidFill>
                  <a:schemeClr val="bg1"/>
                </a:solidFill>
              </a:rPr>
              <a:t>IPs that can only be used for static IP reservations </a:t>
            </a:r>
          </a:p>
        </p:txBody>
      </p:sp>
      <p:cxnSp>
        <p:nvCxnSpPr>
          <p:cNvPr id="31" name="Conector recto de flecha 30"/>
          <p:cNvCxnSpPr>
            <a:stCxn id="29" idx="1"/>
          </p:cNvCxnSpPr>
          <p:nvPr/>
        </p:nvCxnSpPr>
        <p:spPr>
          <a:xfrm flipH="1">
            <a:off x="3733635" y="3744123"/>
            <a:ext cx="8118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a:stCxn id="30" idx="1"/>
          </p:cNvCxnSpPr>
          <p:nvPr/>
        </p:nvCxnSpPr>
        <p:spPr>
          <a:xfrm flipH="1">
            <a:off x="3886036" y="4022589"/>
            <a:ext cx="66282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12847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Screen Shot 2016-01-09 at 13.37.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17" y="1046552"/>
            <a:ext cx="3276600" cy="3022676"/>
          </a:xfrm>
          <a:prstGeom prst="rect">
            <a:avLst/>
          </a:prstGeom>
        </p:spPr>
      </p:pic>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Manual networks</a:t>
            </a:r>
            <a:endParaRPr lang="en" dirty="0">
              <a:solidFill>
                <a:srgbClr val="138A7E"/>
              </a:solidFill>
            </a:endParaRPr>
          </a:p>
        </p:txBody>
      </p:sp>
      <p:sp>
        <p:nvSpPr>
          <p:cNvPr id="4" name="Rectángulo 3"/>
          <p:cNvSpPr/>
          <p:nvPr/>
        </p:nvSpPr>
        <p:spPr>
          <a:xfrm>
            <a:off x="4055219" y="1188272"/>
            <a:ext cx="1357190" cy="3052441"/>
          </a:xfrm>
          <a:prstGeom prst="rect">
            <a:avLst/>
          </a:prstGeom>
          <a:solidFill>
            <a:srgbClr val="279D8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 sz="1000" dirty="0"/>
          </a:p>
        </p:txBody>
      </p:sp>
      <p:sp>
        <p:nvSpPr>
          <p:cNvPr id="8" name="CuadroTexto 7"/>
          <p:cNvSpPr txBox="1"/>
          <p:nvPr/>
        </p:nvSpPr>
        <p:spPr>
          <a:xfrm>
            <a:off x="4360446" y="1165532"/>
            <a:ext cx="719480" cy="246221"/>
          </a:xfrm>
          <a:prstGeom prst="rect">
            <a:avLst/>
          </a:prstGeom>
          <a:noFill/>
        </p:spPr>
        <p:txBody>
          <a:bodyPr wrap="none" rtlCol="0">
            <a:spAutoFit/>
          </a:bodyPr>
          <a:lstStyle/>
          <a:p>
            <a:r>
              <a:rPr lang="en" sz="1000" dirty="0" smtClean="0">
                <a:solidFill>
                  <a:schemeClr val="bg1"/>
                </a:solidFill>
              </a:rPr>
              <a:t>10.10.0.1</a:t>
            </a:r>
            <a:endParaRPr lang="en" sz="1000" dirty="0">
              <a:solidFill>
                <a:schemeClr val="bg1"/>
              </a:solidFill>
            </a:endParaRPr>
          </a:p>
        </p:txBody>
      </p:sp>
      <p:sp>
        <p:nvSpPr>
          <p:cNvPr id="23" name="CuadroTexto 22"/>
          <p:cNvSpPr txBox="1"/>
          <p:nvPr/>
        </p:nvSpPr>
        <p:spPr>
          <a:xfrm>
            <a:off x="4360446" y="1379927"/>
            <a:ext cx="719480" cy="246221"/>
          </a:xfrm>
          <a:prstGeom prst="rect">
            <a:avLst/>
          </a:prstGeom>
          <a:noFill/>
        </p:spPr>
        <p:txBody>
          <a:bodyPr wrap="none" rtlCol="0">
            <a:spAutoFit/>
          </a:bodyPr>
          <a:lstStyle/>
          <a:p>
            <a:r>
              <a:rPr lang="en" sz="1000" dirty="0" smtClean="0">
                <a:solidFill>
                  <a:schemeClr val="bg1"/>
                </a:solidFill>
              </a:rPr>
              <a:t>10.10.0.2</a:t>
            </a:r>
            <a:endParaRPr lang="en" sz="1000" dirty="0">
              <a:solidFill>
                <a:schemeClr val="bg1"/>
              </a:solidFill>
            </a:endParaRPr>
          </a:p>
        </p:txBody>
      </p:sp>
      <p:sp>
        <p:nvSpPr>
          <p:cNvPr id="24" name="CuadroTexto 23"/>
          <p:cNvSpPr txBox="1"/>
          <p:nvPr/>
        </p:nvSpPr>
        <p:spPr>
          <a:xfrm>
            <a:off x="4338642" y="1742429"/>
            <a:ext cx="790801" cy="246221"/>
          </a:xfrm>
          <a:prstGeom prst="rect">
            <a:avLst/>
          </a:prstGeom>
          <a:noFill/>
        </p:spPr>
        <p:txBody>
          <a:bodyPr wrap="none" rtlCol="0">
            <a:spAutoFit/>
          </a:bodyPr>
          <a:lstStyle/>
          <a:p>
            <a:r>
              <a:rPr lang="en" sz="1000" dirty="0" smtClean="0">
                <a:solidFill>
                  <a:schemeClr val="bg1"/>
                </a:solidFill>
              </a:rPr>
              <a:t>10.10.0.10</a:t>
            </a:r>
            <a:endParaRPr lang="en" sz="1000" dirty="0">
              <a:solidFill>
                <a:schemeClr val="bg1"/>
              </a:solidFill>
            </a:endParaRPr>
          </a:p>
        </p:txBody>
      </p:sp>
      <p:sp>
        <p:nvSpPr>
          <p:cNvPr id="25" name="CuadroTexto 24"/>
          <p:cNvSpPr txBox="1"/>
          <p:nvPr/>
        </p:nvSpPr>
        <p:spPr>
          <a:xfrm>
            <a:off x="4338642" y="1988650"/>
            <a:ext cx="790801" cy="246221"/>
          </a:xfrm>
          <a:prstGeom prst="rect">
            <a:avLst/>
          </a:prstGeom>
          <a:noFill/>
        </p:spPr>
        <p:txBody>
          <a:bodyPr wrap="none" rtlCol="0">
            <a:spAutoFit/>
          </a:bodyPr>
          <a:lstStyle/>
          <a:p>
            <a:r>
              <a:rPr lang="en" sz="1000" dirty="0" smtClean="0">
                <a:solidFill>
                  <a:schemeClr val="bg1"/>
                </a:solidFill>
              </a:rPr>
              <a:t>10.10.0.11</a:t>
            </a:r>
            <a:endParaRPr lang="en" sz="1000" dirty="0">
              <a:solidFill>
                <a:schemeClr val="bg1"/>
              </a:solidFill>
            </a:endParaRPr>
          </a:p>
        </p:txBody>
      </p:sp>
      <p:sp>
        <p:nvSpPr>
          <p:cNvPr id="27" name="CuadroTexto 26"/>
          <p:cNvSpPr txBox="1"/>
          <p:nvPr/>
        </p:nvSpPr>
        <p:spPr>
          <a:xfrm>
            <a:off x="4333191" y="2298853"/>
            <a:ext cx="790801" cy="246221"/>
          </a:xfrm>
          <a:prstGeom prst="rect">
            <a:avLst/>
          </a:prstGeom>
          <a:noFill/>
        </p:spPr>
        <p:txBody>
          <a:bodyPr wrap="none" rtlCol="0">
            <a:spAutoFit/>
          </a:bodyPr>
          <a:lstStyle/>
          <a:p>
            <a:r>
              <a:rPr lang="en" sz="1000" dirty="0" smtClean="0">
                <a:solidFill>
                  <a:schemeClr val="bg1"/>
                </a:solidFill>
              </a:rPr>
              <a:t>10.10.0.20</a:t>
            </a:r>
            <a:endParaRPr lang="en" sz="1000" dirty="0">
              <a:solidFill>
                <a:schemeClr val="bg1"/>
              </a:solidFill>
            </a:endParaRPr>
          </a:p>
        </p:txBody>
      </p:sp>
      <p:sp>
        <p:nvSpPr>
          <p:cNvPr id="28" name="CuadroTexto 27"/>
          <p:cNvSpPr txBox="1"/>
          <p:nvPr/>
        </p:nvSpPr>
        <p:spPr>
          <a:xfrm>
            <a:off x="4360446" y="3994492"/>
            <a:ext cx="862123" cy="246221"/>
          </a:xfrm>
          <a:prstGeom prst="rect">
            <a:avLst/>
          </a:prstGeom>
          <a:noFill/>
        </p:spPr>
        <p:txBody>
          <a:bodyPr wrap="none" rtlCol="0">
            <a:spAutoFit/>
          </a:bodyPr>
          <a:lstStyle/>
          <a:p>
            <a:r>
              <a:rPr lang="en" sz="1000" dirty="0" smtClean="0">
                <a:solidFill>
                  <a:schemeClr val="bg1"/>
                </a:solidFill>
              </a:rPr>
              <a:t>10.10.0.255</a:t>
            </a:r>
            <a:endParaRPr lang="en" sz="1000" dirty="0">
              <a:solidFill>
                <a:schemeClr val="bg1"/>
              </a:solidFill>
            </a:endParaRPr>
          </a:p>
        </p:txBody>
      </p:sp>
      <p:cxnSp>
        <p:nvCxnSpPr>
          <p:cNvPr id="14" name="Conector recto 13"/>
          <p:cNvCxnSpPr/>
          <p:nvPr/>
        </p:nvCxnSpPr>
        <p:spPr>
          <a:xfrm>
            <a:off x="4055219" y="3994492"/>
            <a:ext cx="13571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ector recto 31"/>
          <p:cNvCxnSpPr/>
          <p:nvPr/>
        </p:nvCxnSpPr>
        <p:spPr>
          <a:xfrm>
            <a:off x="4055219" y="1390829"/>
            <a:ext cx="13571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Conector recto 32"/>
          <p:cNvCxnSpPr/>
          <p:nvPr/>
        </p:nvCxnSpPr>
        <p:spPr>
          <a:xfrm>
            <a:off x="4055219" y="1982041"/>
            <a:ext cx="13571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ector recto 34"/>
          <p:cNvCxnSpPr/>
          <p:nvPr/>
        </p:nvCxnSpPr>
        <p:spPr>
          <a:xfrm>
            <a:off x="4055219" y="2533454"/>
            <a:ext cx="1357190" cy="0"/>
          </a:xfrm>
          <a:prstGeom prst="line">
            <a:avLst/>
          </a:prstGeom>
        </p:spPr>
        <p:style>
          <a:lnRef idx="2">
            <a:schemeClr val="accent1"/>
          </a:lnRef>
          <a:fillRef idx="0">
            <a:schemeClr val="accent1"/>
          </a:fillRef>
          <a:effectRef idx="1">
            <a:schemeClr val="accent1"/>
          </a:effectRef>
          <a:fontRef idx="minor">
            <a:schemeClr val="tx1"/>
          </a:fontRef>
        </p:style>
      </p:cxnSp>
      <p:sp>
        <p:nvSpPr>
          <p:cNvPr id="36" name="CuadroTexto 35"/>
          <p:cNvSpPr txBox="1"/>
          <p:nvPr/>
        </p:nvSpPr>
        <p:spPr>
          <a:xfrm>
            <a:off x="4295492" y="946344"/>
            <a:ext cx="902811" cy="246221"/>
          </a:xfrm>
          <a:prstGeom prst="rect">
            <a:avLst/>
          </a:prstGeom>
          <a:noFill/>
        </p:spPr>
        <p:txBody>
          <a:bodyPr wrap="none" rtlCol="0">
            <a:spAutoFit/>
          </a:bodyPr>
          <a:lstStyle/>
          <a:p>
            <a:r>
              <a:rPr lang="en" sz="1000" dirty="0" smtClean="0">
                <a:solidFill>
                  <a:schemeClr val="bg1"/>
                </a:solidFill>
              </a:rPr>
              <a:t>10.10.0.0/24</a:t>
            </a:r>
            <a:endParaRPr lang="en" sz="1000" dirty="0">
              <a:solidFill>
                <a:schemeClr val="bg1"/>
              </a:solidFill>
            </a:endParaRPr>
          </a:p>
        </p:txBody>
      </p:sp>
      <p:sp>
        <p:nvSpPr>
          <p:cNvPr id="37" name="CuadroTexto 36"/>
          <p:cNvSpPr txBox="1"/>
          <p:nvPr/>
        </p:nvSpPr>
        <p:spPr>
          <a:xfrm>
            <a:off x="5583227" y="1165310"/>
            <a:ext cx="3456169" cy="246221"/>
          </a:xfrm>
          <a:prstGeom prst="rect">
            <a:avLst/>
          </a:prstGeom>
          <a:noFill/>
        </p:spPr>
        <p:txBody>
          <a:bodyPr wrap="none" rtlCol="0">
            <a:spAutoFit/>
          </a:bodyPr>
          <a:lstStyle/>
          <a:p>
            <a:r>
              <a:rPr lang="en" sz="1000" dirty="0" smtClean="0">
                <a:solidFill>
                  <a:schemeClr val="bg1"/>
                </a:solidFill>
              </a:rPr>
              <a:t>Gateway: BOSH will configure each VM with this gateway</a:t>
            </a:r>
            <a:endParaRPr lang="en" sz="1000" dirty="0">
              <a:solidFill>
                <a:schemeClr val="bg1"/>
              </a:solidFill>
            </a:endParaRPr>
          </a:p>
        </p:txBody>
      </p:sp>
      <p:sp>
        <p:nvSpPr>
          <p:cNvPr id="38" name="CuadroTexto 37"/>
          <p:cNvSpPr txBox="1"/>
          <p:nvPr/>
        </p:nvSpPr>
        <p:spPr>
          <a:xfrm>
            <a:off x="5595155" y="1583249"/>
            <a:ext cx="3427679" cy="246221"/>
          </a:xfrm>
          <a:prstGeom prst="rect">
            <a:avLst/>
          </a:prstGeom>
          <a:noFill/>
        </p:spPr>
        <p:txBody>
          <a:bodyPr wrap="none" rtlCol="0">
            <a:spAutoFit/>
          </a:bodyPr>
          <a:lstStyle/>
          <a:p>
            <a:r>
              <a:rPr lang="en" sz="1000" dirty="0" smtClean="0">
                <a:solidFill>
                  <a:schemeClr val="bg1"/>
                </a:solidFill>
              </a:rPr>
              <a:t>Reserved range: BOSH will NOT use these IP addresses</a:t>
            </a:r>
            <a:endParaRPr lang="en" sz="1000" dirty="0">
              <a:solidFill>
                <a:schemeClr val="bg1"/>
              </a:solidFill>
            </a:endParaRPr>
          </a:p>
        </p:txBody>
      </p:sp>
      <p:sp>
        <p:nvSpPr>
          <p:cNvPr id="39" name="CuadroTexto 38"/>
          <p:cNvSpPr txBox="1"/>
          <p:nvPr/>
        </p:nvSpPr>
        <p:spPr>
          <a:xfrm>
            <a:off x="5600606" y="3980751"/>
            <a:ext cx="2843021" cy="246221"/>
          </a:xfrm>
          <a:prstGeom prst="rect">
            <a:avLst/>
          </a:prstGeom>
          <a:noFill/>
        </p:spPr>
        <p:txBody>
          <a:bodyPr wrap="none" rtlCol="0">
            <a:spAutoFit/>
          </a:bodyPr>
          <a:lstStyle/>
          <a:p>
            <a:r>
              <a:rPr lang="en" sz="1000" dirty="0" smtClean="0">
                <a:solidFill>
                  <a:schemeClr val="bg1"/>
                </a:solidFill>
              </a:rPr>
              <a:t>Broadcast: BOSH will NOT use this IP address</a:t>
            </a:r>
            <a:endParaRPr lang="en" sz="1000" dirty="0">
              <a:solidFill>
                <a:schemeClr val="bg1"/>
              </a:solidFill>
            </a:endParaRPr>
          </a:p>
        </p:txBody>
      </p:sp>
      <p:sp>
        <p:nvSpPr>
          <p:cNvPr id="40" name="CuadroTexto 39"/>
          <p:cNvSpPr txBox="1"/>
          <p:nvPr/>
        </p:nvSpPr>
        <p:spPr>
          <a:xfrm>
            <a:off x="5666226" y="3011090"/>
            <a:ext cx="3313715" cy="400110"/>
          </a:xfrm>
          <a:prstGeom prst="rect">
            <a:avLst/>
          </a:prstGeom>
          <a:noFill/>
        </p:spPr>
        <p:txBody>
          <a:bodyPr wrap="none" rtlCol="0">
            <a:spAutoFit/>
          </a:bodyPr>
          <a:lstStyle/>
          <a:p>
            <a:r>
              <a:rPr lang="en" sz="1000" dirty="0" smtClean="0">
                <a:solidFill>
                  <a:schemeClr val="bg1"/>
                </a:solidFill>
              </a:rPr>
              <a:t>Dynamic range: BOSH will use use these IP addresses</a:t>
            </a:r>
          </a:p>
          <a:p>
            <a:r>
              <a:rPr lang="en" sz="1000" dirty="0">
                <a:solidFill>
                  <a:schemeClr val="bg1"/>
                </a:solidFill>
              </a:rPr>
              <a:t>w</a:t>
            </a:r>
            <a:r>
              <a:rPr lang="en" sz="1000" dirty="0" smtClean="0">
                <a:solidFill>
                  <a:schemeClr val="bg1"/>
                </a:solidFill>
              </a:rPr>
              <a:t>hen the job does NOT explicitely set one </a:t>
            </a:r>
            <a:endParaRPr lang="en" sz="1000" dirty="0">
              <a:solidFill>
                <a:schemeClr val="bg1"/>
              </a:solidFill>
            </a:endParaRPr>
          </a:p>
        </p:txBody>
      </p:sp>
      <p:sp>
        <p:nvSpPr>
          <p:cNvPr id="41" name="CuadroTexto 40"/>
          <p:cNvSpPr txBox="1"/>
          <p:nvPr/>
        </p:nvSpPr>
        <p:spPr>
          <a:xfrm>
            <a:off x="5617976" y="2088526"/>
            <a:ext cx="3278086" cy="400110"/>
          </a:xfrm>
          <a:prstGeom prst="rect">
            <a:avLst/>
          </a:prstGeom>
          <a:noFill/>
        </p:spPr>
        <p:txBody>
          <a:bodyPr wrap="none" rtlCol="0">
            <a:spAutoFit/>
          </a:bodyPr>
          <a:lstStyle/>
          <a:p>
            <a:r>
              <a:rPr lang="en" sz="1000" dirty="0" smtClean="0">
                <a:solidFill>
                  <a:schemeClr val="bg1"/>
                </a:solidFill>
              </a:rPr>
              <a:t>Static range: BOSH will ONLY use these IP addresses</a:t>
            </a:r>
          </a:p>
          <a:p>
            <a:r>
              <a:rPr lang="en" sz="1000" dirty="0">
                <a:solidFill>
                  <a:schemeClr val="bg1"/>
                </a:solidFill>
              </a:rPr>
              <a:t>w</a:t>
            </a:r>
            <a:r>
              <a:rPr lang="en" sz="1000" dirty="0" smtClean="0">
                <a:solidFill>
                  <a:schemeClr val="bg1"/>
                </a:solidFill>
              </a:rPr>
              <a:t>hen the job explicitely set one</a:t>
            </a:r>
            <a:endParaRPr lang="en" sz="1000" dirty="0">
              <a:solidFill>
                <a:schemeClr val="bg1"/>
              </a:solidFill>
            </a:endParaRPr>
          </a:p>
        </p:txBody>
      </p:sp>
      <p:sp>
        <p:nvSpPr>
          <p:cNvPr id="42" name="CuadroTexto 41"/>
          <p:cNvSpPr txBox="1"/>
          <p:nvPr/>
        </p:nvSpPr>
        <p:spPr>
          <a:xfrm>
            <a:off x="4333191" y="2574363"/>
            <a:ext cx="790801" cy="246221"/>
          </a:xfrm>
          <a:prstGeom prst="rect">
            <a:avLst/>
          </a:prstGeom>
          <a:noFill/>
        </p:spPr>
        <p:txBody>
          <a:bodyPr wrap="none" rtlCol="0">
            <a:spAutoFit/>
          </a:bodyPr>
          <a:lstStyle/>
          <a:p>
            <a:r>
              <a:rPr lang="en" sz="1000" dirty="0" smtClean="0">
                <a:solidFill>
                  <a:schemeClr val="bg1"/>
                </a:solidFill>
              </a:rPr>
              <a:t>10.10.0.21</a:t>
            </a:r>
            <a:endParaRPr lang="en" sz="1000" dirty="0">
              <a:solidFill>
                <a:schemeClr val="bg1"/>
              </a:solidFill>
            </a:endParaRPr>
          </a:p>
        </p:txBody>
      </p:sp>
      <p:sp>
        <p:nvSpPr>
          <p:cNvPr id="43" name="CuadroTexto 42"/>
          <p:cNvSpPr txBox="1"/>
          <p:nvPr/>
        </p:nvSpPr>
        <p:spPr>
          <a:xfrm>
            <a:off x="4360446" y="3748271"/>
            <a:ext cx="864339" cy="246221"/>
          </a:xfrm>
          <a:prstGeom prst="rect">
            <a:avLst/>
          </a:prstGeom>
          <a:noFill/>
        </p:spPr>
        <p:txBody>
          <a:bodyPr wrap="none" rtlCol="0">
            <a:spAutoFit/>
          </a:bodyPr>
          <a:lstStyle/>
          <a:p>
            <a:r>
              <a:rPr lang="en" sz="1000" dirty="0" smtClean="0">
                <a:solidFill>
                  <a:schemeClr val="bg1"/>
                </a:solidFill>
              </a:rPr>
              <a:t>10.10.0.254</a:t>
            </a:r>
            <a:endParaRPr lang="en" sz="1000" dirty="0">
              <a:solidFill>
                <a:schemeClr val="bg1"/>
              </a:solidFill>
            </a:endParaRPr>
          </a:p>
        </p:txBody>
      </p:sp>
      <p:sp>
        <p:nvSpPr>
          <p:cNvPr id="44" name="CuadroTexto 43"/>
          <p:cNvSpPr txBox="1"/>
          <p:nvPr/>
        </p:nvSpPr>
        <p:spPr>
          <a:xfrm>
            <a:off x="4512846" y="1532327"/>
            <a:ext cx="312906" cy="246221"/>
          </a:xfrm>
          <a:prstGeom prst="rect">
            <a:avLst/>
          </a:prstGeom>
          <a:noFill/>
        </p:spPr>
        <p:txBody>
          <a:bodyPr wrap="none" rtlCol="0">
            <a:spAutoFit/>
          </a:bodyPr>
          <a:lstStyle/>
          <a:p>
            <a:r>
              <a:rPr lang="is-IS" sz="1000" dirty="0" smtClean="0">
                <a:solidFill>
                  <a:schemeClr val="bg1"/>
                </a:solidFill>
              </a:rPr>
              <a:t>…</a:t>
            </a:r>
            <a:endParaRPr lang="en" sz="1000" dirty="0">
              <a:solidFill>
                <a:schemeClr val="bg1"/>
              </a:solidFill>
            </a:endParaRPr>
          </a:p>
        </p:txBody>
      </p:sp>
      <p:cxnSp>
        <p:nvCxnSpPr>
          <p:cNvPr id="45" name="Conector recto de flecha 44"/>
          <p:cNvCxnSpPr>
            <a:stCxn id="37" idx="1"/>
            <a:endCxn id="8" idx="3"/>
          </p:cNvCxnSpPr>
          <p:nvPr/>
        </p:nvCxnSpPr>
        <p:spPr>
          <a:xfrm flipH="1">
            <a:off x="5079926" y="1288421"/>
            <a:ext cx="503301" cy="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Conector recto de flecha 45"/>
          <p:cNvCxnSpPr>
            <a:stCxn id="38" idx="1"/>
          </p:cNvCxnSpPr>
          <p:nvPr/>
        </p:nvCxnSpPr>
        <p:spPr>
          <a:xfrm flipH="1">
            <a:off x="5079927" y="1706360"/>
            <a:ext cx="5152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Conector recto de flecha 48"/>
          <p:cNvCxnSpPr>
            <a:stCxn id="41" idx="1"/>
          </p:cNvCxnSpPr>
          <p:nvPr/>
        </p:nvCxnSpPr>
        <p:spPr>
          <a:xfrm flipH="1">
            <a:off x="5129443" y="2288581"/>
            <a:ext cx="488533" cy="10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CuadroTexto 51"/>
          <p:cNvSpPr txBox="1"/>
          <p:nvPr/>
        </p:nvSpPr>
        <p:spPr>
          <a:xfrm>
            <a:off x="4556233" y="2111760"/>
            <a:ext cx="312906" cy="246221"/>
          </a:xfrm>
          <a:prstGeom prst="rect">
            <a:avLst/>
          </a:prstGeom>
          <a:noFill/>
        </p:spPr>
        <p:txBody>
          <a:bodyPr wrap="none" rtlCol="0">
            <a:spAutoFit/>
          </a:bodyPr>
          <a:lstStyle/>
          <a:p>
            <a:r>
              <a:rPr lang="is-IS" sz="1000" dirty="0" smtClean="0">
                <a:solidFill>
                  <a:schemeClr val="bg1"/>
                </a:solidFill>
              </a:rPr>
              <a:t>…</a:t>
            </a:r>
            <a:endParaRPr lang="en" sz="1000" dirty="0">
              <a:solidFill>
                <a:schemeClr val="bg1"/>
              </a:solidFill>
            </a:endParaRPr>
          </a:p>
        </p:txBody>
      </p:sp>
      <p:cxnSp>
        <p:nvCxnSpPr>
          <p:cNvPr id="55" name="Conector recto de flecha 54"/>
          <p:cNvCxnSpPr>
            <a:stCxn id="39" idx="1"/>
            <a:endCxn id="28" idx="3"/>
          </p:cNvCxnSpPr>
          <p:nvPr/>
        </p:nvCxnSpPr>
        <p:spPr>
          <a:xfrm flipH="1">
            <a:off x="5222569" y="4103862"/>
            <a:ext cx="378037" cy="13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CuadroTexto 57"/>
          <p:cNvSpPr txBox="1"/>
          <p:nvPr/>
        </p:nvSpPr>
        <p:spPr>
          <a:xfrm>
            <a:off x="4556233" y="3032721"/>
            <a:ext cx="312906" cy="246221"/>
          </a:xfrm>
          <a:prstGeom prst="rect">
            <a:avLst/>
          </a:prstGeom>
          <a:noFill/>
        </p:spPr>
        <p:txBody>
          <a:bodyPr wrap="none" rtlCol="0">
            <a:spAutoFit/>
          </a:bodyPr>
          <a:lstStyle/>
          <a:p>
            <a:r>
              <a:rPr lang="is-IS" sz="1000" dirty="0" smtClean="0">
                <a:solidFill>
                  <a:schemeClr val="bg1"/>
                </a:solidFill>
              </a:rPr>
              <a:t>…</a:t>
            </a:r>
            <a:endParaRPr lang="en" sz="1000" dirty="0">
              <a:solidFill>
                <a:schemeClr val="bg1"/>
              </a:solidFill>
            </a:endParaRPr>
          </a:p>
        </p:txBody>
      </p:sp>
      <p:cxnSp>
        <p:nvCxnSpPr>
          <p:cNvPr id="59" name="Conector recto de flecha 58"/>
          <p:cNvCxnSpPr>
            <a:stCxn id="40" idx="1"/>
          </p:cNvCxnSpPr>
          <p:nvPr/>
        </p:nvCxnSpPr>
        <p:spPr>
          <a:xfrm flipH="1">
            <a:off x="5079927" y="3211145"/>
            <a:ext cx="58629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34267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Screen Shot 2016-01-09 at 13.30.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977" y="1964120"/>
            <a:ext cx="3111500" cy="1854200"/>
          </a:xfrm>
          <a:prstGeom prst="rect">
            <a:avLst/>
          </a:prstGeom>
        </p:spPr>
      </p:pic>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Dynamic networks</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0" indent="0">
              <a:buNone/>
            </a:pPr>
            <a:r>
              <a:rPr lang="en" dirty="0"/>
              <a:t>Dynamic networking defers IP selection to the IaaS</a:t>
            </a:r>
            <a:endParaRPr lang="en" dirty="0" smtClean="0"/>
          </a:p>
        </p:txBody>
      </p:sp>
      <p:sp>
        <p:nvSpPr>
          <p:cNvPr id="6" name="CuadroTexto 5"/>
          <p:cNvSpPr txBox="1"/>
          <p:nvPr/>
        </p:nvSpPr>
        <p:spPr>
          <a:xfrm>
            <a:off x="4620380" y="2214056"/>
            <a:ext cx="1342097" cy="307777"/>
          </a:xfrm>
          <a:prstGeom prst="rect">
            <a:avLst/>
          </a:prstGeom>
          <a:noFill/>
        </p:spPr>
        <p:txBody>
          <a:bodyPr wrap="none" rtlCol="0">
            <a:spAutoFit/>
          </a:bodyPr>
          <a:lstStyle/>
          <a:p>
            <a:r>
              <a:rPr lang="en" dirty="0" smtClean="0">
                <a:solidFill>
                  <a:schemeClr val="bg1"/>
                </a:solidFill>
              </a:rPr>
              <a:t>Network name</a:t>
            </a:r>
            <a:endParaRPr lang="en" dirty="0">
              <a:solidFill>
                <a:schemeClr val="bg1"/>
              </a:solidFill>
            </a:endParaRPr>
          </a:p>
        </p:txBody>
      </p:sp>
      <p:sp>
        <p:nvSpPr>
          <p:cNvPr id="7" name="CuadroTexto 6"/>
          <p:cNvSpPr txBox="1"/>
          <p:nvPr/>
        </p:nvSpPr>
        <p:spPr>
          <a:xfrm>
            <a:off x="4620165" y="2496217"/>
            <a:ext cx="1232341" cy="307777"/>
          </a:xfrm>
          <a:prstGeom prst="rect">
            <a:avLst/>
          </a:prstGeom>
          <a:noFill/>
        </p:spPr>
        <p:txBody>
          <a:bodyPr wrap="none" rtlCol="0">
            <a:spAutoFit/>
          </a:bodyPr>
          <a:lstStyle/>
          <a:p>
            <a:r>
              <a:rPr lang="en" dirty="0" smtClean="0">
                <a:solidFill>
                  <a:schemeClr val="bg1"/>
                </a:solidFill>
              </a:rPr>
              <a:t>Network type</a:t>
            </a:r>
            <a:endParaRPr lang="en" dirty="0">
              <a:solidFill>
                <a:schemeClr val="bg1"/>
              </a:solidFill>
            </a:endParaRPr>
          </a:p>
        </p:txBody>
      </p:sp>
      <p:cxnSp>
        <p:nvCxnSpPr>
          <p:cNvPr id="9" name="Conector recto de flecha 8"/>
          <p:cNvCxnSpPr>
            <a:stCxn id="6" idx="1"/>
          </p:cNvCxnSpPr>
          <p:nvPr/>
        </p:nvCxnSpPr>
        <p:spPr>
          <a:xfrm flipH="1">
            <a:off x="4017080" y="2367945"/>
            <a:ext cx="603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a:off x="2926967" y="2650106"/>
            <a:ext cx="16931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4613516" y="2794122"/>
            <a:ext cx="2941831" cy="307777"/>
          </a:xfrm>
          <a:prstGeom prst="rect">
            <a:avLst/>
          </a:prstGeom>
          <a:noFill/>
        </p:spPr>
        <p:txBody>
          <a:bodyPr wrap="none" rtlCol="0">
            <a:spAutoFit/>
          </a:bodyPr>
          <a:lstStyle/>
          <a:p>
            <a:r>
              <a:rPr lang="en" dirty="0">
                <a:solidFill>
                  <a:schemeClr val="bg1"/>
                </a:solidFill>
              </a:rPr>
              <a:t>DNS IP addresses for this network</a:t>
            </a:r>
          </a:p>
        </p:txBody>
      </p:sp>
      <p:sp>
        <p:nvSpPr>
          <p:cNvPr id="13" name="CuadroTexto 12"/>
          <p:cNvSpPr txBox="1"/>
          <p:nvPr/>
        </p:nvSpPr>
        <p:spPr>
          <a:xfrm>
            <a:off x="4620380" y="3188016"/>
            <a:ext cx="2100655" cy="307777"/>
          </a:xfrm>
          <a:prstGeom prst="rect">
            <a:avLst/>
          </a:prstGeom>
          <a:noFill/>
        </p:spPr>
        <p:txBody>
          <a:bodyPr wrap="none" rtlCol="0">
            <a:spAutoFit/>
          </a:bodyPr>
          <a:lstStyle/>
          <a:p>
            <a:r>
              <a:rPr lang="en" dirty="0">
                <a:solidFill>
                  <a:schemeClr val="bg1"/>
                </a:solidFill>
              </a:rPr>
              <a:t>Specific IaaS Properties</a:t>
            </a:r>
          </a:p>
        </p:txBody>
      </p:sp>
      <p:cxnSp>
        <p:nvCxnSpPr>
          <p:cNvPr id="14" name="Conector recto de flecha 13"/>
          <p:cNvCxnSpPr>
            <a:stCxn id="12" idx="1"/>
          </p:cNvCxnSpPr>
          <p:nvPr/>
        </p:nvCxnSpPr>
        <p:spPr>
          <a:xfrm flipH="1">
            <a:off x="2926967" y="2948011"/>
            <a:ext cx="16865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13" idx="1"/>
          </p:cNvCxnSpPr>
          <p:nvPr/>
        </p:nvCxnSpPr>
        <p:spPr>
          <a:xfrm flipH="1">
            <a:off x="4098838" y="3341905"/>
            <a:ext cx="5215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6093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Screen Shot 2016-01-09 at 13.29.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00" y="2391151"/>
            <a:ext cx="2540000" cy="927100"/>
          </a:xfrm>
          <a:prstGeom prst="rect">
            <a:avLst/>
          </a:prstGeom>
        </p:spPr>
      </p:pic>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VIP networks</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0" indent="0">
              <a:buNone/>
            </a:pPr>
            <a:r>
              <a:rPr lang="en" dirty="0"/>
              <a:t>VIP networking enables the association of </a:t>
            </a:r>
            <a:r>
              <a:rPr lang="en" dirty="0" smtClean="0"/>
              <a:t>a virtual </a:t>
            </a:r>
            <a:r>
              <a:rPr lang="en" dirty="0"/>
              <a:t>IP address that is not backed by any particular </a:t>
            </a:r>
            <a:r>
              <a:rPr lang="en" dirty="0" smtClean="0"/>
              <a:t>NIC </a:t>
            </a:r>
          </a:p>
        </p:txBody>
      </p:sp>
      <p:sp>
        <p:nvSpPr>
          <p:cNvPr id="6" name="CuadroTexto 5"/>
          <p:cNvSpPr txBox="1"/>
          <p:nvPr/>
        </p:nvSpPr>
        <p:spPr>
          <a:xfrm>
            <a:off x="4783666" y="2546559"/>
            <a:ext cx="1342097" cy="307777"/>
          </a:xfrm>
          <a:prstGeom prst="rect">
            <a:avLst/>
          </a:prstGeom>
          <a:noFill/>
        </p:spPr>
        <p:txBody>
          <a:bodyPr wrap="none" rtlCol="0">
            <a:spAutoFit/>
          </a:bodyPr>
          <a:lstStyle/>
          <a:p>
            <a:r>
              <a:rPr lang="en" dirty="0" smtClean="0">
                <a:solidFill>
                  <a:schemeClr val="bg1"/>
                </a:solidFill>
              </a:rPr>
              <a:t>Network name</a:t>
            </a:r>
            <a:endParaRPr lang="en" dirty="0">
              <a:solidFill>
                <a:schemeClr val="bg1"/>
              </a:solidFill>
            </a:endParaRPr>
          </a:p>
        </p:txBody>
      </p:sp>
      <p:sp>
        <p:nvSpPr>
          <p:cNvPr id="7" name="CuadroTexto 6"/>
          <p:cNvSpPr txBox="1"/>
          <p:nvPr/>
        </p:nvSpPr>
        <p:spPr>
          <a:xfrm>
            <a:off x="4865918" y="2950516"/>
            <a:ext cx="1232341" cy="307777"/>
          </a:xfrm>
          <a:prstGeom prst="rect">
            <a:avLst/>
          </a:prstGeom>
          <a:noFill/>
        </p:spPr>
        <p:txBody>
          <a:bodyPr wrap="none" rtlCol="0">
            <a:spAutoFit/>
          </a:bodyPr>
          <a:lstStyle/>
          <a:p>
            <a:r>
              <a:rPr lang="en" dirty="0" smtClean="0">
                <a:solidFill>
                  <a:schemeClr val="bg1"/>
                </a:solidFill>
              </a:rPr>
              <a:t>Network type</a:t>
            </a:r>
            <a:endParaRPr lang="en" dirty="0">
              <a:solidFill>
                <a:schemeClr val="bg1"/>
              </a:solidFill>
            </a:endParaRPr>
          </a:p>
        </p:txBody>
      </p:sp>
      <p:cxnSp>
        <p:nvCxnSpPr>
          <p:cNvPr id="9" name="Conector recto de flecha 8"/>
          <p:cNvCxnSpPr>
            <a:stCxn id="6" idx="1"/>
          </p:cNvCxnSpPr>
          <p:nvPr/>
        </p:nvCxnSpPr>
        <p:spPr>
          <a:xfrm flipH="1">
            <a:off x="4298782" y="2700448"/>
            <a:ext cx="484884" cy="849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flipV="1">
            <a:off x="3161326" y="3025187"/>
            <a:ext cx="1704592" cy="792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1562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IP reservation types</a:t>
            </a:r>
            <a:endParaRPr lang="en" dirty="0">
              <a:solidFill>
                <a:srgbClr val="138A7E"/>
              </a:solidFill>
            </a:endParaRPr>
          </a:p>
        </p:txBody>
      </p:sp>
      <p:sp>
        <p:nvSpPr>
          <p:cNvPr id="3" name="Marcador de texto 2"/>
          <p:cNvSpPr>
            <a:spLocks noGrp="1"/>
          </p:cNvSpPr>
          <p:nvPr>
            <p:ph type="body" idx="1"/>
          </p:nvPr>
        </p:nvSpPr>
        <p:spPr>
          <a:xfrm>
            <a:off x="163518" y="2341113"/>
            <a:ext cx="8742701" cy="2185766"/>
          </a:xfrm>
        </p:spPr>
        <p:txBody>
          <a:bodyPr/>
          <a:lstStyle/>
          <a:p>
            <a:pPr marL="179388" indent="-179388"/>
            <a:r>
              <a:rPr lang="en" dirty="0" smtClean="0">
                <a:solidFill>
                  <a:srgbClr val="138A7E"/>
                </a:solidFill>
              </a:rPr>
              <a:t>Static</a:t>
            </a:r>
            <a:r>
              <a:rPr lang="en" dirty="0"/>
              <a:t>: IP is explicitly requested by the user in the deployment </a:t>
            </a:r>
            <a:r>
              <a:rPr lang="en" dirty="0" smtClean="0"/>
              <a:t>manifest</a:t>
            </a:r>
          </a:p>
          <a:p>
            <a:pPr marL="179388" indent="-179388"/>
            <a:r>
              <a:rPr lang="en" dirty="0">
                <a:solidFill>
                  <a:srgbClr val="138A7E"/>
                </a:solidFill>
              </a:rPr>
              <a:t>A</a:t>
            </a:r>
            <a:r>
              <a:rPr lang="en" dirty="0" smtClean="0">
                <a:solidFill>
                  <a:srgbClr val="138A7E"/>
                </a:solidFill>
              </a:rPr>
              <a:t>utomatic</a:t>
            </a:r>
            <a:r>
              <a:rPr lang="en" dirty="0"/>
              <a:t>: IP is selected automatically based on the network type</a:t>
            </a:r>
            <a:endParaRPr lang="en" dirty="0" smtClean="0"/>
          </a:p>
        </p:txBody>
      </p:sp>
      <p:graphicFrame>
        <p:nvGraphicFramePr>
          <p:cNvPr id="4" name="Tabla 3"/>
          <p:cNvGraphicFramePr>
            <a:graphicFrameLocks noGrp="1"/>
          </p:cNvGraphicFramePr>
          <p:nvPr>
            <p:extLst>
              <p:ext uri="{D42A27DB-BD31-4B8C-83A1-F6EECF244321}">
                <p14:modId xmlns:p14="http://schemas.microsoft.com/office/powerpoint/2010/main" val="2826493093"/>
              </p:ext>
            </p:extLst>
          </p:nvPr>
        </p:nvGraphicFramePr>
        <p:xfrm>
          <a:off x="1024706" y="1049938"/>
          <a:ext cx="6159134" cy="1046479"/>
        </p:xfrm>
        <a:graphic>
          <a:graphicData uri="http://schemas.openxmlformats.org/drawingml/2006/table">
            <a:tbl>
              <a:tblPr firstRow="1" bandRow="1">
                <a:tableStyleId>{5C22544A-7EE6-4342-B048-85BDC9FD1C3A}</a:tableStyleId>
              </a:tblPr>
              <a:tblGrid>
                <a:gridCol w="2267433"/>
                <a:gridCol w="1122816"/>
                <a:gridCol w="1406245"/>
                <a:gridCol w="1362640"/>
              </a:tblGrid>
              <a:tr h="0">
                <a:tc>
                  <a:txBody>
                    <a:bodyPr/>
                    <a:lstStyle/>
                    <a:p>
                      <a:endParaRPr lang="en" dirty="0"/>
                    </a:p>
                  </a:txBody>
                  <a:tcPr/>
                </a:tc>
                <a:tc>
                  <a:txBody>
                    <a:bodyPr/>
                    <a:lstStyle/>
                    <a:p>
                      <a:pPr algn="ctr"/>
                      <a:r>
                        <a:rPr lang="en" dirty="0" smtClean="0"/>
                        <a:t>Manual</a:t>
                      </a:r>
                      <a:endParaRPr lang="en" dirty="0"/>
                    </a:p>
                  </a:txBody>
                  <a:tcPr/>
                </a:tc>
                <a:tc>
                  <a:txBody>
                    <a:bodyPr/>
                    <a:lstStyle/>
                    <a:p>
                      <a:pPr algn="ctr"/>
                      <a:r>
                        <a:rPr lang="en" dirty="0" smtClean="0"/>
                        <a:t>Dynamic</a:t>
                      </a:r>
                      <a:endParaRPr lang="en" dirty="0"/>
                    </a:p>
                  </a:txBody>
                  <a:tcPr/>
                </a:tc>
                <a:tc>
                  <a:txBody>
                    <a:bodyPr/>
                    <a:lstStyle/>
                    <a:p>
                      <a:pPr algn="ctr"/>
                      <a:r>
                        <a:rPr lang="en" dirty="0" smtClean="0"/>
                        <a:t>VIP</a:t>
                      </a:r>
                      <a:endParaRPr lang="en" dirty="0"/>
                    </a:p>
                  </a:txBody>
                  <a:tcPr/>
                </a:tc>
              </a:tr>
              <a:tr h="370840">
                <a:tc>
                  <a:txBody>
                    <a:bodyPr/>
                    <a:lstStyle/>
                    <a:p>
                      <a:r>
                        <a:rPr lang="en" dirty="0" smtClean="0"/>
                        <a:t>Static IP assignment</a:t>
                      </a:r>
                      <a:endParaRPr lang="en" dirty="0"/>
                    </a:p>
                  </a:txBody>
                  <a:tcPr/>
                </a:tc>
                <a:tc>
                  <a:txBody>
                    <a:bodyPr/>
                    <a:lstStyle/>
                    <a:p>
                      <a:pPr algn="ctr"/>
                      <a:r>
                        <a:rPr lang="en" dirty="0" smtClean="0"/>
                        <a:t>Supported</a:t>
                      </a:r>
                      <a:endParaRPr lang="en" dirty="0"/>
                    </a:p>
                  </a:txBody>
                  <a:tcPr/>
                </a:tc>
                <a:tc>
                  <a:txBody>
                    <a:bodyPr/>
                    <a:lstStyle/>
                    <a:p>
                      <a:pPr algn="ctr"/>
                      <a:r>
                        <a:rPr lang="en" dirty="0" smtClean="0"/>
                        <a:t>Not supported</a:t>
                      </a:r>
                      <a:endParaRPr lang="en" dirty="0"/>
                    </a:p>
                  </a:txBody>
                  <a:tcPr/>
                </a:tc>
                <a:tc>
                  <a:txBody>
                    <a:bodyPr/>
                    <a:lstStyle/>
                    <a:p>
                      <a:pPr algn="ctr"/>
                      <a:r>
                        <a:rPr lang="en" dirty="0" smtClean="0"/>
                        <a:t>Supported</a:t>
                      </a:r>
                      <a:endParaRPr lang="en" dirty="0"/>
                    </a:p>
                  </a:txBody>
                  <a:tcPr/>
                </a:tc>
              </a:tr>
              <a:tr h="370840">
                <a:tc>
                  <a:txBody>
                    <a:bodyPr/>
                    <a:lstStyle/>
                    <a:p>
                      <a:r>
                        <a:rPr lang="en" dirty="0" smtClean="0"/>
                        <a:t>Automatic IP assignment</a:t>
                      </a:r>
                      <a:endParaRPr lang="en" dirty="0"/>
                    </a:p>
                  </a:txBody>
                  <a:tcPr/>
                </a:tc>
                <a:tc>
                  <a:txBody>
                    <a:bodyPr/>
                    <a:lstStyle/>
                    <a:p>
                      <a:pPr algn="ctr"/>
                      <a:r>
                        <a:rPr lang="en" dirty="0" smtClean="0"/>
                        <a:t>Supported</a:t>
                      </a:r>
                      <a:endParaRPr lang="en" dirty="0"/>
                    </a:p>
                  </a:txBody>
                  <a:tcPr/>
                </a:tc>
                <a:tc>
                  <a:txBody>
                    <a:bodyPr/>
                    <a:lstStyle/>
                    <a:p>
                      <a:pPr algn="ctr"/>
                      <a:r>
                        <a:rPr lang="en" dirty="0" smtClean="0"/>
                        <a:t>Supported</a:t>
                      </a:r>
                      <a:endParaRPr lang="en" dirty="0"/>
                    </a:p>
                  </a:txBody>
                  <a:tcPr/>
                </a:tc>
                <a:tc>
                  <a:txBody>
                    <a:bodyPr/>
                    <a:lstStyle/>
                    <a:p>
                      <a:pPr algn="ctr"/>
                      <a:r>
                        <a:rPr lang="en" dirty="0" smtClean="0"/>
                        <a:t>Not Supported</a:t>
                      </a:r>
                      <a:endParaRPr lang="en" dirty="0"/>
                    </a:p>
                  </a:txBody>
                  <a:tcPr/>
                </a:tc>
              </a:tr>
            </a:tbl>
          </a:graphicData>
        </a:graphic>
      </p:graphicFrame>
    </p:spTree>
    <p:extLst>
      <p:ext uri="{BB962C8B-B14F-4D97-AF65-F5344CB8AC3E}">
        <p14:creationId xmlns:p14="http://schemas.microsoft.com/office/powerpoint/2010/main" val="34138443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Multi-networks</a:t>
            </a:r>
            <a:endParaRPr lang="en" dirty="0">
              <a:solidFill>
                <a:srgbClr val="138A7E"/>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664349454"/>
              </p:ext>
            </p:extLst>
          </p:nvPr>
        </p:nvGraphicFramePr>
        <p:xfrm>
          <a:off x="724924" y="1654975"/>
          <a:ext cx="7592634" cy="1788159"/>
        </p:xfrm>
        <a:graphic>
          <a:graphicData uri="http://schemas.openxmlformats.org/drawingml/2006/table">
            <a:tbl>
              <a:tblPr firstRow="1" bandRow="1">
                <a:tableStyleId>{5C22544A-7EE6-4342-B048-85BDC9FD1C3A}</a:tableStyleId>
              </a:tblPr>
              <a:tblGrid>
                <a:gridCol w="1128267"/>
                <a:gridCol w="2185676"/>
                <a:gridCol w="2049411"/>
                <a:gridCol w="2229280"/>
              </a:tblGrid>
              <a:tr h="0">
                <a:tc>
                  <a:txBody>
                    <a:bodyPr/>
                    <a:lstStyle/>
                    <a:p>
                      <a:r>
                        <a:rPr lang="en" dirty="0" smtClean="0"/>
                        <a:t>IaaS</a:t>
                      </a:r>
                      <a:endParaRPr lang="en" dirty="0"/>
                    </a:p>
                  </a:txBody>
                  <a:tcPr/>
                </a:tc>
                <a:tc>
                  <a:txBody>
                    <a:bodyPr/>
                    <a:lstStyle/>
                    <a:p>
                      <a:pPr algn="ctr"/>
                      <a:r>
                        <a:rPr lang="en" dirty="0" smtClean="0"/>
                        <a:t>Manual</a:t>
                      </a:r>
                      <a:endParaRPr lang="en" dirty="0"/>
                    </a:p>
                  </a:txBody>
                  <a:tcPr/>
                </a:tc>
                <a:tc>
                  <a:txBody>
                    <a:bodyPr/>
                    <a:lstStyle/>
                    <a:p>
                      <a:pPr algn="ctr"/>
                      <a:r>
                        <a:rPr lang="en" dirty="0" smtClean="0"/>
                        <a:t>Dynamic</a:t>
                      </a:r>
                      <a:endParaRPr lang="en" dirty="0"/>
                    </a:p>
                  </a:txBody>
                  <a:tcPr/>
                </a:tc>
                <a:tc>
                  <a:txBody>
                    <a:bodyPr/>
                    <a:lstStyle/>
                    <a:p>
                      <a:pPr algn="ctr"/>
                      <a:r>
                        <a:rPr lang="en" dirty="0" smtClean="0"/>
                        <a:t>VIP</a:t>
                      </a:r>
                      <a:endParaRPr lang="en" dirty="0"/>
                    </a:p>
                  </a:txBody>
                  <a:tcPr/>
                </a:tc>
              </a:tr>
              <a:tr h="370840">
                <a:tc>
                  <a:txBody>
                    <a:bodyPr/>
                    <a:lstStyle/>
                    <a:p>
                      <a:r>
                        <a:rPr lang="en" dirty="0" smtClean="0"/>
                        <a:t>AWS</a:t>
                      </a:r>
                      <a:endParaRPr lang="en" dirty="0"/>
                    </a:p>
                  </a:txBody>
                  <a:tcPr/>
                </a:tc>
                <a:tc>
                  <a:txBody>
                    <a:bodyPr/>
                    <a:lstStyle/>
                    <a:p>
                      <a:pPr algn="ctr"/>
                      <a:r>
                        <a:rPr lang="en" dirty="0" smtClean="0"/>
                        <a:t>Single per job instance</a:t>
                      </a:r>
                      <a:endParaRPr lang="en" dirty="0"/>
                    </a:p>
                  </a:txBody>
                  <a:tcPr/>
                </a:tc>
                <a:tc>
                  <a:txBody>
                    <a:bodyPr/>
                    <a:lstStyle/>
                    <a:p>
                      <a:pPr algn="ctr"/>
                      <a:r>
                        <a:rPr lang="en" dirty="0" smtClean="0"/>
                        <a:t>Single per job</a:t>
                      </a:r>
                      <a:r>
                        <a:rPr lang="en" baseline="0" dirty="0" smtClean="0"/>
                        <a:t> instance</a:t>
                      </a:r>
                      <a:endParaRPr lang="en" dirty="0"/>
                    </a:p>
                  </a:txBody>
                  <a:tcPr/>
                </a:tc>
                <a:tc>
                  <a:txBody>
                    <a:bodyPr/>
                    <a:lstStyle/>
                    <a:p>
                      <a:pPr algn="ctr"/>
                      <a:r>
                        <a:rPr lang="en" dirty="0" smtClean="0"/>
                        <a:t>Single per job instance</a:t>
                      </a:r>
                      <a:endParaRPr lang="en" dirty="0"/>
                    </a:p>
                  </a:txBody>
                  <a:tcPr/>
                </a:tc>
              </a:tr>
              <a:tr h="370840">
                <a:tc>
                  <a:txBody>
                    <a:bodyPr/>
                    <a:lstStyle/>
                    <a:p>
                      <a:r>
                        <a:rPr lang="en" dirty="0" smtClean="0"/>
                        <a:t>OpenStack</a:t>
                      </a:r>
                      <a:endParaRPr lang="en" dirty="0"/>
                    </a:p>
                  </a:txBody>
                  <a:tcPr/>
                </a:tc>
                <a:tc>
                  <a:txBody>
                    <a:bodyPr/>
                    <a:lstStyle/>
                    <a:p>
                      <a:pPr algn="ctr"/>
                      <a:r>
                        <a:rPr lang="en" dirty="0" smtClean="0"/>
                        <a:t>Multiple per job instance</a:t>
                      </a:r>
                      <a:endParaRPr lang="en" dirty="0"/>
                    </a:p>
                  </a:txBody>
                  <a:tcPr/>
                </a:tc>
                <a:tc>
                  <a:txBody>
                    <a:bodyPr/>
                    <a:lstStyle/>
                    <a:p>
                      <a:pPr algn="ctr"/>
                      <a:r>
                        <a:rPr lang="en" dirty="0" smtClean="0"/>
                        <a:t>Single per job instance</a:t>
                      </a:r>
                      <a:endParaRPr lang="en" dirty="0"/>
                    </a:p>
                  </a:txBody>
                  <a:tcPr/>
                </a:tc>
                <a:tc>
                  <a:txBody>
                    <a:bodyPr/>
                    <a:lstStyle/>
                    <a:p>
                      <a:pPr algn="ctr"/>
                      <a:r>
                        <a:rPr lang="en" dirty="0" smtClean="0"/>
                        <a:t>Single per job instance</a:t>
                      </a:r>
                      <a:endParaRPr lang="en" dirty="0"/>
                    </a:p>
                  </a:txBody>
                  <a:tcPr/>
                </a:tc>
              </a:tr>
              <a:tr h="370840">
                <a:tc>
                  <a:txBody>
                    <a:bodyPr/>
                    <a:lstStyle/>
                    <a:p>
                      <a:r>
                        <a:rPr lang="en" dirty="0" smtClean="0"/>
                        <a:t>vSphere</a:t>
                      </a:r>
                      <a:endParaRPr lang="en" dirty="0"/>
                    </a:p>
                  </a:txBody>
                  <a:tcPr/>
                </a:tc>
                <a:tc>
                  <a:txBody>
                    <a:bodyPr/>
                    <a:lstStyle/>
                    <a:p>
                      <a:pPr algn="ctr"/>
                      <a:r>
                        <a:rPr lang="en" dirty="0" smtClean="0"/>
                        <a:t>Multiple per job instance</a:t>
                      </a:r>
                      <a:endParaRPr lang="en" dirty="0"/>
                    </a:p>
                  </a:txBody>
                  <a:tcPr/>
                </a:tc>
                <a:tc>
                  <a:txBody>
                    <a:bodyPr/>
                    <a:lstStyle/>
                    <a:p>
                      <a:pPr algn="ctr"/>
                      <a:r>
                        <a:rPr lang="en" dirty="0" smtClean="0"/>
                        <a:t>Not supported</a:t>
                      </a:r>
                      <a:endParaRPr lang="en" dirty="0"/>
                    </a:p>
                  </a:txBody>
                  <a:tcPr/>
                </a:tc>
                <a:tc>
                  <a:txBody>
                    <a:bodyPr/>
                    <a:lstStyle/>
                    <a:p>
                      <a:pPr algn="ctr"/>
                      <a:r>
                        <a:rPr lang="en" dirty="0" smtClean="0"/>
                        <a:t>Not supported</a:t>
                      </a:r>
                      <a:endParaRPr lang="en" dirty="0"/>
                    </a:p>
                  </a:txBody>
                  <a:tcPr/>
                </a:tc>
              </a:tr>
              <a:tr h="370840">
                <a:tc>
                  <a:txBody>
                    <a:bodyPr/>
                    <a:lstStyle/>
                    <a:p>
                      <a:r>
                        <a:rPr lang="en" dirty="0" smtClean="0"/>
                        <a:t>vCloud</a:t>
                      </a:r>
                      <a:endParaRPr lang="en" dirty="0"/>
                    </a:p>
                  </a:txBody>
                  <a:tcPr/>
                </a:tc>
                <a:tc>
                  <a:txBody>
                    <a:bodyPr/>
                    <a:lstStyle/>
                    <a:p>
                      <a:pPr algn="ctr"/>
                      <a:r>
                        <a:rPr lang="en" dirty="0" smtClean="0"/>
                        <a:t>Multiple per job instance</a:t>
                      </a:r>
                      <a:endParaRPr lang="en" dirty="0"/>
                    </a:p>
                  </a:txBody>
                  <a:tcPr/>
                </a:tc>
                <a:tc>
                  <a:txBody>
                    <a:bodyPr/>
                    <a:lstStyle/>
                    <a:p>
                      <a:pPr algn="ctr"/>
                      <a:r>
                        <a:rPr lang="en" dirty="0" smtClean="0"/>
                        <a:t>Not supported</a:t>
                      </a:r>
                      <a:endParaRPr lang="en" dirty="0"/>
                    </a:p>
                  </a:txBody>
                  <a:tcPr/>
                </a:tc>
                <a:tc>
                  <a:txBody>
                    <a:bodyPr/>
                    <a:lstStyle/>
                    <a:p>
                      <a:pPr algn="ctr"/>
                      <a:r>
                        <a:rPr lang="en" dirty="0" smtClean="0"/>
                        <a:t>Not Supported</a:t>
                      </a:r>
                      <a:endParaRPr lang="en" dirty="0"/>
                    </a:p>
                  </a:txBody>
                  <a:tcPr/>
                </a:tc>
              </a:tr>
            </a:tbl>
          </a:graphicData>
        </a:graphic>
      </p:graphicFrame>
    </p:spTree>
    <p:extLst>
      <p:ext uri="{BB962C8B-B14F-4D97-AF65-F5344CB8AC3E}">
        <p14:creationId xmlns:p14="http://schemas.microsoft.com/office/powerpoint/2010/main" val="11004546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40" name="Shape 140"/>
          <p:cNvSpPr txBox="1"/>
          <p:nvPr/>
        </p:nvSpPr>
        <p:spPr>
          <a:xfrm>
            <a:off x="446035" y="1487155"/>
            <a:ext cx="4682165" cy="26431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dirty="0" smtClean="0">
                <a:solidFill>
                  <a:schemeClr val="lt1"/>
                </a:solidFill>
                <a:latin typeface="Roboto"/>
                <a:ea typeface="Roboto"/>
                <a:cs typeface="Roboto"/>
                <a:sym typeface="Roboto"/>
              </a:rPr>
              <a:t>LAB 2:</a:t>
            </a:r>
          </a:p>
          <a:p>
            <a:pPr lvl="0">
              <a:buClr>
                <a:schemeClr val="lt1"/>
              </a:buClr>
              <a:buSzPct val="25000"/>
            </a:pPr>
            <a:r>
              <a:rPr lang="en-US" sz="4000" dirty="0">
                <a:solidFill>
                  <a:schemeClr val="lt1"/>
                </a:solidFill>
                <a:latin typeface="Roboto"/>
                <a:ea typeface="Roboto"/>
                <a:cs typeface="Roboto"/>
                <a:sym typeface="Roboto"/>
              </a:rPr>
              <a:t>Deploying an Existing Bosh Release</a:t>
            </a: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p:txBody>
      </p:sp>
      <p:pic>
        <p:nvPicPr>
          <p:cNvPr id="141" name="Shape 141"/>
          <p:cNvPicPr preferRelativeResize="0"/>
          <p:nvPr/>
        </p:nvPicPr>
        <p:blipFill rotWithShape="1">
          <a:blip r:embed="rId4">
            <a:alphaModFix/>
          </a:blip>
          <a:srcRect/>
          <a:stretch/>
        </p:blipFill>
        <p:spPr>
          <a:xfrm>
            <a:off x="566612" y="0"/>
            <a:ext cx="2045955" cy="801793"/>
          </a:xfrm>
          <a:prstGeom prst="rect">
            <a:avLst/>
          </a:prstGeom>
          <a:noFill/>
          <a:ln>
            <a:noFill/>
          </a:ln>
        </p:spPr>
      </p:pic>
    </p:spTree>
    <p:extLst>
      <p:ext uri="{BB962C8B-B14F-4D97-AF65-F5344CB8AC3E}">
        <p14:creationId xmlns:p14="http://schemas.microsoft.com/office/powerpoint/2010/main" val="420722792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Resource Pools</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0" indent="0">
              <a:buNone/>
            </a:pPr>
            <a:r>
              <a:rPr lang="en" dirty="0" smtClean="0"/>
              <a:t>Identifies a collection of VM specifications</a:t>
            </a:r>
          </a:p>
        </p:txBody>
      </p:sp>
      <p:sp>
        <p:nvSpPr>
          <p:cNvPr id="6" name="CuadroTexto 5"/>
          <p:cNvSpPr txBox="1"/>
          <p:nvPr/>
        </p:nvSpPr>
        <p:spPr>
          <a:xfrm>
            <a:off x="6039269" y="1998332"/>
            <a:ext cx="1861244" cy="307777"/>
          </a:xfrm>
          <a:prstGeom prst="rect">
            <a:avLst/>
          </a:prstGeom>
          <a:noFill/>
        </p:spPr>
        <p:txBody>
          <a:bodyPr wrap="none" rtlCol="0">
            <a:spAutoFit/>
          </a:bodyPr>
          <a:lstStyle/>
          <a:p>
            <a:r>
              <a:rPr lang="en" dirty="0" smtClean="0">
                <a:solidFill>
                  <a:schemeClr val="bg1"/>
                </a:solidFill>
              </a:rPr>
              <a:t>Resource Pool name</a:t>
            </a:r>
            <a:endParaRPr lang="en" dirty="0">
              <a:solidFill>
                <a:schemeClr val="bg1"/>
              </a:solidFill>
            </a:endParaRPr>
          </a:p>
        </p:txBody>
      </p:sp>
      <p:sp>
        <p:nvSpPr>
          <p:cNvPr id="7" name="CuadroTexto 6"/>
          <p:cNvSpPr txBox="1"/>
          <p:nvPr/>
        </p:nvSpPr>
        <p:spPr>
          <a:xfrm>
            <a:off x="6010005" y="2691550"/>
            <a:ext cx="2469722" cy="307777"/>
          </a:xfrm>
          <a:prstGeom prst="rect">
            <a:avLst/>
          </a:prstGeom>
          <a:noFill/>
        </p:spPr>
        <p:txBody>
          <a:bodyPr wrap="none" rtlCol="0">
            <a:spAutoFit/>
          </a:bodyPr>
          <a:lstStyle/>
          <a:p>
            <a:r>
              <a:rPr lang="en" dirty="0" smtClean="0">
                <a:solidFill>
                  <a:schemeClr val="bg1"/>
                </a:solidFill>
              </a:rPr>
              <a:t>Stemcell (name and version)</a:t>
            </a:r>
            <a:endParaRPr lang="en" dirty="0">
              <a:solidFill>
                <a:schemeClr val="bg1"/>
              </a:solidFill>
            </a:endParaRPr>
          </a:p>
        </p:txBody>
      </p:sp>
      <p:sp>
        <p:nvSpPr>
          <p:cNvPr id="10" name="CuadroTexto 9"/>
          <p:cNvSpPr txBox="1"/>
          <p:nvPr/>
        </p:nvSpPr>
        <p:spPr>
          <a:xfrm>
            <a:off x="6048657" y="3404656"/>
            <a:ext cx="2100655" cy="307777"/>
          </a:xfrm>
          <a:prstGeom prst="rect">
            <a:avLst/>
          </a:prstGeom>
          <a:noFill/>
        </p:spPr>
        <p:txBody>
          <a:bodyPr wrap="none" rtlCol="0">
            <a:spAutoFit/>
          </a:bodyPr>
          <a:lstStyle/>
          <a:p>
            <a:r>
              <a:rPr lang="en" dirty="0" smtClean="0">
                <a:solidFill>
                  <a:schemeClr val="bg1"/>
                </a:solidFill>
              </a:rPr>
              <a:t>Specific IaaS Properties</a:t>
            </a:r>
            <a:endParaRPr lang="en" dirty="0">
              <a:solidFill>
                <a:schemeClr val="bg1"/>
              </a:solidFill>
            </a:endParaRPr>
          </a:p>
        </p:txBody>
      </p:sp>
      <p:pic>
        <p:nvPicPr>
          <p:cNvPr id="4" name="Imagen 3" descr="Screen Shot 2016-01-08 at 15.15.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735" y="1747537"/>
            <a:ext cx="5232400" cy="2273300"/>
          </a:xfrm>
          <a:prstGeom prst="rect">
            <a:avLst/>
          </a:prstGeom>
        </p:spPr>
      </p:pic>
      <p:cxnSp>
        <p:nvCxnSpPr>
          <p:cNvPr id="9" name="Conector recto de flecha 8"/>
          <p:cNvCxnSpPr>
            <a:stCxn id="6" idx="1"/>
          </p:cNvCxnSpPr>
          <p:nvPr/>
        </p:nvCxnSpPr>
        <p:spPr>
          <a:xfrm flipH="1">
            <a:off x="3069905" y="2152221"/>
            <a:ext cx="2969364" cy="4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a:off x="5596871" y="2845439"/>
            <a:ext cx="4131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0" idx="1"/>
          </p:cNvCxnSpPr>
          <p:nvPr/>
        </p:nvCxnSpPr>
        <p:spPr>
          <a:xfrm flipH="1">
            <a:off x="4459392" y="3558545"/>
            <a:ext cx="15892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6048657" y="2236559"/>
            <a:ext cx="1382072" cy="307777"/>
          </a:xfrm>
          <a:prstGeom prst="rect">
            <a:avLst/>
          </a:prstGeom>
          <a:noFill/>
        </p:spPr>
        <p:txBody>
          <a:bodyPr wrap="none" rtlCol="0">
            <a:spAutoFit/>
          </a:bodyPr>
          <a:lstStyle/>
          <a:p>
            <a:r>
              <a:rPr lang="en" dirty="0" smtClean="0">
                <a:solidFill>
                  <a:schemeClr val="bg1"/>
                </a:solidFill>
              </a:rPr>
              <a:t>Network to use</a:t>
            </a:r>
            <a:endParaRPr lang="en" dirty="0">
              <a:solidFill>
                <a:schemeClr val="bg1"/>
              </a:solidFill>
            </a:endParaRPr>
          </a:p>
        </p:txBody>
      </p:sp>
      <p:cxnSp>
        <p:nvCxnSpPr>
          <p:cNvPr id="17" name="Conector recto de flecha 16"/>
          <p:cNvCxnSpPr>
            <a:stCxn id="15" idx="1"/>
          </p:cNvCxnSpPr>
          <p:nvPr/>
        </p:nvCxnSpPr>
        <p:spPr>
          <a:xfrm flipH="1">
            <a:off x="2933647" y="2390448"/>
            <a:ext cx="3115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5066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Disk Pools</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0" indent="0">
              <a:buNone/>
            </a:pPr>
            <a:r>
              <a:rPr lang="en" dirty="0" smtClean="0"/>
              <a:t>Identifies a collection of disk specifications</a:t>
            </a:r>
          </a:p>
        </p:txBody>
      </p:sp>
      <p:sp>
        <p:nvSpPr>
          <p:cNvPr id="6" name="CuadroTexto 5"/>
          <p:cNvSpPr txBox="1"/>
          <p:nvPr/>
        </p:nvSpPr>
        <p:spPr>
          <a:xfrm>
            <a:off x="4785022" y="2338127"/>
            <a:ext cx="1441946" cy="307777"/>
          </a:xfrm>
          <a:prstGeom prst="rect">
            <a:avLst/>
          </a:prstGeom>
          <a:noFill/>
        </p:spPr>
        <p:txBody>
          <a:bodyPr wrap="none" rtlCol="0">
            <a:spAutoFit/>
          </a:bodyPr>
          <a:lstStyle/>
          <a:p>
            <a:r>
              <a:rPr lang="en" dirty="0" smtClean="0">
                <a:solidFill>
                  <a:schemeClr val="bg1"/>
                </a:solidFill>
              </a:rPr>
              <a:t>Disk Pool name</a:t>
            </a:r>
            <a:endParaRPr lang="en" dirty="0">
              <a:solidFill>
                <a:schemeClr val="bg1"/>
              </a:solidFill>
            </a:endParaRPr>
          </a:p>
        </p:txBody>
      </p:sp>
      <p:sp>
        <p:nvSpPr>
          <p:cNvPr id="7" name="CuadroTexto 6"/>
          <p:cNvSpPr txBox="1"/>
          <p:nvPr/>
        </p:nvSpPr>
        <p:spPr>
          <a:xfrm>
            <a:off x="4787098" y="2707952"/>
            <a:ext cx="1321759" cy="307777"/>
          </a:xfrm>
          <a:prstGeom prst="rect">
            <a:avLst/>
          </a:prstGeom>
          <a:noFill/>
        </p:spPr>
        <p:txBody>
          <a:bodyPr wrap="none" rtlCol="0">
            <a:spAutoFit/>
          </a:bodyPr>
          <a:lstStyle/>
          <a:p>
            <a:r>
              <a:rPr lang="en" dirty="0" smtClean="0">
                <a:solidFill>
                  <a:schemeClr val="bg1"/>
                </a:solidFill>
              </a:rPr>
              <a:t>Disk size (Mb)</a:t>
            </a:r>
            <a:endParaRPr lang="en" dirty="0">
              <a:solidFill>
                <a:schemeClr val="bg1"/>
              </a:solidFill>
            </a:endParaRPr>
          </a:p>
        </p:txBody>
      </p:sp>
      <p:pic>
        <p:nvPicPr>
          <p:cNvPr id="5" name="Imagen 4" descr="Screen Shot 2016-01-08 at 15.07.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635" y="2225398"/>
            <a:ext cx="2387600" cy="1270000"/>
          </a:xfrm>
          <a:prstGeom prst="rect">
            <a:avLst/>
          </a:prstGeom>
        </p:spPr>
      </p:pic>
      <p:sp>
        <p:nvSpPr>
          <p:cNvPr id="10" name="CuadroTexto 9"/>
          <p:cNvSpPr txBox="1"/>
          <p:nvPr/>
        </p:nvSpPr>
        <p:spPr>
          <a:xfrm>
            <a:off x="4787098" y="3133111"/>
            <a:ext cx="2100655" cy="307777"/>
          </a:xfrm>
          <a:prstGeom prst="rect">
            <a:avLst/>
          </a:prstGeom>
          <a:noFill/>
        </p:spPr>
        <p:txBody>
          <a:bodyPr wrap="none" rtlCol="0">
            <a:spAutoFit/>
          </a:bodyPr>
          <a:lstStyle/>
          <a:p>
            <a:r>
              <a:rPr lang="en" dirty="0" smtClean="0">
                <a:solidFill>
                  <a:schemeClr val="bg1"/>
                </a:solidFill>
              </a:rPr>
              <a:t>Specific IaaS Properties</a:t>
            </a:r>
            <a:endParaRPr lang="en" dirty="0">
              <a:solidFill>
                <a:schemeClr val="bg1"/>
              </a:solidFill>
            </a:endParaRPr>
          </a:p>
        </p:txBody>
      </p:sp>
      <p:cxnSp>
        <p:nvCxnSpPr>
          <p:cNvPr id="9" name="Conector recto de flecha 8"/>
          <p:cNvCxnSpPr>
            <a:stCxn id="6" idx="1"/>
          </p:cNvCxnSpPr>
          <p:nvPr/>
        </p:nvCxnSpPr>
        <p:spPr>
          <a:xfrm flipH="1">
            <a:off x="3902603" y="2492016"/>
            <a:ext cx="882419" cy="153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a:off x="3733635" y="2861841"/>
            <a:ext cx="10534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0" idx="1"/>
          </p:cNvCxnSpPr>
          <p:nvPr/>
        </p:nvCxnSpPr>
        <p:spPr>
          <a:xfrm flipH="1" flipV="1">
            <a:off x="4077021" y="3245940"/>
            <a:ext cx="710077" cy="410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384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Screen Shot 2016-01-08 at 17.29.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55" y="1853267"/>
            <a:ext cx="3238543" cy="2725394"/>
          </a:xfrm>
          <a:prstGeom prst="rect">
            <a:avLst/>
          </a:prstGeom>
        </p:spPr>
      </p:pic>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Jobs</a:t>
            </a:r>
            <a:endParaRPr lang="en" dirty="0">
              <a:solidFill>
                <a:srgbClr val="138A7E"/>
              </a:solidFill>
            </a:endParaRPr>
          </a:p>
        </p:txBody>
      </p:sp>
      <p:sp>
        <p:nvSpPr>
          <p:cNvPr id="3" name="Marcador de texto 2"/>
          <p:cNvSpPr>
            <a:spLocks noGrp="1"/>
          </p:cNvSpPr>
          <p:nvPr>
            <p:ph type="body" idx="1"/>
          </p:nvPr>
        </p:nvSpPr>
        <p:spPr>
          <a:xfrm>
            <a:off x="163517" y="942986"/>
            <a:ext cx="8742701" cy="3537562"/>
          </a:xfrm>
        </p:spPr>
        <p:txBody>
          <a:bodyPr/>
          <a:lstStyle/>
          <a:p>
            <a:pPr marL="0" indent="0">
              <a:buNone/>
            </a:pPr>
            <a:r>
              <a:rPr lang="en" dirty="0"/>
              <a:t>A job is a composition of configuration and installed software on a </a:t>
            </a:r>
            <a:r>
              <a:rPr lang="en" dirty="0" smtClean="0"/>
              <a:t>particular VM</a:t>
            </a:r>
          </a:p>
        </p:txBody>
      </p:sp>
      <p:sp>
        <p:nvSpPr>
          <p:cNvPr id="6" name="CuadroTexto 5"/>
          <p:cNvSpPr txBox="1"/>
          <p:nvPr/>
        </p:nvSpPr>
        <p:spPr>
          <a:xfrm>
            <a:off x="4781201" y="1928042"/>
            <a:ext cx="1541883" cy="307777"/>
          </a:xfrm>
          <a:prstGeom prst="rect">
            <a:avLst/>
          </a:prstGeom>
          <a:noFill/>
        </p:spPr>
        <p:txBody>
          <a:bodyPr wrap="none" rtlCol="0">
            <a:spAutoFit/>
          </a:bodyPr>
          <a:lstStyle/>
          <a:p>
            <a:r>
              <a:rPr lang="en" dirty="0" smtClean="0">
                <a:solidFill>
                  <a:schemeClr val="bg1"/>
                </a:solidFill>
              </a:rPr>
              <a:t>Name of the jobs</a:t>
            </a:r>
            <a:endParaRPr lang="en" dirty="0">
              <a:solidFill>
                <a:schemeClr val="bg1"/>
              </a:solidFill>
            </a:endParaRPr>
          </a:p>
        </p:txBody>
      </p:sp>
      <p:sp>
        <p:nvSpPr>
          <p:cNvPr id="7" name="CuadroTexto 6"/>
          <p:cNvSpPr txBox="1"/>
          <p:nvPr/>
        </p:nvSpPr>
        <p:spPr>
          <a:xfrm>
            <a:off x="4798605" y="2414636"/>
            <a:ext cx="3737872" cy="307777"/>
          </a:xfrm>
          <a:prstGeom prst="rect">
            <a:avLst/>
          </a:prstGeom>
          <a:noFill/>
        </p:spPr>
        <p:txBody>
          <a:bodyPr wrap="none" rtlCol="0">
            <a:spAutoFit/>
          </a:bodyPr>
          <a:lstStyle/>
          <a:p>
            <a:r>
              <a:rPr lang="en" dirty="0" smtClean="0">
                <a:solidFill>
                  <a:schemeClr val="bg1"/>
                </a:solidFill>
              </a:rPr>
              <a:t>Release to be deployed and </a:t>
            </a:r>
            <a:r>
              <a:rPr lang="es-ES_tradnl" dirty="0" err="1" smtClean="0">
                <a:solidFill>
                  <a:schemeClr val="bg1"/>
                </a:solidFill>
              </a:rPr>
              <a:t>release</a:t>
            </a:r>
            <a:r>
              <a:rPr lang="es-ES_tradnl" dirty="0" smtClean="0">
                <a:solidFill>
                  <a:schemeClr val="bg1"/>
                </a:solidFill>
              </a:rPr>
              <a:t> </a:t>
            </a:r>
            <a:r>
              <a:rPr lang="es-ES_tradnl" dirty="0" err="1" smtClean="0">
                <a:solidFill>
                  <a:schemeClr val="bg1"/>
                </a:solidFill>
              </a:rPr>
              <a:t>process</a:t>
            </a:r>
            <a:endParaRPr lang="en" dirty="0">
              <a:solidFill>
                <a:schemeClr val="bg1"/>
              </a:solidFill>
            </a:endParaRPr>
          </a:p>
        </p:txBody>
      </p:sp>
      <p:sp>
        <p:nvSpPr>
          <p:cNvPr id="10" name="CuadroTexto 9"/>
          <p:cNvSpPr txBox="1"/>
          <p:nvPr/>
        </p:nvSpPr>
        <p:spPr>
          <a:xfrm>
            <a:off x="4814341" y="2619452"/>
            <a:ext cx="2320079" cy="307777"/>
          </a:xfrm>
          <a:prstGeom prst="rect">
            <a:avLst/>
          </a:prstGeom>
          <a:noFill/>
        </p:spPr>
        <p:txBody>
          <a:bodyPr wrap="none" rtlCol="0">
            <a:spAutoFit/>
          </a:bodyPr>
          <a:lstStyle/>
          <a:p>
            <a:r>
              <a:rPr lang="en" dirty="0" smtClean="0">
                <a:solidFill>
                  <a:schemeClr val="bg1"/>
                </a:solidFill>
              </a:rPr>
              <a:t>Persistent disk or disk pool</a:t>
            </a:r>
            <a:endParaRPr lang="en" dirty="0">
              <a:solidFill>
                <a:schemeClr val="bg1"/>
              </a:solidFill>
            </a:endParaRPr>
          </a:p>
        </p:txBody>
      </p:sp>
      <p:sp>
        <p:nvSpPr>
          <p:cNvPr id="12" name="CuadroTexto 11"/>
          <p:cNvSpPr txBox="1"/>
          <p:nvPr/>
        </p:nvSpPr>
        <p:spPr>
          <a:xfrm>
            <a:off x="4803002" y="2161369"/>
            <a:ext cx="2899101" cy="307777"/>
          </a:xfrm>
          <a:prstGeom prst="rect">
            <a:avLst/>
          </a:prstGeom>
          <a:noFill/>
        </p:spPr>
        <p:txBody>
          <a:bodyPr wrap="none" rtlCol="0">
            <a:spAutoFit/>
          </a:bodyPr>
          <a:lstStyle/>
          <a:p>
            <a:r>
              <a:rPr lang="en" dirty="0" smtClean="0">
                <a:solidFill>
                  <a:schemeClr val="bg1"/>
                </a:solidFill>
              </a:rPr>
              <a:t># of instances of this particular job</a:t>
            </a:r>
            <a:endParaRPr lang="en" dirty="0">
              <a:solidFill>
                <a:schemeClr val="bg1"/>
              </a:solidFill>
            </a:endParaRPr>
          </a:p>
        </p:txBody>
      </p:sp>
      <p:cxnSp>
        <p:nvCxnSpPr>
          <p:cNvPr id="9" name="Conector recto de flecha 8"/>
          <p:cNvCxnSpPr>
            <a:stCxn id="6" idx="1"/>
          </p:cNvCxnSpPr>
          <p:nvPr/>
        </p:nvCxnSpPr>
        <p:spPr>
          <a:xfrm flipH="1">
            <a:off x="2163873" y="2081931"/>
            <a:ext cx="26173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0" idx="1"/>
          </p:cNvCxnSpPr>
          <p:nvPr/>
        </p:nvCxnSpPr>
        <p:spPr>
          <a:xfrm flipH="1" flipV="1">
            <a:off x="2599918" y="2722413"/>
            <a:ext cx="2214423" cy="509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a:off x="2338291" y="2568525"/>
            <a:ext cx="24603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ector recto de flecha 19"/>
          <p:cNvCxnSpPr>
            <a:stCxn id="12" idx="1"/>
          </p:cNvCxnSpPr>
          <p:nvPr/>
        </p:nvCxnSpPr>
        <p:spPr>
          <a:xfrm flipH="1" flipV="1">
            <a:off x="1662422" y="2235819"/>
            <a:ext cx="3140580" cy="794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4830699" y="3088003"/>
            <a:ext cx="851515" cy="307777"/>
          </a:xfrm>
          <a:prstGeom prst="rect">
            <a:avLst/>
          </a:prstGeom>
          <a:noFill/>
        </p:spPr>
        <p:txBody>
          <a:bodyPr wrap="none" rtlCol="0">
            <a:spAutoFit/>
          </a:bodyPr>
          <a:lstStyle/>
          <a:p>
            <a:r>
              <a:rPr lang="en" dirty="0" smtClean="0">
                <a:solidFill>
                  <a:schemeClr val="bg1"/>
                </a:solidFill>
              </a:rPr>
              <a:t>Network</a:t>
            </a:r>
            <a:endParaRPr lang="en" dirty="0">
              <a:solidFill>
                <a:schemeClr val="bg1"/>
              </a:solidFill>
            </a:endParaRPr>
          </a:p>
        </p:txBody>
      </p:sp>
      <p:sp>
        <p:nvSpPr>
          <p:cNvPr id="17" name="CuadroTexto 16"/>
          <p:cNvSpPr txBox="1"/>
          <p:nvPr/>
        </p:nvSpPr>
        <p:spPr>
          <a:xfrm>
            <a:off x="4814341" y="2859064"/>
            <a:ext cx="1342360" cy="307777"/>
          </a:xfrm>
          <a:prstGeom prst="rect">
            <a:avLst/>
          </a:prstGeom>
          <a:noFill/>
        </p:spPr>
        <p:txBody>
          <a:bodyPr wrap="none" rtlCol="0">
            <a:spAutoFit/>
          </a:bodyPr>
          <a:lstStyle/>
          <a:p>
            <a:r>
              <a:rPr lang="en" dirty="0" smtClean="0">
                <a:solidFill>
                  <a:schemeClr val="bg1"/>
                </a:solidFill>
              </a:rPr>
              <a:t>Resource pool</a:t>
            </a:r>
            <a:endParaRPr lang="en" dirty="0">
              <a:solidFill>
                <a:schemeClr val="bg1"/>
              </a:solidFill>
            </a:endParaRPr>
          </a:p>
        </p:txBody>
      </p:sp>
      <p:cxnSp>
        <p:nvCxnSpPr>
          <p:cNvPr id="21" name="Conector recto de flecha 20"/>
          <p:cNvCxnSpPr>
            <a:stCxn id="17" idx="1"/>
          </p:cNvCxnSpPr>
          <p:nvPr/>
        </p:nvCxnSpPr>
        <p:spPr>
          <a:xfrm flipH="1" flipV="1">
            <a:off x="2899699" y="2874813"/>
            <a:ext cx="1914642" cy="1381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stCxn id="15" idx="1"/>
          </p:cNvCxnSpPr>
          <p:nvPr/>
        </p:nvCxnSpPr>
        <p:spPr>
          <a:xfrm flipH="1" flipV="1">
            <a:off x="2120269" y="3088003"/>
            <a:ext cx="2710430" cy="153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53601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Screen Shot 2016-01-08 at 19.35.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17" y="1960378"/>
            <a:ext cx="2844169" cy="2508998"/>
          </a:xfrm>
          <a:prstGeom prst="rect">
            <a:avLst/>
          </a:prstGeom>
        </p:spPr>
      </p:pic>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Job’s networks</a:t>
            </a:r>
            <a:endParaRPr lang="en" dirty="0">
              <a:solidFill>
                <a:srgbClr val="138A7E"/>
              </a:solidFill>
            </a:endParaRPr>
          </a:p>
        </p:txBody>
      </p:sp>
      <p:sp>
        <p:nvSpPr>
          <p:cNvPr id="3" name="Marcador de texto 2"/>
          <p:cNvSpPr>
            <a:spLocks noGrp="1"/>
          </p:cNvSpPr>
          <p:nvPr>
            <p:ph type="body" idx="1"/>
          </p:nvPr>
        </p:nvSpPr>
        <p:spPr>
          <a:xfrm>
            <a:off x="163517" y="942986"/>
            <a:ext cx="8742701" cy="3537562"/>
          </a:xfrm>
        </p:spPr>
        <p:txBody>
          <a:bodyPr/>
          <a:lstStyle/>
          <a:p>
            <a:pPr marL="0" indent="0">
              <a:buNone/>
            </a:pPr>
            <a:r>
              <a:rPr lang="en" dirty="0" smtClean="0"/>
              <a:t>Depending on the job’s network, additional properties might be configured</a:t>
            </a:r>
          </a:p>
        </p:txBody>
      </p:sp>
      <p:sp>
        <p:nvSpPr>
          <p:cNvPr id="6" name="CuadroTexto 5"/>
          <p:cNvSpPr txBox="1"/>
          <p:nvPr/>
        </p:nvSpPr>
        <p:spPr>
          <a:xfrm>
            <a:off x="3337854" y="3606884"/>
            <a:ext cx="5593198" cy="307777"/>
          </a:xfrm>
          <a:prstGeom prst="rect">
            <a:avLst/>
          </a:prstGeom>
          <a:noFill/>
        </p:spPr>
        <p:txBody>
          <a:bodyPr wrap="none" rtlCol="0">
            <a:spAutoFit/>
          </a:bodyPr>
          <a:lstStyle/>
          <a:p>
            <a:r>
              <a:rPr lang="en" dirty="0" smtClean="0">
                <a:solidFill>
                  <a:schemeClr val="bg1"/>
                </a:solidFill>
              </a:rPr>
              <a:t>Manual networks allows to specify the desired private IP address(es)</a:t>
            </a:r>
            <a:endParaRPr lang="en" dirty="0">
              <a:solidFill>
                <a:schemeClr val="bg1"/>
              </a:solidFill>
            </a:endParaRPr>
          </a:p>
        </p:txBody>
      </p:sp>
      <p:sp>
        <p:nvSpPr>
          <p:cNvPr id="7" name="CuadroTexto 6"/>
          <p:cNvSpPr txBox="1"/>
          <p:nvPr/>
        </p:nvSpPr>
        <p:spPr>
          <a:xfrm>
            <a:off x="3337854" y="4088028"/>
            <a:ext cx="4707902" cy="307777"/>
          </a:xfrm>
          <a:prstGeom prst="rect">
            <a:avLst/>
          </a:prstGeom>
          <a:noFill/>
        </p:spPr>
        <p:txBody>
          <a:bodyPr wrap="none" rtlCol="0">
            <a:spAutoFit/>
          </a:bodyPr>
          <a:lstStyle/>
          <a:p>
            <a:r>
              <a:rPr lang="en" dirty="0" smtClean="0">
                <a:solidFill>
                  <a:schemeClr val="bg1"/>
                </a:solidFill>
              </a:rPr>
              <a:t>VIP networks require to specify the public IP address(es)</a:t>
            </a:r>
            <a:endParaRPr lang="en" dirty="0">
              <a:solidFill>
                <a:schemeClr val="bg1"/>
              </a:solidFill>
            </a:endParaRPr>
          </a:p>
        </p:txBody>
      </p:sp>
      <p:cxnSp>
        <p:nvCxnSpPr>
          <p:cNvPr id="9" name="Conector recto de flecha 8"/>
          <p:cNvCxnSpPr>
            <a:stCxn id="6" idx="1"/>
          </p:cNvCxnSpPr>
          <p:nvPr/>
        </p:nvCxnSpPr>
        <p:spPr>
          <a:xfrm flipH="1">
            <a:off x="1831390" y="3760773"/>
            <a:ext cx="15064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a:off x="1967653" y="4241917"/>
            <a:ext cx="13702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65158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23"/>
          <p:cNvSpPr/>
          <p:nvPr/>
        </p:nvSpPr>
        <p:spPr>
          <a:xfrm>
            <a:off x="3799042" y="1291837"/>
            <a:ext cx="2539415" cy="2196668"/>
          </a:xfrm>
          <a:prstGeom prst="rect">
            <a:avLst/>
          </a:prstGeom>
          <a:pattFill prst="pct20">
            <a:fgClr>
              <a:prstClr val="black"/>
            </a:fgClr>
            <a:bgClr>
              <a:schemeClr val="accent1">
                <a:lumMod val="20000"/>
                <a:lumOff val="80000"/>
              </a:schemeClr>
            </a:bgClr>
          </a:patt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
          </a:p>
        </p:txBody>
      </p:sp>
      <p:sp>
        <p:nvSpPr>
          <p:cNvPr id="22" name="Rectángulo 21"/>
          <p:cNvSpPr/>
          <p:nvPr/>
        </p:nvSpPr>
        <p:spPr>
          <a:xfrm>
            <a:off x="4022516" y="1433557"/>
            <a:ext cx="1980906" cy="1482615"/>
          </a:xfrm>
          <a:prstGeom prst="rect">
            <a:avLst/>
          </a:prstGeom>
          <a:pattFill prst="diagBrick">
            <a:fgClr>
              <a:prstClr val="black"/>
            </a:fgClr>
            <a:bgClr>
              <a:schemeClr val="accent1">
                <a:lumMod val="40000"/>
                <a:lumOff val="60000"/>
              </a:schemeClr>
            </a:bgClr>
          </a:pattFill>
          <a:ln w="38100" cmpd="sng">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 dirty="0"/>
          </a:p>
        </p:txBody>
      </p:sp>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Jobs</a:t>
            </a:r>
            <a:endParaRPr lang="en" dirty="0">
              <a:solidFill>
                <a:srgbClr val="138A7E"/>
              </a:solidFill>
            </a:endParaRPr>
          </a:p>
        </p:txBody>
      </p:sp>
      <p:sp>
        <p:nvSpPr>
          <p:cNvPr id="8" name="Rectángulo 7"/>
          <p:cNvSpPr/>
          <p:nvPr/>
        </p:nvSpPr>
        <p:spPr>
          <a:xfrm>
            <a:off x="4169678" y="1575277"/>
            <a:ext cx="1635169"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dirty="0" smtClean="0">
                <a:solidFill>
                  <a:srgbClr val="138A7E"/>
                </a:solidFill>
              </a:rPr>
              <a:t>Job</a:t>
            </a:r>
          </a:p>
          <a:p>
            <a:pPr algn="ctr"/>
            <a:r>
              <a:rPr lang="en" dirty="0" smtClean="0">
                <a:solidFill>
                  <a:srgbClr val="138A7E"/>
                </a:solidFill>
              </a:rPr>
              <a:t>redis-servers</a:t>
            </a:r>
          </a:p>
          <a:p>
            <a:pPr algn="ctr"/>
            <a:r>
              <a:rPr lang="en" dirty="0" smtClean="0">
                <a:solidFill>
                  <a:srgbClr val="138A7E"/>
                </a:solidFill>
              </a:rPr>
              <a:t>Instance 1</a:t>
            </a:r>
            <a:endParaRPr lang="en" dirty="0">
              <a:solidFill>
                <a:srgbClr val="138A7E"/>
              </a:solidFill>
            </a:endParaRPr>
          </a:p>
        </p:txBody>
      </p:sp>
      <p:pic>
        <p:nvPicPr>
          <p:cNvPr id="21" name="Imagen 20" descr="Screen Shot 2016-01-09 at 17.05.2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17" y="921376"/>
            <a:ext cx="2928605" cy="3557712"/>
          </a:xfrm>
          <a:prstGeom prst="rect">
            <a:avLst/>
          </a:prstGeom>
        </p:spPr>
      </p:pic>
      <p:sp>
        <p:nvSpPr>
          <p:cNvPr id="23" name="CuadroTexto 22"/>
          <p:cNvSpPr txBox="1"/>
          <p:nvPr/>
        </p:nvSpPr>
        <p:spPr>
          <a:xfrm>
            <a:off x="4022516" y="2545517"/>
            <a:ext cx="1980906" cy="307777"/>
          </a:xfrm>
          <a:prstGeom prst="rect">
            <a:avLst/>
          </a:prstGeom>
          <a:noFill/>
        </p:spPr>
        <p:txBody>
          <a:bodyPr wrap="none" rtlCol="0">
            <a:spAutoFit/>
          </a:bodyPr>
          <a:lstStyle/>
          <a:p>
            <a:r>
              <a:rPr lang="en" dirty="0" smtClean="0">
                <a:solidFill>
                  <a:schemeClr val="accent1"/>
                </a:solidFill>
              </a:rPr>
              <a:t>Ubuntu Trusty (23173)</a:t>
            </a:r>
            <a:endParaRPr lang="en" dirty="0">
              <a:solidFill>
                <a:schemeClr val="accent1"/>
              </a:solidFill>
            </a:endParaRPr>
          </a:p>
        </p:txBody>
      </p:sp>
      <p:sp>
        <p:nvSpPr>
          <p:cNvPr id="25" name="CuadroTexto 24"/>
          <p:cNvSpPr txBox="1"/>
          <p:nvPr/>
        </p:nvSpPr>
        <p:spPr>
          <a:xfrm>
            <a:off x="3799042" y="2916172"/>
            <a:ext cx="2539415" cy="523220"/>
          </a:xfrm>
          <a:prstGeom prst="rect">
            <a:avLst/>
          </a:prstGeom>
          <a:noFill/>
        </p:spPr>
        <p:txBody>
          <a:bodyPr wrap="none" rtlCol="0">
            <a:spAutoFit/>
          </a:bodyPr>
          <a:lstStyle/>
          <a:p>
            <a:pPr algn="ctr"/>
            <a:r>
              <a:rPr lang="en" dirty="0" smtClean="0">
                <a:solidFill>
                  <a:srgbClr val="138A7E"/>
                </a:solidFill>
              </a:rPr>
              <a:t>m1.medium VM at us-east-1a</a:t>
            </a:r>
          </a:p>
          <a:p>
            <a:pPr algn="ctr"/>
            <a:r>
              <a:rPr lang="en" dirty="0">
                <a:solidFill>
                  <a:srgbClr val="138A7E"/>
                </a:solidFill>
              </a:rPr>
              <a:t>w</a:t>
            </a:r>
            <a:r>
              <a:rPr lang="en" dirty="0" smtClean="0">
                <a:solidFill>
                  <a:srgbClr val="138A7E"/>
                </a:solidFill>
              </a:rPr>
              <a:t>ith IP address 10.10.0.20</a:t>
            </a:r>
          </a:p>
        </p:txBody>
      </p:sp>
      <p:sp>
        <p:nvSpPr>
          <p:cNvPr id="26" name="Disco magnético 25"/>
          <p:cNvSpPr/>
          <p:nvPr/>
        </p:nvSpPr>
        <p:spPr>
          <a:xfrm>
            <a:off x="6851357" y="1850352"/>
            <a:ext cx="893892" cy="107380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1200" dirty="0" smtClean="0">
                <a:solidFill>
                  <a:srgbClr val="138A7E"/>
                </a:solidFill>
              </a:rPr>
              <a:t>2Mb</a:t>
            </a:r>
          </a:p>
          <a:p>
            <a:pPr algn="ctr"/>
            <a:r>
              <a:rPr lang="en" sz="1200" dirty="0" smtClean="0">
                <a:solidFill>
                  <a:srgbClr val="138A7E"/>
                </a:solidFill>
              </a:rPr>
              <a:t>SSD Disk</a:t>
            </a:r>
            <a:endParaRPr lang="en" sz="1200" dirty="0">
              <a:solidFill>
                <a:srgbClr val="138A7E"/>
              </a:solidFill>
            </a:endParaRPr>
          </a:p>
        </p:txBody>
      </p:sp>
      <p:cxnSp>
        <p:nvCxnSpPr>
          <p:cNvPr id="28" name="Conector recto 27"/>
          <p:cNvCxnSpPr>
            <a:stCxn id="24" idx="3"/>
            <a:endCxn id="26" idx="2"/>
          </p:cNvCxnSpPr>
          <p:nvPr/>
        </p:nvCxnSpPr>
        <p:spPr>
          <a:xfrm flipV="1">
            <a:off x="6338457" y="2387255"/>
            <a:ext cx="512900" cy="291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831498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Job types</a:t>
            </a:r>
            <a:endParaRPr lang="en" dirty="0">
              <a:solidFill>
                <a:srgbClr val="138A7E"/>
              </a:solidFill>
            </a:endParaRPr>
          </a:p>
        </p:txBody>
      </p:sp>
      <p:sp>
        <p:nvSpPr>
          <p:cNvPr id="3" name="Marcador de texto 2"/>
          <p:cNvSpPr>
            <a:spLocks noGrp="1"/>
          </p:cNvSpPr>
          <p:nvPr>
            <p:ph type="body" idx="1"/>
          </p:nvPr>
        </p:nvSpPr>
        <p:spPr>
          <a:xfrm>
            <a:off x="163517" y="942986"/>
            <a:ext cx="8742701" cy="3537562"/>
          </a:xfrm>
        </p:spPr>
        <p:txBody>
          <a:bodyPr/>
          <a:lstStyle/>
          <a:p>
            <a:pPr marL="457200" indent="-457200"/>
            <a:r>
              <a:rPr lang="en" dirty="0" smtClean="0">
                <a:solidFill>
                  <a:srgbClr val="138A7E"/>
                </a:solidFill>
              </a:rPr>
              <a:t>Service</a:t>
            </a:r>
            <a:r>
              <a:rPr lang="en" dirty="0">
                <a:sym typeface="Wingdings"/>
              </a:rPr>
              <a:t> </a:t>
            </a:r>
            <a:r>
              <a:rPr lang="en" dirty="0" smtClean="0">
                <a:sym typeface="Wingdings"/>
              </a:rPr>
              <a:t>(default):</a:t>
            </a:r>
            <a:r>
              <a:rPr lang="en" dirty="0" smtClean="0"/>
              <a:t> </a:t>
            </a:r>
            <a:r>
              <a:rPr lang="en" dirty="0"/>
              <a:t>runs indefinitely and restarts if it </a:t>
            </a:r>
            <a:r>
              <a:rPr lang="en" dirty="0" smtClean="0"/>
              <a:t>fails</a:t>
            </a:r>
          </a:p>
          <a:p>
            <a:pPr marL="457200" indent="-457200"/>
            <a:r>
              <a:rPr lang="en" dirty="0" smtClean="0">
                <a:solidFill>
                  <a:srgbClr val="138A7E"/>
                </a:solidFill>
              </a:rPr>
              <a:t>Errand</a:t>
            </a:r>
            <a:r>
              <a:rPr lang="en" dirty="0" smtClean="0"/>
              <a:t>: </a:t>
            </a:r>
            <a:r>
              <a:rPr lang="en" dirty="0"/>
              <a:t>starts with a manual trigger and does not restart if it </a:t>
            </a:r>
            <a:r>
              <a:rPr lang="en" dirty="0" smtClean="0"/>
              <a:t>fails</a:t>
            </a:r>
          </a:p>
        </p:txBody>
      </p:sp>
      <p:pic>
        <p:nvPicPr>
          <p:cNvPr id="5" name="Imagen 4" descr="Screen Shot 2016-01-10 at 11.39.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52" y="3052440"/>
            <a:ext cx="3251200" cy="1428107"/>
          </a:xfrm>
          <a:prstGeom prst="rect">
            <a:avLst/>
          </a:prstGeom>
        </p:spPr>
      </p:pic>
      <p:sp>
        <p:nvSpPr>
          <p:cNvPr id="18" name="CuadroTexto 17"/>
          <p:cNvSpPr txBox="1"/>
          <p:nvPr/>
        </p:nvSpPr>
        <p:spPr>
          <a:xfrm>
            <a:off x="4064049" y="3744432"/>
            <a:ext cx="863362" cy="307777"/>
          </a:xfrm>
          <a:prstGeom prst="rect">
            <a:avLst/>
          </a:prstGeom>
          <a:noFill/>
        </p:spPr>
        <p:txBody>
          <a:bodyPr wrap="none" rtlCol="0">
            <a:spAutoFit/>
          </a:bodyPr>
          <a:lstStyle/>
          <a:p>
            <a:r>
              <a:rPr lang="en" dirty="0" smtClean="0">
                <a:solidFill>
                  <a:schemeClr val="bg1"/>
                </a:solidFill>
              </a:rPr>
              <a:t>Job type</a:t>
            </a:r>
            <a:endParaRPr lang="en" dirty="0">
              <a:solidFill>
                <a:schemeClr val="bg1"/>
              </a:solidFill>
            </a:endParaRPr>
          </a:p>
        </p:txBody>
      </p:sp>
      <p:cxnSp>
        <p:nvCxnSpPr>
          <p:cNvPr id="13" name="Conector recto de flecha 12"/>
          <p:cNvCxnSpPr>
            <a:stCxn id="18" idx="1"/>
          </p:cNvCxnSpPr>
          <p:nvPr/>
        </p:nvCxnSpPr>
        <p:spPr>
          <a:xfrm flipH="1">
            <a:off x="2687127" y="3898321"/>
            <a:ext cx="137692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942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Compilation</a:t>
            </a:r>
            <a:endParaRPr lang="en" dirty="0">
              <a:solidFill>
                <a:srgbClr val="138A7E"/>
              </a:solidFill>
            </a:endParaRPr>
          </a:p>
        </p:txBody>
      </p:sp>
      <p:sp>
        <p:nvSpPr>
          <p:cNvPr id="3" name="Marcador de texto 2"/>
          <p:cNvSpPr>
            <a:spLocks noGrp="1"/>
          </p:cNvSpPr>
          <p:nvPr>
            <p:ph type="body" idx="1"/>
          </p:nvPr>
        </p:nvSpPr>
        <p:spPr>
          <a:xfrm>
            <a:off x="163517" y="959339"/>
            <a:ext cx="8742702" cy="3521209"/>
          </a:xfrm>
        </p:spPr>
        <p:txBody>
          <a:bodyPr/>
          <a:lstStyle/>
          <a:p>
            <a:pPr marL="0" indent="0">
              <a:buNone/>
            </a:pPr>
            <a:r>
              <a:rPr lang="en" sz="2400" dirty="0" smtClean="0"/>
              <a:t>Compilation VMs are ephemeral instances where the source code from a release package is converted to a binary compatible with the stemcell</a:t>
            </a:r>
          </a:p>
        </p:txBody>
      </p:sp>
      <p:sp>
        <p:nvSpPr>
          <p:cNvPr id="6" name="CuadroTexto 5"/>
          <p:cNvSpPr txBox="1"/>
          <p:nvPr/>
        </p:nvSpPr>
        <p:spPr>
          <a:xfrm>
            <a:off x="4405113" y="2738672"/>
            <a:ext cx="1851075" cy="307777"/>
          </a:xfrm>
          <a:prstGeom prst="rect">
            <a:avLst/>
          </a:prstGeom>
          <a:noFill/>
        </p:spPr>
        <p:txBody>
          <a:bodyPr wrap="none" rtlCol="0">
            <a:spAutoFit/>
          </a:bodyPr>
          <a:lstStyle/>
          <a:p>
            <a:r>
              <a:rPr lang="en" dirty="0" smtClean="0">
                <a:solidFill>
                  <a:schemeClr val="bg1"/>
                </a:solidFill>
              </a:rPr>
              <a:t># of compilation VMs</a:t>
            </a:r>
            <a:endParaRPr lang="en" dirty="0">
              <a:solidFill>
                <a:schemeClr val="bg1"/>
              </a:solidFill>
            </a:endParaRPr>
          </a:p>
        </p:txBody>
      </p:sp>
      <p:sp>
        <p:nvSpPr>
          <p:cNvPr id="7" name="CuadroTexto 6"/>
          <p:cNvSpPr txBox="1"/>
          <p:nvPr/>
        </p:nvSpPr>
        <p:spPr>
          <a:xfrm>
            <a:off x="4460064" y="3339735"/>
            <a:ext cx="851515" cy="307777"/>
          </a:xfrm>
          <a:prstGeom prst="rect">
            <a:avLst/>
          </a:prstGeom>
          <a:noFill/>
        </p:spPr>
        <p:txBody>
          <a:bodyPr wrap="none" rtlCol="0">
            <a:spAutoFit/>
          </a:bodyPr>
          <a:lstStyle/>
          <a:p>
            <a:r>
              <a:rPr lang="en" dirty="0" smtClean="0">
                <a:solidFill>
                  <a:schemeClr val="bg1"/>
                </a:solidFill>
              </a:rPr>
              <a:t>Network</a:t>
            </a:r>
            <a:endParaRPr lang="en" dirty="0">
              <a:solidFill>
                <a:schemeClr val="bg1"/>
              </a:solidFill>
            </a:endParaRPr>
          </a:p>
        </p:txBody>
      </p:sp>
      <p:sp>
        <p:nvSpPr>
          <p:cNvPr id="9" name="CuadroTexto 8"/>
          <p:cNvSpPr txBox="1"/>
          <p:nvPr/>
        </p:nvSpPr>
        <p:spPr>
          <a:xfrm>
            <a:off x="4460064" y="3740782"/>
            <a:ext cx="2100655" cy="307777"/>
          </a:xfrm>
          <a:prstGeom prst="rect">
            <a:avLst/>
          </a:prstGeom>
          <a:noFill/>
        </p:spPr>
        <p:txBody>
          <a:bodyPr wrap="none" rtlCol="0">
            <a:spAutoFit/>
          </a:bodyPr>
          <a:lstStyle/>
          <a:p>
            <a:r>
              <a:rPr lang="en" dirty="0" smtClean="0">
                <a:solidFill>
                  <a:schemeClr val="bg1"/>
                </a:solidFill>
              </a:rPr>
              <a:t>Specific IaaS Properties</a:t>
            </a:r>
            <a:endParaRPr lang="en" dirty="0">
              <a:solidFill>
                <a:schemeClr val="bg1"/>
              </a:solidFill>
            </a:endParaRPr>
          </a:p>
        </p:txBody>
      </p:sp>
      <p:sp>
        <p:nvSpPr>
          <p:cNvPr id="10" name="CuadroTexto 9"/>
          <p:cNvSpPr txBox="1"/>
          <p:nvPr/>
        </p:nvSpPr>
        <p:spPr>
          <a:xfrm>
            <a:off x="4405113" y="3037409"/>
            <a:ext cx="4226250" cy="307777"/>
          </a:xfrm>
          <a:prstGeom prst="rect">
            <a:avLst/>
          </a:prstGeom>
          <a:noFill/>
        </p:spPr>
        <p:txBody>
          <a:bodyPr wrap="none" rtlCol="0">
            <a:spAutoFit/>
          </a:bodyPr>
          <a:lstStyle/>
          <a:p>
            <a:r>
              <a:rPr lang="en" dirty="0" smtClean="0">
                <a:solidFill>
                  <a:schemeClr val="bg1"/>
                </a:solidFill>
              </a:rPr>
              <a:t>If VMs are re-used when compiling other packages</a:t>
            </a:r>
            <a:endParaRPr lang="en" dirty="0">
              <a:solidFill>
                <a:schemeClr val="bg1"/>
              </a:solidFill>
            </a:endParaRPr>
          </a:p>
        </p:txBody>
      </p:sp>
      <p:pic>
        <p:nvPicPr>
          <p:cNvPr id="11" name="Imagen 10" descr="Screen Shot 2016-01-08 at 15.22.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05" y="2535476"/>
            <a:ext cx="3695700" cy="1816100"/>
          </a:xfrm>
          <a:prstGeom prst="rect">
            <a:avLst/>
          </a:prstGeom>
        </p:spPr>
      </p:pic>
      <p:cxnSp>
        <p:nvCxnSpPr>
          <p:cNvPr id="12" name="Conector recto de flecha 11"/>
          <p:cNvCxnSpPr>
            <a:stCxn id="6" idx="1"/>
          </p:cNvCxnSpPr>
          <p:nvPr/>
        </p:nvCxnSpPr>
        <p:spPr>
          <a:xfrm flipH="1">
            <a:off x="1787784" y="2892561"/>
            <a:ext cx="261732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9" idx="1"/>
          </p:cNvCxnSpPr>
          <p:nvPr/>
        </p:nvCxnSpPr>
        <p:spPr>
          <a:xfrm flipH="1">
            <a:off x="3831745" y="3894671"/>
            <a:ext cx="62831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7" idx="1"/>
          </p:cNvCxnSpPr>
          <p:nvPr/>
        </p:nvCxnSpPr>
        <p:spPr>
          <a:xfrm flipH="1" flipV="1">
            <a:off x="2441852" y="3394303"/>
            <a:ext cx="2018212" cy="993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10" idx="1"/>
          </p:cNvCxnSpPr>
          <p:nvPr/>
        </p:nvCxnSpPr>
        <p:spPr>
          <a:xfrm flipH="1" flipV="1">
            <a:off x="3559217" y="3170822"/>
            <a:ext cx="845896" cy="20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0095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descr="Screen Shot 2016-01-08 at 16.04.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21" y="2358258"/>
            <a:ext cx="3530600" cy="1562100"/>
          </a:xfrm>
          <a:prstGeom prst="rect">
            <a:avLst/>
          </a:prstGeom>
        </p:spPr>
      </p:pic>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Update</a:t>
            </a:r>
            <a:endParaRPr lang="en" dirty="0">
              <a:solidFill>
                <a:srgbClr val="138A7E"/>
              </a:solidFill>
            </a:endParaRPr>
          </a:p>
        </p:txBody>
      </p:sp>
      <p:sp>
        <p:nvSpPr>
          <p:cNvPr id="3" name="Marcador de texto 2"/>
          <p:cNvSpPr>
            <a:spLocks noGrp="1"/>
          </p:cNvSpPr>
          <p:nvPr>
            <p:ph type="body" idx="1"/>
          </p:nvPr>
        </p:nvSpPr>
        <p:spPr>
          <a:xfrm>
            <a:off x="163517" y="942986"/>
            <a:ext cx="8742701" cy="3537562"/>
          </a:xfrm>
        </p:spPr>
        <p:txBody>
          <a:bodyPr/>
          <a:lstStyle/>
          <a:p>
            <a:pPr marL="0" indent="0">
              <a:buNone/>
            </a:pPr>
            <a:r>
              <a:rPr lang="en" dirty="0" smtClean="0"/>
              <a:t>Describes how </a:t>
            </a:r>
            <a:r>
              <a:rPr lang="en" dirty="0"/>
              <a:t>BOSH updates job instances during the </a:t>
            </a:r>
            <a:r>
              <a:rPr lang="en" dirty="0" smtClean="0"/>
              <a:t>deployment</a:t>
            </a:r>
          </a:p>
        </p:txBody>
      </p:sp>
      <p:sp>
        <p:nvSpPr>
          <p:cNvPr id="6" name="CuadroTexto 5"/>
          <p:cNvSpPr txBox="1"/>
          <p:nvPr/>
        </p:nvSpPr>
        <p:spPr>
          <a:xfrm>
            <a:off x="3979939" y="2406444"/>
            <a:ext cx="1881232" cy="307777"/>
          </a:xfrm>
          <a:prstGeom prst="rect">
            <a:avLst/>
          </a:prstGeom>
          <a:noFill/>
        </p:spPr>
        <p:txBody>
          <a:bodyPr wrap="none" rtlCol="0">
            <a:spAutoFit/>
          </a:bodyPr>
          <a:lstStyle/>
          <a:p>
            <a:r>
              <a:rPr lang="en" dirty="0" smtClean="0">
                <a:solidFill>
                  <a:schemeClr val="bg1"/>
                </a:solidFill>
              </a:rPr>
              <a:t># of canary instances</a:t>
            </a:r>
            <a:endParaRPr lang="en" dirty="0">
              <a:solidFill>
                <a:schemeClr val="bg1"/>
              </a:solidFill>
            </a:endParaRPr>
          </a:p>
        </p:txBody>
      </p:sp>
      <p:sp>
        <p:nvSpPr>
          <p:cNvPr id="7" name="CuadroTexto 6"/>
          <p:cNvSpPr txBox="1"/>
          <p:nvPr/>
        </p:nvSpPr>
        <p:spPr>
          <a:xfrm>
            <a:off x="3979939" y="2985419"/>
            <a:ext cx="5096267" cy="307777"/>
          </a:xfrm>
          <a:prstGeom prst="rect">
            <a:avLst/>
          </a:prstGeom>
          <a:noFill/>
        </p:spPr>
        <p:txBody>
          <a:bodyPr wrap="none" rtlCol="0">
            <a:spAutoFit/>
          </a:bodyPr>
          <a:lstStyle/>
          <a:p>
            <a:r>
              <a:rPr lang="en" dirty="0" smtClean="0">
                <a:solidFill>
                  <a:schemeClr val="bg1"/>
                </a:solidFill>
              </a:rPr>
              <a:t>Wait time (ms) </a:t>
            </a:r>
            <a:r>
              <a:rPr lang="en" dirty="0">
                <a:solidFill>
                  <a:schemeClr val="bg1"/>
                </a:solidFill>
              </a:rPr>
              <a:t>to check whether </a:t>
            </a:r>
            <a:r>
              <a:rPr lang="en-US" dirty="0" smtClean="0">
                <a:solidFill>
                  <a:schemeClr val="bg1"/>
                </a:solidFill>
              </a:rPr>
              <a:t>canary</a:t>
            </a:r>
            <a:r>
              <a:rPr lang="en" dirty="0" smtClean="0">
                <a:solidFill>
                  <a:schemeClr val="bg1"/>
                </a:solidFill>
              </a:rPr>
              <a:t> instance</a:t>
            </a:r>
            <a:r>
              <a:rPr lang="en-US" dirty="0" smtClean="0">
                <a:solidFill>
                  <a:schemeClr val="bg1"/>
                </a:solidFill>
              </a:rPr>
              <a:t>s</a:t>
            </a:r>
            <a:r>
              <a:rPr lang="en" dirty="0" smtClean="0">
                <a:solidFill>
                  <a:schemeClr val="bg1"/>
                </a:solidFill>
              </a:rPr>
              <a:t> </a:t>
            </a:r>
            <a:r>
              <a:rPr lang="en" dirty="0">
                <a:solidFill>
                  <a:schemeClr val="bg1"/>
                </a:solidFill>
              </a:rPr>
              <a:t>are healthy </a:t>
            </a:r>
          </a:p>
        </p:txBody>
      </p:sp>
      <p:sp>
        <p:nvSpPr>
          <p:cNvPr id="10" name="CuadroTexto 9"/>
          <p:cNvSpPr txBox="1"/>
          <p:nvPr/>
        </p:nvSpPr>
        <p:spPr>
          <a:xfrm>
            <a:off x="4029369" y="3552321"/>
            <a:ext cx="3368017" cy="307777"/>
          </a:xfrm>
          <a:prstGeom prst="rect">
            <a:avLst/>
          </a:prstGeom>
          <a:noFill/>
        </p:spPr>
        <p:txBody>
          <a:bodyPr wrap="none" rtlCol="0">
            <a:spAutoFit/>
          </a:bodyPr>
          <a:lstStyle/>
          <a:p>
            <a:r>
              <a:rPr lang="en" dirty="0" smtClean="0">
                <a:solidFill>
                  <a:schemeClr val="bg1"/>
                </a:solidFill>
              </a:rPr>
              <a:t>How jobs are updated (serial or parallel)</a:t>
            </a:r>
            <a:endParaRPr lang="en" dirty="0">
              <a:solidFill>
                <a:schemeClr val="bg1"/>
              </a:solidFill>
            </a:endParaRPr>
          </a:p>
        </p:txBody>
      </p:sp>
      <p:sp>
        <p:nvSpPr>
          <p:cNvPr id="12" name="CuadroTexto 11"/>
          <p:cNvSpPr txBox="1"/>
          <p:nvPr/>
        </p:nvSpPr>
        <p:spPr>
          <a:xfrm>
            <a:off x="3979939" y="2714221"/>
            <a:ext cx="4296469" cy="307777"/>
          </a:xfrm>
          <a:prstGeom prst="rect">
            <a:avLst/>
          </a:prstGeom>
          <a:noFill/>
        </p:spPr>
        <p:txBody>
          <a:bodyPr wrap="none" rtlCol="0">
            <a:spAutoFit/>
          </a:bodyPr>
          <a:lstStyle/>
          <a:p>
            <a:r>
              <a:rPr lang="en" dirty="0" smtClean="0">
                <a:solidFill>
                  <a:schemeClr val="bg1"/>
                </a:solidFill>
              </a:rPr>
              <a:t>Max # of </a:t>
            </a:r>
            <a:r>
              <a:rPr lang="en" dirty="0">
                <a:solidFill>
                  <a:schemeClr val="bg1"/>
                </a:solidFill>
              </a:rPr>
              <a:t>non-canary instances to update in </a:t>
            </a:r>
            <a:r>
              <a:rPr lang="en" dirty="0" smtClean="0">
                <a:solidFill>
                  <a:schemeClr val="bg1"/>
                </a:solidFill>
              </a:rPr>
              <a:t>parallel</a:t>
            </a:r>
            <a:endParaRPr lang="en" dirty="0">
              <a:solidFill>
                <a:schemeClr val="bg1"/>
              </a:solidFill>
            </a:endParaRPr>
          </a:p>
        </p:txBody>
      </p:sp>
      <p:cxnSp>
        <p:nvCxnSpPr>
          <p:cNvPr id="9" name="Conector recto de flecha 8"/>
          <p:cNvCxnSpPr>
            <a:stCxn id="6" idx="1"/>
          </p:cNvCxnSpPr>
          <p:nvPr/>
        </p:nvCxnSpPr>
        <p:spPr>
          <a:xfrm flipH="1">
            <a:off x="1639957" y="2560333"/>
            <a:ext cx="2339982" cy="2086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0" idx="1"/>
          </p:cNvCxnSpPr>
          <p:nvPr/>
        </p:nvCxnSpPr>
        <p:spPr>
          <a:xfrm flipH="1" flipV="1">
            <a:off x="1910522" y="3641127"/>
            <a:ext cx="2118847" cy="650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stCxn id="7" idx="1"/>
          </p:cNvCxnSpPr>
          <p:nvPr/>
        </p:nvCxnSpPr>
        <p:spPr>
          <a:xfrm flipH="1">
            <a:off x="3467654" y="3139308"/>
            <a:ext cx="5122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ector recto de flecha 19"/>
          <p:cNvCxnSpPr>
            <a:stCxn id="12" idx="1"/>
          </p:cNvCxnSpPr>
          <p:nvPr/>
        </p:nvCxnSpPr>
        <p:spPr>
          <a:xfrm flipH="1">
            <a:off x="2147522" y="2868110"/>
            <a:ext cx="1832417" cy="1173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CuadroTexto 16"/>
          <p:cNvSpPr txBox="1"/>
          <p:nvPr/>
        </p:nvSpPr>
        <p:spPr>
          <a:xfrm>
            <a:off x="3972210" y="3254666"/>
            <a:ext cx="4506362" cy="307777"/>
          </a:xfrm>
          <a:prstGeom prst="rect">
            <a:avLst/>
          </a:prstGeom>
          <a:noFill/>
        </p:spPr>
        <p:txBody>
          <a:bodyPr wrap="none" rtlCol="0">
            <a:spAutoFit/>
          </a:bodyPr>
          <a:lstStyle/>
          <a:p>
            <a:r>
              <a:rPr lang="en" dirty="0" smtClean="0">
                <a:solidFill>
                  <a:schemeClr val="bg1"/>
                </a:solidFill>
              </a:rPr>
              <a:t>Wait time (ms) to check whether instances are healthy </a:t>
            </a:r>
            <a:endParaRPr lang="en" dirty="0">
              <a:solidFill>
                <a:schemeClr val="bg1"/>
              </a:solidFill>
            </a:endParaRPr>
          </a:p>
        </p:txBody>
      </p:sp>
      <p:cxnSp>
        <p:nvCxnSpPr>
          <p:cNvPr id="21" name="Conector recto de flecha 20"/>
          <p:cNvCxnSpPr>
            <a:stCxn id="17" idx="1"/>
          </p:cNvCxnSpPr>
          <p:nvPr/>
        </p:nvCxnSpPr>
        <p:spPr>
          <a:xfrm flipH="1">
            <a:off x="3467654" y="3408555"/>
            <a:ext cx="5045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26397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Canary Instances</a:t>
            </a:r>
            <a:endParaRPr lang="en" dirty="0">
              <a:solidFill>
                <a:srgbClr val="138A7E"/>
              </a:solidFill>
            </a:endParaRPr>
          </a:p>
        </p:txBody>
      </p:sp>
      <p:sp>
        <p:nvSpPr>
          <p:cNvPr id="3" name="Marcador de texto 2"/>
          <p:cNvSpPr>
            <a:spLocks noGrp="1"/>
          </p:cNvSpPr>
          <p:nvPr>
            <p:ph type="body" idx="1"/>
          </p:nvPr>
        </p:nvSpPr>
        <p:spPr>
          <a:xfrm>
            <a:off x="163517" y="953888"/>
            <a:ext cx="6069677" cy="3526660"/>
          </a:xfrm>
        </p:spPr>
        <p:txBody>
          <a:bodyPr/>
          <a:lstStyle/>
          <a:p>
            <a:pPr marL="0" indent="0">
              <a:buNone/>
            </a:pPr>
            <a:r>
              <a:rPr lang="en" sz="2400" dirty="0"/>
              <a:t>Canary instances are instances updated before other instances. Any update error in a canary instance causes the deployment to stop. Since only canaries </a:t>
            </a:r>
            <a:r>
              <a:rPr lang="en" sz="2400" dirty="0" smtClean="0"/>
              <a:t>instances are </a:t>
            </a:r>
            <a:r>
              <a:rPr lang="en" sz="2400" dirty="0"/>
              <a:t>affected before an update stops, </a:t>
            </a:r>
            <a:r>
              <a:rPr lang="en" sz="2400" dirty="0" smtClean="0"/>
              <a:t>problematic </a:t>
            </a:r>
            <a:r>
              <a:rPr lang="en" sz="2400" dirty="0"/>
              <a:t>packages or jobs are prevented from taking over all job instances.</a:t>
            </a:r>
            <a:endParaRPr lang="en" sz="2400" dirty="0" smtClean="0"/>
          </a:p>
        </p:txBody>
      </p:sp>
      <p:pic>
        <p:nvPicPr>
          <p:cNvPr id="5" name="Imagen 4" descr="canary_coal_mine-300x264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194" y="1412276"/>
            <a:ext cx="2761966" cy="2430530"/>
          </a:xfrm>
          <a:prstGeom prst="rect">
            <a:avLst/>
          </a:prstGeom>
        </p:spPr>
      </p:pic>
      <p:sp>
        <p:nvSpPr>
          <p:cNvPr id="8" name="CuadroTexto 7"/>
          <p:cNvSpPr txBox="1"/>
          <p:nvPr/>
        </p:nvSpPr>
        <p:spPr>
          <a:xfrm>
            <a:off x="163495" y="4317020"/>
            <a:ext cx="7532831" cy="307777"/>
          </a:xfrm>
          <a:prstGeom prst="rect">
            <a:avLst/>
          </a:prstGeom>
          <a:noFill/>
        </p:spPr>
        <p:txBody>
          <a:bodyPr wrap="none" rtlCol="0">
            <a:spAutoFit/>
          </a:bodyPr>
          <a:lstStyle/>
          <a:p>
            <a:r>
              <a:rPr lang="en" dirty="0">
                <a:solidFill>
                  <a:srgbClr val="FFFFFF"/>
                </a:solidFill>
              </a:rPr>
              <a:t>Canaries are Great! - </a:t>
            </a:r>
            <a:r>
              <a:rPr lang="en" dirty="0">
                <a:solidFill>
                  <a:srgbClr val="FFFFFF"/>
                </a:solidFill>
                <a:hlinkClick r:id="rId4"/>
              </a:rPr>
              <a:t>https://blog.pivotal.io/pivotal-cloud-foundry/products/canaries-are-great</a:t>
            </a:r>
            <a:endParaRPr lang="en" dirty="0">
              <a:solidFill>
                <a:srgbClr val="FFFFFF"/>
              </a:solidFill>
            </a:endParaRPr>
          </a:p>
        </p:txBody>
      </p:sp>
    </p:spTree>
    <p:extLst>
      <p:ext uri="{BB962C8B-B14F-4D97-AF65-F5344CB8AC3E}">
        <p14:creationId xmlns:p14="http://schemas.microsoft.com/office/powerpoint/2010/main" val="28028446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Update</a:t>
            </a:r>
            <a:endParaRPr lang="en" dirty="0">
              <a:solidFill>
                <a:srgbClr val="138A7E"/>
              </a:solidFill>
            </a:endParaRPr>
          </a:p>
        </p:txBody>
      </p:sp>
      <p:sp>
        <p:nvSpPr>
          <p:cNvPr id="3" name="Marcador de texto 2"/>
          <p:cNvSpPr>
            <a:spLocks noGrp="1"/>
          </p:cNvSpPr>
          <p:nvPr>
            <p:ph type="body" idx="1"/>
          </p:nvPr>
        </p:nvSpPr>
        <p:spPr>
          <a:xfrm>
            <a:off x="163517" y="942986"/>
            <a:ext cx="8742701" cy="3537562"/>
          </a:xfrm>
        </p:spPr>
        <p:txBody>
          <a:bodyPr/>
          <a:lstStyle/>
          <a:p>
            <a:pPr marL="0" indent="0">
              <a:buNone/>
            </a:pPr>
            <a:r>
              <a:rPr lang="en" dirty="0" smtClean="0"/>
              <a:t>Global update properties can be overriden for a particular job</a:t>
            </a:r>
          </a:p>
        </p:txBody>
      </p:sp>
      <p:pic>
        <p:nvPicPr>
          <p:cNvPr id="4" name="Imagen 3" descr="Screen Shot 2016-01-08 at 19.41.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818" y="1724972"/>
            <a:ext cx="2917866" cy="2667763"/>
          </a:xfrm>
          <a:prstGeom prst="rect">
            <a:avLst/>
          </a:prstGeom>
        </p:spPr>
      </p:pic>
    </p:spTree>
    <p:extLst>
      <p:ext uri="{BB962C8B-B14F-4D97-AF65-F5344CB8AC3E}">
        <p14:creationId xmlns:p14="http://schemas.microsoft.com/office/powerpoint/2010/main" val="35121545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Big Picture</a:t>
            </a:r>
            <a:endParaRPr lang="en-US" dirty="0"/>
          </a:p>
        </p:txBody>
      </p:sp>
      <p:sp>
        <p:nvSpPr>
          <p:cNvPr id="4" name="Oval 3"/>
          <p:cNvSpPr/>
          <p:nvPr/>
        </p:nvSpPr>
        <p:spPr>
          <a:xfrm>
            <a:off x="3699507" y="4110993"/>
            <a:ext cx="3433672" cy="444074"/>
          </a:xfrm>
          <a:prstGeom prst="ellipse">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err="1" smtClean="0"/>
              <a:t>Stemcell</a:t>
            </a:r>
            <a:endParaRPr lang="en-US" b="1" dirty="0"/>
          </a:p>
        </p:txBody>
      </p:sp>
      <p:sp>
        <p:nvSpPr>
          <p:cNvPr id="5" name="Cube 4"/>
          <p:cNvSpPr/>
          <p:nvPr/>
        </p:nvSpPr>
        <p:spPr>
          <a:xfrm>
            <a:off x="956733" y="2082800"/>
            <a:ext cx="2573867" cy="1439333"/>
          </a:xfrm>
          <a:prstGeom prst="cube">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t>Postgres</a:t>
            </a:r>
            <a:r>
              <a:rPr lang="en-US" b="1" dirty="0" smtClean="0"/>
              <a:t/>
            </a:r>
            <a:br>
              <a:rPr lang="en-US" b="1" dirty="0" smtClean="0"/>
            </a:br>
            <a:r>
              <a:rPr lang="en-US" b="1" dirty="0" smtClean="0"/>
              <a:t>Release</a:t>
            </a:r>
            <a:endParaRPr lang="en-US" b="1" dirty="0"/>
          </a:p>
        </p:txBody>
      </p:sp>
      <p:pic>
        <p:nvPicPr>
          <p:cNvPr id="6" name="Picture 5"/>
          <p:cNvPicPr>
            <a:picLocks noChangeAspect="1"/>
          </p:cNvPicPr>
          <p:nvPr/>
        </p:nvPicPr>
        <p:blipFill>
          <a:blip r:embed="rId2"/>
          <a:stretch>
            <a:fillRect/>
          </a:stretch>
        </p:blipFill>
        <p:spPr>
          <a:xfrm>
            <a:off x="2065866" y="2460037"/>
            <a:ext cx="997413" cy="1062095"/>
          </a:xfrm>
          <a:prstGeom prst="rect">
            <a:avLst/>
          </a:prstGeom>
        </p:spPr>
      </p:pic>
      <p:sp>
        <p:nvSpPr>
          <p:cNvPr id="7" name="TextBox 6"/>
          <p:cNvSpPr txBox="1"/>
          <p:nvPr/>
        </p:nvSpPr>
        <p:spPr>
          <a:xfrm rot="2093522">
            <a:off x="1287944" y="2035156"/>
            <a:ext cx="997013" cy="276999"/>
          </a:xfrm>
          <a:prstGeom prst="rect">
            <a:avLst/>
          </a:prstGeom>
          <a:noFill/>
        </p:spPr>
        <p:txBody>
          <a:bodyPr wrap="none" rtlCol="0">
            <a:spAutoFit/>
            <a:scene3d>
              <a:camera prst="obliqueBottomLeft">
                <a:rot lat="452156" lon="2142220" rev="2281753"/>
              </a:camera>
              <a:lightRig rig="threePt" dir="t">
                <a:rot lat="0" lon="0" rev="16200000"/>
              </a:lightRig>
            </a:scene3d>
          </a:bodyPr>
          <a:lstStyle/>
          <a:p>
            <a:r>
              <a:rPr lang="en-US" sz="1200" dirty="0" smtClean="0"/>
              <a:t>Start scripts</a:t>
            </a:r>
            <a:endParaRPr lang="en-US" sz="1200" dirty="0"/>
          </a:p>
        </p:txBody>
      </p:sp>
      <p:sp>
        <p:nvSpPr>
          <p:cNvPr id="8" name="TextBox 7"/>
          <p:cNvSpPr txBox="1"/>
          <p:nvPr/>
        </p:nvSpPr>
        <p:spPr>
          <a:xfrm rot="2093522">
            <a:off x="1111639" y="2187556"/>
            <a:ext cx="672254" cy="276999"/>
          </a:xfrm>
          <a:prstGeom prst="rect">
            <a:avLst/>
          </a:prstGeom>
          <a:noFill/>
        </p:spPr>
        <p:txBody>
          <a:bodyPr wrap="none" rtlCol="0">
            <a:spAutoFit/>
            <a:scene3d>
              <a:camera prst="obliqueBottomLeft">
                <a:rot lat="452156" lon="2142220" rev="2281753"/>
              </a:camera>
              <a:lightRig rig="threePt" dir="t">
                <a:rot lat="0" lon="0" rev="16200000"/>
              </a:lightRig>
            </a:scene3d>
          </a:bodyPr>
          <a:lstStyle/>
          <a:p>
            <a:r>
              <a:rPr lang="en-US" sz="1200" dirty="0" smtClean="0"/>
              <a:t>Source</a:t>
            </a:r>
            <a:endParaRPr lang="en-US" sz="1200" dirty="0"/>
          </a:p>
        </p:txBody>
      </p:sp>
      <p:sp>
        <p:nvSpPr>
          <p:cNvPr id="9" name="TextBox 8"/>
          <p:cNvSpPr txBox="1"/>
          <p:nvPr/>
        </p:nvSpPr>
        <p:spPr>
          <a:xfrm rot="2093522">
            <a:off x="2486374" y="2026677"/>
            <a:ext cx="903162" cy="276999"/>
          </a:xfrm>
          <a:prstGeom prst="rect">
            <a:avLst/>
          </a:prstGeom>
          <a:noFill/>
        </p:spPr>
        <p:txBody>
          <a:bodyPr wrap="none" rtlCol="0">
            <a:spAutoFit/>
            <a:scene3d>
              <a:camera prst="obliqueBottomLeft">
                <a:rot lat="452156" lon="2142220" rev="2281753"/>
              </a:camera>
              <a:lightRig rig="threePt" dir="t">
                <a:rot lat="0" lon="0" rev="16200000"/>
              </a:lightRig>
            </a:scene3d>
          </a:bodyPr>
          <a:lstStyle/>
          <a:p>
            <a:r>
              <a:rPr lang="en-US" sz="1200" dirty="0" smtClean="0"/>
              <a:t>Monitoring</a:t>
            </a:r>
          </a:p>
        </p:txBody>
      </p:sp>
      <p:sp>
        <p:nvSpPr>
          <p:cNvPr id="10" name="TextBox 9"/>
          <p:cNvSpPr txBox="1"/>
          <p:nvPr/>
        </p:nvSpPr>
        <p:spPr>
          <a:xfrm rot="2093522">
            <a:off x="2262826" y="2196017"/>
            <a:ext cx="740632" cy="276999"/>
          </a:xfrm>
          <a:prstGeom prst="rect">
            <a:avLst/>
          </a:prstGeom>
          <a:noFill/>
        </p:spPr>
        <p:txBody>
          <a:bodyPr wrap="none" rtlCol="0">
            <a:spAutoFit/>
            <a:scene3d>
              <a:camera prst="obliqueBottomLeft">
                <a:rot lat="452156" lon="2142220" rev="2281753"/>
              </a:camera>
              <a:lightRig rig="threePt" dir="t">
                <a:rot lat="0" lon="0" rev="16200000"/>
              </a:lightRig>
            </a:scene3d>
          </a:bodyPr>
          <a:lstStyle/>
          <a:p>
            <a:r>
              <a:rPr lang="en-US" sz="1200" dirty="0" smtClean="0"/>
              <a:t>Binaries</a:t>
            </a:r>
            <a:endParaRPr lang="en-US" sz="1200" dirty="0"/>
          </a:p>
        </p:txBody>
      </p:sp>
      <p:sp>
        <p:nvSpPr>
          <p:cNvPr id="11" name="TextBox 10"/>
          <p:cNvSpPr txBox="1"/>
          <p:nvPr/>
        </p:nvSpPr>
        <p:spPr>
          <a:xfrm>
            <a:off x="4097877" y="4165600"/>
            <a:ext cx="914026" cy="261610"/>
          </a:xfrm>
          <a:prstGeom prst="rect">
            <a:avLst/>
          </a:prstGeom>
          <a:noFill/>
        </p:spPr>
        <p:txBody>
          <a:bodyPr wrap="none" rtlCol="0">
            <a:spAutoFit/>
          </a:bodyPr>
          <a:lstStyle/>
          <a:p>
            <a:r>
              <a:rPr lang="en-US" sz="1100" dirty="0" smtClean="0"/>
              <a:t>Bosh Agent</a:t>
            </a:r>
            <a:endParaRPr lang="en-US" sz="1100" dirty="0"/>
          </a:p>
        </p:txBody>
      </p:sp>
      <p:sp>
        <p:nvSpPr>
          <p:cNvPr id="12" name="TextBox 11"/>
          <p:cNvSpPr txBox="1"/>
          <p:nvPr/>
        </p:nvSpPr>
        <p:spPr>
          <a:xfrm>
            <a:off x="5811795" y="4271004"/>
            <a:ext cx="1062736" cy="261610"/>
          </a:xfrm>
          <a:prstGeom prst="rect">
            <a:avLst/>
          </a:prstGeom>
          <a:noFill/>
        </p:spPr>
        <p:txBody>
          <a:bodyPr wrap="none" rtlCol="0">
            <a:spAutoFit/>
          </a:bodyPr>
          <a:lstStyle/>
          <a:p>
            <a:r>
              <a:rPr lang="en-US" sz="1100" dirty="0" err="1" smtClean="0"/>
              <a:t>IaaS</a:t>
            </a:r>
            <a:r>
              <a:rPr lang="en-US" sz="1100" dirty="0" smtClean="0"/>
              <a:t>-specifics</a:t>
            </a:r>
            <a:endParaRPr lang="en-US" sz="1100" dirty="0"/>
          </a:p>
        </p:txBody>
      </p:sp>
      <p:sp>
        <p:nvSpPr>
          <p:cNvPr id="13" name="TextBox 12"/>
          <p:cNvSpPr txBox="1"/>
          <p:nvPr/>
        </p:nvSpPr>
        <p:spPr>
          <a:xfrm>
            <a:off x="4622997" y="4338740"/>
            <a:ext cx="710075" cy="261610"/>
          </a:xfrm>
          <a:prstGeom prst="rect">
            <a:avLst/>
          </a:prstGeom>
          <a:noFill/>
        </p:spPr>
        <p:txBody>
          <a:bodyPr wrap="none" rtlCol="0">
            <a:spAutoFit/>
          </a:bodyPr>
          <a:lstStyle/>
          <a:p>
            <a:r>
              <a:rPr lang="en-US" sz="1100" dirty="0" smtClean="0"/>
              <a:t>Secured</a:t>
            </a:r>
            <a:endParaRPr lang="en-US" sz="1100" dirty="0"/>
          </a:p>
        </p:txBody>
      </p:sp>
      <p:sp>
        <p:nvSpPr>
          <p:cNvPr id="15" name="Folded Corner 14"/>
          <p:cNvSpPr/>
          <p:nvPr/>
        </p:nvSpPr>
        <p:spPr>
          <a:xfrm>
            <a:off x="4309533" y="1049847"/>
            <a:ext cx="1989667" cy="21082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t>Deployment Manifest</a:t>
            </a:r>
            <a:br>
              <a:rPr lang="en-US" b="1" dirty="0" smtClean="0"/>
            </a:br>
            <a:r>
              <a:rPr lang="en-US" b="1" dirty="0" smtClean="0"/>
              <a:t>-</a:t>
            </a:r>
            <a:r>
              <a:rPr lang="en-US" b="1" dirty="0" err="1" smtClean="0"/>
              <a:t>postgres.yml</a:t>
            </a:r>
            <a:r>
              <a:rPr lang="en-US" b="1" dirty="0" smtClean="0"/>
              <a:t>-</a:t>
            </a:r>
            <a:endParaRPr lang="en-US" b="1" dirty="0"/>
          </a:p>
        </p:txBody>
      </p:sp>
      <p:grpSp>
        <p:nvGrpSpPr>
          <p:cNvPr id="18" name="Group 17"/>
          <p:cNvGrpSpPr/>
          <p:nvPr/>
        </p:nvGrpSpPr>
        <p:grpSpPr>
          <a:xfrm>
            <a:off x="6722533" y="1537301"/>
            <a:ext cx="2286000" cy="1847249"/>
            <a:chOff x="2565400" y="2432651"/>
            <a:chExt cx="2286000" cy="1847249"/>
          </a:xfrm>
        </p:grpSpPr>
        <p:sp>
          <p:nvSpPr>
            <p:cNvPr id="19" name="Snip Same Side Corner Rectangle 18"/>
            <p:cNvSpPr/>
            <p:nvPr/>
          </p:nvSpPr>
          <p:spPr>
            <a:xfrm>
              <a:off x="2565400" y="2489200"/>
              <a:ext cx="2286000" cy="1790700"/>
            </a:xfrm>
            <a:prstGeom prst="snip2Same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b="1" dirty="0" smtClean="0"/>
                <a:t>Bosh-Lite</a:t>
              </a:r>
              <a:br>
                <a:rPr lang="en-US" b="1" dirty="0" smtClean="0"/>
              </a:br>
              <a:r>
                <a:rPr lang="en-US" dirty="0" smtClean="0"/>
                <a:t>192.168.50.4</a:t>
              </a:r>
              <a:endParaRPr lang="en-US" dirty="0"/>
            </a:p>
          </p:txBody>
        </p:sp>
        <p:sp>
          <p:nvSpPr>
            <p:cNvPr id="21" name="TextBox 20"/>
            <p:cNvSpPr txBox="1"/>
            <p:nvPr/>
          </p:nvSpPr>
          <p:spPr>
            <a:xfrm>
              <a:off x="4384606" y="3615033"/>
              <a:ext cx="466794" cy="307777"/>
            </a:xfrm>
            <a:prstGeom prst="rect">
              <a:avLst/>
            </a:prstGeom>
            <a:noFill/>
          </p:spPr>
          <p:txBody>
            <a:bodyPr wrap="none" rtlCol="0">
              <a:spAutoFit/>
            </a:bodyPr>
            <a:lstStyle/>
            <a:p>
              <a:r>
                <a:rPr lang="en-US" dirty="0" smtClean="0"/>
                <a:t>VM</a:t>
              </a:r>
              <a:endParaRPr lang="en-US" dirty="0"/>
            </a:p>
          </p:txBody>
        </p:sp>
        <p:sp>
          <p:nvSpPr>
            <p:cNvPr id="22" name="Oval 21"/>
            <p:cNvSpPr/>
            <p:nvPr/>
          </p:nvSpPr>
          <p:spPr>
            <a:xfrm>
              <a:off x="3259690" y="2781304"/>
              <a:ext cx="1371600" cy="49530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262626"/>
                  </a:solidFill>
                </a:rPr>
                <a:t>Postgres</a:t>
              </a:r>
              <a:endParaRPr lang="en-US" dirty="0" smtClean="0">
                <a:solidFill>
                  <a:srgbClr val="262626"/>
                </a:solidFill>
              </a:endParaRPr>
            </a:p>
            <a:p>
              <a:pPr algn="ctr"/>
              <a:r>
                <a:rPr lang="en-US" sz="1050" dirty="0" smtClean="0">
                  <a:solidFill>
                    <a:srgbClr val="262626"/>
                  </a:solidFill>
                </a:rPr>
                <a:t>10.68.45.151</a:t>
              </a:r>
              <a:endParaRPr lang="en-US" sz="1050" dirty="0">
                <a:solidFill>
                  <a:srgbClr val="262626"/>
                </a:solidFill>
              </a:endParaRPr>
            </a:p>
          </p:txBody>
        </p:sp>
        <p:sp>
          <p:nvSpPr>
            <p:cNvPr id="23" name="TextBox 22"/>
            <p:cNvSpPr txBox="1"/>
            <p:nvPr/>
          </p:nvSpPr>
          <p:spPr>
            <a:xfrm>
              <a:off x="3657121" y="2432651"/>
              <a:ext cx="738594" cy="415498"/>
            </a:xfrm>
            <a:prstGeom prst="rect">
              <a:avLst/>
            </a:prstGeom>
            <a:noFill/>
          </p:spPr>
          <p:txBody>
            <a:bodyPr wrap="none" rtlCol="0">
              <a:spAutoFit/>
            </a:bodyPr>
            <a:lstStyle/>
            <a:p>
              <a:r>
                <a:rPr lang="en-US" sz="1050" dirty="0"/>
                <a:t>w</a:t>
              </a:r>
              <a:r>
                <a:rPr lang="en-US" sz="1050" dirty="0" smtClean="0"/>
                <a:t>arden</a:t>
              </a:r>
              <a:br>
                <a:rPr lang="en-US" sz="1050" dirty="0" smtClean="0"/>
              </a:br>
              <a:r>
                <a:rPr lang="en-US" sz="1050" dirty="0" smtClean="0"/>
                <a:t>container</a:t>
              </a:r>
            </a:p>
          </p:txBody>
        </p:sp>
        <p:sp>
          <p:nvSpPr>
            <p:cNvPr id="24" name="Rectangle 23"/>
            <p:cNvSpPr/>
            <p:nvPr/>
          </p:nvSpPr>
          <p:spPr>
            <a:xfrm>
              <a:off x="2582332" y="3335873"/>
              <a:ext cx="888947" cy="440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Bosh</a:t>
              </a:r>
              <a:br>
                <a:rPr lang="en-US" dirty="0" smtClean="0">
                  <a:solidFill>
                    <a:schemeClr val="tx1"/>
                  </a:solidFill>
                </a:rPr>
              </a:br>
              <a:r>
                <a:rPr lang="en-US" dirty="0" smtClean="0">
                  <a:solidFill>
                    <a:schemeClr val="tx1"/>
                  </a:solidFill>
                </a:rPr>
                <a:t>Director</a:t>
              </a:r>
              <a:endParaRPr lang="en-US" dirty="0">
                <a:solidFill>
                  <a:schemeClr val="tx1"/>
                </a:solidFill>
              </a:endParaRPr>
            </a:p>
          </p:txBody>
        </p:sp>
      </p:grpSp>
      <p:pic>
        <p:nvPicPr>
          <p:cNvPr id="25" name="Picture 24"/>
          <p:cNvPicPr>
            <a:picLocks noChangeAspect="1"/>
          </p:cNvPicPr>
          <p:nvPr/>
        </p:nvPicPr>
        <p:blipFill>
          <a:blip r:embed="rId3"/>
          <a:stretch>
            <a:fillRect/>
          </a:stretch>
        </p:blipFill>
        <p:spPr>
          <a:xfrm>
            <a:off x="4521199" y="1589049"/>
            <a:ext cx="1447801" cy="1447801"/>
          </a:xfrm>
          <a:prstGeom prst="rect">
            <a:avLst/>
          </a:prstGeom>
        </p:spPr>
      </p:pic>
      <p:cxnSp>
        <p:nvCxnSpPr>
          <p:cNvPr id="27" name="Curved Connector 26"/>
          <p:cNvCxnSpPr>
            <a:stCxn id="28" idx="3"/>
            <a:endCxn id="5" idx="3"/>
          </p:cNvCxnSpPr>
          <p:nvPr/>
        </p:nvCxnSpPr>
        <p:spPr>
          <a:xfrm flipV="1">
            <a:off x="1532893" y="3522133"/>
            <a:ext cx="530857" cy="437288"/>
          </a:xfrm>
          <a:prstGeom prst="curvedConnector2">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1241" y="3828616"/>
            <a:ext cx="1321652" cy="261610"/>
          </a:xfrm>
          <a:prstGeom prst="rect">
            <a:avLst/>
          </a:prstGeom>
          <a:noFill/>
        </p:spPr>
        <p:txBody>
          <a:bodyPr wrap="none" rtlCol="0">
            <a:spAutoFit/>
          </a:bodyPr>
          <a:lstStyle/>
          <a:p>
            <a:r>
              <a:rPr lang="en-US" sz="1100" dirty="0" smtClean="0">
                <a:solidFill>
                  <a:schemeClr val="bg1"/>
                </a:solidFill>
              </a:rPr>
              <a:t>1. Create Release</a:t>
            </a:r>
            <a:endParaRPr lang="en-US" sz="1100" dirty="0">
              <a:solidFill>
                <a:schemeClr val="bg1"/>
              </a:solidFill>
            </a:endParaRPr>
          </a:p>
        </p:txBody>
      </p:sp>
      <p:sp>
        <p:nvSpPr>
          <p:cNvPr id="31" name="TextBox 30"/>
          <p:cNvSpPr txBox="1"/>
          <p:nvPr/>
        </p:nvSpPr>
        <p:spPr>
          <a:xfrm>
            <a:off x="2572694" y="3657600"/>
            <a:ext cx="1345278" cy="261610"/>
          </a:xfrm>
          <a:prstGeom prst="rect">
            <a:avLst/>
          </a:prstGeom>
          <a:noFill/>
        </p:spPr>
        <p:txBody>
          <a:bodyPr wrap="none" rtlCol="0">
            <a:spAutoFit/>
          </a:bodyPr>
          <a:lstStyle/>
          <a:p>
            <a:r>
              <a:rPr lang="en-US" sz="1100" dirty="0">
                <a:solidFill>
                  <a:schemeClr val="bg1"/>
                </a:solidFill>
              </a:rPr>
              <a:t>2</a:t>
            </a:r>
            <a:r>
              <a:rPr lang="en-US" sz="1100" dirty="0" smtClean="0">
                <a:solidFill>
                  <a:schemeClr val="bg1"/>
                </a:solidFill>
              </a:rPr>
              <a:t>. Upload Release</a:t>
            </a:r>
            <a:endParaRPr lang="en-US" sz="1100" dirty="0">
              <a:solidFill>
                <a:schemeClr val="bg1"/>
              </a:solidFill>
            </a:endParaRPr>
          </a:p>
        </p:txBody>
      </p:sp>
      <p:cxnSp>
        <p:nvCxnSpPr>
          <p:cNvPr id="38" name="Elbow Connector 37"/>
          <p:cNvCxnSpPr>
            <a:stCxn id="31" idx="3"/>
            <a:endCxn id="24" idx="2"/>
          </p:cNvCxnSpPr>
          <p:nvPr/>
        </p:nvCxnSpPr>
        <p:spPr>
          <a:xfrm flipV="1">
            <a:off x="3917972" y="2880556"/>
            <a:ext cx="3265967" cy="907849"/>
          </a:xfrm>
          <a:prstGeom prst="bentConnector2">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40" name="Curved Connector 39"/>
          <p:cNvCxnSpPr>
            <a:stCxn id="5" idx="4"/>
          </p:cNvCxnSpPr>
          <p:nvPr/>
        </p:nvCxnSpPr>
        <p:spPr>
          <a:xfrm>
            <a:off x="3170767" y="2982383"/>
            <a:ext cx="503766" cy="742950"/>
          </a:xfrm>
          <a:prstGeom prst="curvedConnector2">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530752" y="3959421"/>
            <a:ext cx="1368628" cy="261610"/>
          </a:xfrm>
          <a:prstGeom prst="rect">
            <a:avLst/>
          </a:prstGeom>
          <a:noFill/>
        </p:spPr>
        <p:txBody>
          <a:bodyPr wrap="none" rtlCol="0">
            <a:spAutoFit/>
          </a:bodyPr>
          <a:lstStyle/>
          <a:p>
            <a:r>
              <a:rPr lang="en-US" sz="1100" dirty="0" smtClean="0">
                <a:solidFill>
                  <a:schemeClr val="bg1"/>
                </a:solidFill>
              </a:rPr>
              <a:t>3. Upload </a:t>
            </a:r>
            <a:r>
              <a:rPr lang="en-US" sz="1100" dirty="0" err="1" smtClean="0">
                <a:solidFill>
                  <a:schemeClr val="bg1"/>
                </a:solidFill>
              </a:rPr>
              <a:t>Stemcell</a:t>
            </a:r>
            <a:endParaRPr lang="en-US" sz="1100" dirty="0">
              <a:solidFill>
                <a:schemeClr val="bg1"/>
              </a:solidFill>
            </a:endParaRPr>
          </a:p>
        </p:txBody>
      </p:sp>
      <p:cxnSp>
        <p:nvCxnSpPr>
          <p:cNvPr id="42" name="Elbow Connector 41"/>
          <p:cNvCxnSpPr/>
          <p:nvPr/>
        </p:nvCxnSpPr>
        <p:spPr>
          <a:xfrm rot="5400000" flipH="1" flipV="1">
            <a:off x="6708766" y="3336055"/>
            <a:ext cx="1078865" cy="167868"/>
          </a:xfrm>
          <a:prstGeom prst="bentConnector3">
            <a:avLst>
              <a:gd name="adj1" fmla="val 2129"/>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0" name="Curved Connector 49"/>
          <p:cNvCxnSpPr/>
          <p:nvPr/>
        </p:nvCxnSpPr>
        <p:spPr>
          <a:xfrm>
            <a:off x="6879169" y="1612837"/>
            <a:ext cx="503766" cy="742950"/>
          </a:xfrm>
          <a:prstGeom prst="curvedConnector2">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445626" y="1267021"/>
            <a:ext cx="780607" cy="261610"/>
          </a:xfrm>
          <a:prstGeom prst="rect">
            <a:avLst/>
          </a:prstGeom>
          <a:noFill/>
        </p:spPr>
        <p:txBody>
          <a:bodyPr wrap="none" rtlCol="0">
            <a:spAutoFit/>
          </a:bodyPr>
          <a:lstStyle/>
          <a:p>
            <a:r>
              <a:rPr lang="en-US" sz="1100" dirty="0">
                <a:solidFill>
                  <a:schemeClr val="bg1"/>
                </a:solidFill>
              </a:rPr>
              <a:t>5</a:t>
            </a:r>
            <a:r>
              <a:rPr lang="en-US" sz="1100" dirty="0" smtClean="0">
                <a:solidFill>
                  <a:schemeClr val="bg1"/>
                </a:solidFill>
              </a:rPr>
              <a:t>. Deploy</a:t>
            </a:r>
            <a:endParaRPr lang="en-US" sz="1100" dirty="0">
              <a:solidFill>
                <a:schemeClr val="bg1"/>
              </a:solidFill>
            </a:endParaRPr>
          </a:p>
        </p:txBody>
      </p:sp>
      <p:sp>
        <p:nvSpPr>
          <p:cNvPr id="54" name="TextBox 53"/>
          <p:cNvSpPr txBox="1"/>
          <p:nvPr/>
        </p:nvSpPr>
        <p:spPr>
          <a:xfrm>
            <a:off x="6445626" y="1005411"/>
            <a:ext cx="1933022" cy="261610"/>
          </a:xfrm>
          <a:prstGeom prst="rect">
            <a:avLst/>
          </a:prstGeom>
          <a:noFill/>
        </p:spPr>
        <p:txBody>
          <a:bodyPr wrap="none" rtlCol="0">
            <a:spAutoFit/>
          </a:bodyPr>
          <a:lstStyle/>
          <a:p>
            <a:r>
              <a:rPr lang="en-US" sz="1100" dirty="0" smtClean="0">
                <a:solidFill>
                  <a:schemeClr val="bg1"/>
                </a:solidFill>
              </a:rPr>
              <a:t>4. Deployment </a:t>
            </a:r>
            <a:r>
              <a:rPr lang="en-US" sz="1100" dirty="0" err="1" smtClean="0">
                <a:solidFill>
                  <a:schemeClr val="bg1"/>
                </a:solidFill>
              </a:rPr>
              <a:t>postgres.yml</a:t>
            </a:r>
            <a:endParaRPr lang="en-US" sz="1100" dirty="0">
              <a:solidFill>
                <a:schemeClr val="bg1"/>
              </a:solidFill>
            </a:endParaRPr>
          </a:p>
        </p:txBody>
      </p:sp>
      <p:cxnSp>
        <p:nvCxnSpPr>
          <p:cNvPr id="56" name="Elbow Connector 55"/>
          <p:cNvCxnSpPr>
            <a:stCxn id="15" idx="0"/>
            <a:endCxn id="54" idx="0"/>
          </p:cNvCxnSpPr>
          <p:nvPr/>
        </p:nvCxnSpPr>
        <p:spPr>
          <a:xfrm rot="5400000" flipH="1" flipV="1">
            <a:off x="6336034" y="-26256"/>
            <a:ext cx="44436" cy="2107770"/>
          </a:xfrm>
          <a:prstGeom prst="bentConnector3">
            <a:avLst>
              <a:gd name="adj1" fmla="val 614448"/>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6299200" y="1593850"/>
            <a:ext cx="579969" cy="18987"/>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59" name="5-Point Star 58"/>
          <p:cNvSpPr/>
          <p:nvPr/>
        </p:nvSpPr>
        <p:spPr>
          <a:xfrm>
            <a:off x="8488719" y="1867484"/>
            <a:ext cx="223485" cy="14758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Curved Connector 60"/>
          <p:cNvCxnSpPr>
            <a:stCxn id="24" idx="3"/>
            <a:endCxn id="22" idx="4"/>
          </p:cNvCxnSpPr>
          <p:nvPr/>
        </p:nvCxnSpPr>
        <p:spPr>
          <a:xfrm flipV="1">
            <a:off x="7628412" y="2381254"/>
            <a:ext cx="474211" cy="279286"/>
          </a:xfrm>
          <a:prstGeom prst="curvedConnector2">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8056938" y="2416176"/>
            <a:ext cx="984420" cy="261610"/>
          </a:xfrm>
          <a:prstGeom prst="rect">
            <a:avLst/>
          </a:prstGeom>
          <a:noFill/>
        </p:spPr>
        <p:txBody>
          <a:bodyPr wrap="none" rtlCol="0">
            <a:spAutoFit/>
          </a:bodyPr>
          <a:lstStyle/>
          <a:p>
            <a:r>
              <a:rPr lang="en-US" sz="1100" dirty="0" smtClean="0">
                <a:solidFill>
                  <a:schemeClr val="bg1"/>
                </a:solidFill>
              </a:rPr>
              <a:t>6. </a:t>
            </a:r>
            <a:r>
              <a:rPr lang="en-US" sz="1100" dirty="0">
                <a:solidFill>
                  <a:schemeClr val="bg1"/>
                </a:solidFill>
              </a:rPr>
              <a:t>C</a:t>
            </a:r>
            <a:r>
              <a:rPr lang="en-US" sz="1100" dirty="0" smtClean="0">
                <a:solidFill>
                  <a:schemeClr val="bg1"/>
                </a:solidFill>
              </a:rPr>
              <a:t>omplete!</a:t>
            </a:r>
            <a:endParaRPr lang="en-US" sz="1100" dirty="0">
              <a:solidFill>
                <a:schemeClr val="bg1"/>
              </a:solidFill>
            </a:endParaRPr>
          </a:p>
        </p:txBody>
      </p:sp>
    </p:spTree>
    <p:extLst>
      <p:ext uri="{BB962C8B-B14F-4D97-AF65-F5344CB8AC3E}">
        <p14:creationId xmlns:p14="http://schemas.microsoft.com/office/powerpoint/2010/main" val="482546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Properties</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0" indent="0">
              <a:buNone/>
            </a:pPr>
            <a:r>
              <a:rPr lang="en" dirty="0" smtClean="0"/>
              <a:t>Describes the global </a:t>
            </a:r>
            <a:r>
              <a:rPr lang="en" dirty="0"/>
              <a:t>properties </a:t>
            </a:r>
            <a:r>
              <a:rPr lang="en" dirty="0" smtClean="0"/>
              <a:t>in order to </a:t>
            </a:r>
            <a:r>
              <a:rPr lang="en" dirty="0"/>
              <a:t>configure jobs </a:t>
            </a:r>
            <a:r>
              <a:rPr lang="en" dirty="0" smtClean="0"/>
              <a:t>for </a:t>
            </a:r>
            <a:r>
              <a:rPr lang="en" dirty="0"/>
              <a:t>a specific </a:t>
            </a:r>
            <a:r>
              <a:rPr lang="en" dirty="0" smtClean="0"/>
              <a:t>environment</a:t>
            </a:r>
          </a:p>
        </p:txBody>
      </p:sp>
      <p:pic>
        <p:nvPicPr>
          <p:cNvPr id="4" name="Imagen 3" descr="Screen Shot 2016-01-08 at 15.35.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362" y="2576334"/>
            <a:ext cx="2667000" cy="850900"/>
          </a:xfrm>
          <a:prstGeom prst="rect">
            <a:avLst/>
          </a:prstGeom>
        </p:spPr>
      </p:pic>
    </p:spTree>
    <p:extLst>
      <p:ext uri="{BB962C8B-B14F-4D97-AF65-F5344CB8AC3E}">
        <p14:creationId xmlns:p14="http://schemas.microsoft.com/office/powerpoint/2010/main" val="41887734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Properties precedence</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179388" indent="-179388"/>
            <a:r>
              <a:rPr lang="en" sz="2400" dirty="0"/>
              <a:t>BOSH applies the properties in </a:t>
            </a:r>
            <a:r>
              <a:rPr lang="en" sz="2400" dirty="0" smtClean="0"/>
              <a:t>the release </a:t>
            </a:r>
            <a:r>
              <a:rPr lang="en" sz="2400" dirty="0"/>
              <a:t>template spec file to the </a:t>
            </a:r>
            <a:r>
              <a:rPr lang="en" sz="2400" dirty="0" smtClean="0"/>
              <a:t>job.</a:t>
            </a:r>
          </a:p>
          <a:p>
            <a:pPr marL="179388" indent="-179388"/>
            <a:r>
              <a:rPr lang="en" sz="2400" dirty="0" smtClean="0"/>
              <a:t>If </a:t>
            </a:r>
            <a:r>
              <a:rPr lang="en" sz="2400" dirty="0"/>
              <a:t>an identically named property exists in the Properties block of the deployment manifest, the value of this property overrides the previous </a:t>
            </a:r>
            <a:r>
              <a:rPr lang="en" sz="2400" dirty="0" smtClean="0"/>
              <a:t>value.</a:t>
            </a:r>
          </a:p>
          <a:p>
            <a:pPr marL="179388" indent="-179388"/>
            <a:r>
              <a:rPr lang="en" sz="2400" dirty="0" smtClean="0"/>
              <a:t>If </a:t>
            </a:r>
            <a:r>
              <a:rPr lang="en" sz="2400" dirty="0"/>
              <a:t>an identically named property exists in the Properties sub-block of the Jobs block of the deployment manifest, the value of this property overrides all previous values.</a:t>
            </a:r>
            <a:endParaRPr lang="en" sz="2400" dirty="0" smtClean="0"/>
          </a:p>
        </p:txBody>
      </p:sp>
    </p:spTree>
    <p:extLst>
      <p:ext uri="{BB962C8B-B14F-4D97-AF65-F5344CB8AC3E}">
        <p14:creationId xmlns:p14="http://schemas.microsoft.com/office/powerpoint/2010/main" val="283866152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Properties order</a:t>
            </a:r>
            <a:endParaRPr lang="en" dirty="0">
              <a:solidFill>
                <a:srgbClr val="138A7E"/>
              </a:solidFill>
            </a:endParaRPr>
          </a:p>
        </p:txBody>
      </p:sp>
      <p:pic>
        <p:nvPicPr>
          <p:cNvPr id="5" name="Imagen 4" descr="Screen Shot 2016-01-08 at 17.38.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2903" y="1166466"/>
            <a:ext cx="3032603" cy="3252965"/>
          </a:xfrm>
          <a:prstGeom prst="rect">
            <a:avLst/>
          </a:prstGeom>
        </p:spPr>
      </p:pic>
      <p:pic>
        <p:nvPicPr>
          <p:cNvPr id="8" name="Imagen 7" descr="Screen Shot 2016-01-08 at 17.40.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517" y="1166466"/>
            <a:ext cx="4953000" cy="1866900"/>
          </a:xfrm>
          <a:prstGeom prst="rect">
            <a:avLst/>
          </a:prstGeom>
        </p:spPr>
      </p:pic>
      <p:sp>
        <p:nvSpPr>
          <p:cNvPr id="9" name="CuadroTexto 8"/>
          <p:cNvSpPr txBox="1"/>
          <p:nvPr/>
        </p:nvSpPr>
        <p:spPr>
          <a:xfrm>
            <a:off x="163517" y="903563"/>
            <a:ext cx="2010975" cy="307777"/>
          </a:xfrm>
          <a:prstGeom prst="rect">
            <a:avLst/>
          </a:prstGeom>
          <a:noFill/>
        </p:spPr>
        <p:txBody>
          <a:bodyPr wrap="none" rtlCol="0">
            <a:spAutoFit/>
          </a:bodyPr>
          <a:lstStyle/>
          <a:p>
            <a:r>
              <a:rPr lang="en" dirty="0" smtClean="0">
                <a:solidFill>
                  <a:srgbClr val="FFFFFF"/>
                </a:solidFill>
              </a:rPr>
              <a:t>Release template spec</a:t>
            </a:r>
            <a:endParaRPr lang="en" dirty="0">
              <a:solidFill>
                <a:srgbClr val="FFFFFF"/>
              </a:solidFill>
            </a:endParaRPr>
          </a:p>
        </p:txBody>
      </p:sp>
      <p:sp>
        <p:nvSpPr>
          <p:cNvPr id="10" name="CuadroTexto 9"/>
          <p:cNvSpPr txBox="1"/>
          <p:nvPr/>
        </p:nvSpPr>
        <p:spPr>
          <a:xfrm>
            <a:off x="5662903" y="858689"/>
            <a:ext cx="1877437" cy="307777"/>
          </a:xfrm>
          <a:prstGeom prst="rect">
            <a:avLst/>
          </a:prstGeom>
          <a:noFill/>
        </p:spPr>
        <p:txBody>
          <a:bodyPr wrap="none" rtlCol="0">
            <a:spAutoFit/>
          </a:bodyPr>
          <a:lstStyle/>
          <a:p>
            <a:r>
              <a:rPr lang="en" dirty="0" smtClean="0">
                <a:solidFill>
                  <a:srgbClr val="FFFFFF"/>
                </a:solidFill>
              </a:rPr>
              <a:t>Deployment manifest</a:t>
            </a:r>
            <a:endParaRPr lang="en" dirty="0">
              <a:solidFill>
                <a:srgbClr val="FFFFFF"/>
              </a:solidFill>
            </a:endParaRPr>
          </a:p>
        </p:txBody>
      </p:sp>
      <p:sp>
        <p:nvSpPr>
          <p:cNvPr id="12" name="Elipse 11"/>
          <p:cNvSpPr/>
          <p:nvPr/>
        </p:nvSpPr>
        <p:spPr>
          <a:xfrm>
            <a:off x="8077734" y="3278594"/>
            <a:ext cx="441496" cy="4048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dirty="0" smtClean="0">
                <a:solidFill>
                  <a:schemeClr val="accent1"/>
                </a:solidFill>
              </a:rPr>
              <a:t>1</a:t>
            </a:r>
            <a:endParaRPr lang="en" dirty="0">
              <a:solidFill>
                <a:schemeClr val="accent1"/>
              </a:solidFill>
            </a:endParaRPr>
          </a:p>
        </p:txBody>
      </p:sp>
      <p:sp>
        <p:nvSpPr>
          <p:cNvPr id="13" name="Elipse 12"/>
          <p:cNvSpPr/>
          <p:nvPr/>
        </p:nvSpPr>
        <p:spPr>
          <a:xfrm>
            <a:off x="7799539" y="3965171"/>
            <a:ext cx="441496" cy="4048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dirty="0">
                <a:solidFill>
                  <a:schemeClr val="accent1"/>
                </a:solidFill>
              </a:rPr>
              <a:t>2</a:t>
            </a:r>
          </a:p>
        </p:txBody>
      </p:sp>
      <p:sp>
        <p:nvSpPr>
          <p:cNvPr id="14" name="Elipse 13"/>
          <p:cNvSpPr/>
          <p:nvPr/>
        </p:nvSpPr>
        <p:spPr>
          <a:xfrm>
            <a:off x="2844762" y="2122583"/>
            <a:ext cx="441496" cy="4048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dirty="0">
                <a:solidFill>
                  <a:schemeClr val="accent1"/>
                </a:solidFill>
              </a:rPr>
              <a:t>3</a:t>
            </a:r>
          </a:p>
        </p:txBody>
      </p:sp>
      <p:sp>
        <p:nvSpPr>
          <p:cNvPr id="15" name="Elipse 14"/>
          <p:cNvSpPr/>
          <p:nvPr/>
        </p:nvSpPr>
        <p:spPr>
          <a:xfrm>
            <a:off x="223258" y="3076191"/>
            <a:ext cx="441496" cy="4048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dirty="0" smtClean="0">
                <a:solidFill>
                  <a:schemeClr val="accent1"/>
                </a:solidFill>
              </a:rPr>
              <a:t>1</a:t>
            </a:r>
            <a:endParaRPr lang="en" dirty="0">
              <a:solidFill>
                <a:schemeClr val="accent1"/>
              </a:solidFill>
            </a:endParaRPr>
          </a:p>
        </p:txBody>
      </p:sp>
      <p:sp>
        <p:nvSpPr>
          <p:cNvPr id="16" name="Elipse 15"/>
          <p:cNvSpPr/>
          <p:nvPr/>
        </p:nvSpPr>
        <p:spPr>
          <a:xfrm>
            <a:off x="223258" y="3560366"/>
            <a:ext cx="441496" cy="4048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dirty="0">
                <a:solidFill>
                  <a:schemeClr val="accent1"/>
                </a:solidFill>
              </a:rPr>
              <a:t>2</a:t>
            </a:r>
          </a:p>
        </p:txBody>
      </p:sp>
      <p:sp>
        <p:nvSpPr>
          <p:cNvPr id="17" name="Elipse 16"/>
          <p:cNvSpPr/>
          <p:nvPr/>
        </p:nvSpPr>
        <p:spPr>
          <a:xfrm>
            <a:off x="223258" y="4014626"/>
            <a:ext cx="441496" cy="4048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dirty="0">
                <a:solidFill>
                  <a:schemeClr val="accent1"/>
                </a:solidFill>
              </a:rPr>
              <a:t>3</a:t>
            </a:r>
          </a:p>
        </p:txBody>
      </p:sp>
      <p:sp>
        <p:nvSpPr>
          <p:cNvPr id="18" name="CuadroTexto 17"/>
          <p:cNvSpPr txBox="1"/>
          <p:nvPr/>
        </p:nvSpPr>
        <p:spPr>
          <a:xfrm>
            <a:off x="664754" y="3124705"/>
            <a:ext cx="1322372" cy="307777"/>
          </a:xfrm>
          <a:prstGeom prst="rect">
            <a:avLst/>
          </a:prstGeom>
          <a:noFill/>
        </p:spPr>
        <p:txBody>
          <a:bodyPr wrap="none" rtlCol="0">
            <a:spAutoFit/>
          </a:bodyPr>
          <a:lstStyle/>
          <a:p>
            <a:r>
              <a:rPr lang="en" dirty="0" smtClean="0">
                <a:solidFill>
                  <a:srgbClr val="FFFFFF"/>
                </a:solidFill>
              </a:rPr>
              <a:t>Job properties</a:t>
            </a:r>
            <a:endParaRPr lang="en" dirty="0">
              <a:solidFill>
                <a:srgbClr val="FFFFFF"/>
              </a:solidFill>
            </a:endParaRPr>
          </a:p>
        </p:txBody>
      </p:sp>
      <p:sp>
        <p:nvSpPr>
          <p:cNvPr id="19" name="CuadroTexto 18"/>
          <p:cNvSpPr txBox="1"/>
          <p:nvPr/>
        </p:nvSpPr>
        <p:spPr>
          <a:xfrm>
            <a:off x="664754" y="3605555"/>
            <a:ext cx="1561871" cy="307777"/>
          </a:xfrm>
          <a:prstGeom prst="rect">
            <a:avLst/>
          </a:prstGeom>
          <a:noFill/>
        </p:spPr>
        <p:txBody>
          <a:bodyPr wrap="none" rtlCol="0">
            <a:spAutoFit/>
          </a:bodyPr>
          <a:lstStyle/>
          <a:p>
            <a:r>
              <a:rPr lang="en" dirty="0" smtClean="0">
                <a:solidFill>
                  <a:srgbClr val="FFFFFF"/>
                </a:solidFill>
              </a:rPr>
              <a:t>Global properties</a:t>
            </a:r>
            <a:endParaRPr lang="en" dirty="0">
              <a:solidFill>
                <a:srgbClr val="FFFFFF"/>
              </a:solidFill>
            </a:endParaRPr>
          </a:p>
        </p:txBody>
      </p:sp>
      <p:sp>
        <p:nvSpPr>
          <p:cNvPr id="20" name="CuadroTexto 19"/>
          <p:cNvSpPr txBox="1"/>
          <p:nvPr/>
        </p:nvSpPr>
        <p:spPr>
          <a:xfrm>
            <a:off x="675432" y="4059419"/>
            <a:ext cx="2172390" cy="307777"/>
          </a:xfrm>
          <a:prstGeom prst="rect">
            <a:avLst/>
          </a:prstGeom>
          <a:noFill/>
        </p:spPr>
        <p:txBody>
          <a:bodyPr wrap="none" rtlCol="0">
            <a:spAutoFit/>
          </a:bodyPr>
          <a:lstStyle/>
          <a:p>
            <a:r>
              <a:rPr lang="en" dirty="0" smtClean="0">
                <a:solidFill>
                  <a:srgbClr val="FFFFFF"/>
                </a:solidFill>
              </a:rPr>
              <a:t>Release template default</a:t>
            </a:r>
            <a:endParaRPr lang="en" dirty="0">
              <a:solidFill>
                <a:srgbClr val="FFFFFF"/>
              </a:solidFill>
            </a:endParaRPr>
          </a:p>
        </p:txBody>
      </p:sp>
    </p:spTree>
    <p:extLst>
      <p:ext uri="{BB962C8B-B14F-4D97-AF65-F5344CB8AC3E}">
        <p14:creationId xmlns:p14="http://schemas.microsoft.com/office/powerpoint/2010/main" val="31515896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Changing the deployment manifest</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179388" indent="-179388"/>
            <a:r>
              <a:rPr lang="en" sz="2400" dirty="0" smtClean="0"/>
              <a:t>An update of a release or stemcell version will trigger the compilation of (newer) packages and the update of the affected jobs</a:t>
            </a:r>
          </a:p>
          <a:p>
            <a:pPr marL="179388" indent="-179388"/>
            <a:r>
              <a:rPr lang="en" sz="2400" dirty="0" smtClean="0"/>
              <a:t>An </a:t>
            </a:r>
            <a:r>
              <a:rPr lang="en" sz="2400" dirty="0"/>
              <a:t>update of a network properties might trigger a VM recreation (ie: modifying the network security group</a:t>
            </a:r>
            <a:r>
              <a:rPr lang="en" sz="2400" dirty="0" smtClean="0"/>
              <a:t>)</a:t>
            </a:r>
          </a:p>
          <a:p>
            <a:pPr marL="179388" indent="-179388"/>
            <a:r>
              <a:rPr lang="en" sz="2400" dirty="0" smtClean="0"/>
              <a:t>An update of a resource pool’s properties or a job’s resource pool will trigger a VM recreation</a:t>
            </a:r>
          </a:p>
          <a:p>
            <a:pPr marL="179388" indent="-179388"/>
            <a:r>
              <a:rPr lang="en" sz="2400" dirty="0" smtClean="0"/>
              <a:t>An update of a job’s network will trigger a VM recreation</a:t>
            </a:r>
          </a:p>
          <a:p>
            <a:pPr marL="179388" indent="-179388"/>
            <a:r>
              <a:rPr lang="en" sz="2400" dirty="0" smtClean="0"/>
              <a:t>An update of a job’s property will trigger the update of the job</a:t>
            </a:r>
          </a:p>
        </p:txBody>
      </p:sp>
    </p:spTree>
    <p:extLst>
      <p:ext uri="{BB962C8B-B14F-4D97-AF65-F5344CB8AC3E}">
        <p14:creationId xmlns:p14="http://schemas.microsoft.com/office/powerpoint/2010/main" val="129965647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Persistent disk considerations</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lstStyle/>
          <a:p>
            <a:pPr marL="179388" indent="-179388"/>
            <a:r>
              <a:rPr lang="en" sz="2400" dirty="0" smtClean="0"/>
              <a:t>Everything inside a VM is considered ephemeral except an</a:t>
            </a:r>
            <a:r>
              <a:rPr lang="es-ES_tradnl" sz="2400" dirty="0" smtClean="0"/>
              <a:t>y</a:t>
            </a:r>
            <a:r>
              <a:rPr lang="en" sz="2400" dirty="0" smtClean="0"/>
              <a:t> attached persistent disk</a:t>
            </a:r>
          </a:p>
          <a:p>
            <a:pPr marL="179388" indent="-179388"/>
            <a:r>
              <a:rPr lang="en" sz="2400" dirty="0" smtClean="0"/>
              <a:t>A VM recreation will keep all data from the persistent disk intact</a:t>
            </a:r>
          </a:p>
          <a:p>
            <a:pPr marL="179388" indent="-179388"/>
            <a:r>
              <a:rPr lang="en" sz="2400" dirty="0" smtClean="0"/>
              <a:t>An update of the size and/or type of a persistent disk will trigger a migration of the data to a new persistent disk</a:t>
            </a:r>
          </a:p>
        </p:txBody>
      </p:sp>
    </p:spTree>
    <p:extLst>
      <p:ext uri="{BB962C8B-B14F-4D97-AF65-F5344CB8AC3E}">
        <p14:creationId xmlns:p14="http://schemas.microsoft.com/office/powerpoint/2010/main" val="6804344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Persistent disks</a:t>
            </a:r>
            <a:endParaRPr lang="en" dirty="0">
              <a:solidFill>
                <a:srgbClr val="138A7E"/>
              </a:solidFill>
            </a:endParaRPr>
          </a:p>
        </p:txBody>
      </p:sp>
      <p:pic>
        <p:nvPicPr>
          <p:cNvPr id="5" name="Shape 1195"/>
          <p:cNvPicPr preferRelativeResize="0"/>
          <p:nvPr/>
        </p:nvPicPr>
        <p:blipFill rotWithShape="1">
          <a:blip r:embed="rId3">
            <a:alphaModFix/>
          </a:blip>
          <a:srcRect/>
          <a:stretch/>
        </p:blipFill>
        <p:spPr>
          <a:xfrm>
            <a:off x="5235129" y="1014299"/>
            <a:ext cx="478500" cy="560700"/>
          </a:xfrm>
          <a:prstGeom prst="rect">
            <a:avLst/>
          </a:prstGeom>
          <a:noFill/>
          <a:ln>
            <a:noFill/>
          </a:ln>
        </p:spPr>
      </p:pic>
      <p:sp>
        <p:nvSpPr>
          <p:cNvPr id="6" name="Disco magnético 5"/>
          <p:cNvSpPr/>
          <p:nvPr/>
        </p:nvSpPr>
        <p:spPr>
          <a:xfrm>
            <a:off x="6126433" y="1054257"/>
            <a:ext cx="408792" cy="48803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1200" dirty="0" smtClean="0">
                <a:solidFill>
                  <a:srgbClr val="138A7E"/>
                </a:solidFill>
              </a:rPr>
              <a:t>PD</a:t>
            </a:r>
            <a:endParaRPr lang="en" sz="1200" dirty="0">
              <a:solidFill>
                <a:srgbClr val="138A7E"/>
              </a:solidFill>
            </a:endParaRPr>
          </a:p>
        </p:txBody>
      </p:sp>
      <p:sp>
        <p:nvSpPr>
          <p:cNvPr id="7" name="Marcador de texto 2"/>
          <p:cNvSpPr>
            <a:spLocks noGrp="1"/>
          </p:cNvSpPr>
          <p:nvPr>
            <p:ph type="body" idx="1"/>
          </p:nvPr>
        </p:nvSpPr>
        <p:spPr>
          <a:xfrm>
            <a:off x="163517" y="953888"/>
            <a:ext cx="4218735" cy="3526660"/>
          </a:xfrm>
        </p:spPr>
        <p:txBody>
          <a:bodyPr/>
          <a:lstStyle/>
          <a:p>
            <a:pPr marL="457200" indent="-457200">
              <a:buFont typeface="+mj-lt"/>
              <a:buAutoNum type="arabicPeriod"/>
            </a:pPr>
            <a:r>
              <a:rPr lang="en" sz="2400" dirty="0" smtClean="0"/>
              <a:t>A PD is attached to a VM</a:t>
            </a:r>
          </a:p>
          <a:p>
            <a:pPr marL="0" indent="0">
              <a:buNone/>
            </a:pPr>
            <a:endParaRPr lang="en" sz="2400" dirty="0" smtClean="0"/>
          </a:p>
          <a:p>
            <a:pPr marL="457200" indent="-457200">
              <a:buFont typeface="+mj-lt"/>
              <a:buAutoNum type="arabicPeriod"/>
            </a:pPr>
            <a:r>
              <a:rPr lang="en" sz="2400" dirty="0" smtClean="0"/>
              <a:t>If the VM is deleted, the PD remains</a:t>
            </a:r>
          </a:p>
          <a:p>
            <a:pPr marL="0" indent="0">
              <a:buNone/>
            </a:pPr>
            <a:endParaRPr lang="en" sz="2400" dirty="0" smtClean="0"/>
          </a:p>
          <a:p>
            <a:pPr marL="457200" indent="-457200">
              <a:buFont typeface="+mj-lt"/>
              <a:buAutoNum type="arabicPeriod"/>
            </a:pPr>
            <a:r>
              <a:rPr lang="en" sz="2400" dirty="0" smtClean="0"/>
              <a:t>The old PD is reattached to the new VM</a:t>
            </a:r>
          </a:p>
        </p:txBody>
      </p:sp>
      <p:cxnSp>
        <p:nvCxnSpPr>
          <p:cNvPr id="9" name="Conector recto de flecha 8"/>
          <p:cNvCxnSpPr>
            <a:stCxn id="6" idx="2"/>
            <a:endCxn id="5" idx="3"/>
          </p:cNvCxnSpPr>
          <p:nvPr/>
        </p:nvCxnSpPr>
        <p:spPr>
          <a:xfrm flipH="1" flipV="1">
            <a:off x="5713629" y="1294649"/>
            <a:ext cx="412804" cy="36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 name="Shape 1195"/>
          <p:cNvPicPr preferRelativeResize="0"/>
          <p:nvPr/>
        </p:nvPicPr>
        <p:blipFill rotWithShape="1">
          <a:blip r:embed="rId3">
            <a:alphaModFix amt="25000"/>
          </a:blip>
          <a:srcRect/>
          <a:stretch/>
        </p:blipFill>
        <p:spPr>
          <a:xfrm>
            <a:off x="5235129" y="1940711"/>
            <a:ext cx="478500" cy="560700"/>
          </a:xfrm>
          <a:prstGeom prst="rect">
            <a:avLst/>
          </a:prstGeom>
          <a:noFill/>
          <a:ln>
            <a:noFill/>
          </a:ln>
        </p:spPr>
      </p:pic>
      <p:sp>
        <p:nvSpPr>
          <p:cNvPr id="11" name="Disco magnético 10"/>
          <p:cNvSpPr/>
          <p:nvPr/>
        </p:nvSpPr>
        <p:spPr>
          <a:xfrm>
            <a:off x="6126433" y="1980669"/>
            <a:ext cx="408792" cy="48803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1200" dirty="0" smtClean="0">
                <a:solidFill>
                  <a:srgbClr val="138A7E"/>
                </a:solidFill>
              </a:rPr>
              <a:t>PD</a:t>
            </a:r>
            <a:endParaRPr lang="en" sz="1200" dirty="0">
              <a:solidFill>
                <a:srgbClr val="138A7E"/>
              </a:solidFill>
            </a:endParaRPr>
          </a:p>
        </p:txBody>
      </p:sp>
      <p:pic>
        <p:nvPicPr>
          <p:cNvPr id="13" name="Shape 1195"/>
          <p:cNvPicPr preferRelativeResize="0"/>
          <p:nvPr/>
        </p:nvPicPr>
        <p:blipFill rotWithShape="1">
          <a:blip r:embed="rId3">
            <a:alphaModFix/>
          </a:blip>
          <a:srcRect/>
          <a:stretch/>
        </p:blipFill>
        <p:spPr>
          <a:xfrm>
            <a:off x="5235129" y="3693729"/>
            <a:ext cx="478500" cy="560700"/>
          </a:xfrm>
          <a:prstGeom prst="rect">
            <a:avLst/>
          </a:prstGeom>
          <a:noFill/>
          <a:ln>
            <a:noFill/>
          </a:ln>
        </p:spPr>
      </p:pic>
      <p:sp>
        <p:nvSpPr>
          <p:cNvPr id="14" name="Disco magnético 13"/>
          <p:cNvSpPr/>
          <p:nvPr/>
        </p:nvSpPr>
        <p:spPr>
          <a:xfrm>
            <a:off x="6126433" y="3077567"/>
            <a:ext cx="408792" cy="48803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1200" dirty="0" smtClean="0">
                <a:solidFill>
                  <a:srgbClr val="138A7E"/>
                </a:solidFill>
              </a:rPr>
              <a:t>PD</a:t>
            </a:r>
            <a:endParaRPr lang="en" sz="1200" dirty="0">
              <a:solidFill>
                <a:srgbClr val="138A7E"/>
              </a:solidFill>
            </a:endParaRPr>
          </a:p>
        </p:txBody>
      </p:sp>
      <p:cxnSp>
        <p:nvCxnSpPr>
          <p:cNvPr id="15" name="Conector recto de flecha 14"/>
          <p:cNvCxnSpPr>
            <a:stCxn id="14" idx="2"/>
            <a:endCxn id="13" idx="3"/>
          </p:cNvCxnSpPr>
          <p:nvPr/>
        </p:nvCxnSpPr>
        <p:spPr>
          <a:xfrm flipH="1">
            <a:off x="5713629" y="3321585"/>
            <a:ext cx="412804" cy="6524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9" name="Shape 1195"/>
          <p:cNvPicPr preferRelativeResize="0"/>
          <p:nvPr/>
        </p:nvPicPr>
        <p:blipFill rotWithShape="1">
          <a:blip r:embed="rId3">
            <a:alphaModFix amt="25000"/>
          </a:blip>
          <a:srcRect/>
          <a:stretch/>
        </p:blipFill>
        <p:spPr>
          <a:xfrm>
            <a:off x="5235129" y="3077567"/>
            <a:ext cx="478500" cy="560700"/>
          </a:xfrm>
          <a:prstGeom prst="rect">
            <a:avLst/>
          </a:prstGeom>
          <a:noFill/>
          <a:ln>
            <a:noFill/>
          </a:ln>
        </p:spPr>
      </p:pic>
      <p:pic>
        <p:nvPicPr>
          <p:cNvPr id="23" name="Imagen 22" descr="PngMedium-X-icon-103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5129" y="1940209"/>
            <a:ext cx="530897" cy="530897"/>
          </a:xfrm>
          <a:prstGeom prst="rect">
            <a:avLst/>
          </a:prstGeom>
        </p:spPr>
      </p:pic>
      <p:pic>
        <p:nvPicPr>
          <p:cNvPr id="24" name="Imagen 23" descr="PngMedium-X-icon-103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5129" y="3077567"/>
            <a:ext cx="530897" cy="530897"/>
          </a:xfrm>
          <a:prstGeom prst="rect">
            <a:avLst/>
          </a:prstGeom>
        </p:spPr>
      </p:pic>
    </p:spTree>
    <p:extLst>
      <p:ext uri="{BB962C8B-B14F-4D97-AF65-F5344CB8AC3E}">
        <p14:creationId xmlns:p14="http://schemas.microsoft.com/office/powerpoint/2010/main" val="14429079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Persistent disk migration</a:t>
            </a:r>
            <a:endParaRPr lang="en" dirty="0">
              <a:solidFill>
                <a:srgbClr val="138A7E"/>
              </a:solidFill>
            </a:endParaRPr>
          </a:p>
        </p:txBody>
      </p:sp>
      <p:pic>
        <p:nvPicPr>
          <p:cNvPr id="5" name="Shape 1195"/>
          <p:cNvPicPr preferRelativeResize="0"/>
          <p:nvPr/>
        </p:nvPicPr>
        <p:blipFill rotWithShape="1">
          <a:blip r:embed="rId3">
            <a:alphaModFix/>
          </a:blip>
          <a:srcRect/>
          <a:stretch/>
        </p:blipFill>
        <p:spPr>
          <a:xfrm>
            <a:off x="5409548" y="1003850"/>
            <a:ext cx="478500" cy="560700"/>
          </a:xfrm>
          <a:prstGeom prst="rect">
            <a:avLst/>
          </a:prstGeom>
          <a:noFill/>
          <a:ln>
            <a:noFill/>
          </a:ln>
        </p:spPr>
      </p:pic>
      <p:sp>
        <p:nvSpPr>
          <p:cNvPr id="6" name="Disco magnético 5"/>
          <p:cNvSpPr/>
          <p:nvPr/>
        </p:nvSpPr>
        <p:spPr>
          <a:xfrm>
            <a:off x="6300852" y="932991"/>
            <a:ext cx="332484" cy="37037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800" dirty="0" smtClean="0">
                <a:solidFill>
                  <a:srgbClr val="138A7E"/>
                </a:solidFill>
              </a:rPr>
              <a:t>PD</a:t>
            </a:r>
            <a:endParaRPr lang="en" sz="800" dirty="0">
              <a:solidFill>
                <a:srgbClr val="138A7E"/>
              </a:solidFill>
            </a:endParaRPr>
          </a:p>
        </p:txBody>
      </p:sp>
      <p:sp>
        <p:nvSpPr>
          <p:cNvPr id="7" name="Marcador de texto 2"/>
          <p:cNvSpPr>
            <a:spLocks noGrp="1"/>
          </p:cNvSpPr>
          <p:nvPr>
            <p:ph type="body" idx="1"/>
          </p:nvPr>
        </p:nvSpPr>
        <p:spPr>
          <a:xfrm>
            <a:off x="163517" y="953888"/>
            <a:ext cx="4447659" cy="3526660"/>
          </a:xfrm>
        </p:spPr>
        <p:txBody>
          <a:bodyPr/>
          <a:lstStyle/>
          <a:p>
            <a:pPr marL="457200" indent="-457200">
              <a:buFont typeface="+mj-lt"/>
              <a:buAutoNum type="arabicPeriod"/>
            </a:pPr>
            <a:r>
              <a:rPr lang="en" sz="2400" dirty="0" smtClean="0"/>
              <a:t>A new PD is created with the new properties</a:t>
            </a:r>
          </a:p>
          <a:p>
            <a:pPr marL="457200" indent="-457200">
              <a:buFont typeface="+mj-lt"/>
              <a:buAutoNum type="arabicPeriod"/>
            </a:pPr>
            <a:r>
              <a:rPr lang="en" sz="2400" dirty="0" smtClean="0"/>
              <a:t>The new PD is attached to the VM</a:t>
            </a:r>
          </a:p>
          <a:p>
            <a:pPr marL="457200" indent="-457200">
              <a:buFont typeface="+mj-lt"/>
              <a:buAutoNum type="arabicPeriod"/>
            </a:pPr>
            <a:r>
              <a:rPr lang="en" sz="2400" dirty="0" smtClean="0"/>
              <a:t>The BOSH agent migrates the data from the old PD to the new PD</a:t>
            </a:r>
          </a:p>
          <a:p>
            <a:pPr marL="457200" indent="-457200">
              <a:buFont typeface="+mj-lt"/>
              <a:buAutoNum type="arabicPeriod"/>
            </a:pPr>
            <a:r>
              <a:rPr lang="en" sz="2400" dirty="0" smtClean="0"/>
              <a:t>The old PD is detached and deleted</a:t>
            </a:r>
          </a:p>
        </p:txBody>
      </p:sp>
      <p:cxnSp>
        <p:nvCxnSpPr>
          <p:cNvPr id="9" name="Conector recto de flecha 8"/>
          <p:cNvCxnSpPr>
            <a:stCxn id="6" idx="2"/>
            <a:endCxn id="5" idx="3"/>
          </p:cNvCxnSpPr>
          <p:nvPr/>
        </p:nvCxnSpPr>
        <p:spPr>
          <a:xfrm flipH="1">
            <a:off x="5888048" y="1118178"/>
            <a:ext cx="412804" cy="1660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Disco magnético 15"/>
          <p:cNvSpPr/>
          <p:nvPr/>
        </p:nvSpPr>
        <p:spPr>
          <a:xfrm>
            <a:off x="6311754" y="1379363"/>
            <a:ext cx="332484" cy="37037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800" dirty="0" smtClean="0">
                <a:solidFill>
                  <a:srgbClr val="138A7E"/>
                </a:solidFill>
              </a:rPr>
              <a:t>PD</a:t>
            </a:r>
            <a:endParaRPr lang="en" sz="800" dirty="0">
              <a:solidFill>
                <a:srgbClr val="138A7E"/>
              </a:solidFill>
            </a:endParaRPr>
          </a:p>
        </p:txBody>
      </p:sp>
      <p:pic>
        <p:nvPicPr>
          <p:cNvPr id="17" name="Shape 1195"/>
          <p:cNvPicPr preferRelativeResize="0"/>
          <p:nvPr/>
        </p:nvPicPr>
        <p:blipFill rotWithShape="1">
          <a:blip r:embed="rId3">
            <a:alphaModFix/>
          </a:blip>
          <a:srcRect/>
          <a:stretch/>
        </p:blipFill>
        <p:spPr>
          <a:xfrm>
            <a:off x="5431350" y="1892106"/>
            <a:ext cx="478500" cy="560700"/>
          </a:xfrm>
          <a:prstGeom prst="rect">
            <a:avLst/>
          </a:prstGeom>
          <a:noFill/>
          <a:ln>
            <a:noFill/>
          </a:ln>
        </p:spPr>
      </p:pic>
      <p:sp>
        <p:nvSpPr>
          <p:cNvPr id="18" name="Disco magnético 17"/>
          <p:cNvSpPr/>
          <p:nvPr/>
        </p:nvSpPr>
        <p:spPr>
          <a:xfrm>
            <a:off x="6322654" y="1821247"/>
            <a:ext cx="332484" cy="37037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800" dirty="0" smtClean="0">
                <a:solidFill>
                  <a:srgbClr val="138A7E"/>
                </a:solidFill>
              </a:rPr>
              <a:t>PD</a:t>
            </a:r>
            <a:endParaRPr lang="en" sz="800" dirty="0">
              <a:solidFill>
                <a:srgbClr val="138A7E"/>
              </a:solidFill>
            </a:endParaRPr>
          </a:p>
        </p:txBody>
      </p:sp>
      <p:cxnSp>
        <p:nvCxnSpPr>
          <p:cNvPr id="20" name="Conector recto de flecha 19"/>
          <p:cNvCxnSpPr>
            <a:stCxn id="18" idx="2"/>
            <a:endCxn id="17" idx="3"/>
          </p:cNvCxnSpPr>
          <p:nvPr/>
        </p:nvCxnSpPr>
        <p:spPr>
          <a:xfrm flipH="1">
            <a:off x="5909850" y="2006434"/>
            <a:ext cx="412804" cy="1660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Disco magnético 20"/>
          <p:cNvSpPr/>
          <p:nvPr/>
        </p:nvSpPr>
        <p:spPr>
          <a:xfrm>
            <a:off x="6333556" y="2267619"/>
            <a:ext cx="332484" cy="37037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800" dirty="0" smtClean="0">
                <a:solidFill>
                  <a:srgbClr val="138A7E"/>
                </a:solidFill>
              </a:rPr>
              <a:t>PD</a:t>
            </a:r>
            <a:endParaRPr lang="en" sz="800" dirty="0">
              <a:solidFill>
                <a:srgbClr val="138A7E"/>
              </a:solidFill>
            </a:endParaRPr>
          </a:p>
        </p:txBody>
      </p:sp>
      <p:cxnSp>
        <p:nvCxnSpPr>
          <p:cNvPr id="22" name="Conector recto de flecha 21"/>
          <p:cNvCxnSpPr>
            <a:stCxn id="21" idx="2"/>
          </p:cNvCxnSpPr>
          <p:nvPr/>
        </p:nvCxnSpPr>
        <p:spPr>
          <a:xfrm flipH="1" flipV="1">
            <a:off x="5909850" y="2191621"/>
            <a:ext cx="423706" cy="2611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5" name="Shape 1195"/>
          <p:cNvPicPr preferRelativeResize="0"/>
          <p:nvPr/>
        </p:nvPicPr>
        <p:blipFill rotWithShape="1">
          <a:blip r:embed="rId3">
            <a:alphaModFix/>
          </a:blip>
          <a:srcRect/>
          <a:stretch/>
        </p:blipFill>
        <p:spPr>
          <a:xfrm>
            <a:off x="5442252" y="2796714"/>
            <a:ext cx="478500" cy="560700"/>
          </a:xfrm>
          <a:prstGeom prst="rect">
            <a:avLst/>
          </a:prstGeom>
          <a:noFill/>
          <a:ln>
            <a:noFill/>
          </a:ln>
        </p:spPr>
      </p:pic>
      <p:sp>
        <p:nvSpPr>
          <p:cNvPr id="26" name="Disco magnético 25"/>
          <p:cNvSpPr/>
          <p:nvPr/>
        </p:nvSpPr>
        <p:spPr>
          <a:xfrm>
            <a:off x="6333556" y="2725855"/>
            <a:ext cx="332484" cy="37037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800" dirty="0" smtClean="0">
                <a:solidFill>
                  <a:srgbClr val="138A7E"/>
                </a:solidFill>
              </a:rPr>
              <a:t>PD</a:t>
            </a:r>
            <a:endParaRPr lang="en" sz="800" dirty="0">
              <a:solidFill>
                <a:srgbClr val="138A7E"/>
              </a:solidFill>
            </a:endParaRPr>
          </a:p>
        </p:txBody>
      </p:sp>
      <p:cxnSp>
        <p:nvCxnSpPr>
          <p:cNvPr id="27" name="Conector recto de flecha 26"/>
          <p:cNvCxnSpPr>
            <a:stCxn id="26" idx="2"/>
            <a:endCxn id="25" idx="3"/>
          </p:cNvCxnSpPr>
          <p:nvPr/>
        </p:nvCxnSpPr>
        <p:spPr>
          <a:xfrm flipH="1">
            <a:off x="5920752" y="2911042"/>
            <a:ext cx="412804" cy="1660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Disco magnético 27"/>
          <p:cNvSpPr/>
          <p:nvPr/>
        </p:nvSpPr>
        <p:spPr>
          <a:xfrm>
            <a:off x="6344458" y="3172227"/>
            <a:ext cx="332484" cy="37037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800" dirty="0" smtClean="0">
                <a:solidFill>
                  <a:srgbClr val="138A7E"/>
                </a:solidFill>
              </a:rPr>
              <a:t>PD</a:t>
            </a:r>
            <a:endParaRPr lang="en" sz="800" dirty="0">
              <a:solidFill>
                <a:srgbClr val="138A7E"/>
              </a:solidFill>
            </a:endParaRPr>
          </a:p>
        </p:txBody>
      </p:sp>
      <p:cxnSp>
        <p:nvCxnSpPr>
          <p:cNvPr id="29" name="Conector recto de flecha 28"/>
          <p:cNvCxnSpPr>
            <a:stCxn id="28" idx="2"/>
          </p:cNvCxnSpPr>
          <p:nvPr/>
        </p:nvCxnSpPr>
        <p:spPr>
          <a:xfrm flipH="1" flipV="1">
            <a:off x="5920752" y="3096229"/>
            <a:ext cx="423706" cy="2611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5" name="Shape 1195"/>
          <p:cNvPicPr preferRelativeResize="0"/>
          <p:nvPr/>
        </p:nvPicPr>
        <p:blipFill rotWithShape="1">
          <a:blip r:embed="rId3">
            <a:alphaModFix/>
          </a:blip>
          <a:srcRect/>
          <a:stretch/>
        </p:blipFill>
        <p:spPr>
          <a:xfrm>
            <a:off x="5425899" y="3766955"/>
            <a:ext cx="478500" cy="560700"/>
          </a:xfrm>
          <a:prstGeom prst="rect">
            <a:avLst/>
          </a:prstGeom>
          <a:noFill/>
          <a:ln>
            <a:noFill/>
          </a:ln>
        </p:spPr>
      </p:pic>
      <p:sp>
        <p:nvSpPr>
          <p:cNvPr id="36" name="Disco magnético 35"/>
          <p:cNvSpPr/>
          <p:nvPr/>
        </p:nvSpPr>
        <p:spPr>
          <a:xfrm>
            <a:off x="6317203" y="3696096"/>
            <a:ext cx="332484" cy="37037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800" dirty="0" smtClean="0">
                <a:solidFill>
                  <a:srgbClr val="138A7E"/>
                </a:solidFill>
              </a:rPr>
              <a:t>PD</a:t>
            </a:r>
            <a:endParaRPr lang="en" sz="800" dirty="0">
              <a:solidFill>
                <a:srgbClr val="138A7E"/>
              </a:solidFill>
            </a:endParaRPr>
          </a:p>
        </p:txBody>
      </p:sp>
      <p:sp>
        <p:nvSpPr>
          <p:cNvPr id="38" name="Disco magnético 37"/>
          <p:cNvSpPr/>
          <p:nvPr/>
        </p:nvSpPr>
        <p:spPr>
          <a:xfrm>
            <a:off x="6328105" y="4142468"/>
            <a:ext cx="332484" cy="370374"/>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800" dirty="0" smtClean="0">
                <a:solidFill>
                  <a:srgbClr val="138A7E"/>
                </a:solidFill>
              </a:rPr>
              <a:t>PD</a:t>
            </a:r>
            <a:endParaRPr lang="en" sz="800" dirty="0">
              <a:solidFill>
                <a:srgbClr val="138A7E"/>
              </a:solidFill>
            </a:endParaRPr>
          </a:p>
        </p:txBody>
      </p:sp>
      <p:cxnSp>
        <p:nvCxnSpPr>
          <p:cNvPr id="39" name="Conector recto de flecha 38"/>
          <p:cNvCxnSpPr>
            <a:stCxn id="38" idx="2"/>
          </p:cNvCxnSpPr>
          <p:nvPr/>
        </p:nvCxnSpPr>
        <p:spPr>
          <a:xfrm flipH="1" flipV="1">
            <a:off x="5904399" y="4066470"/>
            <a:ext cx="423706" cy="2611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40" name="Imagen 39" descr="PngMedium-X-icon-103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203" y="3696096"/>
            <a:ext cx="375513" cy="375513"/>
          </a:xfrm>
          <a:prstGeom prst="rect">
            <a:avLst/>
          </a:prstGeom>
        </p:spPr>
      </p:pic>
      <p:cxnSp>
        <p:nvCxnSpPr>
          <p:cNvPr id="42" name="Conector curvado 41"/>
          <p:cNvCxnSpPr>
            <a:stCxn id="26" idx="4"/>
            <a:endCxn id="28" idx="4"/>
          </p:cNvCxnSpPr>
          <p:nvPr/>
        </p:nvCxnSpPr>
        <p:spPr>
          <a:xfrm>
            <a:off x="6666040" y="2911042"/>
            <a:ext cx="10902" cy="446372"/>
          </a:xfrm>
          <a:prstGeom prst="curvedConnector3">
            <a:avLst>
              <a:gd name="adj1" fmla="val 219686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27655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BOSH documentation</a:t>
            </a:r>
            <a:endParaRPr lang="en" dirty="0">
              <a:solidFill>
                <a:srgbClr val="138A7E"/>
              </a:solidFill>
            </a:endParaRPr>
          </a:p>
        </p:txBody>
      </p:sp>
      <p:sp>
        <p:nvSpPr>
          <p:cNvPr id="3" name="Marcador de texto 2"/>
          <p:cNvSpPr>
            <a:spLocks noGrp="1"/>
          </p:cNvSpPr>
          <p:nvPr>
            <p:ph type="body" idx="1"/>
          </p:nvPr>
        </p:nvSpPr>
        <p:spPr>
          <a:xfrm>
            <a:off x="163517" y="953888"/>
            <a:ext cx="8742701" cy="3526660"/>
          </a:xfrm>
        </p:spPr>
        <p:txBody>
          <a:bodyPr anchor="ctr"/>
          <a:lstStyle/>
          <a:p>
            <a:pPr marL="0" indent="0" algn="ctr">
              <a:buNone/>
            </a:pPr>
            <a:r>
              <a:rPr lang="en" sz="5400" dirty="0">
                <a:hlinkClick r:id="rId3"/>
              </a:rPr>
              <a:t>http://bosh.io/docs</a:t>
            </a:r>
            <a:endParaRPr lang="en" sz="5400" dirty="0" smtClean="0"/>
          </a:p>
        </p:txBody>
      </p:sp>
    </p:spTree>
    <p:extLst>
      <p:ext uri="{BB962C8B-B14F-4D97-AF65-F5344CB8AC3E}">
        <p14:creationId xmlns:p14="http://schemas.microsoft.com/office/powerpoint/2010/main" val="32217483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40" name="Shape 140"/>
          <p:cNvSpPr txBox="1"/>
          <p:nvPr/>
        </p:nvSpPr>
        <p:spPr>
          <a:xfrm>
            <a:off x="446036" y="1487155"/>
            <a:ext cx="4039778" cy="17917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dirty="0" smtClean="0">
                <a:solidFill>
                  <a:schemeClr val="lt1"/>
                </a:solidFill>
                <a:latin typeface="Roboto"/>
                <a:ea typeface="Roboto"/>
                <a:cs typeface="Roboto"/>
                <a:sym typeface="Roboto"/>
              </a:rPr>
              <a:t>Troubleshooting a BOSH deployment</a:t>
            </a: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p:txBody>
      </p:sp>
      <p:pic>
        <p:nvPicPr>
          <p:cNvPr id="141" name="Shape 141"/>
          <p:cNvPicPr preferRelativeResize="0"/>
          <p:nvPr/>
        </p:nvPicPr>
        <p:blipFill rotWithShape="1">
          <a:blip r:embed="rId4">
            <a:alphaModFix/>
          </a:blip>
          <a:srcRect/>
          <a:stretch/>
        </p:blipFill>
        <p:spPr>
          <a:xfrm>
            <a:off x="566612" y="0"/>
            <a:ext cx="2045955" cy="801793"/>
          </a:xfrm>
          <a:prstGeom prst="rect">
            <a:avLst/>
          </a:prstGeom>
          <a:noFill/>
          <a:ln>
            <a:noFill/>
          </a:ln>
        </p:spPr>
      </p:pic>
    </p:spTree>
    <p:extLst>
      <p:ext uri="{BB962C8B-B14F-4D97-AF65-F5344CB8AC3E}">
        <p14:creationId xmlns:p14="http://schemas.microsoft.com/office/powerpoint/2010/main" val="100331613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BOSH tasks</a:t>
            </a:r>
            <a:endParaRPr lang="en" dirty="0">
              <a:solidFill>
                <a:srgbClr val="138A7E"/>
              </a:solidFill>
            </a:endParaRPr>
          </a:p>
        </p:txBody>
      </p:sp>
      <p:sp>
        <p:nvSpPr>
          <p:cNvPr id="4" name="Marcador de texto 2"/>
          <p:cNvSpPr>
            <a:spLocks noGrp="1"/>
          </p:cNvSpPr>
          <p:nvPr>
            <p:ph type="body" idx="1"/>
          </p:nvPr>
        </p:nvSpPr>
        <p:spPr>
          <a:xfrm>
            <a:off x="163518" y="953889"/>
            <a:ext cx="2736182" cy="457866"/>
          </a:xfrm>
        </p:spPr>
        <p:txBody>
          <a:bodyPr/>
          <a:lstStyle/>
          <a:p>
            <a:pPr marL="0" indent="0">
              <a:buNone/>
            </a:pPr>
            <a:r>
              <a:rPr lang="en" sz="1400" dirty="0"/>
              <a:t>bosh </a:t>
            </a:r>
            <a:r>
              <a:rPr lang="en" sz="1400" dirty="0" smtClean="0"/>
              <a:t>tasks recent</a:t>
            </a:r>
          </a:p>
        </p:txBody>
      </p:sp>
      <p:pic>
        <p:nvPicPr>
          <p:cNvPr id="10" name="Imagen 9" descr="Screen Shot 2016-01-10 at 16.10.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79" y="1597081"/>
            <a:ext cx="8579281" cy="2074956"/>
          </a:xfrm>
          <a:prstGeom prst="rect">
            <a:avLst/>
          </a:prstGeom>
        </p:spPr>
      </p:pic>
    </p:spTree>
    <p:extLst>
      <p:ext uri="{BB962C8B-B14F-4D97-AF65-F5344CB8AC3E}">
        <p14:creationId xmlns:p14="http://schemas.microsoft.com/office/powerpoint/2010/main" val="42822632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966" y="320039"/>
            <a:ext cx="8748153" cy="363558"/>
          </a:xfrm>
        </p:spPr>
        <p:txBody>
          <a:bodyPr/>
          <a:lstStyle/>
          <a:p>
            <a:r>
              <a:rPr lang="en" dirty="0" smtClean="0">
                <a:solidFill>
                  <a:srgbClr val="138A7E"/>
                </a:solidFill>
              </a:rPr>
              <a:t>What is </a:t>
            </a:r>
            <a:r>
              <a:rPr lang="en-US" dirty="0" smtClean="0">
                <a:solidFill>
                  <a:srgbClr val="138A7E"/>
                </a:solidFill>
              </a:rPr>
              <a:t>a BOSH deployment</a:t>
            </a:r>
            <a:r>
              <a:rPr lang="en" dirty="0" smtClean="0">
                <a:solidFill>
                  <a:srgbClr val="138A7E"/>
                </a:solidFill>
              </a:rPr>
              <a:t>?</a:t>
            </a:r>
            <a:endParaRPr lang="en" dirty="0">
              <a:solidFill>
                <a:srgbClr val="138A7E"/>
              </a:solidFill>
            </a:endParaRPr>
          </a:p>
        </p:txBody>
      </p:sp>
      <p:sp>
        <p:nvSpPr>
          <p:cNvPr id="3" name="Marcador de texto 2"/>
          <p:cNvSpPr>
            <a:spLocks noGrp="1"/>
          </p:cNvSpPr>
          <p:nvPr>
            <p:ph type="body" idx="1"/>
          </p:nvPr>
        </p:nvSpPr>
        <p:spPr>
          <a:xfrm>
            <a:off x="168966" y="953888"/>
            <a:ext cx="8748154" cy="1041100"/>
          </a:xfrm>
        </p:spPr>
        <p:txBody>
          <a:bodyPr/>
          <a:lstStyle/>
          <a:p>
            <a:pPr marL="0" indent="0">
              <a:buNone/>
            </a:pPr>
            <a:r>
              <a:rPr lang="en" dirty="0"/>
              <a:t>An encapsulation of software and configuration </a:t>
            </a:r>
            <a:r>
              <a:rPr lang="en" dirty="0" smtClean="0"/>
              <a:t>to be deployed </a:t>
            </a:r>
            <a:r>
              <a:rPr lang="en" dirty="0"/>
              <a:t>to the </a:t>
            </a:r>
            <a:r>
              <a:rPr lang="en" dirty="0" smtClean="0"/>
              <a:t>cloud.</a:t>
            </a:r>
            <a:endParaRPr lang="en" dirty="0"/>
          </a:p>
          <a:p>
            <a:pPr marL="179388" indent="-179388"/>
            <a:endParaRPr lang="en" dirty="0" smtClean="0"/>
          </a:p>
        </p:txBody>
      </p:sp>
      <p:sp>
        <p:nvSpPr>
          <p:cNvPr id="4" name="Marcador de texto 2"/>
          <p:cNvSpPr txBox="1">
            <a:spLocks/>
          </p:cNvSpPr>
          <p:nvPr/>
        </p:nvSpPr>
        <p:spPr>
          <a:xfrm>
            <a:off x="168966" y="2163517"/>
            <a:ext cx="6110082" cy="237698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65100" algn="l" rtl="0">
              <a:lnSpc>
                <a:spcPct val="100000"/>
              </a:lnSpc>
              <a:spcBef>
                <a:spcPts val="560"/>
              </a:spcBef>
              <a:spcAft>
                <a:spcPts val="0"/>
              </a:spcAft>
              <a:buClr>
                <a:schemeClr val="lt1"/>
              </a:buClr>
              <a:buSzPct val="100000"/>
              <a:buFont typeface="Arial"/>
              <a:buChar char="•"/>
              <a:defRPr sz="2800" b="0" i="0" u="none" strike="noStrike" cap="none">
                <a:solidFill>
                  <a:schemeClr val="lt1"/>
                </a:solidFill>
                <a:latin typeface="Arial"/>
                <a:ea typeface="Arial"/>
                <a:cs typeface="Arial"/>
                <a:sym typeface="Arial"/>
                <a:rtl val="0"/>
              </a:defRPr>
            </a:lvl1pPr>
            <a:lvl2pPr marL="742950" marR="0" lvl="1" indent="-133350" algn="l" rtl="0">
              <a:lnSpc>
                <a:spcPct val="100000"/>
              </a:lnSpc>
              <a:spcBef>
                <a:spcPts val="480"/>
              </a:spcBef>
              <a:spcAft>
                <a:spcPts val="0"/>
              </a:spcAft>
              <a:buClr>
                <a:schemeClr val="lt1"/>
              </a:buClr>
              <a:buSzPct val="100000"/>
              <a:buFont typeface="Arial"/>
              <a:buChar char="–"/>
              <a:defRPr sz="2400" b="0" i="0" u="none" strike="noStrike" cap="none">
                <a:solidFill>
                  <a:schemeClr val="lt1"/>
                </a:solidFill>
                <a:latin typeface="Arial"/>
                <a:ea typeface="Arial"/>
                <a:cs typeface="Arial"/>
                <a:sym typeface="Arial"/>
                <a:rtl val="0"/>
              </a:defRPr>
            </a:lvl2pPr>
            <a:lvl3pPr marL="1143000" marR="0" lvl="2"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rtl val="0"/>
              </a:defRPr>
            </a:lvl3pPr>
            <a:lvl4pPr marL="1600200" marR="0" lvl="3"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4pPr>
            <a:lvl5pPr marL="2057400" marR="0" lvl="4"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9pPr>
          </a:lstStyle>
          <a:p>
            <a:pPr marL="0" indent="0">
              <a:buNone/>
            </a:pPr>
            <a:r>
              <a:rPr lang="en" dirty="0"/>
              <a:t>In BOSH </a:t>
            </a:r>
            <a:r>
              <a:rPr lang="en" dirty="0" smtClean="0"/>
              <a:t>terminology, </a:t>
            </a:r>
            <a:r>
              <a:rPr lang="en" dirty="0"/>
              <a:t>an encapsulation of </a:t>
            </a:r>
            <a:r>
              <a:rPr lang="en" dirty="0" smtClean="0"/>
              <a:t>software </a:t>
            </a:r>
            <a:r>
              <a:rPr lang="en" dirty="0" smtClean="0">
                <a:solidFill>
                  <a:srgbClr val="138A7E"/>
                </a:solidFill>
              </a:rPr>
              <a:t>releases</a:t>
            </a:r>
            <a:r>
              <a:rPr lang="en" dirty="0" smtClean="0"/>
              <a:t> </a:t>
            </a:r>
            <a:r>
              <a:rPr lang="en" dirty="0"/>
              <a:t>and configuration declared via a </a:t>
            </a:r>
            <a:r>
              <a:rPr lang="en" dirty="0">
                <a:solidFill>
                  <a:srgbClr val="138A7E"/>
                </a:solidFill>
              </a:rPr>
              <a:t>manifest file</a:t>
            </a:r>
            <a:r>
              <a:rPr lang="en" dirty="0"/>
              <a:t> to be deployed on VMs built from </a:t>
            </a:r>
            <a:r>
              <a:rPr lang="en" dirty="0" smtClean="0">
                <a:solidFill>
                  <a:srgbClr val="138A7E"/>
                </a:solidFill>
              </a:rPr>
              <a:t>stemcells</a:t>
            </a:r>
            <a:r>
              <a:rPr lang="en" dirty="0" smtClean="0"/>
              <a:t>.</a:t>
            </a:r>
          </a:p>
        </p:txBody>
      </p:sp>
      <p:grpSp>
        <p:nvGrpSpPr>
          <p:cNvPr id="5" name="Shape 426"/>
          <p:cNvGrpSpPr/>
          <p:nvPr/>
        </p:nvGrpSpPr>
        <p:grpSpPr>
          <a:xfrm>
            <a:off x="6805466" y="2163518"/>
            <a:ext cx="1665772" cy="855716"/>
            <a:chOff x="38100" y="0"/>
            <a:chExt cx="2092499" cy="1037542"/>
          </a:xfrm>
        </p:grpSpPr>
        <p:sp>
          <p:nvSpPr>
            <p:cNvPr id="6" name="Shape 427"/>
            <p:cNvSpPr/>
            <p:nvPr/>
          </p:nvSpPr>
          <p:spPr>
            <a:xfrm>
              <a:off x="38100" y="664043"/>
              <a:ext cx="2092499" cy="373498"/>
            </a:xfrm>
            <a:prstGeom prst="rect">
              <a:avLst/>
            </a:prstGeom>
            <a:noFill/>
            <a:ln>
              <a:noFill/>
            </a:ln>
          </p:spPr>
          <p:txBody>
            <a:bodyPr lIns="0" tIns="0" rIns="0" bIns="0" anchor="t" anchorCtr="0">
              <a:noAutofit/>
            </a:bodyPr>
            <a:lstStyle/>
            <a:p>
              <a:pPr marL="0" marR="0" lvl="0" indent="0" algn="ctr" rtl="0">
                <a:spcBef>
                  <a:spcPts val="0"/>
                </a:spcBef>
                <a:buClr>
                  <a:schemeClr val="lt2"/>
                </a:buClr>
                <a:buSzPct val="25000"/>
                <a:buFont typeface="Arial"/>
                <a:buNone/>
              </a:pPr>
              <a:r>
                <a:rPr lang="en-US" sz="1300" b="0" i="0" u="none" strike="noStrike" cap="none">
                  <a:solidFill>
                    <a:schemeClr val="lt2"/>
                  </a:solidFill>
                  <a:latin typeface="Arial"/>
                  <a:ea typeface="Arial"/>
                  <a:cs typeface="Arial"/>
                  <a:sym typeface="Arial"/>
                </a:rPr>
                <a:t>Manifest</a:t>
              </a:r>
            </a:p>
          </p:txBody>
        </p:sp>
        <p:pic>
          <p:nvPicPr>
            <p:cNvPr id="7" name="Shape 428"/>
            <p:cNvPicPr preferRelativeResize="0"/>
            <p:nvPr/>
          </p:nvPicPr>
          <p:blipFill rotWithShape="1">
            <a:blip r:embed="rId3">
              <a:alphaModFix/>
            </a:blip>
            <a:srcRect/>
            <a:stretch/>
          </p:blipFill>
          <p:spPr>
            <a:xfrm>
              <a:off x="647020" y="0"/>
              <a:ext cx="798600" cy="715800"/>
            </a:xfrm>
            <a:prstGeom prst="rect">
              <a:avLst/>
            </a:prstGeom>
            <a:noFill/>
            <a:ln>
              <a:noFill/>
            </a:ln>
          </p:spPr>
        </p:pic>
      </p:grpSp>
      <p:pic>
        <p:nvPicPr>
          <p:cNvPr id="8" name="Shape 430"/>
          <p:cNvPicPr preferRelativeResize="0"/>
          <p:nvPr/>
        </p:nvPicPr>
        <p:blipFill rotWithShape="1">
          <a:blip r:embed="rId4">
            <a:alphaModFix/>
          </a:blip>
          <a:srcRect/>
          <a:stretch/>
        </p:blipFill>
        <p:spPr>
          <a:xfrm>
            <a:off x="8243708" y="3295999"/>
            <a:ext cx="579744" cy="526061"/>
          </a:xfrm>
          <a:prstGeom prst="rect">
            <a:avLst/>
          </a:prstGeom>
          <a:noFill/>
          <a:ln>
            <a:noFill/>
          </a:ln>
        </p:spPr>
      </p:pic>
      <p:pic>
        <p:nvPicPr>
          <p:cNvPr id="9" name="Shape 432"/>
          <p:cNvPicPr preferRelativeResize="0"/>
          <p:nvPr/>
        </p:nvPicPr>
        <p:blipFill rotWithShape="1">
          <a:blip r:embed="rId5">
            <a:alphaModFix/>
          </a:blip>
          <a:srcRect/>
          <a:stretch/>
        </p:blipFill>
        <p:spPr>
          <a:xfrm rot="18663868" flipV="1">
            <a:off x="6427199" y="2893559"/>
            <a:ext cx="1014346" cy="45719"/>
          </a:xfrm>
          <a:prstGeom prst="rect">
            <a:avLst/>
          </a:prstGeom>
          <a:noFill/>
          <a:ln>
            <a:noFill/>
          </a:ln>
        </p:spPr>
      </p:pic>
      <p:pic>
        <p:nvPicPr>
          <p:cNvPr id="10" name="Shape 433"/>
          <p:cNvPicPr preferRelativeResize="0"/>
          <p:nvPr/>
        </p:nvPicPr>
        <p:blipFill rotWithShape="1">
          <a:blip r:embed="rId6">
            <a:alphaModFix/>
          </a:blip>
          <a:srcRect/>
          <a:stretch/>
        </p:blipFill>
        <p:spPr>
          <a:xfrm>
            <a:off x="7018378" y="3505914"/>
            <a:ext cx="1261073" cy="45719"/>
          </a:xfrm>
          <a:prstGeom prst="rect">
            <a:avLst/>
          </a:prstGeom>
          <a:noFill/>
          <a:ln>
            <a:noFill/>
          </a:ln>
        </p:spPr>
      </p:pic>
      <p:pic>
        <p:nvPicPr>
          <p:cNvPr id="11" name="Shape 434"/>
          <p:cNvPicPr preferRelativeResize="0"/>
          <p:nvPr/>
        </p:nvPicPr>
        <p:blipFill rotWithShape="1">
          <a:blip r:embed="rId7">
            <a:alphaModFix/>
          </a:blip>
          <a:srcRect/>
          <a:stretch/>
        </p:blipFill>
        <p:spPr>
          <a:xfrm rot="3038789" flipV="1">
            <a:off x="7781678" y="2883401"/>
            <a:ext cx="908191" cy="56597"/>
          </a:xfrm>
          <a:prstGeom prst="rect">
            <a:avLst/>
          </a:prstGeom>
          <a:noFill/>
          <a:ln>
            <a:noFill/>
          </a:ln>
        </p:spPr>
      </p:pic>
      <p:sp>
        <p:nvSpPr>
          <p:cNvPr id="12" name="Shape 431"/>
          <p:cNvSpPr/>
          <p:nvPr/>
        </p:nvSpPr>
        <p:spPr>
          <a:xfrm>
            <a:off x="6139700" y="3836142"/>
            <a:ext cx="1150508" cy="269359"/>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300" b="0" i="0" u="none" strike="noStrike" cap="none" dirty="0" smtClean="0">
                <a:solidFill>
                  <a:srgbClr val="FFFFFF"/>
                </a:solidFill>
                <a:latin typeface="Arial"/>
                <a:ea typeface="Arial"/>
                <a:cs typeface="Arial"/>
                <a:sym typeface="Arial"/>
              </a:rPr>
              <a:t>Stemcell</a:t>
            </a:r>
            <a:endParaRPr lang="en-US" sz="1300" b="0" i="0" u="none" strike="noStrike" cap="none" dirty="0">
              <a:solidFill>
                <a:srgbClr val="FFFFFF"/>
              </a:solidFill>
              <a:latin typeface="Arial"/>
              <a:ea typeface="Arial"/>
              <a:cs typeface="Arial"/>
              <a:sym typeface="Arial"/>
            </a:endParaRPr>
          </a:p>
        </p:txBody>
      </p:sp>
      <p:pic>
        <p:nvPicPr>
          <p:cNvPr id="13" name="Imagen 12" descr="vmware-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10464" y="3349760"/>
            <a:ext cx="519530" cy="472300"/>
          </a:xfrm>
          <a:prstGeom prst="rect">
            <a:avLst/>
          </a:prstGeom>
        </p:spPr>
      </p:pic>
      <p:sp>
        <p:nvSpPr>
          <p:cNvPr id="14" name="Shape 431"/>
          <p:cNvSpPr/>
          <p:nvPr/>
        </p:nvSpPr>
        <p:spPr>
          <a:xfrm>
            <a:off x="8047471" y="3822060"/>
            <a:ext cx="996255" cy="285712"/>
          </a:xfrm>
          <a:prstGeom prst="rect">
            <a:avLst/>
          </a:prstGeom>
          <a:noFill/>
          <a:ln>
            <a:noFill/>
          </a:ln>
        </p:spPr>
        <p:txBody>
          <a:bodyPr lIns="0" tIns="0" rIns="0" bIns="0" anchor="t" anchorCtr="0">
            <a:noAutofit/>
          </a:bodyPr>
          <a:lstStyle/>
          <a:p>
            <a:pPr marL="0" marR="0" lvl="0" indent="0" algn="ctr" rtl="0">
              <a:spcBef>
                <a:spcPts val="0"/>
              </a:spcBef>
              <a:buClr>
                <a:srgbClr val="FFFFFF"/>
              </a:buClr>
              <a:buSzPct val="25000"/>
              <a:buFont typeface="Arial"/>
              <a:buNone/>
            </a:pPr>
            <a:r>
              <a:rPr lang="en-US" sz="1300" b="0" i="0" u="none" strike="noStrike" cap="none" dirty="0">
                <a:solidFill>
                  <a:srgbClr val="FFFFFF"/>
                </a:solidFill>
                <a:latin typeface="Arial"/>
                <a:ea typeface="Arial"/>
                <a:cs typeface="Arial"/>
                <a:sym typeface="Arial"/>
              </a:rPr>
              <a:t>Release</a:t>
            </a:r>
          </a:p>
        </p:txBody>
      </p:sp>
    </p:spTree>
    <p:extLst>
      <p:ext uri="{BB962C8B-B14F-4D97-AF65-F5344CB8AC3E}">
        <p14:creationId xmlns:p14="http://schemas.microsoft.com/office/powerpoint/2010/main" val="39450179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BOSH tasks</a:t>
            </a:r>
            <a:endParaRPr lang="en" dirty="0">
              <a:solidFill>
                <a:srgbClr val="138A7E"/>
              </a:solidFill>
            </a:endParaRPr>
          </a:p>
        </p:txBody>
      </p:sp>
      <p:sp>
        <p:nvSpPr>
          <p:cNvPr id="4" name="Marcador de texto 2"/>
          <p:cNvSpPr>
            <a:spLocks noGrp="1"/>
          </p:cNvSpPr>
          <p:nvPr>
            <p:ph type="body" idx="1"/>
          </p:nvPr>
        </p:nvSpPr>
        <p:spPr>
          <a:xfrm>
            <a:off x="163518" y="953889"/>
            <a:ext cx="2736182" cy="457866"/>
          </a:xfrm>
        </p:spPr>
        <p:txBody>
          <a:bodyPr/>
          <a:lstStyle/>
          <a:p>
            <a:pPr marL="0" indent="0">
              <a:buNone/>
            </a:pPr>
            <a:r>
              <a:rPr lang="en" sz="1400" dirty="0"/>
              <a:t>bosh </a:t>
            </a:r>
            <a:r>
              <a:rPr lang="en" sz="1400" dirty="0" smtClean="0"/>
              <a:t>tasks recent –no-filter</a:t>
            </a:r>
          </a:p>
        </p:txBody>
      </p:sp>
      <p:pic>
        <p:nvPicPr>
          <p:cNvPr id="3" name="Imagen 2" descr="Screen Shot 2016-01-10 at 16.11.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29" y="1411755"/>
            <a:ext cx="8486526" cy="2756351"/>
          </a:xfrm>
          <a:prstGeom prst="rect">
            <a:avLst/>
          </a:prstGeom>
        </p:spPr>
      </p:pic>
    </p:spTree>
    <p:extLst>
      <p:ext uri="{BB962C8B-B14F-4D97-AF65-F5344CB8AC3E}">
        <p14:creationId xmlns:p14="http://schemas.microsoft.com/office/powerpoint/2010/main" val="409503706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Debug a BOSH task</a:t>
            </a:r>
            <a:endParaRPr lang="en" dirty="0">
              <a:solidFill>
                <a:srgbClr val="138A7E"/>
              </a:solidFill>
            </a:endParaRPr>
          </a:p>
        </p:txBody>
      </p:sp>
      <p:sp>
        <p:nvSpPr>
          <p:cNvPr id="4" name="Marcador de texto 2"/>
          <p:cNvSpPr>
            <a:spLocks noGrp="1"/>
          </p:cNvSpPr>
          <p:nvPr>
            <p:ph type="body" idx="1"/>
          </p:nvPr>
        </p:nvSpPr>
        <p:spPr>
          <a:xfrm>
            <a:off x="163518" y="953889"/>
            <a:ext cx="2736182" cy="457866"/>
          </a:xfrm>
        </p:spPr>
        <p:txBody>
          <a:bodyPr/>
          <a:lstStyle/>
          <a:p>
            <a:pPr marL="0" indent="0">
              <a:buNone/>
            </a:pPr>
            <a:r>
              <a:rPr lang="en" sz="1400" dirty="0"/>
              <a:t>bosh </a:t>
            </a:r>
            <a:r>
              <a:rPr lang="en" sz="1400" dirty="0" smtClean="0"/>
              <a:t>task 10 --debug</a:t>
            </a:r>
          </a:p>
        </p:txBody>
      </p:sp>
      <p:pic>
        <p:nvPicPr>
          <p:cNvPr id="5" name="Imagen 4" descr="Screen Shot 2016-01-10 at 16.13.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2" y="1293710"/>
            <a:ext cx="5712459" cy="3107171"/>
          </a:xfrm>
          <a:prstGeom prst="rect">
            <a:avLst/>
          </a:prstGeom>
        </p:spPr>
      </p:pic>
    </p:spTree>
    <p:extLst>
      <p:ext uri="{BB962C8B-B14F-4D97-AF65-F5344CB8AC3E}">
        <p14:creationId xmlns:p14="http://schemas.microsoft.com/office/powerpoint/2010/main" val="197125409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List VMs</a:t>
            </a:r>
            <a:endParaRPr lang="en" dirty="0">
              <a:solidFill>
                <a:srgbClr val="138A7E"/>
              </a:solidFill>
            </a:endParaRPr>
          </a:p>
        </p:txBody>
      </p:sp>
      <p:sp>
        <p:nvSpPr>
          <p:cNvPr id="4" name="Marcador de texto 2"/>
          <p:cNvSpPr>
            <a:spLocks noGrp="1"/>
          </p:cNvSpPr>
          <p:nvPr>
            <p:ph type="body" idx="1"/>
          </p:nvPr>
        </p:nvSpPr>
        <p:spPr>
          <a:xfrm>
            <a:off x="163518" y="953889"/>
            <a:ext cx="2736182" cy="457866"/>
          </a:xfrm>
        </p:spPr>
        <p:txBody>
          <a:bodyPr/>
          <a:lstStyle/>
          <a:p>
            <a:pPr marL="0" indent="0">
              <a:buNone/>
            </a:pPr>
            <a:r>
              <a:rPr lang="en" sz="1400" dirty="0"/>
              <a:t>bosh </a:t>
            </a:r>
            <a:r>
              <a:rPr lang="en" sz="1400" dirty="0" smtClean="0"/>
              <a:t>vms</a:t>
            </a:r>
          </a:p>
        </p:txBody>
      </p:sp>
      <p:pic>
        <p:nvPicPr>
          <p:cNvPr id="8" name="Imagen 7" descr="Screen Shot 2016-01-10 at 12.29.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693" y="1080547"/>
            <a:ext cx="4480991" cy="3200708"/>
          </a:xfrm>
          <a:prstGeom prst="rect">
            <a:avLst/>
          </a:prstGeom>
        </p:spPr>
      </p:pic>
      <p:sp>
        <p:nvSpPr>
          <p:cNvPr id="14" name="Marcador de texto 2"/>
          <p:cNvSpPr txBox="1">
            <a:spLocks/>
          </p:cNvSpPr>
          <p:nvPr/>
        </p:nvSpPr>
        <p:spPr>
          <a:xfrm>
            <a:off x="5864590" y="1106289"/>
            <a:ext cx="3090684" cy="345057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65100" algn="l" rtl="0">
              <a:lnSpc>
                <a:spcPct val="100000"/>
              </a:lnSpc>
              <a:spcBef>
                <a:spcPts val="560"/>
              </a:spcBef>
              <a:spcAft>
                <a:spcPts val="0"/>
              </a:spcAft>
              <a:buClr>
                <a:schemeClr val="lt1"/>
              </a:buClr>
              <a:buSzPct val="100000"/>
              <a:buFont typeface="Arial"/>
              <a:buChar char="•"/>
              <a:defRPr sz="2800" b="0" i="0" u="none" strike="noStrike" cap="none">
                <a:solidFill>
                  <a:schemeClr val="lt1"/>
                </a:solidFill>
                <a:latin typeface="Arial"/>
                <a:ea typeface="Arial"/>
                <a:cs typeface="Arial"/>
                <a:sym typeface="Arial"/>
                <a:rtl val="0"/>
              </a:defRPr>
            </a:lvl1pPr>
            <a:lvl2pPr marL="742950" marR="0" lvl="1" indent="-133350" algn="l" rtl="0">
              <a:lnSpc>
                <a:spcPct val="100000"/>
              </a:lnSpc>
              <a:spcBef>
                <a:spcPts val="480"/>
              </a:spcBef>
              <a:spcAft>
                <a:spcPts val="0"/>
              </a:spcAft>
              <a:buClr>
                <a:schemeClr val="lt1"/>
              </a:buClr>
              <a:buSzPct val="100000"/>
              <a:buFont typeface="Arial"/>
              <a:buChar char="–"/>
              <a:defRPr sz="2400" b="0" i="0" u="none" strike="noStrike" cap="none">
                <a:solidFill>
                  <a:schemeClr val="lt1"/>
                </a:solidFill>
                <a:latin typeface="Arial"/>
                <a:ea typeface="Arial"/>
                <a:cs typeface="Arial"/>
                <a:sym typeface="Arial"/>
                <a:rtl val="0"/>
              </a:defRPr>
            </a:lvl2pPr>
            <a:lvl3pPr marL="1143000" marR="0" lvl="2"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rtl val="0"/>
              </a:defRPr>
            </a:lvl3pPr>
            <a:lvl4pPr marL="1600200" marR="0" lvl="3"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4pPr>
            <a:lvl5pPr marL="2057400" marR="0" lvl="4"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9pPr>
          </a:lstStyle>
          <a:p>
            <a:pPr marL="87313" indent="-87313"/>
            <a:r>
              <a:rPr lang="en" sz="1400" dirty="0">
                <a:solidFill>
                  <a:srgbClr val="138A7E"/>
                </a:solidFill>
              </a:rPr>
              <a:t>running</a:t>
            </a:r>
            <a:r>
              <a:rPr lang="en" sz="1400" dirty="0"/>
              <a:t>: indicates that all release </a:t>
            </a:r>
            <a:r>
              <a:rPr lang="en" sz="1400" dirty="0" smtClean="0"/>
              <a:t>job</a:t>
            </a:r>
            <a:r>
              <a:rPr lang="es-ES_tradnl" sz="1400" dirty="0" smtClean="0"/>
              <a:t>’</a:t>
            </a:r>
            <a:r>
              <a:rPr lang="en" sz="1400" dirty="0" smtClean="0"/>
              <a:t>s </a:t>
            </a:r>
            <a:r>
              <a:rPr lang="en" sz="1400" dirty="0"/>
              <a:t>processes are successfully running at that </a:t>
            </a:r>
            <a:r>
              <a:rPr lang="en" sz="1400" dirty="0" smtClean="0"/>
              <a:t>moment</a:t>
            </a:r>
          </a:p>
          <a:p>
            <a:pPr marL="87313" indent="-87313"/>
            <a:r>
              <a:rPr lang="en" sz="1400" dirty="0" smtClean="0">
                <a:solidFill>
                  <a:srgbClr val="138A7E"/>
                </a:solidFill>
              </a:rPr>
              <a:t>failing</a:t>
            </a:r>
            <a:r>
              <a:rPr lang="en" sz="1400" dirty="0"/>
              <a:t>: indicates one of the release </a:t>
            </a:r>
            <a:r>
              <a:rPr lang="en" sz="1400" dirty="0" smtClean="0"/>
              <a:t>job</a:t>
            </a:r>
            <a:r>
              <a:rPr lang="es-ES_tradnl" sz="1400" dirty="0" smtClean="0"/>
              <a:t>’</a:t>
            </a:r>
            <a:r>
              <a:rPr lang="en" sz="1400" dirty="0" smtClean="0"/>
              <a:t>s </a:t>
            </a:r>
            <a:r>
              <a:rPr lang="en" sz="1400" dirty="0"/>
              <a:t>processes is not successfully running (could be failing to start, or exiting after some time, etc</a:t>
            </a:r>
            <a:r>
              <a:rPr lang="en" sz="1400" dirty="0" smtClean="0"/>
              <a:t>.)</a:t>
            </a:r>
          </a:p>
          <a:p>
            <a:pPr marL="87313" indent="-87313"/>
            <a:r>
              <a:rPr lang="en" sz="1400" dirty="0" smtClean="0">
                <a:solidFill>
                  <a:srgbClr val="138A7E"/>
                </a:solidFill>
              </a:rPr>
              <a:t>unresponsive</a:t>
            </a:r>
            <a:r>
              <a:rPr lang="en" sz="1400" dirty="0"/>
              <a:t>: the Director did not receive any response from the Agent</a:t>
            </a:r>
            <a:endParaRPr lang="en" sz="1400" dirty="0" smtClean="0"/>
          </a:p>
        </p:txBody>
      </p:sp>
    </p:spTree>
    <p:extLst>
      <p:ext uri="{BB962C8B-B14F-4D97-AF65-F5344CB8AC3E}">
        <p14:creationId xmlns:p14="http://schemas.microsoft.com/office/powerpoint/2010/main" val="134850142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Monitor VM’s state and vitals</a:t>
            </a:r>
            <a:endParaRPr lang="en" dirty="0">
              <a:solidFill>
                <a:srgbClr val="138A7E"/>
              </a:solidFill>
            </a:endParaRPr>
          </a:p>
        </p:txBody>
      </p:sp>
      <p:sp>
        <p:nvSpPr>
          <p:cNvPr id="4" name="Marcador de texto 2"/>
          <p:cNvSpPr>
            <a:spLocks noGrp="1"/>
          </p:cNvSpPr>
          <p:nvPr>
            <p:ph type="body" idx="1"/>
          </p:nvPr>
        </p:nvSpPr>
        <p:spPr>
          <a:xfrm>
            <a:off x="163518" y="953889"/>
            <a:ext cx="2736182" cy="457866"/>
          </a:xfrm>
        </p:spPr>
        <p:txBody>
          <a:bodyPr/>
          <a:lstStyle/>
          <a:p>
            <a:pPr marL="0" indent="0">
              <a:buNone/>
            </a:pPr>
            <a:r>
              <a:rPr lang="en" sz="1400" dirty="0"/>
              <a:t>bosh </a:t>
            </a:r>
            <a:r>
              <a:rPr lang="en" sz="1400" dirty="0" smtClean="0"/>
              <a:t>vms --vitals</a:t>
            </a:r>
          </a:p>
        </p:txBody>
      </p:sp>
      <p:pic>
        <p:nvPicPr>
          <p:cNvPr id="3" name="Imagen 2" descr="Screen Shot 2016-01-10 at 12.28.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21" y="1480760"/>
            <a:ext cx="8682746" cy="2293928"/>
          </a:xfrm>
          <a:prstGeom prst="rect">
            <a:avLst/>
          </a:prstGeom>
        </p:spPr>
      </p:pic>
    </p:spTree>
    <p:extLst>
      <p:ext uri="{BB962C8B-B14F-4D97-AF65-F5344CB8AC3E}">
        <p14:creationId xmlns:p14="http://schemas.microsoft.com/office/powerpoint/2010/main" val="409946952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SSH into a VM</a:t>
            </a:r>
            <a:endParaRPr lang="en" dirty="0">
              <a:solidFill>
                <a:srgbClr val="138A7E"/>
              </a:solidFill>
            </a:endParaRPr>
          </a:p>
        </p:txBody>
      </p:sp>
      <p:sp>
        <p:nvSpPr>
          <p:cNvPr id="4" name="Marcador de texto 2"/>
          <p:cNvSpPr>
            <a:spLocks noGrp="1"/>
          </p:cNvSpPr>
          <p:nvPr>
            <p:ph type="body" idx="1"/>
          </p:nvPr>
        </p:nvSpPr>
        <p:spPr>
          <a:xfrm>
            <a:off x="163518" y="953889"/>
            <a:ext cx="2736182" cy="457866"/>
          </a:xfrm>
        </p:spPr>
        <p:txBody>
          <a:bodyPr/>
          <a:lstStyle/>
          <a:p>
            <a:pPr marL="0" indent="0">
              <a:buNone/>
            </a:pPr>
            <a:r>
              <a:rPr lang="en" sz="1400" dirty="0"/>
              <a:t>bosh </a:t>
            </a:r>
            <a:r>
              <a:rPr lang="en" sz="1400" dirty="0" smtClean="0"/>
              <a:t>ssh job/index</a:t>
            </a:r>
          </a:p>
        </p:txBody>
      </p:sp>
      <p:pic>
        <p:nvPicPr>
          <p:cNvPr id="5" name="Imagen 4" descr="Screen Shot 2016-01-10 at 12.31.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886" y="918028"/>
            <a:ext cx="4058654" cy="3562520"/>
          </a:xfrm>
          <a:prstGeom prst="rect">
            <a:avLst/>
          </a:prstGeom>
        </p:spPr>
      </p:pic>
      <p:sp>
        <p:nvSpPr>
          <p:cNvPr id="6" name="Marcador de texto 2"/>
          <p:cNvSpPr txBox="1">
            <a:spLocks/>
          </p:cNvSpPr>
          <p:nvPr/>
        </p:nvSpPr>
        <p:spPr>
          <a:xfrm>
            <a:off x="6219092" y="3526660"/>
            <a:ext cx="2736182" cy="95388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65100" algn="l" rtl="0">
              <a:lnSpc>
                <a:spcPct val="100000"/>
              </a:lnSpc>
              <a:spcBef>
                <a:spcPts val="560"/>
              </a:spcBef>
              <a:spcAft>
                <a:spcPts val="0"/>
              </a:spcAft>
              <a:buClr>
                <a:schemeClr val="lt1"/>
              </a:buClr>
              <a:buSzPct val="100000"/>
              <a:buFont typeface="Arial"/>
              <a:buChar char="•"/>
              <a:defRPr sz="2800" b="0" i="0" u="none" strike="noStrike" cap="none">
                <a:solidFill>
                  <a:schemeClr val="lt1"/>
                </a:solidFill>
                <a:latin typeface="Arial"/>
                <a:ea typeface="Arial"/>
                <a:cs typeface="Arial"/>
                <a:sym typeface="Arial"/>
                <a:rtl val="0"/>
              </a:defRPr>
            </a:lvl1pPr>
            <a:lvl2pPr marL="742950" marR="0" lvl="1" indent="-133350" algn="l" rtl="0">
              <a:lnSpc>
                <a:spcPct val="100000"/>
              </a:lnSpc>
              <a:spcBef>
                <a:spcPts val="480"/>
              </a:spcBef>
              <a:spcAft>
                <a:spcPts val="0"/>
              </a:spcAft>
              <a:buClr>
                <a:schemeClr val="lt1"/>
              </a:buClr>
              <a:buSzPct val="100000"/>
              <a:buFont typeface="Arial"/>
              <a:buChar char="–"/>
              <a:defRPr sz="2400" b="0" i="0" u="none" strike="noStrike" cap="none">
                <a:solidFill>
                  <a:schemeClr val="lt1"/>
                </a:solidFill>
                <a:latin typeface="Arial"/>
                <a:ea typeface="Arial"/>
                <a:cs typeface="Arial"/>
                <a:sym typeface="Arial"/>
                <a:rtl val="0"/>
              </a:defRPr>
            </a:lvl2pPr>
            <a:lvl3pPr marL="1143000" marR="0" lvl="2"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rtl val="0"/>
              </a:defRPr>
            </a:lvl3pPr>
            <a:lvl4pPr marL="1600200" marR="0" lvl="3"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4pPr>
            <a:lvl5pPr marL="2057400" marR="0" lvl="4"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9pPr>
          </a:lstStyle>
          <a:p>
            <a:pPr marL="0" indent="0">
              <a:buFont typeface="Arial"/>
              <a:buNone/>
            </a:pPr>
            <a:r>
              <a:rPr lang="en" sz="1400" dirty="0" smtClean="0"/>
              <a:t>Some IaaS set a “secret” root password. By default is “c1oudcw0” (SHHH!!!)</a:t>
            </a:r>
          </a:p>
        </p:txBody>
      </p:sp>
      <p:sp>
        <p:nvSpPr>
          <p:cNvPr id="7" name="Marcador de texto 2"/>
          <p:cNvSpPr txBox="1">
            <a:spLocks/>
          </p:cNvSpPr>
          <p:nvPr/>
        </p:nvSpPr>
        <p:spPr>
          <a:xfrm>
            <a:off x="6018539" y="947996"/>
            <a:ext cx="2980339" cy="153211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65100" algn="l" rtl="0">
              <a:lnSpc>
                <a:spcPct val="100000"/>
              </a:lnSpc>
              <a:spcBef>
                <a:spcPts val="560"/>
              </a:spcBef>
              <a:spcAft>
                <a:spcPts val="0"/>
              </a:spcAft>
              <a:buClr>
                <a:schemeClr val="lt1"/>
              </a:buClr>
              <a:buSzPct val="100000"/>
              <a:buFont typeface="Arial"/>
              <a:buChar char="•"/>
              <a:defRPr sz="2800" b="0" i="0" u="none" strike="noStrike" cap="none">
                <a:solidFill>
                  <a:schemeClr val="lt1"/>
                </a:solidFill>
                <a:latin typeface="Arial"/>
                <a:ea typeface="Arial"/>
                <a:cs typeface="Arial"/>
                <a:sym typeface="Arial"/>
                <a:rtl val="0"/>
              </a:defRPr>
            </a:lvl1pPr>
            <a:lvl2pPr marL="742950" marR="0" lvl="1" indent="-133350" algn="l" rtl="0">
              <a:lnSpc>
                <a:spcPct val="100000"/>
              </a:lnSpc>
              <a:spcBef>
                <a:spcPts val="480"/>
              </a:spcBef>
              <a:spcAft>
                <a:spcPts val="0"/>
              </a:spcAft>
              <a:buClr>
                <a:schemeClr val="lt1"/>
              </a:buClr>
              <a:buSzPct val="100000"/>
              <a:buFont typeface="Arial"/>
              <a:buChar char="–"/>
              <a:defRPr sz="2400" b="0" i="0" u="none" strike="noStrike" cap="none">
                <a:solidFill>
                  <a:schemeClr val="lt1"/>
                </a:solidFill>
                <a:latin typeface="Arial"/>
                <a:ea typeface="Arial"/>
                <a:cs typeface="Arial"/>
                <a:sym typeface="Arial"/>
                <a:rtl val="0"/>
              </a:defRPr>
            </a:lvl2pPr>
            <a:lvl3pPr marL="1143000" marR="0" lvl="2"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rtl val="0"/>
              </a:defRPr>
            </a:lvl3pPr>
            <a:lvl4pPr marL="1600200" marR="0" lvl="3"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4pPr>
            <a:lvl5pPr marL="2057400" marR="0" lvl="4"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9pPr>
          </a:lstStyle>
          <a:p>
            <a:pPr marL="0" indent="0">
              <a:buNone/>
            </a:pPr>
            <a:r>
              <a:rPr lang="en" sz="1400" dirty="0"/>
              <a:t>The Agent on each VM sends an alert when someone/something tries to log into the system via SSH. Successful and failed attempts are recorded.</a:t>
            </a:r>
            <a:endParaRPr lang="en" sz="1400" dirty="0" smtClean="0"/>
          </a:p>
        </p:txBody>
      </p:sp>
      <p:cxnSp>
        <p:nvCxnSpPr>
          <p:cNvPr id="9" name="Conector recto de flecha 8"/>
          <p:cNvCxnSpPr/>
          <p:nvPr/>
        </p:nvCxnSpPr>
        <p:spPr>
          <a:xfrm flipH="1">
            <a:off x="5630431" y="4028132"/>
            <a:ext cx="550507" cy="327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12548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Setting a custom root password</a:t>
            </a:r>
            <a:endParaRPr lang="en" dirty="0">
              <a:solidFill>
                <a:srgbClr val="138A7E"/>
              </a:solidFill>
            </a:endParaRPr>
          </a:p>
        </p:txBody>
      </p:sp>
      <p:pic>
        <p:nvPicPr>
          <p:cNvPr id="3" name="Imagen 2" descr="Screen Shot 2016-01-10 at 12.36.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55" y="1211674"/>
            <a:ext cx="6705600" cy="2349500"/>
          </a:xfrm>
          <a:prstGeom prst="rect">
            <a:avLst/>
          </a:prstGeom>
        </p:spPr>
      </p:pic>
      <p:sp>
        <p:nvSpPr>
          <p:cNvPr id="8" name="CuadroTexto 7"/>
          <p:cNvSpPr txBox="1"/>
          <p:nvPr/>
        </p:nvSpPr>
        <p:spPr>
          <a:xfrm>
            <a:off x="1238041" y="3798821"/>
            <a:ext cx="5816742" cy="307777"/>
          </a:xfrm>
          <a:prstGeom prst="rect">
            <a:avLst/>
          </a:prstGeom>
          <a:noFill/>
        </p:spPr>
        <p:txBody>
          <a:bodyPr wrap="none" rtlCol="0">
            <a:spAutoFit/>
          </a:bodyPr>
          <a:lstStyle/>
          <a:p>
            <a:r>
              <a:rPr lang="en" dirty="0" smtClean="0">
                <a:solidFill>
                  <a:schemeClr val="bg1"/>
                </a:solidFill>
              </a:rPr>
              <a:t>Hashed </a:t>
            </a:r>
            <a:r>
              <a:rPr lang="en" dirty="0">
                <a:solidFill>
                  <a:schemeClr val="bg1"/>
                </a:solidFill>
              </a:rPr>
              <a:t>password - Generate SHA hash using </a:t>
            </a:r>
            <a:r>
              <a:rPr lang="en" dirty="0" smtClean="0">
                <a:solidFill>
                  <a:schemeClr val="bg1"/>
                </a:solidFill>
              </a:rPr>
              <a:t>“mkpasswd </a:t>
            </a:r>
            <a:r>
              <a:rPr lang="en" dirty="0">
                <a:solidFill>
                  <a:schemeClr val="bg1"/>
                </a:solidFill>
              </a:rPr>
              <a:t>-m sha-</a:t>
            </a:r>
            <a:r>
              <a:rPr lang="en" dirty="0" smtClean="0">
                <a:solidFill>
                  <a:schemeClr val="bg1"/>
                </a:solidFill>
              </a:rPr>
              <a:t>512”</a:t>
            </a:r>
            <a:endParaRPr lang="en" dirty="0">
              <a:solidFill>
                <a:schemeClr val="bg1"/>
              </a:solidFill>
            </a:endParaRPr>
          </a:p>
        </p:txBody>
      </p:sp>
      <p:cxnSp>
        <p:nvCxnSpPr>
          <p:cNvPr id="10" name="Conector recto de flecha 9"/>
          <p:cNvCxnSpPr>
            <a:stCxn id="8" idx="0"/>
            <a:endCxn id="3" idx="2"/>
          </p:cNvCxnSpPr>
          <p:nvPr/>
        </p:nvCxnSpPr>
        <p:spPr>
          <a:xfrm flipH="1" flipV="1">
            <a:off x="4135955" y="3561174"/>
            <a:ext cx="10457" cy="2376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643400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Process health-check</a:t>
            </a:r>
            <a:endParaRPr lang="en" dirty="0">
              <a:solidFill>
                <a:srgbClr val="138A7E"/>
              </a:solidFill>
            </a:endParaRPr>
          </a:p>
        </p:txBody>
      </p:sp>
      <p:sp>
        <p:nvSpPr>
          <p:cNvPr id="11" name="Marcador de texto 2"/>
          <p:cNvSpPr>
            <a:spLocks noGrp="1"/>
          </p:cNvSpPr>
          <p:nvPr>
            <p:ph type="body" idx="1"/>
          </p:nvPr>
        </p:nvSpPr>
        <p:spPr>
          <a:xfrm>
            <a:off x="201671" y="910283"/>
            <a:ext cx="6339003" cy="457866"/>
          </a:xfrm>
        </p:spPr>
        <p:txBody>
          <a:bodyPr/>
          <a:lstStyle/>
          <a:p>
            <a:pPr marL="0" indent="0">
              <a:buNone/>
            </a:pPr>
            <a:r>
              <a:rPr lang="en" sz="1400" dirty="0" smtClean="0"/>
              <a:t>“monit summary”</a:t>
            </a:r>
          </a:p>
          <a:p>
            <a:pPr marL="0" indent="0">
              <a:buNone/>
            </a:pPr>
            <a:r>
              <a:rPr lang="en" sz="1400" dirty="0" smtClean="0"/>
              <a:t>“monit (status|start|stop)”</a:t>
            </a:r>
          </a:p>
        </p:txBody>
      </p:sp>
      <p:pic>
        <p:nvPicPr>
          <p:cNvPr id="3" name="Imagen 2" descr="Screen Shot 2016-01-10 at 12.48.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897" y="1083111"/>
            <a:ext cx="3323834" cy="3148235"/>
          </a:xfrm>
          <a:prstGeom prst="rect">
            <a:avLst/>
          </a:prstGeom>
        </p:spPr>
      </p:pic>
      <p:sp>
        <p:nvSpPr>
          <p:cNvPr id="10" name="Marcador de texto 2"/>
          <p:cNvSpPr txBox="1">
            <a:spLocks/>
          </p:cNvSpPr>
          <p:nvPr/>
        </p:nvSpPr>
        <p:spPr>
          <a:xfrm>
            <a:off x="163517" y="1771284"/>
            <a:ext cx="2414815" cy="45786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65100" algn="l" rtl="0">
              <a:lnSpc>
                <a:spcPct val="100000"/>
              </a:lnSpc>
              <a:spcBef>
                <a:spcPts val="560"/>
              </a:spcBef>
              <a:spcAft>
                <a:spcPts val="0"/>
              </a:spcAft>
              <a:buClr>
                <a:schemeClr val="lt1"/>
              </a:buClr>
              <a:buSzPct val="100000"/>
              <a:buFont typeface="Arial"/>
              <a:buChar char="•"/>
              <a:defRPr sz="2800" b="0" i="0" u="none" strike="noStrike" cap="none">
                <a:solidFill>
                  <a:schemeClr val="lt1"/>
                </a:solidFill>
                <a:latin typeface="Arial"/>
                <a:ea typeface="Arial"/>
                <a:cs typeface="Arial"/>
                <a:sym typeface="Arial"/>
                <a:rtl val="0"/>
              </a:defRPr>
            </a:lvl1pPr>
            <a:lvl2pPr marL="742950" marR="0" lvl="1" indent="-133350" algn="l" rtl="0">
              <a:lnSpc>
                <a:spcPct val="100000"/>
              </a:lnSpc>
              <a:spcBef>
                <a:spcPts val="480"/>
              </a:spcBef>
              <a:spcAft>
                <a:spcPts val="0"/>
              </a:spcAft>
              <a:buClr>
                <a:schemeClr val="lt1"/>
              </a:buClr>
              <a:buSzPct val="100000"/>
              <a:buFont typeface="Arial"/>
              <a:buChar char="–"/>
              <a:defRPr sz="2400" b="0" i="0" u="none" strike="noStrike" cap="none">
                <a:solidFill>
                  <a:schemeClr val="lt1"/>
                </a:solidFill>
                <a:latin typeface="Arial"/>
                <a:ea typeface="Arial"/>
                <a:cs typeface="Arial"/>
                <a:sym typeface="Arial"/>
                <a:rtl val="0"/>
              </a:defRPr>
            </a:lvl2pPr>
            <a:lvl3pPr marL="1143000" marR="0" lvl="2"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rtl val="0"/>
              </a:defRPr>
            </a:lvl3pPr>
            <a:lvl4pPr marL="1600200" marR="0" lvl="3"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4pPr>
            <a:lvl5pPr marL="2057400" marR="0" lvl="4" indent="-114300" algn="l" rtl="0">
              <a:lnSpc>
                <a:spcPct val="100000"/>
              </a:lnSpc>
              <a:spcBef>
                <a:spcPts val="36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rtl val="0"/>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rtl val="0"/>
              </a:defRPr>
            </a:lvl9pPr>
          </a:lstStyle>
          <a:p>
            <a:pPr marL="0" indent="0">
              <a:buNone/>
            </a:pPr>
            <a:r>
              <a:rPr lang="en" sz="1400" dirty="0">
                <a:hlinkClick r:id="rId4"/>
              </a:rPr>
              <a:t>https://mmonit.com/monit/</a:t>
            </a:r>
            <a:endParaRPr lang="en" sz="1400" dirty="0" smtClean="0"/>
          </a:p>
        </p:txBody>
      </p:sp>
    </p:spTree>
    <p:extLst>
      <p:ext uri="{BB962C8B-B14F-4D97-AF65-F5344CB8AC3E}">
        <p14:creationId xmlns:p14="http://schemas.microsoft.com/office/powerpoint/2010/main" val="296112563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Process recovery in action</a:t>
            </a:r>
            <a:endParaRPr lang="en" dirty="0">
              <a:solidFill>
                <a:srgbClr val="138A7E"/>
              </a:solidFill>
            </a:endParaRPr>
          </a:p>
        </p:txBody>
      </p:sp>
      <p:grpSp>
        <p:nvGrpSpPr>
          <p:cNvPr id="6" name="Agrupar 5"/>
          <p:cNvGrpSpPr/>
          <p:nvPr/>
        </p:nvGrpSpPr>
        <p:grpSpPr>
          <a:xfrm>
            <a:off x="272527" y="1274532"/>
            <a:ext cx="8203098" cy="3232856"/>
            <a:chOff x="272527" y="892977"/>
            <a:chExt cx="8203098" cy="3232856"/>
          </a:xfrm>
        </p:grpSpPr>
        <p:pic>
          <p:nvPicPr>
            <p:cNvPr id="4" name="Imagen 3" descr="Screen Shot 2016-01-10 at 12.45.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28" y="892977"/>
              <a:ext cx="8203097" cy="3232856"/>
            </a:xfrm>
            <a:prstGeom prst="rect">
              <a:avLst/>
            </a:prstGeom>
          </p:spPr>
        </p:pic>
        <p:sp>
          <p:nvSpPr>
            <p:cNvPr id="5" name="Rectángulo 4"/>
            <p:cNvSpPr/>
            <p:nvPr/>
          </p:nvSpPr>
          <p:spPr>
            <a:xfrm>
              <a:off x="2877897" y="3935469"/>
              <a:ext cx="779430" cy="190364"/>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
            </a:p>
          </p:txBody>
        </p:sp>
        <p:sp>
          <p:nvSpPr>
            <p:cNvPr id="9" name="Rectángulo 8"/>
            <p:cNvSpPr/>
            <p:nvPr/>
          </p:nvSpPr>
          <p:spPr>
            <a:xfrm>
              <a:off x="272527" y="2828737"/>
              <a:ext cx="5047221" cy="190364"/>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
            </a:p>
          </p:txBody>
        </p:sp>
      </p:grpSp>
      <p:sp>
        <p:nvSpPr>
          <p:cNvPr id="11" name="Marcador de texto 2"/>
          <p:cNvSpPr>
            <a:spLocks noGrp="1"/>
          </p:cNvSpPr>
          <p:nvPr>
            <p:ph type="body" idx="1"/>
          </p:nvPr>
        </p:nvSpPr>
        <p:spPr>
          <a:xfrm>
            <a:off x="201671" y="910283"/>
            <a:ext cx="6339003" cy="457866"/>
          </a:xfrm>
        </p:spPr>
        <p:txBody>
          <a:bodyPr/>
          <a:lstStyle/>
          <a:p>
            <a:pPr marL="0" indent="0">
              <a:buNone/>
            </a:pPr>
            <a:r>
              <a:rPr lang="en" sz="1400" dirty="0" smtClean="0"/>
              <a:t>If a process dies, the BOSH agent will restart it again automatically</a:t>
            </a:r>
          </a:p>
        </p:txBody>
      </p:sp>
    </p:spTree>
    <p:extLst>
      <p:ext uri="{BB962C8B-B14F-4D97-AF65-F5344CB8AC3E}">
        <p14:creationId xmlns:p14="http://schemas.microsoft.com/office/powerpoint/2010/main" val="278831622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VM health-check</a:t>
            </a:r>
            <a:endParaRPr lang="en" dirty="0">
              <a:solidFill>
                <a:srgbClr val="138A7E"/>
              </a:solidFill>
            </a:endParaRPr>
          </a:p>
        </p:txBody>
      </p:sp>
      <p:sp>
        <p:nvSpPr>
          <p:cNvPr id="7" name="Marcador de texto 2"/>
          <p:cNvSpPr>
            <a:spLocks noGrp="1"/>
          </p:cNvSpPr>
          <p:nvPr>
            <p:ph type="body" idx="1"/>
          </p:nvPr>
        </p:nvSpPr>
        <p:spPr>
          <a:xfrm>
            <a:off x="163517" y="953888"/>
            <a:ext cx="8742701" cy="3526660"/>
          </a:xfrm>
        </p:spPr>
        <p:txBody>
          <a:bodyPr/>
          <a:lstStyle/>
          <a:p>
            <a:pPr marL="179388" indent="-179388"/>
            <a:r>
              <a:rPr lang="en" sz="2400" dirty="0"/>
              <a:t>The Health Monitor continiously checks </a:t>
            </a:r>
            <a:r>
              <a:rPr lang="en" sz="2400" dirty="0" smtClean="0"/>
              <a:t>the presence </a:t>
            </a:r>
            <a:r>
              <a:rPr lang="en" sz="2400" dirty="0"/>
              <a:t>of the deployed </a:t>
            </a:r>
            <a:r>
              <a:rPr lang="en" sz="2400" dirty="0" smtClean="0"/>
              <a:t>VMs.</a:t>
            </a:r>
          </a:p>
          <a:p>
            <a:pPr marL="179388" indent="-179388"/>
            <a:r>
              <a:rPr lang="en" sz="2400" dirty="0" smtClean="0"/>
              <a:t>The </a:t>
            </a:r>
            <a:r>
              <a:rPr lang="en" sz="2400" dirty="0"/>
              <a:t>Agent on each VM produces a heartbeat every minute and sends it to the Health </a:t>
            </a:r>
            <a:r>
              <a:rPr lang="en" sz="2400" dirty="0" smtClean="0"/>
              <a:t>Monitor.</a:t>
            </a:r>
          </a:p>
          <a:p>
            <a:pPr marL="179388" indent="-179388"/>
            <a:r>
              <a:rPr lang="en" sz="2400" dirty="0"/>
              <a:t>The Health Monitor is extended by a set of plugins. Each plugin is given an opportunity to act on each heartbeat, so in cases of failure it can notify external services or perform actions against the </a:t>
            </a:r>
            <a:r>
              <a:rPr lang="en" sz="2400" dirty="0" smtClean="0"/>
              <a:t>Director.</a:t>
            </a:r>
          </a:p>
        </p:txBody>
      </p:sp>
    </p:spTree>
    <p:extLst>
      <p:ext uri="{BB962C8B-B14F-4D97-AF65-F5344CB8AC3E}">
        <p14:creationId xmlns:p14="http://schemas.microsoft.com/office/powerpoint/2010/main" val="202748999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Health Monitor plugins</a:t>
            </a:r>
            <a:endParaRPr lang="en" dirty="0">
              <a:solidFill>
                <a:srgbClr val="138A7E"/>
              </a:solidFill>
            </a:endParaRPr>
          </a:p>
        </p:txBody>
      </p:sp>
      <p:sp>
        <p:nvSpPr>
          <p:cNvPr id="7" name="Marcador de texto 2"/>
          <p:cNvSpPr>
            <a:spLocks noGrp="1"/>
          </p:cNvSpPr>
          <p:nvPr>
            <p:ph type="body" idx="1"/>
          </p:nvPr>
        </p:nvSpPr>
        <p:spPr>
          <a:xfrm>
            <a:off x="163517" y="953888"/>
            <a:ext cx="8742701" cy="3526660"/>
          </a:xfrm>
        </p:spPr>
        <p:txBody>
          <a:bodyPr/>
          <a:lstStyle/>
          <a:p>
            <a:pPr marL="179388" indent="-179388"/>
            <a:r>
              <a:rPr lang="en" sz="2000" dirty="0">
                <a:solidFill>
                  <a:schemeClr val="accent1"/>
                </a:solidFill>
              </a:rPr>
              <a:t>Event Logger</a:t>
            </a:r>
            <a:r>
              <a:rPr lang="en" sz="2000" dirty="0"/>
              <a:t>: Logs events to a file</a:t>
            </a:r>
          </a:p>
          <a:p>
            <a:pPr marL="179388" indent="-179388"/>
            <a:r>
              <a:rPr lang="en" sz="2000" dirty="0">
                <a:solidFill>
                  <a:srgbClr val="138A7E"/>
                </a:solidFill>
              </a:rPr>
              <a:t>Resurrector</a:t>
            </a:r>
            <a:r>
              <a:rPr lang="en" sz="2000" dirty="0"/>
              <a:t>: Recreates VMs that have stopped heartbeating</a:t>
            </a:r>
          </a:p>
          <a:p>
            <a:pPr marL="179388" indent="-179388"/>
            <a:r>
              <a:rPr lang="en" sz="2000" dirty="0">
                <a:solidFill>
                  <a:srgbClr val="138A7E"/>
                </a:solidFill>
              </a:rPr>
              <a:t>Emailer</a:t>
            </a:r>
            <a:r>
              <a:rPr lang="en" sz="2000" dirty="0"/>
              <a:t>: Sends configurable e-mails on events reciept</a:t>
            </a:r>
          </a:p>
          <a:p>
            <a:pPr marL="179388" indent="-179388"/>
            <a:r>
              <a:rPr lang="en" sz="2000" dirty="0">
                <a:solidFill>
                  <a:srgbClr val="138A7E"/>
                </a:solidFill>
              </a:rPr>
              <a:t>OpenTSDB</a:t>
            </a:r>
            <a:r>
              <a:rPr lang="en" sz="2000" dirty="0"/>
              <a:t>: Sends events to OpenTSDB</a:t>
            </a:r>
          </a:p>
          <a:p>
            <a:pPr marL="179388" indent="-179388"/>
            <a:r>
              <a:rPr lang="en" sz="2000" dirty="0">
                <a:solidFill>
                  <a:srgbClr val="138A7E"/>
                </a:solidFill>
              </a:rPr>
              <a:t>Graphite</a:t>
            </a:r>
            <a:r>
              <a:rPr lang="en" sz="2000" dirty="0"/>
              <a:t>: Sends events to Graphite</a:t>
            </a:r>
          </a:p>
          <a:p>
            <a:pPr marL="179388" indent="-179388"/>
            <a:r>
              <a:rPr lang="en" sz="2000" dirty="0">
                <a:solidFill>
                  <a:srgbClr val="138A7E"/>
                </a:solidFill>
              </a:rPr>
              <a:t>PagerDuty</a:t>
            </a:r>
            <a:r>
              <a:rPr lang="en" sz="2000" dirty="0"/>
              <a:t>: Sends events to PagerDuty.com using their API</a:t>
            </a:r>
          </a:p>
          <a:p>
            <a:pPr marL="179388" indent="-179388"/>
            <a:r>
              <a:rPr lang="en" sz="2000" dirty="0">
                <a:solidFill>
                  <a:srgbClr val="138A7E"/>
                </a:solidFill>
              </a:rPr>
              <a:t>DataDog</a:t>
            </a:r>
            <a:r>
              <a:rPr lang="en" sz="2000" dirty="0"/>
              <a:t>: Sends events to DataDog.com using their API</a:t>
            </a:r>
          </a:p>
          <a:p>
            <a:pPr marL="179388" indent="-179388"/>
            <a:r>
              <a:rPr lang="en" sz="2000" dirty="0">
                <a:solidFill>
                  <a:srgbClr val="138A7E"/>
                </a:solidFill>
              </a:rPr>
              <a:t>AWS CloudWatch</a:t>
            </a:r>
            <a:r>
              <a:rPr lang="en" sz="2000" dirty="0"/>
              <a:t>: Sends events to Amazon’s CloudWatch using their </a:t>
            </a:r>
            <a:r>
              <a:rPr lang="en" sz="2000" dirty="0" smtClean="0"/>
              <a:t>API</a:t>
            </a:r>
          </a:p>
          <a:p>
            <a:pPr marL="0" indent="0">
              <a:buNone/>
            </a:pPr>
            <a:r>
              <a:rPr lang="en" sz="2000" dirty="0" smtClean="0"/>
              <a:t>Configuring Health Monitor: </a:t>
            </a:r>
            <a:r>
              <a:rPr lang="en" sz="2000" dirty="0">
                <a:hlinkClick r:id="rId3"/>
              </a:rPr>
              <a:t>http://bosh.io/docs/hm-config.html</a:t>
            </a:r>
            <a:endParaRPr lang="en" sz="2000" dirty="0" smtClean="0"/>
          </a:p>
        </p:txBody>
      </p:sp>
    </p:spTree>
    <p:extLst>
      <p:ext uri="{BB962C8B-B14F-4D97-AF65-F5344CB8AC3E}">
        <p14:creationId xmlns:p14="http://schemas.microsoft.com/office/powerpoint/2010/main" val="3727057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968" y="320039"/>
            <a:ext cx="8731802" cy="363558"/>
          </a:xfrm>
        </p:spPr>
        <p:txBody>
          <a:bodyPr/>
          <a:lstStyle/>
          <a:p>
            <a:r>
              <a:rPr lang="en" dirty="0" smtClean="0">
                <a:solidFill>
                  <a:srgbClr val="138A7E"/>
                </a:solidFill>
              </a:rPr>
              <a:t>What is </a:t>
            </a:r>
            <a:r>
              <a:rPr lang="en-US" dirty="0" smtClean="0">
                <a:solidFill>
                  <a:srgbClr val="138A7E"/>
                </a:solidFill>
              </a:rPr>
              <a:t>a stemcell</a:t>
            </a:r>
            <a:r>
              <a:rPr lang="en" dirty="0" smtClean="0">
                <a:solidFill>
                  <a:srgbClr val="138A7E"/>
                </a:solidFill>
              </a:rPr>
              <a:t>?</a:t>
            </a:r>
            <a:endParaRPr lang="en" dirty="0">
              <a:solidFill>
                <a:srgbClr val="138A7E"/>
              </a:solidFill>
            </a:endParaRPr>
          </a:p>
        </p:txBody>
      </p:sp>
      <p:sp>
        <p:nvSpPr>
          <p:cNvPr id="3" name="Marcador de texto 2"/>
          <p:cNvSpPr>
            <a:spLocks noGrp="1"/>
          </p:cNvSpPr>
          <p:nvPr>
            <p:ph type="body" idx="1"/>
          </p:nvPr>
        </p:nvSpPr>
        <p:spPr>
          <a:xfrm>
            <a:off x="168967" y="953888"/>
            <a:ext cx="8731801" cy="3597520"/>
          </a:xfrm>
        </p:spPr>
        <p:txBody>
          <a:bodyPr/>
          <a:lstStyle/>
          <a:p>
            <a:pPr marL="179388" indent="-179388"/>
            <a:r>
              <a:rPr lang="en" dirty="0" smtClean="0"/>
              <a:t>A versioned Operating System image wrapped with IaaS specific packaging</a:t>
            </a:r>
          </a:p>
          <a:p>
            <a:pPr marL="179388" indent="-179388"/>
            <a:r>
              <a:rPr lang="en" dirty="0" smtClean="0"/>
              <a:t>Contains a bare minimum OS skeleton with a few common utilities, a BOSH agent, and a few configuration files to securely configure the OS </a:t>
            </a:r>
          </a:p>
          <a:p>
            <a:pPr marL="179388" indent="-179388"/>
            <a:r>
              <a:rPr lang="en" dirty="0" smtClean="0"/>
              <a:t>Stemcells do no contain any specific information about any software that will be installed</a:t>
            </a:r>
          </a:p>
        </p:txBody>
      </p:sp>
    </p:spTree>
    <p:extLst>
      <p:ext uri="{BB962C8B-B14F-4D97-AF65-F5344CB8AC3E}">
        <p14:creationId xmlns:p14="http://schemas.microsoft.com/office/powerpoint/2010/main" val="394660594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err="1" smtClean="0">
                <a:solidFill>
                  <a:srgbClr val="138A7E"/>
                </a:solidFill>
              </a:rPr>
              <a:t>Resurrector</a:t>
            </a:r>
            <a:r>
              <a:rPr lang="en-US" dirty="0" smtClean="0">
                <a:solidFill>
                  <a:srgbClr val="138A7E"/>
                </a:solidFill>
              </a:rPr>
              <a:t> Health Monitor plugin</a:t>
            </a:r>
            <a:endParaRPr lang="en" dirty="0">
              <a:solidFill>
                <a:srgbClr val="138A7E"/>
              </a:solidFill>
            </a:endParaRPr>
          </a:p>
        </p:txBody>
      </p:sp>
      <p:sp>
        <p:nvSpPr>
          <p:cNvPr id="7" name="Marcador de texto 2"/>
          <p:cNvSpPr>
            <a:spLocks noGrp="1"/>
          </p:cNvSpPr>
          <p:nvPr>
            <p:ph type="body" idx="1"/>
          </p:nvPr>
        </p:nvSpPr>
        <p:spPr>
          <a:xfrm>
            <a:off x="163517" y="953888"/>
            <a:ext cx="8742701" cy="3526660"/>
          </a:xfrm>
        </p:spPr>
        <p:txBody>
          <a:bodyPr/>
          <a:lstStyle/>
          <a:p>
            <a:pPr marL="179388" indent="-179388"/>
            <a:r>
              <a:rPr lang="en" sz="2200" dirty="0"/>
              <a:t>It’s responsible for automatically recreating VMs that become inaccessible.</a:t>
            </a:r>
            <a:endParaRPr lang="en" sz="2200" dirty="0" smtClean="0"/>
          </a:p>
          <a:p>
            <a:pPr marL="179388" indent="-179388"/>
            <a:r>
              <a:rPr lang="en" sz="2200" dirty="0" smtClean="0"/>
              <a:t>It continiously </a:t>
            </a:r>
            <a:r>
              <a:rPr lang="en" sz="2200" dirty="0"/>
              <a:t>cross-references VMs expected to be running against the VMs that are sending heartbeats. When resurrector does not receive heartbeats for a VM for a certain period of time, it will kick off a task on the Director (scan and fix task) to try to “resurrect” that </a:t>
            </a:r>
            <a:r>
              <a:rPr lang="en" sz="2200" dirty="0" smtClean="0"/>
              <a:t>VM.</a:t>
            </a:r>
          </a:p>
          <a:p>
            <a:pPr marL="179388" indent="-179388"/>
            <a:r>
              <a:rPr lang="en" sz="2200" dirty="0"/>
              <a:t>Under certain conditions the Resurrector will consider the system in the “meltdown” and will stop sending requests to the </a:t>
            </a:r>
            <a:r>
              <a:rPr lang="en" sz="2200" dirty="0" smtClean="0"/>
              <a:t>Director.</a:t>
            </a:r>
          </a:p>
        </p:txBody>
      </p:sp>
    </p:spTree>
    <p:extLst>
      <p:ext uri="{BB962C8B-B14F-4D97-AF65-F5344CB8AC3E}">
        <p14:creationId xmlns:p14="http://schemas.microsoft.com/office/powerpoint/2010/main" val="41784998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Automatic repair with </a:t>
            </a:r>
            <a:r>
              <a:rPr lang="en-US" dirty="0" err="1" smtClean="0">
                <a:solidFill>
                  <a:srgbClr val="138A7E"/>
                </a:solidFill>
              </a:rPr>
              <a:t>Resurrector</a:t>
            </a:r>
            <a:endParaRPr lang="en" dirty="0">
              <a:solidFill>
                <a:srgbClr val="138A7E"/>
              </a:solidFill>
            </a:endParaRPr>
          </a:p>
        </p:txBody>
      </p:sp>
      <p:sp>
        <p:nvSpPr>
          <p:cNvPr id="5" name="Shape 791"/>
          <p:cNvSpPr/>
          <p:nvPr/>
        </p:nvSpPr>
        <p:spPr>
          <a:xfrm>
            <a:off x="366712" y="971550"/>
            <a:ext cx="5576886"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6" name="Shape 792"/>
          <p:cNvSpPr/>
          <p:nvPr/>
        </p:nvSpPr>
        <p:spPr>
          <a:xfrm>
            <a:off x="5943600" y="971550"/>
            <a:ext cx="2856952"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8" name="Shape 793"/>
          <p:cNvSpPr/>
          <p:nvPr/>
        </p:nvSpPr>
        <p:spPr>
          <a:xfrm>
            <a:off x="6990118" y="40312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IaaS</a:t>
            </a:r>
          </a:p>
        </p:txBody>
      </p:sp>
      <p:sp>
        <p:nvSpPr>
          <p:cNvPr id="9" name="Shape 794"/>
          <p:cNvSpPr/>
          <p:nvPr/>
        </p:nvSpPr>
        <p:spPr>
          <a:xfrm>
            <a:off x="2362200" y="4031217"/>
            <a:ext cx="3487928"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BOSH</a:t>
            </a:r>
          </a:p>
        </p:txBody>
      </p:sp>
      <p:grpSp>
        <p:nvGrpSpPr>
          <p:cNvPr id="10" name="Shape 795"/>
          <p:cNvGrpSpPr/>
          <p:nvPr/>
        </p:nvGrpSpPr>
        <p:grpSpPr>
          <a:xfrm>
            <a:off x="6168883" y="1215517"/>
            <a:ext cx="2406384" cy="807464"/>
            <a:chOff x="6168883" y="1428750"/>
            <a:chExt cx="2406384" cy="807464"/>
          </a:xfrm>
        </p:grpSpPr>
        <p:sp>
          <p:nvSpPr>
            <p:cNvPr id="11" name="Shape 796"/>
            <p:cNvSpPr/>
            <p:nvPr/>
          </p:nvSpPr>
          <p:spPr>
            <a:xfrm>
              <a:off x="6168883" y="1428750"/>
              <a:ext cx="2406384" cy="807464"/>
            </a:xfrm>
            <a:prstGeom prst="roundRect">
              <a:avLst>
                <a:gd name="adj" fmla="val 4579"/>
              </a:avLst>
            </a:prstGeom>
            <a:solidFill>
              <a:srgbClr val="33928A"/>
            </a:solidFill>
            <a:ln>
              <a:noFill/>
            </a:ln>
          </p:spPr>
          <p:txBody>
            <a:bodyPr lIns="0" tIns="0" rIns="0" bIns="91425" anchor="b" anchorCtr="0">
              <a:noAutofit/>
            </a:bodyPr>
            <a:lstStyle/>
            <a:p>
              <a:pPr marL="0" marR="0" lvl="0" indent="0" algn="ctr" rtl="0">
                <a:spcBef>
                  <a:spcPts val="0"/>
                </a:spcBef>
                <a:spcAft>
                  <a:spcPts val="0"/>
                </a:spcAft>
                <a:buSzPct val="25000"/>
                <a:buNone/>
              </a:pPr>
              <a:r>
                <a:rPr lang="en-US" sz="1200" b="1" dirty="0" err="1" smtClean="0">
                  <a:solidFill>
                    <a:schemeClr val="lt1"/>
                  </a:solidFill>
                  <a:latin typeface="Source Sans Pro"/>
                  <a:ea typeface="Source Sans Pro"/>
                  <a:cs typeface="Source Sans Pro"/>
                  <a:sym typeface="Source Sans Pro"/>
                </a:rPr>
                <a:t>Redis</a:t>
              </a:r>
              <a:r>
                <a:rPr lang="en-US" sz="1200" b="1" dirty="0" smtClean="0">
                  <a:solidFill>
                    <a:schemeClr val="lt1"/>
                  </a:solidFill>
                  <a:latin typeface="Source Sans Pro"/>
                  <a:ea typeface="Source Sans Pro"/>
                  <a:cs typeface="Source Sans Pro"/>
                  <a:sym typeface="Source Sans Pro"/>
                </a:rPr>
                <a:t> Master</a:t>
              </a:r>
              <a:endParaRPr lang="en-US" sz="1200" b="1" dirty="0">
                <a:solidFill>
                  <a:schemeClr val="lt1"/>
                </a:solidFill>
                <a:latin typeface="Source Sans Pro"/>
                <a:ea typeface="Source Sans Pro"/>
                <a:cs typeface="Source Sans Pro"/>
                <a:sym typeface="Source Sans Pro"/>
              </a:endParaRPr>
            </a:p>
          </p:txBody>
        </p:sp>
        <p:sp>
          <p:nvSpPr>
            <p:cNvPr id="12" name="Shape 797"/>
            <p:cNvSpPr/>
            <p:nvPr/>
          </p:nvSpPr>
          <p:spPr>
            <a:xfrm>
              <a:off x="6248400" y="15049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13" name="Shape 798"/>
            <p:cNvGrpSpPr/>
            <p:nvPr/>
          </p:nvGrpSpPr>
          <p:grpSpPr>
            <a:xfrm>
              <a:off x="8176597" y="1504950"/>
              <a:ext cx="333373" cy="228600"/>
              <a:chOff x="7558089" y="1504950"/>
              <a:chExt cx="333373" cy="228600"/>
            </a:xfrm>
          </p:grpSpPr>
          <p:sp>
            <p:nvSpPr>
              <p:cNvPr id="14" name="Shape 799"/>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15" name="Shape 800"/>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16" name="Shape 801"/>
          <p:cNvGrpSpPr/>
          <p:nvPr/>
        </p:nvGrpSpPr>
        <p:grpSpPr>
          <a:xfrm>
            <a:off x="6168883" y="2198433"/>
            <a:ext cx="2406384" cy="807464"/>
            <a:chOff x="6168883" y="2297685"/>
            <a:chExt cx="2406384" cy="807464"/>
          </a:xfrm>
        </p:grpSpPr>
        <p:sp>
          <p:nvSpPr>
            <p:cNvPr id="17" name="Shape 802"/>
            <p:cNvSpPr/>
            <p:nvPr/>
          </p:nvSpPr>
          <p:spPr>
            <a:xfrm>
              <a:off x="6168883" y="2297685"/>
              <a:ext cx="2406384" cy="807464"/>
            </a:xfrm>
            <a:prstGeom prst="roundRect">
              <a:avLst>
                <a:gd name="adj" fmla="val 4579"/>
              </a:avLst>
            </a:prstGeom>
            <a:solidFill>
              <a:srgbClr val="33928A"/>
            </a:solidFill>
            <a:ln>
              <a:noFill/>
            </a:ln>
          </p:spPr>
          <p:txBody>
            <a:bodyPr lIns="0" tIns="0" rIns="0" bIns="91425" anchor="b" anchorCtr="0">
              <a:noAutofit/>
            </a:bodyPr>
            <a:lstStyle/>
            <a:p>
              <a:pPr marL="0" marR="0" lvl="0" indent="0" algn="ctr" rtl="0">
                <a:spcBef>
                  <a:spcPts val="0"/>
                </a:spcBef>
                <a:spcAft>
                  <a:spcPts val="0"/>
                </a:spcAft>
                <a:buSzPct val="25000"/>
                <a:buNone/>
              </a:pPr>
              <a:r>
                <a:rPr lang="en-US" sz="1200" b="1" dirty="0">
                  <a:solidFill>
                    <a:schemeClr val="lt1"/>
                  </a:solidFill>
                  <a:latin typeface="Source Sans Pro"/>
                  <a:ea typeface="Source Sans Pro"/>
                  <a:cs typeface="Source Sans Pro"/>
                  <a:sym typeface="Source Sans Pro"/>
                </a:rPr>
                <a:t>   </a:t>
              </a:r>
              <a:r>
                <a:rPr lang="en-US" sz="1200" b="1" dirty="0" err="1" smtClean="0">
                  <a:solidFill>
                    <a:schemeClr val="lt1"/>
                  </a:solidFill>
                  <a:latin typeface="Source Sans Pro"/>
                  <a:ea typeface="Source Sans Pro"/>
                  <a:cs typeface="Source Sans Pro"/>
                  <a:sym typeface="Source Sans Pro"/>
                </a:rPr>
                <a:t>Redis</a:t>
              </a:r>
              <a:r>
                <a:rPr lang="en-US" sz="1200" b="1" dirty="0" smtClean="0">
                  <a:solidFill>
                    <a:schemeClr val="lt1"/>
                  </a:solidFill>
                  <a:latin typeface="Source Sans Pro"/>
                  <a:ea typeface="Source Sans Pro"/>
                  <a:cs typeface="Source Sans Pro"/>
                  <a:sym typeface="Source Sans Pro"/>
                </a:rPr>
                <a:t> Slave</a:t>
              </a:r>
              <a:endParaRPr lang="en-US" sz="1200" b="1" dirty="0">
                <a:solidFill>
                  <a:schemeClr val="lt1"/>
                </a:solidFill>
                <a:latin typeface="Source Sans Pro"/>
                <a:ea typeface="Source Sans Pro"/>
                <a:cs typeface="Source Sans Pro"/>
                <a:sym typeface="Source Sans Pro"/>
              </a:endParaRPr>
            </a:p>
          </p:txBody>
        </p:sp>
        <p:sp>
          <p:nvSpPr>
            <p:cNvPr id="19" name="Shape 804"/>
            <p:cNvSpPr/>
            <p:nvPr/>
          </p:nvSpPr>
          <p:spPr>
            <a:xfrm>
              <a:off x="6248400" y="2373885"/>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20" name="Shape 805"/>
            <p:cNvGrpSpPr/>
            <p:nvPr/>
          </p:nvGrpSpPr>
          <p:grpSpPr>
            <a:xfrm>
              <a:off x="8176597" y="2373886"/>
              <a:ext cx="333373" cy="228600"/>
              <a:chOff x="7558089" y="1504950"/>
              <a:chExt cx="333373" cy="228600"/>
            </a:xfrm>
          </p:grpSpPr>
          <p:sp>
            <p:nvSpPr>
              <p:cNvPr id="21" name="Shape 806"/>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22" name="Shape 807"/>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23" name="Shape 808"/>
          <p:cNvGrpSpPr/>
          <p:nvPr/>
        </p:nvGrpSpPr>
        <p:grpSpPr>
          <a:xfrm>
            <a:off x="6168883" y="3181350"/>
            <a:ext cx="2406384" cy="807464"/>
            <a:chOff x="6168883" y="3181350"/>
            <a:chExt cx="2406384" cy="807464"/>
          </a:xfrm>
        </p:grpSpPr>
        <p:sp>
          <p:nvSpPr>
            <p:cNvPr id="24" name="Shape 809"/>
            <p:cNvSpPr/>
            <p:nvPr/>
          </p:nvSpPr>
          <p:spPr>
            <a:xfrm>
              <a:off x="6168883" y="3181350"/>
              <a:ext cx="2406384" cy="807464"/>
            </a:xfrm>
            <a:prstGeom prst="roundRect">
              <a:avLst>
                <a:gd name="adj" fmla="val 4579"/>
              </a:avLst>
            </a:prstGeom>
            <a:solidFill>
              <a:srgbClr val="33928A"/>
            </a:solidFill>
            <a:ln>
              <a:noFill/>
            </a:ln>
          </p:spPr>
          <p:txBody>
            <a:bodyPr lIns="0" tIns="0" rIns="0" bIns="91425" anchor="b" anchorCtr="0">
              <a:noAutofit/>
            </a:bodyPr>
            <a:lstStyle/>
            <a:p>
              <a:pPr marL="0" marR="0" lvl="0" indent="0" algn="ctr" rtl="0">
                <a:spcBef>
                  <a:spcPts val="0"/>
                </a:spcBef>
                <a:spcAft>
                  <a:spcPts val="0"/>
                </a:spcAft>
                <a:buSzPct val="25000"/>
                <a:buNone/>
              </a:pPr>
              <a:r>
                <a:rPr lang="en-US" sz="1200" b="1" dirty="0">
                  <a:solidFill>
                    <a:schemeClr val="lt1"/>
                  </a:solidFill>
                  <a:latin typeface="Source Sans Pro"/>
                  <a:ea typeface="Source Sans Pro"/>
                  <a:cs typeface="Source Sans Pro"/>
                  <a:sym typeface="Source Sans Pro"/>
                </a:rPr>
                <a:t>      </a:t>
              </a:r>
              <a:r>
                <a:rPr lang="en-US" sz="1200" b="1" dirty="0" err="1" smtClean="0">
                  <a:solidFill>
                    <a:schemeClr val="lt1"/>
                  </a:solidFill>
                  <a:latin typeface="Source Sans Pro"/>
                  <a:ea typeface="Source Sans Pro"/>
                  <a:cs typeface="Source Sans Pro"/>
                  <a:sym typeface="Source Sans Pro"/>
                </a:rPr>
                <a:t>Redis</a:t>
              </a:r>
              <a:r>
                <a:rPr lang="en-US" sz="1200" b="1" dirty="0" smtClean="0">
                  <a:solidFill>
                    <a:schemeClr val="lt1"/>
                  </a:solidFill>
                  <a:latin typeface="Source Sans Pro"/>
                  <a:ea typeface="Source Sans Pro"/>
                  <a:cs typeface="Source Sans Pro"/>
                  <a:sym typeface="Source Sans Pro"/>
                </a:rPr>
                <a:t> Slave</a:t>
              </a:r>
              <a:endParaRPr lang="en-US" sz="1200" b="1" dirty="0">
                <a:solidFill>
                  <a:schemeClr val="lt1"/>
                </a:solidFill>
                <a:latin typeface="Source Sans Pro"/>
                <a:ea typeface="Source Sans Pro"/>
                <a:cs typeface="Source Sans Pro"/>
                <a:sym typeface="Source Sans Pro"/>
              </a:endParaRPr>
            </a:p>
          </p:txBody>
        </p:sp>
        <p:sp>
          <p:nvSpPr>
            <p:cNvPr id="26" name="Shape 811"/>
            <p:cNvSpPr/>
            <p:nvPr/>
          </p:nvSpPr>
          <p:spPr>
            <a:xfrm>
              <a:off x="6248400" y="32575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27" name="Shape 812"/>
            <p:cNvGrpSpPr/>
            <p:nvPr/>
          </p:nvGrpSpPr>
          <p:grpSpPr>
            <a:xfrm>
              <a:off x="8177852" y="3257550"/>
              <a:ext cx="333373" cy="228600"/>
              <a:chOff x="7558089" y="1504950"/>
              <a:chExt cx="333373" cy="228600"/>
            </a:xfrm>
          </p:grpSpPr>
          <p:sp>
            <p:nvSpPr>
              <p:cNvPr id="28" name="Shape 813"/>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29" name="Shape 814"/>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30" name="Shape 815"/>
          <p:cNvGrpSpPr/>
          <p:nvPr/>
        </p:nvGrpSpPr>
        <p:grpSpPr>
          <a:xfrm>
            <a:off x="3686175" y="2464185"/>
            <a:ext cx="1838202" cy="443726"/>
            <a:chOff x="3429000" y="2464185"/>
            <a:chExt cx="1838202" cy="443726"/>
          </a:xfrm>
        </p:grpSpPr>
        <p:sp>
          <p:nvSpPr>
            <p:cNvPr id="31" name="Shape 816"/>
            <p:cNvSpPr/>
            <p:nvPr/>
          </p:nvSpPr>
          <p:spPr>
            <a:xfrm>
              <a:off x="3429000" y="2464185"/>
              <a:ext cx="18382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Message Bus</a:t>
              </a:r>
            </a:p>
          </p:txBody>
        </p:sp>
        <p:sp>
          <p:nvSpPr>
            <p:cNvPr id="32" name="Shape 817"/>
            <p:cNvSpPr/>
            <p:nvPr/>
          </p:nvSpPr>
          <p:spPr>
            <a:xfrm rot="-10345447">
              <a:off x="3670460" y="2585196"/>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33" name="Shape 818"/>
          <p:cNvSpPr/>
          <p:nvPr/>
        </p:nvSpPr>
        <p:spPr>
          <a:xfrm>
            <a:off x="609599" y="1619250"/>
            <a:ext cx="2428875" cy="2369563"/>
          </a:xfrm>
          <a:prstGeom prst="roundRect">
            <a:avLst>
              <a:gd name="adj" fmla="val 4579"/>
            </a:avLst>
          </a:prstGeom>
          <a:solidFill>
            <a:srgbClr val="33928A"/>
          </a:solidFill>
          <a:ln>
            <a:noFill/>
          </a:ln>
        </p:spPr>
        <p:txBody>
          <a:bodyPr lIns="320025" tIns="91425"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Health Monitor</a:t>
            </a:r>
          </a:p>
        </p:txBody>
      </p:sp>
      <p:sp>
        <p:nvSpPr>
          <p:cNvPr id="34" name="Shape 819"/>
          <p:cNvSpPr/>
          <p:nvPr/>
        </p:nvSpPr>
        <p:spPr>
          <a:xfrm>
            <a:off x="721749" y="1740555"/>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35" name="Shape 820"/>
          <p:cNvSpPr/>
          <p:nvPr/>
        </p:nvSpPr>
        <p:spPr>
          <a:xfrm>
            <a:off x="721749" y="2042951"/>
            <a:ext cx="1897626" cy="1835025"/>
          </a:xfrm>
          <a:prstGeom prst="roundRect">
            <a:avLst>
              <a:gd name="adj" fmla="val 2320"/>
            </a:avLst>
          </a:prstGeom>
          <a:noFill/>
          <a:ln w="254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Responses:</a:t>
            </a:r>
          </a:p>
        </p:txBody>
      </p:sp>
      <p:cxnSp>
        <p:nvCxnSpPr>
          <p:cNvPr id="36" name="Shape 821"/>
          <p:cNvCxnSpPr/>
          <p:nvPr/>
        </p:nvCxnSpPr>
        <p:spPr>
          <a:xfrm>
            <a:off x="721749" y="23477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37" name="Shape 822"/>
          <p:cNvCxnSpPr/>
          <p:nvPr/>
        </p:nvCxnSpPr>
        <p:spPr>
          <a:xfrm>
            <a:off x="721749" y="26018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38" name="Shape 823"/>
          <p:cNvCxnSpPr/>
          <p:nvPr/>
        </p:nvCxnSpPr>
        <p:spPr>
          <a:xfrm>
            <a:off x="721749" y="28562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39" name="Shape 824"/>
          <p:cNvCxnSpPr/>
          <p:nvPr/>
        </p:nvCxnSpPr>
        <p:spPr>
          <a:xfrm>
            <a:off x="721749" y="3110652"/>
            <a:ext cx="1897626" cy="0"/>
          </a:xfrm>
          <a:prstGeom prst="straightConnector1">
            <a:avLst/>
          </a:prstGeom>
          <a:noFill/>
          <a:ln w="19050" cap="flat" cmpd="sng">
            <a:solidFill>
              <a:schemeClr val="lt1"/>
            </a:solidFill>
            <a:prstDash val="solid"/>
            <a:round/>
            <a:headEnd type="none" w="med" len="med"/>
            <a:tailEnd type="none" w="med" len="med"/>
          </a:ln>
        </p:spPr>
      </p:cxnSp>
      <p:sp>
        <p:nvSpPr>
          <p:cNvPr id="40" name="Shape 825"/>
          <p:cNvSpPr txBox="1"/>
          <p:nvPr/>
        </p:nvSpPr>
        <p:spPr>
          <a:xfrm>
            <a:off x="821065" y="2310484"/>
            <a:ext cx="5757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pager</a:t>
            </a:r>
          </a:p>
        </p:txBody>
      </p:sp>
      <p:sp>
        <p:nvSpPr>
          <p:cNvPr id="41" name="Shape 826"/>
          <p:cNvSpPr txBox="1"/>
          <p:nvPr/>
        </p:nvSpPr>
        <p:spPr>
          <a:xfrm>
            <a:off x="821065" y="2575097"/>
            <a:ext cx="55015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email</a:t>
            </a:r>
          </a:p>
        </p:txBody>
      </p:sp>
      <p:sp>
        <p:nvSpPr>
          <p:cNvPr id="42" name="Shape 827"/>
          <p:cNvSpPr txBox="1"/>
          <p:nvPr/>
        </p:nvSpPr>
        <p:spPr>
          <a:xfrm>
            <a:off x="821065" y="2836816"/>
            <a:ext cx="89960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monitoring</a:t>
            </a:r>
          </a:p>
        </p:txBody>
      </p:sp>
      <p:sp>
        <p:nvSpPr>
          <p:cNvPr id="43" name="Shape 828"/>
          <p:cNvSpPr txBox="1"/>
          <p:nvPr/>
        </p:nvSpPr>
        <p:spPr>
          <a:xfrm>
            <a:off x="821065" y="3091043"/>
            <a:ext cx="95250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resurector</a:t>
            </a:r>
          </a:p>
        </p:txBody>
      </p:sp>
      <p:cxnSp>
        <p:nvCxnSpPr>
          <p:cNvPr id="44" name="Shape 829"/>
          <p:cNvCxnSpPr/>
          <p:nvPr/>
        </p:nvCxnSpPr>
        <p:spPr>
          <a:xfrm>
            <a:off x="721749" y="3368042"/>
            <a:ext cx="1897626" cy="0"/>
          </a:xfrm>
          <a:prstGeom prst="straightConnector1">
            <a:avLst/>
          </a:prstGeom>
          <a:noFill/>
          <a:ln w="19050" cap="flat" cmpd="sng">
            <a:solidFill>
              <a:schemeClr val="lt1"/>
            </a:solidFill>
            <a:prstDash val="solid"/>
            <a:round/>
            <a:headEnd type="none" w="med" len="med"/>
            <a:tailEnd type="none" w="med" len="med"/>
          </a:ln>
        </p:spPr>
      </p:cxnSp>
      <p:sp>
        <p:nvSpPr>
          <p:cNvPr id="45" name="Shape 830"/>
          <p:cNvSpPr txBox="1"/>
          <p:nvPr/>
        </p:nvSpPr>
        <p:spPr>
          <a:xfrm>
            <a:off x="821065" y="3348433"/>
            <a:ext cx="33855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a:t>
            </a:r>
          </a:p>
        </p:txBody>
      </p:sp>
      <p:grpSp>
        <p:nvGrpSpPr>
          <p:cNvPr id="46" name="Shape 831"/>
          <p:cNvGrpSpPr/>
          <p:nvPr/>
        </p:nvGrpSpPr>
        <p:grpSpPr>
          <a:xfrm>
            <a:off x="3686175" y="1624649"/>
            <a:ext cx="1838202" cy="443726"/>
            <a:chOff x="4876800" y="2326964"/>
            <a:chExt cx="1838202" cy="443726"/>
          </a:xfrm>
        </p:grpSpPr>
        <p:sp>
          <p:nvSpPr>
            <p:cNvPr id="47" name="Shape 832"/>
            <p:cNvSpPr/>
            <p:nvPr/>
          </p:nvSpPr>
          <p:spPr>
            <a:xfrm>
              <a:off x="4876800" y="2326964"/>
              <a:ext cx="18382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BOSH Director</a:t>
              </a:r>
            </a:p>
          </p:txBody>
        </p:sp>
        <p:sp>
          <p:nvSpPr>
            <p:cNvPr id="48" name="Shape 833"/>
            <p:cNvSpPr/>
            <p:nvPr/>
          </p:nvSpPr>
          <p:spPr>
            <a:xfrm>
              <a:off x="513823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49" name="Shape 834"/>
          <p:cNvGrpSpPr/>
          <p:nvPr/>
        </p:nvGrpSpPr>
        <p:grpSpPr>
          <a:xfrm>
            <a:off x="646489" y="1105736"/>
            <a:ext cx="1198915" cy="499972"/>
            <a:chOff x="646489" y="1105736"/>
            <a:chExt cx="1198915" cy="499972"/>
          </a:xfrm>
        </p:grpSpPr>
        <p:sp>
          <p:nvSpPr>
            <p:cNvPr id="50" name="Shape 835"/>
            <p:cNvSpPr/>
            <p:nvPr/>
          </p:nvSpPr>
          <p:spPr>
            <a:xfrm>
              <a:off x="1041698"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51" name="Shape 836"/>
            <p:cNvSpPr txBox="1"/>
            <p:nvPr/>
          </p:nvSpPr>
          <p:spPr>
            <a:xfrm>
              <a:off x="646489" y="1328709"/>
              <a:ext cx="1198915"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Desired State</a:t>
              </a:r>
            </a:p>
          </p:txBody>
        </p:sp>
      </p:grpSp>
      <p:grpSp>
        <p:nvGrpSpPr>
          <p:cNvPr id="52" name="Shape 837"/>
          <p:cNvGrpSpPr/>
          <p:nvPr/>
        </p:nvGrpSpPr>
        <p:grpSpPr>
          <a:xfrm>
            <a:off x="1869732" y="1105736"/>
            <a:ext cx="1090787" cy="496562"/>
            <a:chOff x="1869732" y="1105736"/>
            <a:chExt cx="1090787" cy="496562"/>
          </a:xfrm>
        </p:grpSpPr>
        <p:sp>
          <p:nvSpPr>
            <p:cNvPr id="53" name="Shape 838"/>
            <p:cNvSpPr/>
            <p:nvPr/>
          </p:nvSpPr>
          <p:spPr>
            <a:xfrm>
              <a:off x="2210875"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rgbClr val="1B2831"/>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54" name="Shape 839"/>
            <p:cNvSpPr txBox="1"/>
            <p:nvPr/>
          </p:nvSpPr>
          <p:spPr>
            <a:xfrm>
              <a:off x="1869732" y="1325300"/>
              <a:ext cx="109078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Actual State</a:t>
              </a:r>
            </a:p>
          </p:txBody>
        </p:sp>
      </p:grpSp>
      <p:grpSp>
        <p:nvGrpSpPr>
          <p:cNvPr id="55" name="Shape 840"/>
          <p:cNvGrpSpPr/>
          <p:nvPr/>
        </p:nvGrpSpPr>
        <p:grpSpPr>
          <a:xfrm>
            <a:off x="5524377" y="1619249"/>
            <a:ext cx="644506" cy="1965832"/>
            <a:chOff x="5524377" y="1619249"/>
            <a:chExt cx="644506" cy="1965832"/>
          </a:xfrm>
        </p:grpSpPr>
        <p:cxnSp>
          <p:nvCxnSpPr>
            <p:cNvPr id="56" name="Shape 841"/>
            <p:cNvCxnSpPr>
              <a:stCxn id="11" idx="1"/>
            </p:cNvCxnSpPr>
            <p:nvPr/>
          </p:nvCxnSpPr>
          <p:spPr>
            <a:xfrm flipH="1">
              <a:off x="5524483" y="1619249"/>
              <a:ext cx="644400" cy="844799"/>
            </a:xfrm>
            <a:prstGeom prst="straightConnector1">
              <a:avLst/>
            </a:prstGeom>
            <a:noFill/>
            <a:ln w="19050" cap="flat" cmpd="sng">
              <a:solidFill>
                <a:srgbClr val="7F7F7F"/>
              </a:solidFill>
              <a:prstDash val="solid"/>
              <a:round/>
              <a:headEnd type="none" w="med" len="med"/>
              <a:tailEnd type="triangle" w="lg" len="lg"/>
            </a:ln>
          </p:spPr>
        </p:cxnSp>
        <p:cxnSp>
          <p:nvCxnSpPr>
            <p:cNvPr id="57" name="Shape 842"/>
            <p:cNvCxnSpPr>
              <a:endCxn id="31" idx="3"/>
            </p:cNvCxnSpPr>
            <p:nvPr/>
          </p:nvCxnSpPr>
          <p:spPr>
            <a:xfrm rot="10800000">
              <a:off x="5524377" y="2686048"/>
              <a:ext cx="644400" cy="0"/>
            </a:xfrm>
            <a:prstGeom prst="straightConnector1">
              <a:avLst/>
            </a:prstGeom>
            <a:noFill/>
            <a:ln w="19050" cap="flat" cmpd="sng">
              <a:solidFill>
                <a:srgbClr val="7F7F7F"/>
              </a:solidFill>
              <a:prstDash val="solid"/>
              <a:round/>
              <a:headEnd type="none" w="med" len="med"/>
              <a:tailEnd type="triangle" w="lg" len="lg"/>
            </a:ln>
          </p:spPr>
        </p:cxnSp>
        <p:cxnSp>
          <p:nvCxnSpPr>
            <p:cNvPr id="58" name="Shape 843"/>
            <p:cNvCxnSpPr>
              <a:stCxn id="24" idx="1"/>
            </p:cNvCxnSpPr>
            <p:nvPr/>
          </p:nvCxnSpPr>
          <p:spPr>
            <a:xfrm rot="10800000">
              <a:off x="5524483" y="2907982"/>
              <a:ext cx="644400" cy="677100"/>
            </a:xfrm>
            <a:prstGeom prst="straightConnector1">
              <a:avLst/>
            </a:prstGeom>
            <a:noFill/>
            <a:ln w="19050" cap="flat" cmpd="sng">
              <a:solidFill>
                <a:srgbClr val="7F7F7F"/>
              </a:solidFill>
              <a:prstDash val="solid"/>
              <a:round/>
              <a:headEnd type="none" w="med" len="med"/>
              <a:tailEnd type="triangle" w="lg" len="lg"/>
            </a:ln>
          </p:spPr>
        </p:cxnSp>
      </p:grpSp>
      <p:cxnSp>
        <p:nvCxnSpPr>
          <p:cNvPr id="59" name="Shape 844"/>
          <p:cNvCxnSpPr>
            <a:stCxn id="31" idx="1"/>
          </p:cNvCxnSpPr>
          <p:nvPr/>
        </p:nvCxnSpPr>
        <p:spPr>
          <a:xfrm rot="10800000">
            <a:off x="3038475" y="2686048"/>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60" name="Shape 845"/>
          <p:cNvCxnSpPr/>
          <p:nvPr/>
        </p:nvCxnSpPr>
        <p:spPr>
          <a:xfrm rot="10800000">
            <a:off x="3038472" y="1828623"/>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61" name="Shape 846"/>
          <p:cNvCxnSpPr/>
          <p:nvPr/>
        </p:nvCxnSpPr>
        <p:spPr>
          <a:xfrm rot="10800000">
            <a:off x="3038472" y="1944107"/>
            <a:ext cx="647700" cy="0"/>
          </a:xfrm>
          <a:prstGeom prst="straightConnector1">
            <a:avLst/>
          </a:prstGeom>
          <a:noFill/>
          <a:ln w="19050" cap="flat" cmpd="sng">
            <a:solidFill>
              <a:srgbClr val="7F7F7F"/>
            </a:solidFill>
            <a:prstDash val="solid"/>
            <a:round/>
            <a:headEnd type="triangle" w="lg" len="lg"/>
            <a:tailEnd type="none" w="med" len="med"/>
          </a:ln>
        </p:spPr>
      </p:cxnSp>
      <p:grpSp>
        <p:nvGrpSpPr>
          <p:cNvPr id="62" name="Shape 847"/>
          <p:cNvGrpSpPr/>
          <p:nvPr/>
        </p:nvGrpSpPr>
        <p:grpSpPr>
          <a:xfrm>
            <a:off x="3169175" y="1107626"/>
            <a:ext cx="416578" cy="416578"/>
            <a:chOff x="3169175" y="1107626"/>
            <a:chExt cx="416578" cy="416578"/>
          </a:xfrm>
        </p:grpSpPr>
        <p:sp>
          <p:nvSpPr>
            <p:cNvPr id="63" name="Shape 848"/>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64" name="Shape 849"/>
            <p:cNvGrpSpPr/>
            <p:nvPr/>
          </p:nvGrpSpPr>
          <p:grpSpPr>
            <a:xfrm>
              <a:off x="3196489" y="1134940"/>
              <a:ext cx="361950" cy="361950"/>
              <a:chOff x="4876800" y="325437"/>
              <a:chExt cx="483965" cy="483965"/>
            </a:xfrm>
          </p:grpSpPr>
          <p:sp>
            <p:nvSpPr>
              <p:cNvPr id="65" name="Shape 850"/>
              <p:cNvSpPr/>
              <p:nvPr/>
            </p:nvSpPr>
            <p:spPr>
              <a:xfrm rot="5400000">
                <a:off x="4995305" y="444248"/>
                <a:ext cx="246950" cy="269056"/>
              </a:xfrm>
              <a:custGeom>
                <a:avLst/>
                <a:gdLst/>
                <a:ahLst/>
                <a:cxnLst/>
                <a:rect l="0" t="0" r="0" b="0"/>
                <a:pathLst>
                  <a:path w="120000" h="120000" extrusionOk="0">
                    <a:moveTo>
                      <a:pt x="0" y="20047"/>
                    </a:moveTo>
                    <a:lnTo>
                      <a:pt x="19842" y="0"/>
                    </a:lnTo>
                    <a:lnTo>
                      <a:pt x="120000" y="81533"/>
                    </a:lnTo>
                    <a:lnTo>
                      <a:pt x="70808" y="120000"/>
                    </a:lnTo>
                    <a:lnTo>
                      <a:pt x="50157" y="102921"/>
                    </a:lnTo>
                    <a:lnTo>
                      <a:pt x="75077" y="81533"/>
                    </a:lnTo>
                    <a:lnTo>
                      <a:pt x="0" y="20047"/>
                    </a:ln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Source Sans Pro"/>
                  <a:ea typeface="Source Sans Pro"/>
                  <a:cs typeface="Source Sans Pro"/>
                  <a:sym typeface="Source Sans Pro"/>
                </a:endParaRPr>
              </a:p>
            </p:txBody>
          </p:sp>
          <p:sp>
            <p:nvSpPr>
              <p:cNvPr id="66" name="Shape 851"/>
              <p:cNvSpPr/>
              <p:nvPr/>
            </p:nvSpPr>
            <p:spPr>
              <a:xfrm>
                <a:off x="4876800" y="325437"/>
                <a:ext cx="483965" cy="483965"/>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sp>
        <p:nvSpPr>
          <p:cNvPr id="67" name="Shape 852"/>
          <p:cNvSpPr/>
          <p:nvPr/>
        </p:nvSpPr>
        <p:spPr>
          <a:xfrm>
            <a:off x="6651170" y="1710877"/>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8" name="Shape 852"/>
          <p:cNvSpPr/>
          <p:nvPr/>
        </p:nvSpPr>
        <p:spPr>
          <a:xfrm>
            <a:off x="6754584" y="2703085"/>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9" name="Shape 852"/>
          <p:cNvSpPr/>
          <p:nvPr/>
        </p:nvSpPr>
        <p:spPr>
          <a:xfrm>
            <a:off x="6803569" y="366225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10101910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a:solidFill>
                  <a:srgbClr val="138A7E"/>
                </a:solidFill>
              </a:rPr>
              <a:t>Automatic repair with </a:t>
            </a:r>
            <a:r>
              <a:rPr lang="en-US" dirty="0" err="1">
                <a:solidFill>
                  <a:srgbClr val="138A7E"/>
                </a:solidFill>
              </a:rPr>
              <a:t>Resurrector</a:t>
            </a:r>
            <a:endParaRPr lang="en" dirty="0">
              <a:solidFill>
                <a:srgbClr val="138A7E"/>
              </a:solidFill>
            </a:endParaRPr>
          </a:p>
        </p:txBody>
      </p:sp>
      <p:sp>
        <p:nvSpPr>
          <p:cNvPr id="5" name="Shape 791"/>
          <p:cNvSpPr/>
          <p:nvPr/>
        </p:nvSpPr>
        <p:spPr>
          <a:xfrm>
            <a:off x="366712" y="971550"/>
            <a:ext cx="5576886"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6" name="Shape 792"/>
          <p:cNvSpPr/>
          <p:nvPr/>
        </p:nvSpPr>
        <p:spPr>
          <a:xfrm>
            <a:off x="5943600" y="971550"/>
            <a:ext cx="2856952"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8" name="Shape 793"/>
          <p:cNvSpPr/>
          <p:nvPr/>
        </p:nvSpPr>
        <p:spPr>
          <a:xfrm>
            <a:off x="6990118" y="40312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IaaS</a:t>
            </a:r>
          </a:p>
        </p:txBody>
      </p:sp>
      <p:sp>
        <p:nvSpPr>
          <p:cNvPr id="9" name="Shape 794"/>
          <p:cNvSpPr/>
          <p:nvPr/>
        </p:nvSpPr>
        <p:spPr>
          <a:xfrm>
            <a:off x="2362200" y="4031217"/>
            <a:ext cx="3487928"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BOSH</a:t>
            </a:r>
          </a:p>
        </p:txBody>
      </p:sp>
      <p:grpSp>
        <p:nvGrpSpPr>
          <p:cNvPr id="10" name="Shape 795"/>
          <p:cNvGrpSpPr/>
          <p:nvPr/>
        </p:nvGrpSpPr>
        <p:grpSpPr>
          <a:xfrm>
            <a:off x="6168883" y="1215517"/>
            <a:ext cx="2406384" cy="807464"/>
            <a:chOff x="6168883" y="1428750"/>
            <a:chExt cx="2406384" cy="807464"/>
          </a:xfrm>
        </p:grpSpPr>
        <p:sp>
          <p:nvSpPr>
            <p:cNvPr id="11" name="Shape 796"/>
            <p:cNvSpPr/>
            <p:nvPr/>
          </p:nvSpPr>
          <p:spPr>
            <a:xfrm>
              <a:off x="6168883" y="1428750"/>
              <a:ext cx="2406384" cy="807464"/>
            </a:xfrm>
            <a:prstGeom prst="roundRect">
              <a:avLst>
                <a:gd name="adj" fmla="val 4579"/>
              </a:avLst>
            </a:prstGeom>
            <a:solidFill>
              <a:srgbClr val="33928A"/>
            </a:solidFill>
            <a:ln>
              <a:noFill/>
            </a:ln>
          </p:spPr>
          <p:txBody>
            <a:bodyPr lIns="0" tIns="0" rIns="0" bIns="91425" anchor="b" anchorCtr="0">
              <a:noAutofit/>
            </a:bodyPr>
            <a:lstStyle/>
            <a:p>
              <a:pPr marL="0" marR="0" lvl="0" indent="0" algn="ctr" rtl="0">
                <a:spcBef>
                  <a:spcPts val="0"/>
                </a:spcBef>
                <a:spcAft>
                  <a:spcPts val="0"/>
                </a:spcAft>
                <a:buSzPct val="25000"/>
                <a:buNone/>
              </a:pPr>
              <a:r>
                <a:rPr lang="en-US" sz="1200" b="1" dirty="0" err="1" smtClean="0">
                  <a:solidFill>
                    <a:schemeClr val="lt1"/>
                  </a:solidFill>
                  <a:latin typeface="Source Sans Pro"/>
                  <a:ea typeface="Source Sans Pro"/>
                  <a:cs typeface="Source Sans Pro"/>
                  <a:sym typeface="Source Sans Pro"/>
                </a:rPr>
                <a:t>Redis</a:t>
              </a:r>
              <a:r>
                <a:rPr lang="en-US" sz="1200" b="1" dirty="0" smtClean="0">
                  <a:solidFill>
                    <a:schemeClr val="lt1"/>
                  </a:solidFill>
                  <a:latin typeface="Source Sans Pro"/>
                  <a:ea typeface="Source Sans Pro"/>
                  <a:cs typeface="Source Sans Pro"/>
                  <a:sym typeface="Source Sans Pro"/>
                </a:rPr>
                <a:t> Master</a:t>
              </a:r>
              <a:endParaRPr lang="en-US" sz="1200" b="1" dirty="0">
                <a:solidFill>
                  <a:schemeClr val="lt1"/>
                </a:solidFill>
                <a:latin typeface="Source Sans Pro"/>
                <a:ea typeface="Source Sans Pro"/>
                <a:cs typeface="Source Sans Pro"/>
                <a:sym typeface="Source Sans Pro"/>
              </a:endParaRPr>
            </a:p>
          </p:txBody>
        </p:sp>
        <p:sp>
          <p:nvSpPr>
            <p:cNvPr id="12" name="Shape 797"/>
            <p:cNvSpPr/>
            <p:nvPr/>
          </p:nvSpPr>
          <p:spPr>
            <a:xfrm>
              <a:off x="6248400" y="15049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13" name="Shape 798"/>
            <p:cNvGrpSpPr/>
            <p:nvPr/>
          </p:nvGrpSpPr>
          <p:grpSpPr>
            <a:xfrm>
              <a:off x="8176597" y="1504950"/>
              <a:ext cx="333373" cy="228600"/>
              <a:chOff x="7558089" y="1504950"/>
              <a:chExt cx="333373" cy="228600"/>
            </a:xfrm>
          </p:grpSpPr>
          <p:sp>
            <p:nvSpPr>
              <p:cNvPr id="14" name="Shape 799"/>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15" name="Shape 800"/>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16" name="Shape 801"/>
          <p:cNvGrpSpPr/>
          <p:nvPr/>
        </p:nvGrpSpPr>
        <p:grpSpPr>
          <a:xfrm>
            <a:off x="6168883" y="2198433"/>
            <a:ext cx="2406384" cy="807464"/>
            <a:chOff x="6168883" y="2297685"/>
            <a:chExt cx="2406384" cy="807464"/>
          </a:xfrm>
        </p:grpSpPr>
        <p:sp>
          <p:nvSpPr>
            <p:cNvPr id="17" name="Shape 802"/>
            <p:cNvSpPr/>
            <p:nvPr/>
          </p:nvSpPr>
          <p:spPr>
            <a:xfrm>
              <a:off x="6168883" y="2297685"/>
              <a:ext cx="2406384" cy="807464"/>
            </a:xfrm>
            <a:prstGeom prst="roundRect">
              <a:avLst>
                <a:gd name="adj" fmla="val 4579"/>
              </a:avLst>
            </a:prstGeom>
            <a:solidFill>
              <a:srgbClr val="33928A"/>
            </a:solidFill>
            <a:ln>
              <a:noFill/>
            </a:ln>
          </p:spPr>
          <p:txBody>
            <a:bodyPr lIns="0" tIns="0" rIns="0" bIns="91425" anchor="b" anchorCtr="0">
              <a:noAutofit/>
            </a:bodyPr>
            <a:lstStyle/>
            <a:p>
              <a:pPr marL="0" marR="0" lvl="0" indent="0" algn="ctr" rtl="0">
                <a:spcBef>
                  <a:spcPts val="0"/>
                </a:spcBef>
                <a:spcAft>
                  <a:spcPts val="0"/>
                </a:spcAft>
                <a:buSzPct val="25000"/>
                <a:buNone/>
              </a:pPr>
              <a:r>
                <a:rPr lang="en-US" sz="1200" b="1" dirty="0">
                  <a:solidFill>
                    <a:schemeClr val="lt1"/>
                  </a:solidFill>
                  <a:latin typeface="Source Sans Pro"/>
                  <a:ea typeface="Source Sans Pro"/>
                  <a:cs typeface="Source Sans Pro"/>
                  <a:sym typeface="Source Sans Pro"/>
                </a:rPr>
                <a:t>   </a:t>
              </a:r>
              <a:r>
                <a:rPr lang="en-US" sz="1200" b="1" dirty="0" err="1" smtClean="0">
                  <a:solidFill>
                    <a:schemeClr val="lt1"/>
                  </a:solidFill>
                  <a:latin typeface="Source Sans Pro"/>
                  <a:ea typeface="Source Sans Pro"/>
                  <a:cs typeface="Source Sans Pro"/>
                  <a:sym typeface="Source Sans Pro"/>
                </a:rPr>
                <a:t>Redis</a:t>
              </a:r>
              <a:r>
                <a:rPr lang="en-US" sz="1200" b="1" dirty="0" smtClean="0">
                  <a:solidFill>
                    <a:schemeClr val="lt1"/>
                  </a:solidFill>
                  <a:latin typeface="Source Sans Pro"/>
                  <a:ea typeface="Source Sans Pro"/>
                  <a:cs typeface="Source Sans Pro"/>
                  <a:sym typeface="Source Sans Pro"/>
                </a:rPr>
                <a:t> Slave</a:t>
              </a:r>
              <a:endParaRPr lang="en-US" sz="1200" b="1" dirty="0">
                <a:solidFill>
                  <a:schemeClr val="lt1"/>
                </a:solidFill>
                <a:latin typeface="Source Sans Pro"/>
                <a:ea typeface="Source Sans Pro"/>
                <a:cs typeface="Source Sans Pro"/>
                <a:sym typeface="Source Sans Pro"/>
              </a:endParaRPr>
            </a:p>
          </p:txBody>
        </p:sp>
        <p:sp>
          <p:nvSpPr>
            <p:cNvPr id="19" name="Shape 804"/>
            <p:cNvSpPr/>
            <p:nvPr/>
          </p:nvSpPr>
          <p:spPr>
            <a:xfrm>
              <a:off x="6248400" y="2373885"/>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20" name="Shape 805"/>
            <p:cNvGrpSpPr/>
            <p:nvPr/>
          </p:nvGrpSpPr>
          <p:grpSpPr>
            <a:xfrm>
              <a:off x="8176597" y="2373886"/>
              <a:ext cx="333373" cy="228600"/>
              <a:chOff x="7558089" y="1504950"/>
              <a:chExt cx="333373" cy="228600"/>
            </a:xfrm>
          </p:grpSpPr>
          <p:sp>
            <p:nvSpPr>
              <p:cNvPr id="21" name="Shape 806"/>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22" name="Shape 807"/>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23" name="Shape 808"/>
          <p:cNvGrpSpPr/>
          <p:nvPr/>
        </p:nvGrpSpPr>
        <p:grpSpPr>
          <a:xfrm>
            <a:off x="6168883" y="3181350"/>
            <a:ext cx="2406384" cy="807464"/>
            <a:chOff x="6168883" y="3181350"/>
            <a:chExt cx="2406384" cy="807464"/>
          </a:xfrm>
        </p:grpSpPr>
        <p:sp>
          <p:nvSpPr>
            <p:cNvPr id="24" name="Shape 809"/>
            <p:cNvSpPr/>
            <p:nvPr/>
          </p:nvSpPr>
          <p:spPr>
            <a:xfrm>
              <a:off x="6168883" y="3181350"/>
              <a:ext cx="2406384" cy="807464"/>
            </a:xfrm>
            <a:prstGeom prst="roundRect">
              <a:avLst>
                <a:gd name="adj" fmla="val 4579"/>
              </a:avLst>
            </a:prstGeom>
            <a:solidFill>
              <a:srgbClr val="33928A"/>
            </a:solidFill>
            <a:ln>
              <a:noFill/>
            </a:ln>
          </p:spPr>
          <p:txBody>
            <a:bodyPr lIns="0" tIns="0" rIns="0" bIns="91425" anchor="b" anchorCtr="0">
              <a:noAutofit/>
            </a:bodyPr>
            <a:lstStyle/>
            <a:p>
              <a:pPr marL="0" marR="0" lvl="0" indent="0" algn="ctr" rtl="0">
                <a:spcBef>
                  <a:spcPts val="0"/>
                </a:spcBef>
                <a:spcAft>
                  <a:spcPts val="0"/>
                </a:spcAft>
                <a:buSzPct val="25000"/>
                <a:buNone/>
              </a:pPr>
              <a:r>
                <a:rPr lang="en-US" sz="1200" b="1" dirty="0">
                  <a:solidFill>
                    <a:schemeClr val="lt1"/>
                  </a:solidFill>
                  <a:latin typeface="Source Sans Pro"/>
                  <a:ea typeface="Source Sans Pro"/>
                  <a:cs typeface="Source Sans Pro"/>
                  <a:sym typeface="Source Sans Pro"/>
                </a:rPr>
                <a:t>      </a:t>
              </a:r>
              <a:r>
                <a:rPr lang="en-US" sz="1200" b="1" dirty="0" err="1" smtClean="0">
                  <a:solidFill>
                    <a:schemeClr val="lt1"/>
                  </a:solidFill>
                  <a:latin typeface="Source Sans Pro"/>
                  <a:ea typeface="Source Sans Pro"/>
                  <a:cs typeface="Source Sans Pro"/>
                  <a:sym typeface="Source Sans Pro"/>
                </a:rPr>
                <a:t>Redis</a:t>
              </a:r>
              <a:r>
                <a:rPr lang="en-US" sz="1200" b="1" dirty="0" smtClean="0">
                  <a:solidFill>
                    <a:schemeClr val="lt1"/>
                  </a:solidFill>
                  <a:latin typeface="Source Sans Pro"/>
                  <a:ea typeface="Source Sans Pro"/>
                  <a:cs typeface="Source Sans Pro"/>
                  <a:sym typeface="Source Sans Pro"/>
                </a:rPr>
                <a:t> Slave</a:t>
              </a:r>
              <a:endParaRPr lang="en-US" sz="1200" b="1" dirty="0">
                <a:solidFill>
                  <a:schemeClr val="lt1"/>
                </a:solidFill>
                <a:latin typeface="Source Sans Pro"/>
                <a:ea typeface="Source Sans Pro"/>
                <a:cs typeface="Source Sans Pro"/>
                <a:sym typeface="Source Sans Pro"/>
              </a:endParaRPr>
            </a:p>
          </p:txBody>
        </p:sp>
        <p:sp>
          <p:nvSpPr>
            <p:cNvPr id="26" name="Shape 811"/>
            <p:cNvSpPr/>
            <p:nvPr/>
          </p:nvSpPr>
          <p:spPr>
            <a:xfrm>
              <a:off x="6248400" y="32575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27" name="Shape 812"/>
            <p:cNvGrpSpPr/>
            <p:nvPr/>
          </p:nvGrpSpPr>
          <p:grpSpPr>
            <a:xfrm>
              <a:off x="8177852" y="3257550"/>
              <a:ext cx="333373" cy="228600"/>
              <a:chOff x="7558089" y="1504950"/>
              <a:chExt cx="333373" cy="228600"/>
            </a:xfrm>
          </p:grpSpPr>
          <p:sp>
            <p:nvSpPr>
              <p:cNvPr id="28" name="Shape 813"/>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29" name="Shape 814"/>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30" name="Shape 815"/>
          <p:cNvGrpSpPr/>
          <p:nvPr/>
        </p:nvGrpSpPr>
        <p:grpSpPr>
          <a:xfrm>
            <a:off x="3686175" y="2464185"/>
            <a:ext cx="1838202" cy="443726"/>
            <a:chOff x="3429000" y="2464185"/>
            <a:chExt cx="1838202" cy="443726"/>
          </a:xfrm>
        </p:grpSpPr>
        <p:sp>
          <p:nvSpPr>
            <p:cNvPr id="31" name="Shape 816"/>
            <p:cNvSpPr/>
            <p:nvPr/>
          </p:nvSpPr>
          <p:spPr>
            <a:xfrm>
              <a:off x="3429000" y="2464185"/>
              <a:ext cx="18382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Message Bus</a:t>
              </a:r>
            </a:p>
          </p:txBody>
        </p:sp>
        <p:sp>
          <p:nvSpPr>
            <p:cNvPr id="32" name="Shape 817"/>
            <p:cNvSpPr/>
            <p:nvPr/>
          </p:nvSpPr>
          <p:spPr>
            <a:xfrm rot="-10345447">
              <a:off x="3670460" y="2585196"/>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33" name="Shape 818"/>
          <p:cNvSpPr/>
          <p:nvPr/>
        </p:nvSpPr>
        <p:spPr>
          <a:xfrm>
            <a:off x="609599" y="1619250"/>
            <a:ext cx="2428875" cy="2369563"/>
          </a:xfrm>
          <a:prstGeom prst="roundRect">
            <a:avLst>
              <a:gd name="adj" fmla="val 4579"/>
            </a:avLst>
          </a:prstGeom>
          <a:solidFill>
            <a:srgbClr val="33928A"/>
          </a:solidFill>
          <a:ln>
            <a:noFill/>
          </a:ln>
        </p:spPr>
        <p:txBody>
          <a:bodyPr lIns="320025" tIns="91425"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Health Monitor</a:t>
            </a:r>
          </a:p>
        </p:txBody>
      </p:sp>
      <p:sp>
        <p:nvSpPr>
          <p:cNvPr id="34" name="Shape 819"/>
          <p:cNvSpPr/>
          <p:nvPr/>
        </p:nvSpPr>
        <p:spPr>
          <a:xfrm>
            <a:off x="721749" y="1740555"/>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35" name="Shape 820"/>
          <p:cNvSpPr/>
          <p:nvPr/>
        </p:nvSpPr>
        <p:spPr>
          <a:xfrm>
            <a:off x="721749" y="2042951"/>
            <a:ext cx="1897626" cy="1835025"/>
          </a:xfrm>
          <a:prstGeom prst="roundRect">
            <a:avLst>
              <a:gd name="adj" fmla="val 2320"/>
            </a:avLst>
          </a:prstGeom>
          <a:noFill/>
          <a:ln w="254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Responses:</a:t>
            </a:r>
          </a:p>
        </p:txBody>
      </p:sp>
      <p:cxnSp>
        <p:nvCxnSpPr>
          <p:cNvPr id="36" name="Shape 821"/>
          <p:cNvCxnSpPr/>
          <p:nvPr/>
        </p:nvCxnSpPr>
        <p:spPr>
          <a:xfrm>
            <a:off x="721749" y="23477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37" name="Shape 822"/>
          <p:cNvCxnSpPr/>
          <p:nvPr/>
        </p:nvCxnSpPr>
        <p:spPr>
          <a:xfrm>
            <a:off x="721749" y="26018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38" name="Shape 823"/>
          <p:cNvCxnSpPr/>
          <p:nvPr/>
        </p:nvCxnSpPr>
        <p:spPr>
          <a:xfrm>
            <a:off x="721749" y="28562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39" name="Shape 824"/>
          <p:cNvCxnSpPr/>
          <p:nvPr/>
        </p:nvCxnSpPr>
        <p:spPr>
          <a:xfrm>
            <a:off x="721749" y="3110652"/>
            <a:ext cx="1897626" cy="0"/>
          </a:xfrm>
          <a:prstGeom prst="straightConnector1">
            <a:avLst/>
          </a:prstGeom>
          <a:noFill/>
          <a:ln w="19050" cap="flat" cmpd="sng">
            <a:solidFill>
              <a:schemeClr val="lt1"/>
            </a:solidFill>
            <a:prstDash val="solid"/>
            <a:round/>
            <a:headEnd type="none" w="med" len="med"/>
            <a:tailEnd type="none" w="med" len="med"/>
          </a:ln>
        </p:spPr>
      </p:cxnSp>
      <p:sp>
        <p:nvSpPr>
          <p:cNvPr id="40" name="Shape 825"/>
          <p:cNvSpPr txBox="1"/>
          <p:nvPr/>
        </p:nvSpPr>
        <p:spPr>
          <a:xfrm>
            <a:off x="821065" y="2310484"/>
            <a:ext cx="5757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pager</a:t>
            </a:r>
          </a:p>
        </p:txBody>
      </p:sp>
      <p:sp>
        <p:nvSpPr>
          <p:cNvPr id="41" name="Shape 826"/>
          <p:cNvSpPr txBox="1"/>
          <p:nvPr/>
        </p:nvSpPr>
        <p:spPr>
          <a:xfrm>
            <a:off x="821065" y="2575097"/>
            <a:ext cx="55015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email</a:t>
            </a:r>
          </a:p>
        </p:txBody>
      </p:sp>
      <p:sp>
        <p:nvSpPr>
          <p:cNvPr id="42" name="Shape 827"/>
          <p:cNvSpPr txBox="1"/>
          <p:nvPr/>
        </p:nvSpPr>
        <p:spPr>
          <a:xfrm>
            <a:off x="821065" y="2836816"/>
            <a:ext cx="89960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monitoring</a:t>
            </a:r>
          </a:p>
        </p:txBody>
      </p:sp>
      <p:sp>
        <p:nvSpPr>
          <p:cNvPr id="43" name="Shape 828"/>
          <p:cNvSpPr txBox="1"/>
          <p:nvPr/>
        </p:nvSpPr>
        <p:spPr>
          <a:xfrm>
            <a:off x="821065" y="3091043"/>
            <a:ext cx="95250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resurector</a:t>
            </a:r>
          </a:p>
        </p:txBody>
      </p:sp>
      <p:cxnSp>
        <p:nvCxnSpPr>
          <p:cNvPr id="44" name="Shape 829"/>
          <p:cNvCxnSpPr/>
          <p:nvPr/>
        </p:nvCxnSpPr>
        <p:spPr>
          <a:xfrm>
            <a:off x="721749" y="3368042"/>
            <a:ext cx="1897626" cy="0"/>
          </a:xfrm>
          <a:prstGeom prst="straightConnector1">
            <a:avLst/>
          </a:prstGeom>
          <a:noFill/>
          <a:ln w="19050" cap="flat" cmpd="sng">
            <a:solidFill>
              <a:schemeClr val="lt1"/>
            </a:solidFill>
            <a:prstDash val="solid"/>
            <a:round/>
            <a:headEnd type="none" w="med" len="med"/>
            <a:tailEnd type="none" w="med" len="med"/>
          </a:ln>
        </p:spPr>
      </p:cxnSp>
      <p:sp>
        <p:nvSpPr>
          <p:cNvPr id="45" name="Shape 830"/>
          <p:cNvSpPr txBox="1"/>
          <p:nvPr/>
        </p:nvSpPr>
        <p:spPr>
          <a:xfrm>
            <a:off x="821065" y="3348433"/>
            <a:ext cx="33855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a:t>
            </a:r>
          </a:p>
        </p:txBody>
      </p:sp>
      <p:grpSp>
        <p:nvGrpSpPr>
          <p:cNvPr id="46" name="Shape 831"/>
          <p:cNvGrpSpPr/>
          <p:nvPr/>
        </p:nvGrpSpPr>
        <p:grpSpPr>
          <a:xfrm>
            <a:off x="3686175" y="1624649"/>
            <a:ext cx="1838202" cy="443726"/>
            <a:chOff x="4876800" y="2326964"/>
            <a:chExt cx="1838202" cy="443726"/>
          </a:xfrm>
        </p:grpSpPr>
        <p:sp>
          <p:nvSpPr>
            <p:cNvPr id="47" name="Shape 832"/>
            <p:cNvSpPr/>
            <p:nvPr/>
          </p:nvSpPr>
          <p:spPr>
            <a:xfrm>
              <a:off x="4876800" y="2326964"/>
              <a:ext cx="18382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BOSH Director</a:t>
              </a:r>
            </a:p>
          </p:txBody>
        </p:sp>
        <p:sp>
          <p:nvSpPr>
            <p:cNvPr id="48" name="Shape 833"/>
            <p:cNvSpPr/>
            <p:nvPr/>
          </p:nvSpPr>
          <p:spPr>
            <a:xfrm>
              <a:off x="513823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49" name="Shape 834"/>
          <p:cNvGrpSpPr/>
          <p:nvPr/>
        </p:nvGrpSpPr>
        <p:grpSpPr>
          <a:xfrm>
            <a:off x="646489" y="1105736"/>
            <a:ext cx="1198915" cy="499972"/>
            <a:chOff x="646489" y="1105736"/>
            <a:chExt cx="1198915" cy="499972"/>
          </a:xfrm>
        </p:grpSpPr>
        <p:sp>
          <p:nvSpPr>
            <p:cNvPr id="50" name="Shape 835"/>
            <p:cNvSpPr/>
            <p:nvPr/>
          </p:nvSpPr>
          <p:spPr>
            <a:xfrm>
              <a:off x="1041698"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51" name="Shape 836"/>
            <p:cNvSpPr txBox="1"/>
            <p:nvPr/>
          </p:nvSpPr>
          <p:spPr>
            <a:xfrm>
              <a:off x="646489" y="1328709"/>
              <a:ext cx="1198915"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Desired State</a:t>
              </a:r>
            </a:p>
          </p:txBody>
        </p:sp>
      </p:grpSp>
      <p:grpSp>
        <p:nvGrpSpPr>
          <p:cNvPr id="52" name="Shape 837"/>
          <p:cNvGrpSpPr/>
          <p:nvPr/>
        </p:nvGrpSpPr>
        <p:grpSpPr>
          <a:xfrm>
            <a:off x="1869732" y="1105736"/>
            <a:ext cx="1090787" cy="496562"/>
            <a:chOff x="1869732" y="1105736"/>
            <a:chExt cx="1090787" cy="496562"/>
          </a:xfrm>
        </p:grpSpPr>
        <p:sp>
          <p:nvSpPr>
            <p:cNvPr id="53" name="Shape 838"/>
            <p:cNvSpPr/>
            <p:nvPr/>
          </p:nvSpPr>
          <p:spPr>
            <a:xfrm>
              <a:off x="2210875"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rgbClr val="1B2831"/>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54" name="Shape 839"/>
            <p:cNvSpPr txBox="1"/>
            <p:nvPr/>
          </p:nvSpPr>
          <p:spPr>
            <a:xfrm>
              <a:off x="1869732" y="1325300"/>
              <a:ext cx="109078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Actual State</a:t>
              </a:r>
            </a:p>
          </p:txBody>
        </p:sp>
      </p:grpSp>
      <p:grpSp>
        <p:nvGrpSpPr>
          <p:cNvPr id="55" name="Shape 840"/>
          <p:cNvGrpSpPr/>
          <p:nvPr/>
        </p:nvGrpSpPr>
        <p:grpSpPr>
          <a:xfrm>
            <a:off x="5524483" y="1619249"/>
            <a:ext cx="644400" cy="1965833"/>
            <a:chOff x="5524483" y="1619249"/>
            <a:chExt cx="644400" cy="1965833"/>
          </a:xfrm>
        </p:grpSpPr>
        <p:cxnSp>
          <p:nvCxnSpPr>
            <p:cNvPr id="56" name="Shape 841"/>
            <p:cNvCxnSpPr>
              <a:stCxn id="11" idx="1"/>
            </p:cNvCxnSpPr>
            <p:nvPr/>
          </p:nvCxnSpPr>
          <p:spPr>
            <a:xfrm flipH="1">
              <a:off x="5524483" y="1619249"/>
              <a:ext cx="644400" cy="844799"/>
            </a:xfrm>
            <a:prstGeom prst="straightConnector1">
              <a:avLst/>
            </a:prstGeom>
            <a:noFill/>
            <a:ln w="19050" cap="flat" cmpd="sng">
              <a:solidFill>
                <a:srgbClr val="7F7F7F"/>
              </a:solidFill>
              <a:prstDash val="solid"/>
              <a:round/>
              <a:headEnd type="none" w="med" len="med"/>
              <a:tailEnd type="triangle" w="lg" len="lg"/>
            </a:ln>
          </p:spPr>
        </p:cxnSp>
        <p:cxnSp>
          <p:nvCxnSpPr>
            <p:cNvPr id="58" name="Shape 843"/>
            <p:cNvCxnSpPr>
              <a:stCxn id="24" idx="1"/>
            </p:cNvCxnSpPr>
            <p:nvPr/>
          </p:nvCxnSpPr>
          <p:spPr>
            <a:xfrm rot="10800000">
              <a:off x="5524483" y="2907982"/>
              <a:ext cx="644400" cy="677100"/>
            </a:xfrm>
            <a:prstGeom prst="straightConnector1">
              <a:avLst/>
            </a:prstGeom>
            <a:noFill/>
            <a:ln w="19050" cap="flat" cmpd="sng">
              <a:solidFill>
                <a:srgbClr val="7F7F7F"/>
              </a:solidFill>
              <a:prstDash val="solid"/>
              <a:round/>
              <a:headEnd type="none" w="med" len="med"/>
              <a:tailEnd type="triangle" w="lg" len="lg"/>
            </a:ln>
          </p:spPr>
        </p:cxnSp>
      </p:grpSp>
      <p:cxnSp>
        <p:nvCxnSpPr>
          <p:cNvPr id="59" name="Shape 844"/>
          <p:cNvCxnSpPr>
            <a:stCxn id="31" idx="1"/>
          </p:cNvCxnSpPr>
          <p:nvPr/>
        </p:nvCxnSpPr>
        <p:spPr>
          <a:xfrm rot="10800000">
            <a:off x="3038475" y="2686048"/>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60" name="Shape 845"/>
          <p:cNvCxnSpPr/>
          <p:nvPr/>
        </p:nvCxnSpPr>
        <p:spPr>
          <a:xfrm rot="10800000">
            <a:off x="3038472" y="1828623"/>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61" name="Shape 846"/>
          <p:cNvCxnSpPr/>
          <p:nvPr/>
        </p:nvCxnSpPr>
        <p:spPr>
          <a:xfrm rot="10800000">
            <a:off x="3038472" y="1944107"/>
            <a:ext cx="647700" cy="0"/>
          </a:xfrm>
          <a:prstGeom prst="straightConnector1">
            <a:avLst/>
          </a:prstGeom>
          <a:noFill/>
          <a:ln w="19050" cap="flat" cmpd="sng">
            <a:solidFill>
              <a:srgbClr val="7F7F7F"/>
            </a:solidFill>
            <a:prstDash val="solid"/>
            <a:round/>
            <a:headEnd type="triangle" w="lg" len="lg"/>
            <a:tailEnd type="none" w="med" len="med"/>
          </a:ln>
        </p:spPr>
      </p:cxnSp>
      <p:sp>
        <p:nvSpPr>
          <p:cNvPr id="67" name="Shape 852"/>
          <p:cNvSpPr/>
          <p:nvPr/>
        </p:nvSpPr>
        <p:spPr>
          <a:xfrm>
            <a:off x="6651170" y="1710877"/>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8" name="Shape 852"/>
          <p:cNvSpPr/>
          <p:nvPr/>
        </p:nvSpPr>
        <p:spPr>
          <a:xfrm>
            <a:off x="6754584" y="2703085"/>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9" name="Shape 852"/>
          <p:cNvSpPr/>
          <p:nvPr/>
        </p:nvSpPr>
        <p:spPr>
          <a:xfrm>
            <a:off x="6803569" y="366225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70" name="Shape 916"/>
          <p:cNvGrpSpPr/>
          <p:nvPr/>
        </p:nvGrpSpPr>
        <p:grpSpPr>
          <a:xfrm>
            <a:off x="3141707" y="1082308"/>
            <a:ext cx="416578" cy="416578"/>
            <a:chOff x="3169175" y="1107626"/>
            <a:chExt cx="416578" cy="416578"/>
          </a:xfrm>
        </p:grpSpPr>
        <p:sp>
          <p:nvSpPr>
            <p:cNvPr id="71" name="Shape 917"/>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2" name="Shape 918"/>
            <p:cNvSpPr/>
            <p:nvPr/>
          </p:nvSpPr>
          <p:spPr>
            <a:xfrm>
              <a:off x="3196489" y="1134941"/>
              <a:ext cx="361950" cy="361950"/>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3" name="Shape 919"/>
            <p:cNvSpPr/>
            <p:nvPr/>
          </p:nvSpPr>
          <p:spPr>
            <a:xfrm rot="2700000">
              <a:off x="3284593" y="1223046"/>
              <a:ext cx="185737" cy="185737"/>
            </a:xfrm>
            <a:custGeom>
              <a:avLst/>
              <a:gdLst/>
              <a:ahLst/>
              <a:cxnLst/>
              <a:rect l="0" t="0" r="0" b="0"/>
              <a:pathLst>
                <a:path w="120000" h="120000" extrusionOk="0">
                  <a:moveTo>
                    <a:pt x="120000" y="45231"/>
                  </a:moveTo>
                  <a:lnTo>
                    <a:pt x="120000" y="74769"/>
                  </a:lnTo>
                  <a:lnTo>
                    <a:pt x="74768" y="74769"/>
                  </a:lnTo>
                  <a:lnTo>
                    <a:pt x="74768" y="120000"/>
                  </a:lnTo>
                  <a:lnTo>
                    <a:pt x="45231" y="120000"/>
                  </a:lnTo>
                  <a:lnTo>
                    <a:pt x="45231" y="74769"/>
                  </a:lnTo>
                  <a:lnTo>
                    <a:pt x="0" y="74769"/>
                  </a:lnTo>
                  <a:lnTo>
                    <a:pt x="0" y="45231"/>
                  </a:lnTo>
                  <a:lnTo>
                    <a:pt x="45231" y="45231"/>
                  </a:lnTo>
                  <a:lnTo>
                    <a:pt x="45231" y="0"/>
                  </a:lnTo>
                  <a:lnTo>
                    <a:pt x="74768" y="0"/>
                  </a:lnTo>
                  <a:lnTo>
                    <a:pt x="74768" y="45231"/>
                  </a:ln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74" name="Shape 897"/>
          <p:cNvSpPr/>
          <p:nvPr/>
        </p:nvSpPr>
        <p:spPr>
          <a:xfrm>
            <a:off x="2787081" y="2042951"/>
            <a:ext cx="102588" cy="154212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5" name="Shape 898"/>
          <p:cNvSpPr/>
          <p:nvPr/>
        </p:nvSpPr>
        <p:spPr>
          <a:xfrm rot="10800000">
            <a:off x="2724074" y="2041467"/>
            <a:ext cx="228600" cy="197069"/>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76" name="Imagen 75" descr="PngMedium-X-icon-103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8137" y="2498690"/>
            <a:ext cx="350922" cy="350922"/>
          </a:xfrm>
          <a:prstGeom prst="rect">
            <a:avLst/>
          </a:prstGeom>
        </p:spPr>
      </p:pic>
    </p:spTree>
    <p:extLst>
      <p:ext uri="{BB962C8B-B14F-4D97-AF65-F5344CB8AC3E}">
        <p14:creationId xmlns:p14="http://schemas.microsoft.com/office/powerpoint/2010/main" val="400808584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a:solidFill>
                  <a:srgbClr val="138A7E"/>
                </a:solidFill>
              </a:rPr>
              <a:t>Automatic repair with </a:t>
            </a:r>
            <a:r>
              <a:rPr lang="en-US" dirty="0" err="1">
                <a:solidFill>
                  <a:srgbClr val="138A7E"/>
                </a:solidFill>
              </a:rPr>
              <a:t>Resurrector</a:t>
            </a:r>
            <a:endParaRPr lang="en" dirty="0">
              <a:solidFill>
                <a:srgbClr val="138A7E"/>
              </a:solidFill>
            </a:endParaRPr>
          </a:p>
        </p:txBody>
      </p:sp>
      <p:sp>
        <p:nvSpPr>
          <p:cNvPr id="5" name="Shape 791"/>
          <p:cNvSpPr/>
          <p:nvPr/>
        </p:nvSpPr>
        <p:spPr>
          <a:xfrm>
            <a:off x="366712" y="971550"/>
            <a:ext cx="5576886"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dirty="0">
              <a:solidFill>
                <a:srgbClr val="008881"/>
              </a:solidFill>
              <a:latin typeface="Source Sans Pro"/>
              <a:ea typeface="Source Sans Pro"/>
              <a:cs typeface="Source Sans Pro"/>
              <a:sym typeface="Source Sans Pro"/>
            </a:endParaRPr>
          </a:p>
        </p:txBody>
      </p:sp>
      <p:sp>
        <p:nvSpPr>
          <p:cNvPr id="6" name="Shape 792"/>
          <p:cNvSpPr/>
          <p:nvPr/>
        </p:nvSpPr>
        <p:spPr>
          <a:xfrm>
            <a:off x="5943600" y="971550"/>
            <a:ext cx="2856952" cy="34289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8" name="Shape 793"/>
          <p:cNvSpPr/>
          <p:nvPr/>
        </p:nvSpPr>
        <p:spPr>
          <a:xfrm>
            <a:off x="6990118" y="40312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IaaS</a:t>
            </a:r>
          </a:p>
        </p:txBody>
      </p:sp>
      <p:sp>
        <p:nvSpPr>
          <p:cNvPr id="9" name="Shape 794"/>
          <p:cNvSpPr/>
          <p:nvPr/>
        </p:nvSpPr>
        <p:spPr>
          <a:xfrm>
            <a:off x="2362200" y="4031217"/>
            <a:ext cx="3487928"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138A7E"/>
                </a:solidFill>
                <a:latin typeface="Calibri"/>
                <a:ea typeface="Calibri"/>
                <a:cs typeface="Calibri"/>
                <a:sym typeface="Calibri"/>
              </a:rPr>
              <a:t>BOSH</a:t>
            </a:r>
          </a:p>
        </p:txBody>
      </p:sp>
      <p:grpSp>
        <p:nvGrpSpPr>
          <p:cNvPr id="10" name="Shape 795"/>
          <p:cNvGrpSpPr/>
          <p:nvPr/>
        </p:nvGrpSpPr>
        <p:grpSpPr>
          <a:xfrm>
            <a:off x="6168883" y="1215517"/>
            <a:ext cx="2406384" cy="807464"/>
            <a:chOff x="6168883" y="1428750"/>
            <a:chExt cx="2406384" cy="807464"/>
          </a:xfrm>
        </p:grpSpPr>
        <p:sp>
          <p:nvSpPr>
            <p:cNvPr id="11" name="Shape 796"/>
            <p:cNvSpPr/>
            <p:nvPr/>
          </p:nvSpPr>
          <p:spPr>
            <a:xfrm>
              <a:off x="6168883" y="1428750"/>
              <a:ext cx="2406384" cy="807464"/>
            </a:xfrm>
            <a:prstGeom prst="roundRect">
              <a:avLst>
                <a:gd name="adj" fmla="val 4579"/>
              </a:avLst>
            </a:prstGeom>
            <a:solidFill>
              <a:srgbClr val="33928A"/>
            </a:solidFill>
            <a:ln>
              <a:noFill/>
            </a:ln>
          </p:spPr>
          <p:txBody>
            <a:bodyPr lIns="0" tIns="0" rIns="0" bIns="91425" anchor="b" anchorCtr="0">
              <a:noAutofit/>
            </a:bodyPr>
            <a:lstStyle/>
            <a:p>
              <a:pPr marL="0" marR="0" lvl="0" indent="0" algn="ctr" rtl="0">
                <a:spcBef>
                  <a:spcPts val="0"/>
                </a:spcBef>
                <a:spcAft>
                  <a:spcPts val="0"/>
                </a:spcAft>
                <a:buSzPct val="25000"/>
                <a:buNone/>
              </a:pPr>
              <a:r>
                <a:rPr lang="en-US" sz="1200" b="1" dirty="0" err="1" smtClean="0">
                  <a:solidFill>
                    <a:schemeClr val="lt1"/>
                  </a:solidFill>
                  <a:latin typeface="Source Sans Pro"/>
                  <a:ea typeface="Source Sans Pro"/>
                  <a:cs typeface="Source Sans Pro"/>
                  <a:sym typeface="Source Sans Pro"/>
                </a:rPr>
                <a:t>Redis</a:t>
              </a:r>
              <a:r>
                <a:rPr lang="en-US" sz="1200" b="1" dirty="0" smtClean="0">
                  <a:solidFill>
                    <a:schemeClr val="lt1"/>
                  </a:solidFill>
                  <a:latin typeface="Source Sans Pro"/>
                  <a:ea typeface="Source Sans Pro"/>
                  <a:cs typeface="Source Sans Pro"/>
                  <a:sym typeface="Source Sans Pro"/>
                </a:rPr>
                <a:t> Master</a:t>
              </a:r>
              <a:endParaRPr lang="en-US" sz="1200" b="1" dirty="0">
                <a:solidFill>
                  <a:schemeClr val="lt1"/>
                </a:solidFill>
                <a:latin typeface="Source Sans Pro"/>
                <a:ea typeface="Source Sans Pro"/>
                <a:cs typeface="Source Sans Pro"/>
                <a:sym typeface="Source Sans Pro"/>
              </a:endParaRPr>
            </a:p>
          </p:txBody>
        </p:sp>
        <p:sp>
          <p:nvSpPr>
            <p:cNvPr id="12" name="Shape 797"/>
            <p:cNvSpPr/>
            <p:nvPr/>
          </p:nvSpPr>
          <p:spPr>
            <a:xfrm>
              <a:off x="6248400" y="15049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13" name="Shape 798"/>
            <p:cNvGrpSpPr/>
            <p:nvPr/>
          </p:nvGrpSpPr>
          <p:grpSpPr>
            <a:xfrm>
              <a:off x="8176597" y="1504950"/>
              <a:ext cx="333373" cy="228600"/>
              <a:chOff x="7558089" y="1504950"/>
              <a:chExt cx="333373" cy="228600"/>
            </a:xfrm>
          </p:grpSpPr>
          <p:sp>
            <p:nvSpPr>
              <p:cNvPr id="14" name="Shape 799"/>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15" name="Shape 800"/>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16" name="Shape 801"/>
          <p:cNvGrpSpPr/>
          <p:nvPr/>
        </p:nvGrpSpPr>
        <p:grpSpPr>
          <a:xfrm>
            <a:off x="6168883" y="2198433"/>
            <a:ext cx="2406384" cy="807464"/>
            <a:chOff x="6168883" y="2297685"/>
            <a:chExt cx="2406384" cy="807464"/>
          </a:xfrm>
        </p:grpSpPr>
        <p:sp>
          <p:nvSpPr>
            <p:cNvPr id="17" name="Shape 802"/>
            <p:cNvSpPr/>
            <p:nvPr/>
          </p:nvSpPr>
          <p:spPr>
            <a:xfrm>
              <a:off x="6168883" y="2297685"/>
              <a:ext cx="2406384" cy="807464"/>
            </a:xfrm>
            <a:prstGeom prst="roundRect">
              <a:avLst>
                <a:gd name="adj" fmla="val 4579"/>
              </a:avLst>
            </a:prstGeom>
            <a:solidFill>
              <a:srgbClr val="33928A"/>
            </a:solidFill>
            <a:ln>
              <a:noFill/>
            </a:ln>
          </p:spPr>
          <p:txBody>
            <a:bodyPr lIns="0" tIns="0" rIns="0" bIns="91425" anchor="b" anchorCtr="0">
              <a:noAutofit/>
            </a:bodyPr>
            <a:lstStyle/>
            <a:p>
              <a:pPr marL="0" marR="0" lvl="0" indent="0" algn="ctr" rtl="0">
                <a:spcBef>
                  <a:spcPts val="0"/>
                </a:spcBef>
                <a:spcAft>
                  <a:spcPts val="0"/>
                </a:spcAft>
                <a:buSzPct val="25000"/>
                <a:buNone/>
              </a:pPr>
              <a:r>
                <a:rPr lang="en-US" sz="1200" b="1" dirty="0">
                  <a:solidFill>
                    <a:schemeClr val="lt1"/>
                  </a:solidFill>
                  <a:latin typeface="Source Sans Pro"/>
                  <a:ea typeface="Source Sans Pro"/>
                  <a:cs typeface="Source Sans Pro"/>
                  <a:sym typeface="Source Sans Pro"/>
                </a:rPr>
                <a:t>   </a:t>
              </a:r>
              <a:r>
                <a:rPr lang="en-US" sz="1200" b="1" dirty="0" err="1" smtClean="0">
                  <a:solidFill>
                    <a:schemeClr val="lt1"/>
                  </a:solidFill>
                  <a:latin typeface="Source Sans Pro"/>
                  <a:ea typeface="Source Sans Pro"/>
                  <a:cs typeface="Source Sans Pro"/>
                  <a:sym typeface="Source Sans Pro"/>
                </a:rPr>
                <a:t>Redis</a:t>
              </a:r>
              <a:r>
                <a:rPr lang="en-US" sz="1200" b="1" dirty="0" smtClean="0">
                  <a:solidFill>
                    <a:schemeClr val="lt1"/>
                  </a:solidFill>
                  <a:latin typeface="Source Sans Pro"/>
                  <a:ea typeface="Source Sans Pro"/>
                  <a:cs typeface="Source Sans Pro"/>
                  <a:sym typeface="Source Sans Pro"/>
                </a:rPr>
                <a:t> Slave</a:t>
              </a:r>
              <a:endParaRPr lang="en-US" sz="1200" b="1" dirty="0">
                <a:solidFill>
                  <a:schemeClr val="lt1"/>
                </a:solidFill>
                <a:latin typeface="Source Sans Pro"/>
                <a:ea typeface="Source Sans Pro"/>
                <a:cs typeface="Source Sans Pro"/>
                <a:sym typeface="Source Sans Pro"/>
              </a:endParaRPr>
            </a:p>
          </p:txBody>
        </p:sp>
        <p:sp>
          <p:nvSpPr>
            <p:cNvPr id="19" name="Shape 804"/>
            <p:cNvSpPr/>
            <p:nvPr/>
          </p:nvSpPr>
          <p:spPr>
            <a:xfrm>
              <a:off x="6248400" y="2373885"/>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20" name="Shape 805"/>
            <p:cNvGrpSpPr/>
            <p:nvPr/>
          </p:nvGrpSpPr>
          <p:grpSpPr>
            <a:xfrm>
              <a:off x="8176597" y="2373886"/>
              <a:ext cx="333373" cy="228600"/>
              <a:chOff x="7558089" y="1504950"/>
              <a:chExt cx="333373" cy="228600"/>
            </a:xfrm>
          </p:grpSpPr>
          <p:sp>
            <p:nvSpPr>
              <p:cNvPr id="21" name="Shape 806"/>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22" name="Shape 807"/>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23" name="Shape 808"/>
          <p:cNvGrpSpPr/>
          <p:nvPr/>
        </p:nvGrpSpPr>
        <p:grpSpPr>
          <a:xfrm>
            <a:off x="6168883" y="3181350"/>
            <a:ext cx="2406384" cy="807464"/>
            <a:chOff x="6168883" y="3181350"/>
            <a:chExt cx="2406384" cy="807464"/>
          </a:xfrm>
        </p:grpSpPr>
        <p:sp>
          <p:nvSpPr>
            <p:cNvPr id="24" name="Shape 809"/>
            <p:cNvSpPr/>
            <p:nvPr/>
          </p:nvSpPr>
          <p:spPr>
            <a:xfrm>
              <a:off x="6168883" y="3181350"/>
              <a:ext cx="2406384" cy="807464"/>
            </a:xfrm>
            <a:prstGeom prst="roundRect">
              <a:avLst>
                <a:gd name="adj" fmla="val 4579"/>
              </a:avLst>
            </a:prstGeom>
            <a:solidFill>
              <a:srgbClr val="33928A"/>
            </a:solidFill>
            <a:ln>
              <a:noFill/>
            </a:ln>
          </p:spPr>
          <p:txBody>
            <a:bodyPr lIns="0" tIns="0" rIns="0" bIns="91425" anchor="b" anchorCtr="0">
              <a:noAutofit/>
            </a:bodyPr>
            <a:lstStyle/>
            <a:p>
              <a:pPr marL="0" marR="0" lvl="0" indent="0" algn="ctr" rtl="0">
                <a:spcBef>
                  <a:spcPts val="0"/>
                </a:spcBef>
                <a:spcAft>
                  <a:spcPts val="0"/>
                </a:spcAft>
                <a:buSzPct val="25000"/>
                <a:buNone/>
              </a:pPr>
              <a:r>
                <a:rPr lang="en-US" sz="1200" b="1" dirty="0">
                  <a:solidFill>
                    <a:schemeClr val="lt1"/>
                  </a:solidFill>
                  <a:latin typeface="Source Sans Pro"/>
                  <a:ea typeface="Source Sans Pro"/>
                  <a:cs typeface="Source Sans Pro"/>
                  <a:sym typeface="Source Sans Pro"/>
                </a:rPr>
                <a:t>      </a:t>
              </a:r>
              <a:r>
                <a:rPr lang="en-US" sz="1200" b="1" dirty="0" err="1" smtClean="0">
                  <a:solidFill>
                    <a:schemeClr val="lt1"/>
                  </a:solidFill>
                  <a:latin typeface="Source Sans Pro"/>
                  <a:ea typeface="Source Sans Pro"/>
                  <a:cs typeface="Source Sans Pro"/>
                  <a:sym typeface="Source Sans Pro"/>
                </a:rPr>
                <a:t>Redis</a:t>
              </a:r>
              <a:r>
                <a:rPr lang="en-US" sz="1200" b="1" dirty="0" smtClean="0">
                  <a:solidFill>
                    <a:schemeClr val="lt1"/>
                  </a:solidFill>
                  <a:latin typeface="Source Sans Pro"/>
                  <a:ea typeface="Source Sans Pro"/>
                  <a:cs typeface="Source Sans Pro"/>
                  <a:sym typeface="Source Sans Pro"/>
                </a:rPr>
                <a:t> Slave</a:t>
              </a:r>
              <a:endParaRPr lang="en-US" sz="1200" b="1" dirty="0">
                <a:solidFill>
                  <a:schemeClr val="lt1"/>
                </a:solidFill>
                <a:latin typeface="Source Sans Pro"/>
                <a:ea typeface="Source Sans Pro"/>
                <a:cs typeface="Source Sans Pro"/>
                <a:sym typeface="Source Sans Pro"/>
              </a:endParaRPr>
            </a:p>
          </p:txBody>
        </p:sp>
        <p:sp>
          <p:nvSpPr>
            <p:cNvPr id="26" name="Shape 811"/>
            <p:cNvSpPr/>
            <p:nvPr/>
          </p:nvSpPr>
          <p:spPr>
            <a:xfrm>
              <a:off x="6248400" y="3257550"/>
              <a:ext cx="609599" cy="228600"/>
            </a:xfrm>
            <a:prstGeom prst="roundRect">
              <a:avLst>
                <a:gd name="adj" fmla="val 16667"/>
              </a:avLst>
            </a:prstGeom>
            <a:solidFill>
              <a:srgbClr val="00685D"/>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AGENT</a:t>
              </a:r>
            </a:p>
          </p:txBody>
        </p:sp>
        <p:grpSp>
          <p:nvGrpSpPr>
            <p:cNvPr id="27" name="Shape 812"/>
            <p:cNvGrpSpPr/>
            <p:nvPr/>
          </p:nvGrpSpPr>
          <p:grpSpPr>
            <a:xfrm>
              <a:off x="8177852" y="3257550"/>
              <a:ext cx="333373" cy="228600"/>
              <a:chOff x="7558089" y="1504950"/>
              <a:chExt cx="333373" cy="228600"/>
            </a:xfrm>
          </p:grpSpPr>
          <p:sp>
            <p:nvSpPr>
              <p:cNvPr id="28" name="Shape 813"/>
              <p:cNvSpPr/>
              <p:nvPr/>
            </p:nvSpPr>
            <p:spPr>
              <a:xfrm>
                <a:off x="7573959" y="1504950"/>
                <a:ext cx="304799" cy="228600"/>
              </a:xfrm>
              <a:prstGeom prst="roundRect">
                <a:avLst>
                  <a:gd name="adj" fmla="val 16667"/>
                </a:avLst>
              </a:prstGeom>
              <a:solidFill>
                <a:schemeClr val="lt1"/>
              </a:solidFill>
              <a:ln>
                <a:noFill/>
              </a:ln>
            </p:spPr>
            <p:txBody>
              <a:bodyPr lIns="0" tIns="0" rIns="0" bIns="0" anchor="ctr" anchorCtr="0">
                <a:noAutofit/>
              </a:bodyPr>
              <a:lstStyle/>
              <a:p>
                <a:pPr marL="0" marR="0" lvl="0" indent="0" algn="ctr" rtl="0">
                  <a:spcBef>
                    <a:spcPts val="0"/>
                  </a:spcBef>
                  <a:buNone/>
                </a:pPr>
                <a:endParaRPr sz="1000" b="1">
                  <a:solidFill>
                    <a:schemeClr val="lt1"/>
                  </a:solidFill>
                  <a:latin typeface="Source Sans Pro"/>
                  <a:ea typeface="Source Sans Pro"/>
                  <a:cs typeface="Source Sans Pro"/>
                  <a:sym typeface="Source Sans Pro"/>
                </a:endParaRPr>
              </a:p>
            </p:txBody>
          </p:sp>
          <p:sp>
            <p:nvSpPr>
              <p:cNvPr id="29" name="Shape 814"/>
              <p:cNvSpPr/>
              <p:nvPr/>
            </p:nvSpPr>
            <p:spPr>
              <a:xfrm>
                <a:off x="7558089" y="1524000"/>
                <a:ext cx="333373" cy="188119"/>
              </a:xfrm>
              <a:custGeom>
                <a:avLst/>
                <a:gdLst/>
                <a:ahLst/>
                <a:cxnLst/>
                <a:rect l="0" t="0" r="0" b="0"/>
                <a:pathLst>
                  <a:path w="120000" h="120000" extrusionOk="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w="19050" cap="flat" cmpd="sng">
                <a:solidFill>
                  <a:srgbClr val="3392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grpSp>
        <p:nvGrpSpPr>
          <p:cNvPr id="30" name="Shape 815"/>
          <p:cNvGrpSpPr/>
          <p:nvPr/>
        </p:nvGrpSpPr>
        <p:grpSpPr>
          <a:xfrm>
            <a:off x="3686175" y="2464185"/>
            <a:ext cx="1838202" cy="443726"/>
            <a:chOff x="3429000" y="2464185"/>
            <a:chExt cx="1838202" cy="443726"/>
          </a:xfrm>
        </p:grpSpPr>
        <p:sp>
          <p:nvSpPr>
            <p:cNvPr id="31" name="Shape 816"/>
            <p:cNvSpPr/>
            <p:nvPr/>
          </p:nvSpPr>
          <p:spPr>
            <a:xfrm>
              <a:off x="3429000" y="2464185"/>
              <a:ext cx="18382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Message Bus</a:t>
              </a:r>
            </a:p>
          </p:txBody>
        </p:sp>
        <p:sp>
          <p:nvSpPr>
            <p:cNvPr id="32" name="Shape 817"/>
            <p:cNvSpPr/>
            <p:nvPr/>
          </p:nvSpPr>
          <p:spPr>
            <a:xfrm rot="-10345447">
              <a:off x="3670460" y="2585196"/>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33" name="Shape 818"/>
          <p:cNvSpPr/>
          <p:nvPr/>
        </p:nvSpPr>
        <p:spPr>
          <a:xfrm>
            <a:off x="609599" y="1619250"/>
            <a:ext cx="2428875" cy="2369563"/>
          </a:xfrm>
          <a:prstGeom prst="roundRect">
            <a:avLst>
              <a:gd name="adj" fmla="val 4579"/>
            </a:avLst>
          </a:prstGeom>
          <a:solidFill>
            <a:srgbClr val="33928A"/>
          </a:solidFill>
          <a:ln>
            <a:noFill/>
          </a:ln>
        </p:spPr>
        <p:txBody>
          <a:bodyPr lIns="320025" tIns="91425"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Health Monitor</a:t>
            </a:r>
          </a:p>
        </p:txBody>
      </p:sp>
      <p:sp>
        <p:nvSpPr>
          <p:cNvPr id="34" name="Shape 819"/>
          <p:cNvSpPr/>
          <p:nvPr/>
        </p:nvSpPr>
        <p:spPr>
          <a:xfrm>
            <a:off x="721749" y="1740555"/>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35" name="Shape 820"/>
          <p:cNvSpPr/>
          <p:nvPr/>
        </p:nvSpPr>
        <p:spPr>
          <a:xfrm>
            <a:off x="721749" y="2042951"/>
            <a:ext cx="1897626" cy="1835025"/>
          </a:xfrm>
          <a:prstGeom prst="roundRect">
            <a:avLst>
              <a:gd name="adj" fmla="val 2320"/>
            </a:avLst>
          </a:prstGeom>
          <a:noFill/>
          <a:ln w="254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Responses:</a:t>
            </a:r>
          </a:p>
        </p:txBody>
      </p:sp>
      <p:cxnSp>
        <p:nvCxnSpPr>
          <p:cNvPr id="36" name="Shape 821"/>
          <p:cNvCxnSpPr/>
          <p:nvPr/>
        </p:nvCxnSpPr>
        <p:spPr>
          <a:xfrm>
            <a:off x="721749" y="23477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37" name="Shape 822"/>
          <p:cNvCxnSpPr/>
          <p:nvPr/>
        </p:nvCxnSpPr>
        <p:spPr>
          <a:xfrm>
            <a:off x="721749" y="26018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38" name="Shape 823"/>
          <p:cNvCxnSpPr/>
          <p:nvPr/>
        </p:nvCxnSpPr>
        <p:spPr>
          <a:xfrm>
            <a:off x="721749" y="2856252"/>
            <a:ext cx="1897626" cy="0"/>
          </a:xfrm>
          <a:prstGeom prst="straightConnector1">
            <a:avLst/>
          </a:prstGeom>
          <a:noFill/>
          <a:ln w="19050" cap="flat" cmpd="sng">
            <a:solidFill>
              <a:schemeClr val="lt1"/>
            </a:solidFill>
            <a:prstDash val="solid"/>
            <a:round/>
            <a:headEnd type="none" w="med" len="med"/>
            <a:tailEnd type="none" w="med" len="med"/>
          </a:ln>
        </p:spPr>
      </p:cxnSp>
      <p:cxnSp>
        <p:nvCxnSpPr>
          <p:cNvPr id="39" name="Shape 824"/>
          <p:cNvCxnSpPr/>
          <p:nvPr/>
        </p:nvCxnSpPr>
        <p:spPr>
          <a:xfrm>
            <a:off x="721749" y="3110652"/>
            <a:ext cx="1897626" cy="0"/>
          </a:xfrm>
          <a:prstGeom prst="straightConnector1">
            <a:avLst/>
          </a:prstGeom>
          <a:noFill/>
          <a:ln w="19050" cap="flat" cmpd="sng">
            <a:solidFill>
              <a:schemeClr val="lt1"/>
            </a:solidFill>
            <a:prstDash val="solid"/>
            <a:round/>
            <a:headEnd type="none" w="med" len="med"/>
            <a:tailEnd type="none" w="med" len="med"/>
          </a:ln>
        </p:spPr>
      </p:cxnSp>
      <p:sp>
        <p:nvSpPr>
          <p:cNvPr id="40" name="Shape 825"/>
          <p:cNvSpPr txBox="1"/>
          <p:nvPr/>
        </p:nvSpPr>
        <p:spPr>
          <a:xfrm>
            <a:off x="821065" y="2310484"/>
            <a:ext cx="5757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pager</a:t>
            </a:r>
          </a:p>
        </p:txBody>
      </p:sp>
      <p:sp>
        <p:nvSpPr>
          <p:cNvPr id="41" name="Shape 826"/>
          <p:cNvSpPr txBox="1"/>
          <p:nvPr/>
        </p:nvSpPr>
        <p:spPr>
          <a:xfrm>
            <a:off x="821065" y="2575097"/>
            <a:ext cx="55015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email</a:t>
            </a:r>
          </a:p>
        </p:txBody>
      </p:sp>
      <p:sp>
        <p:nvSpPr>
          <p:cNvPr id="42" name="Shape 827"/>
          <p:cNvSpPr txBox="1"/>
          <p:nvPr/>
        </p:nvSpPr>
        <p:spPr>
          <a:xfrm>
            <a:off x="821065" y="2836816"/>
            <a:ext cx="89960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monitoring</a:t>
            </a:r>
          </a:p>
        </p:txBody>
      </p:sp>
      <p:sp>
        <p:nvSpPr>
          <p:cNvPr id="43" name="Shape 828"/>
          <p:cNvSpPr txBox="1"/>
          <p:nvPr/>
        </p:nvSpPr>
        <p:spPr>
          <a:xfrm>
            <a:off x="821065" y="3091043"/>
            <a:ext cx="95250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resurector</a:t>
            </a:r>
          </a:p>
        </p:txBody>
      </p:sp>
      <p:cxnSp>
        <p:nvCxnSpPr>
          <p:cNvPr id="44" name="Shape 829"/>
          <p:cNvCxnSpPr/>
          <p:nvPr/>
        </p:nvCxnSpPr>
        <p:spPr>
          <a:xfrm>
            <a:off x="721749" y="3368042"/>
            <a:ext cx="1897626" cy="0"/>
          </a:xfrm>
          <a:prstGeom prst="straightConnector1">
            <a:avLst/>
          </a:prstGeom>
          <a:noFill/>
          <a:ln w="19050" cap="flat" cmpd="sng">
            <a:solidFill>
              <a:schemeClr val="lt1"/>
            </a:solidFill>
            <a:prstDash val="solid"/>
            <a:round/>
            <a:headEnd type="none" w="med" len="med"/>
            <a:tailEnd type="none" w="med" len="med"/>
          </a:ln>
        </p:spPr>
      </p:cxnSp>
      <p:sp>
        <p:nvSpPr>
          <p:cNvPr id="45" name="Shape 830"/>
          <p:cNvSpPr txBox="1"/>
          <p:nvPr/>
        </p:nvSpPr>
        <p:spPr>
          <a:xfrm>
            <a:off x="821065" y="3348433"/>
            <a:ext cx="33855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00685D"/>
                </a:solidFill>
                <a:latin typeface="Source Sans Pro"/>
                <a:ea typeface="Source Sans Pro"/>
                <a:cs typeface="Source Sans Pro"/>
                <a:sym typeface="Source Sans Pro"/>
              </a:rPr>
              <a:t>…</a:t>
            </a:r>
          </a:p>
        </p:txBody>
      </p:sp>
      <p:grpSp>
        <p:nvGrpSpPr>
          <p:cNvPr id="46" name="Shape 831"/>
          <p:cNvGrpSpPr/>
          <p:nvPr/>
        </p:nvGrpSpPr>
        <p:grpSpPr>
          <a:xfrm>
            <a:off x="3686175" y="1624649"/>
            <a:ext cx="1838202" cy="443726"/>
            <a:chOff x="4876800" y="2326964"/>
            <a:chExt cx="1838202" cy="443726"/>
          </a:xfrm>
        </p:grpSpPr>
        <p:sp>
          <p:nvSpPr>
            <p:cNvPr id="47" name="Shape 832"/>
            <p:cNvSpPr/>
            <p:nvPr/>
          </p:nvSpPr>
          <p:spPr>
            <a:xfrm>
              <a:off x="4876800" y="2326964"/>
              <a:ext cx="18382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     BOSH Director</a:t>
              </a:r>
            </a:p>
          </p:txBody>
        </p:sp>
        <p:sp>
          <p:nvSpPr>
            <p:cNvPr id="48" name="Shape 833"/>
            <p:cNvSpPr/>
            <p:nvPr/>
          </p:nvSpPr>
          <p:spPr>
            <a:xfrm>
              <a:off x="513823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49" name="Shape 834"/>
          <p:cNvGrpSpPr/>
          <p:nvPr/>
        </p:nvGrpSpPr>
        <p:grpSpPr>
          <a:xfrm>
            <a:off x="646489" y="1105736"/>
            <a:ext cx="1198915" cy="499972"/>
            <a:chOff x="646489" y="1105736"/>
            <a:chExt cx="1198915" cy="499972"/>
          </a:xfrm>
        </p:grpSpPr>
        <p:sp>
          <p:nvSpPr>
            <p:cNvPr id="50" name="Shape 835"/>
            <p:cNvSpPr/>
            <p:nvPr/>
          </p:nvSpPr>
          <p:spPr>
            <a:xfrm>
              <a:off x="1041698"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51" name="Shape 836"/>
            <p:cNvSpPr txBox="1"/>
            <p:nvPr/>
          </p:nvSpPr>
          <p:spPr>
            <a:xfrm>
              <a:off x="646489" y="1328709"/>
              <a:ext cx="1198915"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Desired State</a:t>
              </a:r>
            </a:p>
          </p:txBody>
        </p:sp>
      </p:grpSp>
      <p:grpSp>
        <p:nvGrpSpPr>
          <p:cNvPr id="52" name="Shape 837"/>
          <p:cNvGrpSpPr/>
          <p:nvPr/>
        </p:nvGrpSpPr>
        <p:grpSpPr>
          <a:xfrm>
            <a:off x="1869732" y="1105736"/>
            <a:ext cx="1090787" cy="496562"/>
            <a:chOff x="1869732" y="1105736"/>
            <a:chExt cx="1090787" cy="496562"/>
          </a:xfrm>
        </p:grpSpPr>
        <p:sp>
          <p:nvSpPr>
            <p:cNvPr id="53" name="Shape 838"/>
            <p:cNvSpPr/>
            <p:nvPr/>
          </p:nvSpPr>
          <p:spPr>
            <a:xfrm>
              <a:off x="2210875" y="1105736"/>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rgbClr val="1B2831"/>
            </a:solidFill>
            <a:ln>
              <a:noFill/>
            </a:ln>
          </p:spPr>
          <p:txBody>
            <a:bodyPr lIns="91425" tIns="45700" rIns="91425" bIns="45700" anchor="ctr" anchorCtr="0">
              <a:noAutofit/>
            </a:bodyPr>
            <a:lstStyle/>
            <a:p>
              <a:pPr marL="0" marR="0" lvl="0" indent="0" algn="ctr" rtl="0">
                <a:spcBef>
                  <a:spcPts val="0"/>
                </a:spcBef>
                <a:buNone/>
              </a:pPr>
              <a:endParaRPr sz="1800">
                <a:solidFill>
                  <a:srgbClr val="7F7F7F"/>
                </a:solidFill>
                <a:latin typeface="Source Sans Pro"/>
                <a:ea typeface="Source Sans Pro"/>
                <a:cs typeface="Source Sans Pro"/>
                <a:sym typeface="Source Sans Pro"/>
              </a:endParaRPr>
            </a:p>
          </p:txBody>
        </p:sp>
        <p:sp>
          <p:nvSpPr>
            <p:cNvPr id="54" name="Shape 839"/>
            <p:cNvSpPr txBox="1"/>
            <p:nvPr/>
          </p:nvSpPr>
          <p:spPr>
            <a:xfrm>
              <a:off x="1869732" y="1325300"/>
              <a:ext cx="109078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rgbClr val="1B2831"/>
                  </a:solidFill>
                  <a:latin typeface="Source Sans Pro"/>
                  <a:ea typeface="Source Sans Pro"/>
                  <a:cs typeface="Source Sans Pro"/>
                  <a:sym typeface="Source Sans Pro"/>
                </a:rPr>
                <a:t>Actual State</a:t>
              </a:r>
            </a:p>
          </p:txBody>
        </p:sp>
      </p:grpSp>
      <p:grpSp>
        <p:nvGrpSpPr>
          <p:cNvPr id="55" name="Shape 840"/>
          <p:cNvGrpSpPr/>
          <p:nvPr/>
        </p:nvGrpSpPr>
        <p:grpSpPr>
          <a:xfrm>
            <a:off x="5524377" y="1619249"/>
            <a:ext cx="644506" cy="1965832"/>
            <a:chOff x="5524377" y="1619249"/>
            <a:chExt cx="644506" cy="1965832"/>
          </a:xfrm>
        </p:grpSpPr>
        <p:cxnSp>
          <p:nvCxnSpPr>
            <p:cNvPr id="56" name="Shape 841"/>
            <p:cNvCxnSpPr>
              <a:stCxn id="11" idx="1"/>
            </p:cNvCxnSpPr>
            <p:nvPr/>
          </p:nvCxnSpPr>
          <p:spPr>
            <a:xfrm flipH="1">
              <a:off x="5524483" y="1619249"/>
              <a:ext cx="644400" cy="844799"/>
            </a:xfrm>
            <a:prstGeom prst="straightConnector1">
              <a:avLst/>
            </a:prstGeom>
            <a:noFill/>
            <a:ln w="19050" cap="flat" cmpd="sng">
              <a:solidFill>
                <a:srgbClr val="7F7F7F"/>
              </a:solidFill>
              <a:prstDash val="solid"/>
              <a:round/>
              <a:headEnd type="none" w="med" len="med"/>
              <a:tailEnd type="triangle" w="lg" len="lg"/>
            </a:ln>
          </p:spPr>
        </p:cxnSp>
        <p:cxnSp>
          <p:nvCxnSpPr>
            <p:cNvPr id="57" name="Shape 842"/>
            <p:cNvCxnSpPr>
              <a:endCxn id="31" idx="3"/>
            </p:cNvCxnSpPr>
            <p:nvPr/>
          </p:nvCxnSpPr>
          <p:spPr>
            <a:xfrm rot="10800000">
              <a:off x="5524377" y="2686048"/>
              <a:ext cx="644400" cy="0"/>
            </a:xfrm>
            <a:prstGeom prst="straightConnector1">
              <a:avLst/>
            </a:prstGeom>
            <a:noFill/>
            <a:ln w="19050" cap="flat" cmpd="sng">
              <a:solidFill>
                <a:srgbClr val="7F7F7F"/>
              </a:solidFill>
              <a:prstDash val="solid"/>
              <a:round/>
              <a:headEnd type="none" w="med" len="med"/>
              <a:tailEnd type="triangle" w="lg" len="lg"/>
            </a:ln>
          </p:spPr>
        </p:cxnSp>
        <p:cxnSp>
          <p:nvCxnSpPr>
            <p:cNvPr id="58" name="Shape 843"/>
            <p:cNvCxnSpPr>
              <a:stCxn id="24" idx="1"/>
            </p:cNvCxnSpPr>
            <p:nvPr/>
          </p:nvCxnSpPr>
          <p:spPr>
            <a:xfrm rot="10800000">
              <a:off x="5524483" y="2907982"/>
              <a:ext cx="644400" cy="677100"/>
            </a:xfrm>
            <a:prstGeom prst="straightConnector1">
              <a:avLst/>
            </a:prstGeom>
            <a:noFill/>
            <a:ln w="19050" cap="flat" cmpd="sng">
              <a:solidFill>
                <a:srgbClr val="7F7F7F"/>
              </a:solidFill>
              <a:prstDash val="solid"/>
              <a:round/>
              <a:headEnd type="none" w="med" len="med"/>
              <a:tailEnd type="triangle" w="lg" len="lg"/>
            </a:ln>
          </p:spPr>
        </p:cxnSp>
      </p:grpSp>
      <p:cxnSp>
        <p:nvCxnSpPr>
          <p:cNvPr id="59" name="Shape 844"/>
          <p:cNvCxnSpPr>
            <a:stCxn id="31" idx="1"/>
          </p:cNvCxnSpPr>
          <p:nvPr/>
        </p:nvCxnSpPr>
        <p:spPr>
          <a:xfrm rot="10800000">
            <a:off x="3038475" y="2686048"/>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60" name="Shape 845"/>
          <p:cNvCxnSpPr/>
          <p:nvPr/>
        </p:nvCxnSpPr>
        <p:spPr>
          <a:xfrm rot="10800000">
            <a:off x="3038472" y="1828623"/>
            <a:ext cx="647700" cy="0"/>
          </a:xfrm>
          <a:prstGeom prst="straightConnector1">
            <a:avLst/>
          </a:prstGeom>
          <a:noFill/>
          <a:ln w="19050" cap="flat" cmpd="sng">
            <a:solidFill>
              <a:srgbClr val="7F7F7F"/>
            </a:solidFill>
            <a:prstDash val="solid"/>
            <a:round/>
            <a:headEnd type="none" w="med" len="med"/>
            <a:tailEnd type="triangle" w="lg" len="lg"/>
          </a:ln>
        </p:spPr>
      </p:cxnSp>
      <p:cxnSp>
        <p:nvCxnSpPr>
          <p:cNvPr id="61" name="Shape 846"/>
          <p:cNvCxnSpPr/>
          <p:nvPr/>
        </p:nvCxnSpPr>
        <p:spPr>
          <a:xfrm rot="10800000">
            <a:off x="3038472" y="1944107"/>
            <a:ext cx="647700" cy="0"/>
          </a:xfrm>
          <a:prstGeom prst="straightConnector1">
            <a:avLst/>
          </a:prstGeom>
          <a:noFill/>
          <a:ln w="19050" cap="flat" cmpd="sng">
            <a:solidFill>
              <a:srgbClr val="7F7F7F"/>
            </a:solidFill>
            <a:prstDash val="solid"/>
            <a:round/>
            <a:headEnd type="triangle" w="lg" len="lg"/>
            <a:tailEnd type="none" w="med" len="med"/>
          </a:ln>
        </p:spPr>
      </p:cxnSp>
      <p:grpSp>
        <p:nvGrpSpPr>
          <p:cNvPr id="62" name="Shape 847"/>
          <p:cNvGrpSpPr/>
          <p:nvPr/>
        </p:nvGrpSpPr>
        <p:grpSpPr>
          <a:xfrm>
            <a:off x="3169175" y="1107626"/>
            <a:ext cx="416578" cy="416578"/>
            <a:chOff x="3169175" y="1107626"/>
            <a:chExt cx="416578" cy="416578"/>
          </a:xfrm>
        </p:grpSpPr>
        <p:sp>
          <p:nvSpPr>
            <p:cNvPr id="63" name="Shape 848"/>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64" name="Shape 849"/>
            <p:cNvGrpSpPr/>
            <p:nvPr/>
          </p:nvGrpSpPr>
          <p:grpSpPr>
            <a:xfrm>
              <a:off x="3196489" y="1134940"/>
              <a:ext cx="361950" cy="361950"/>
              <a:chOff x="4876800" y="325437"/>
              <a:chExt cx="483965" cy="483965"/>
            </a:xfrm>
          </p:grpSpPr>
          <p:sp>
            <p:nvSpPr>
              <p:cNvPr id="65" name="Shape 850"/>
              <p:cNvSpPr/>
              <p:nvPr/>
            </p:nvSpPr>
            <p:spPr>
              <a:xfrm rot="5400000">
                <a:off x="4995305" y="444248"/>
                <a:ext cx="246950" cy="269056"/>
              </a:xfrm>
              <a:custGeom>
                <a:avLst/>
                <a:gdLst/>
                <a:ahLst/>
                <a:cxnLst/>
                <a:rect l="0" t="0" r="0" b="0"/>
                <a:pathLst>
                  <a:path w="120000" h="120000" extrusionOk="0">
                    <a:moveTo>
                      <a:pt x="0" y="20047"/>
                    </a:moveTo>
                    <a:lnTo>
                      <a:pt x="19842" y="0"/>
                    </a:lnTo>
                    <a:lnTo>
                      <a:pt x="120000" y="81533"/>
                    </a:lnTo>
                    <a:lnTo>
                      <a:pt x="70808" y="120000"/>
                    </a:lnTo>
                    <a:lnTo>
                      <a:pt x="50157" y="102921"/>
                    </a:lnTo>
                    <a:lnTo>
                      <a:pt x="75077" y="81533"/>
                    </a:lnTo>
                    <a:lnTo>
                      <a:pt x="0" y="20047"/>
                    </a:ln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Source Sans Pro"/>
                  <a:ea typeface="Source Sans Pro"/>
                  <a:cs typeface="Source Sans Pro"/>
                  <a:sym typeface="Source Sans Pro"/>
                </a:endParaRPr>
              </a:p>
            </p:txBody>
          </p:sp>
          <p:sp>
            <p:nvSpPr>
              <p:cNvPr id="66" name="Shape 851"/>
              <p:cNvSpPr/>
              <p:nvPr/>
            </p:nvSpPr>
            <p:spPr>
              <a:xfrm>
                <a:off x="4876800" y="325437"/>
                <a:ext cx="483965" cy="483965"/>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sp>
        <p:nvSpPr>
          <p:cNvPr id="67" name="Shape 852"/>
          <p:cNvSpPr/>
          <p:nvPr/>
        </p:nvSpPr>
        <p:spPr>
          <a:xfrm>
            <a:off x="6651170" y="1710877"/>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8" name="Shape 852"/>
          <p:cNvSpPr/>
          <p:nvPr/>
        </p:nvSpPr>
        <p:spPr>
          <a:xfrm>
            <a:off x="6754584" y="2703085"/>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9" name="Shape 852"/>
          <p:cNvSpPr/>
          <p:nvPr/>
        </p:nvSpPr>
        <p:spPr>
          <a:xfrm>
            <a:off x="6803569" y="366225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0" name="Shape 983"/>
          <p:cNvSpPr/>
          <p:nvPr/>
        </p:nvSpPr>
        <p:spPr>
          <a:xfrm>
            <a:off x="5460801" y="851076"/>
            <a:ext cx="965598" cy="554940"/>
          </a:xfrm>
          <a:custGeom>
            <a:avLst/>
            <a:gdLst/>
            <a:ahLst/>
            <a:cxnLst/>
            <a:rect l="0" t="0" r="0" b="0"/>
            <a:pathLst>
              <a:path w="120000" h="120000" extrusionOk="0">
                <a:moveTo>
                  <a:pt x="63546" y="0"/>
                </a:moveTo>
                <a:cubicBezTo>
                  <a:pt x="75132" y="0"/>
                  <a:pt x="84545" y="16183"/>
                  <a:pt x="84694" y="36267"/>
                </a:cubicBezTo>
                <a:cubicBezTo>
                  <a:pt x="87848" y="38967"/>
                  <a:pt x="90499" y="43123"/>
                  <a:pt x="92451" y="48167"/>
                </a:cubicBezTo>
                <a:cubicBezTo>
                  <a:pt x="94438" y="46885"/>
                  <a:pt x="96588" y="46285"/>
                  <a:pt x="98817" y="46285"/>
                </a:cubicBezTo>
                <a:cubicBezTo>
                  <a:pt x="110516" y="46285"/>
                  <a:pt x="120000" y="62787"/>
                  <a:pt x="120000" y="83142"/>
                </a:cubicBezTo>
                <a:cubicBezTo>
                  <a:pt x="120000" y="103498"/>
                  <a:pt x="110516" y="120000"/>
                  <a:pt x="98817" y="120000"/>
                </a:cubicBezTo>
                <a:lnTo>
                  <a:pt x="21182" y="120000"/>
                </a:lnTo>
                <a:cubicBezTo>
                  <a:pt x="9483" y="120000"/>
                  <a:pt x="0" y="103498"/>
                  <a:pt x="0" y="83142"/>
                </a:cubicBezTo>
                <a:cubicBezTo>
                  <a:pt x="0" y="62787"/>
                  <a:pt x="9483" y="46285"/>
                  <a:pt x="21182" y="46285"/>
                </a:cubicBezTo>
                <a:cubicBezTo>
                  <a:pt x="22721" y="46285"/>
                  <a:pt x="24221" y="46571"/>
                  <a:pt x="25663" y="47149"/>
                </a:cubicBezTo>
                <a:cubicBezTo>
                  <a:pt x="28016" y="32503"/>
                  <a:pt x="35516" y="21669"/>
                  <a:pt x="44560" y="20808"/>
                </a:cubicBezTo>
                <a:cubicBezTo>
                  <a:pt x="47925" y="8465"/>
                  <a:pt x="55167" y="0"/>
                  <a:pt x="63546" y="0"/>
                </a:cubicBezTo>
                <a:close/>
              </a:path>
            </a:pathLst>
          </a:custGeom>
          <a:solidFill>
            <a:schemeClr val="lt1"/>
          </a:solidFill>
          <a:ln w="12700" cap="flat" cmpd="sng">
            <a:solidFill>
              <a:srgbClr val="7F7F7F"/>
            </a:solidFill>
            <a:prstDash val="solid"/>
            <a:round/>
            <a:headEnd type="none" w="med" len="med"/>
            <a:tailEnd type="none" w="med" len="med"/>
          </a:ln>
        </p:spPr>
        <p:txBody>
          <a:bodyPr lIns="91425" tIns="45700" rIns="91425" bIns="45700" anchor="b" anchorCtr="0">
            <a:noAutofit/>
          </a:bodyPr>
          <a:lstStyle/>
          <a:p>
            <a:pPr marL="0" marR="0" lvl="0" indent="0" algn="ctr" rtl="0">
              <a:spcBef>
                <a:spcPts val="0"/>
              </a:spcBef>
              <a:buSzPct val="25000"/>
              <a:buNone/>
            </a:pPr>
            <a:endParaRPr lang="en-US" sz="1800" dirty="0">
              <a:solidFill>
                <a:srgbClr val="7F7F7F"/>
              </a:solidFill>
              <a:latin typeface="Source Sans Pro"/>
              <a:ea typeface="Source Sans Pro"/>
              <a:cs typeface="Source Sans Pro"/>
              <a:sym typeface="Source Sans Pro"/>
            </a:endParaRPr>
          </a:p>
        </p:txBody>
      </p:sp>
      <p:cxnSp>
        <p:nvCxnSpPr>
          <p:cNvPr id="71" name="Shape 984"/>
          <p:cNvCxnSpPr/>
          <p:nvPr/>
        </p:nvCxnSpPr>
        <p:spPr>
          <a:xfrm rot="16200000">
            <a:off x="4828476" y="992249"/>
            <a:ext cx="409200" cy="855600"/>
          </a:xfrm>
          <a:prstGeom prst="curvedConnector2">
            <a:avLst/>
          </a:prstGeom>
          <a:noFill/>
          <a:ln w="19050" cap="flat" cmpd="sng">
            <a:solidFill>
              <a:srgbClr val="7F7F7F"/>
            </a:solidFill>
            <a:prstDash val="solid"/>
            <a:round/>
            <a:headEnd type="none" w="med" len="med"/>
            <a:tailEnd type="triangle" w="lg" len="lg"/>
          </a:ln>
        </p:spPr>
      </p:cxnSp>
      <p:cxnSp>
        <p:nvCxnSpPr>
          <p:cNvPr id="72" name="Shape 844"/>
          <p:cNvCxnSpPr>
            <a:stCxn id="43" idx="3"/>
          </p:cNvCxnSpPr>
          <p:nvPr/>
        </p:nvCxnSpPr>
        <p:spPr>
          <a:xfrm flipV="1">
            <a:off x="1773569" y="2042951"/>
            <a:ext cx="1867407" cy="1186591"/>
          </a:xfrm>
          <a:prstGeom prst="straightConnector1">
            <a:avLst/>
          </a:prstGeom>
          <a:noFill/>
          <a:ln w="19050" cap="flat" cmpd="sng">
            <a:solidFill>
              <a:srgbClr val="7F7F7F"/>
            </a:solidFill>
            <a:prstDash val="solid"/>
            <a:round/>
            <a:headEnd type="none" w="med" len="med"/>
            <a:tailEnd type="triangle" w="lg" len="lg"/>
          </a:ln>
        </p:spPr>
      </p:cxnSp>
      <p:sp>
        <p:nvSpPr>
          <p:cNvPr id="18" name="CuadroTexto 17"/>
          <p:cNvSpPr txBox="1"/>
          <p:nvPr/>
        </p:nvSpPr>
        <p:spPr>
          <a:xfrm>
            <a:off x="5701622" y="1026382"/>
            <a:ext cx="483952" cy="307777"/>
          </a:xfrm>
          <a:prstGeom prst="rect">
            <a:avLst/>
          </a:prstGeom>
          <a:noFill/>
        </p:spPr>
        <p:txBody>
          <a:bodyPr wrap="none" rtlCol="0">
            <a:spAutoFit/>
          </a:bodyPr>
          <a:lstStyle/>
          <a:p>
            <a:r>
              <a:rPr lang="en" dirty="0" smtClean="0">
                <a:solidFill>
                  <a:srgbClr val="138A7E"/>
                </a:solidFill>
              </a:rPr>
              <a:t>CPI</a:t>
            </a:r>
            <a:endParaRPr lang="en" dirty="0">
              <a:solidFill>
                <a:srgbClr val="138A7E"/>
              </a:solidFill>
            </a:endParaRPr>
          </a:p>
        </p:txBody>
      </p:sp>
    </p:spTree>
    <p:extLst>
      <p:ext uri="{BB962C8B-B14F-4D97-AF65-F5344CB8AC3E}">
        <p14:creationId xmlns:p14="http://schemas.microsoft.com/office/powerpoint/2010/main" val="273462608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Manually </a:t>
            </a:r>
            <a:r>
              <a:rPr lang="en-US" dirty="0">
                <a:solidFill>
                  <a:srgbClr val="138A7E"/>
                </a:solidFill>
              </a:rPr>
              <a:t>Disabling the </a:t>
            </a:r>
            <a:r>
              <a:rPr lang="en-US" dirty="0" err="1" smtClean="0">
                <a:solidFill>
                  <a:srgbClr val="138A7E"/>
                </a:solidFill>
              </a:rPr>
              <a:t>Resurrector</a:t>
            </a:r>
            <a:endParaRPr lang="en" dirty="0">
              <a:solidFill>
                <a:srgbClr val="138A7E"/>
              </a:solidFill>
            </a:endParaRPr>
          </a:p>
        </p:txBody>
      </p:sp>
      <p:sp>
        <p:nvSpPr>
          <p:cNvPr id="5" name="Marcador de texto 2"/>
          <p:cNvSpPr>
            <a:spLocks noGrp="1"/>
          </p:cNvSpPr>
          <p:nvPr>
            <p:ph type="body" idx="1"/>
          </p:nvPr>
        </p:nvSpPr>
        <p:spPr>
          <a:xfrm>
            <a:off x="201671" y="910283"/>
            <a:ext cx="6339003" cy="457866"/>
          </a:xfrm>
        </p:spPr>
        <p:txBody>
          <a:bodyPr/>
          <a:lstStyle/>
          <a:p>
            <a:pPr marL="0" indent="0">
              <a:buNone/>
            </a:pPr>
            <a:r>
              <a:rPr lang="en" sz="1400" dirty="0"/>
              <a:t>“bosh vm resurrection </a:t>
            </a:r>
            <a:r>
              <a:rPr lang="en" sz="1400" dirty="0" smtClean="0"/>
              <a:t>job index on|off”</a:t>
            </a:r>
          </a:p>
        </p:txBody>
      </p:sp>
      <p:pic>
        <p:nvPicPr>
          <p:cNvPr id="4" name="Imagen 3" descr="Screen Shot 2016-01-10 at 15.51.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43" y="1325354"/>
            <a:ext cx="8741545" cy="2722899"/>
          </a:xfrm>
          <a:prstGeom prst="rect">
            <a:avLst/>
          </a:prstGeom>
        </p:spPr>
      </p:pic>
    </p:spTree>
    <p:extLst>
      <p:ext uri="{BB962C8B-B14F-4D97-AF65-F5344CB8AC3E}">
        <p14:creationId xmlns:p14="http://schemas.microsoft.com/office/powerpoint/2010/main" val="16568838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Manual repair with Cloud Check</a:t>
            </a:r>
            <a:endParaRPr lang="en" dirty="0">
              <a:solidFill>
                <a:srgbClr val="138A7E"/>
              </a:solidFill>
            </a:endParaRPr>
          </a:p>
        </p:txBody>
      </p:sp>
      <p:sp>
        <p:nvSpPr>
          <p:cNvPr id="7" name="Marcador de texto 2"/>
          <p:cNvSpPr>
            <a:spLocks noGrp="1"/>
          </p:cNvSpPr>
          <p:nvPr>
            <p:ph type="body" idx="1"/>
          </p:nvPr>
        </p:nvSpPr>
        <p:spPr>
          <a:xfrm>
            <a:off x="163517" y="953888"/>
            <a:ext cx="8742701" cy="3526660"/>
          </a:xfrm>
        </p:spPr>
        <p:txBody>
          <a:bodyPr/>
          <a:lstStyle/>
          <a:p>
            <a:pPr marL="0" indent="0">
              <a:buNone/>
            </a:pPr>
            <a:r>
              <a:rPr lang="en" sz="2200" dirty="0"/>
              <a:t>BOSH provides the Cloud Check CLI command (a.k.a cck) to repair IaaS resources used by a specific deployment. It is not commonly used while normal operations; however, it becomes essential when some IaaS operations failed and the Director cannot resolve problems without a human decision or when the Resurrector is not </a:t>
            </a:r>
            <a:r>
              <a:rPr lang="en" sz="2200" dirty="0" smtClean="0"/>
              <a:t>enabled.</a:t>
            </a:r>
          </a:p>
          <a:p>
            <a:pPr marL="179388" indent="-179388"/>
            <a:r>
              <a:rPr lang="en" sz="2200" dirty="0"/>
              <a:t>VM is missing</a:t>
            </a:r>
          </a:p>
          <a:p>
            <a:pPr marL="179388" indent="-179388"/>
            <a:r>
              <a:rPr lang="en" sz="2200" dirty="0"/>
              <a:t>VM is not responsive (unresponsive agent)</a:t>
            </a:r>
          </a:p>
          <a:p>
            <a:pPr marL="179388" indent="-179388"/>
            <a:r>
              <a:rPr lang="en" sz="2200" dirty="0"/>
              <a:t>Persistent Disk is not attached</a:t>
            </a:r>
          </a:p>
          <a:p>
            <a:pPr marL="179388" indent="-179388"/>
            <a:r>
              <a:rPr lang="en" sz="2200" dirty="0"/>
              <a:t>Persistent Disk is missing</a:t>
            </a:r>
            <a:endParaRPr lang="en" sz="2200" dirty="0" smtClean="0"/>
          </a:p>
        </p:txBody>
      </p:sp>
    </p:spTree>
    <p:extLst>
      <p:ext uri="{BB962C8B-B14F-4D97-AF65-F5344CB8AC3E}">
        <p14:creationId xmlns:p14="http://schemas.microsoft.com/office/powerpoint/2010/main" val="313706448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Manual repair with Cloud Check</a:t>
            </a:r>
            <a:endParaRPr lang="en" dirty="0">
              <a:solidFill>
                <a:srgbClr val="138A7E"/>
              </a:solidFill>
            </a:endParaRPr>
          </a:p>
        </p:txBody>
      </p:sp>
      <p:sp>
        <p:nvSpPr>
          <p:cNvPr id="5" name="Marcador de texto 2"/>
          <p:cNvSpPr>
            <a:spLocks noGrp="1"/>
          </p:cNvSpPr>
          <p:nvPr>
            <p:ph type="body" idx="1"/>
          </p:nvPr>
        </p:nvSpPr>
        <p:spPr>
          <a:xfrm>
            <a:off x="201671" y="910283"/>
            <a:ext cx="6339003" cy="457866"/>
          </a:xfrm>
        </p:spPr>
        <p:txBody>
          <a:bodyPr/>
          <a:lstStyle/>
          <a:p>
            <a:pPr marL="0" indent="0">
              <a:buNone/>
            </a:pPr>
            <a:r>
              <a:rPr lang="en" sz="1400" dirty="0"/>
              <a:t>b</a:t>
            </a:r>
            <a:r>
              <a:rPr lang="en" sz="1400" dirty="0" smtClean="0"/>
              <a:t>osh cck</a:t>
            </a:r>
          </a:p>
        </p:txBody>
      </p:sp>
      <p:pic>
        <p:nvPicPr>
          <p:cNvPr id="4" name="Imagen 3" descr="Screen Shot 2016-01-10 at 15.57.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376" y="992045"/>
            <a:ext cx="6941021" cy="3510402"/>
          </a:xfrm>
          <a:prstGeom prst="rect">
            <a:avLst/>
          </a:prstGeom>
        </p:spPr>
      </p:pic>
    </p:spTree>
    <p:extLst>
      <p:ext uri="{BB962C8B-B14F-4D97-AF65-F5344CB8AC3E}">
        <p14:creationId xmlns:p14="http://schemas.microsoft.com/office/powerpoint/2010/main" val="394723135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a:solidFill>
                  <a:srgbClr val="138A7E"/>
                </a:solidFill>
              </a:rPr>
              <a:t>VM Configuration Locations</a:t>
            </a:r>
          </a:p>
        </p:txBody>
      </p:sp>
      <p:sp>
        <p:nvSpPr>
          <p:cNvPr id="11" name="Marcador de texto 2"/>
          <p:cNvSpPr>
            <a:spLocks noGrp="1"/>
          </p:cNvSpPr>
          <p:nvPr>
            <p:ph type="body" idx="1"/>
          </p:nvPr>
        </p:nvSpPr>
        <p:spPr>
          <a:xfrm>
            <a:off x="201671" y="910283"/>
            <a:ext cx="8704548" cy="3635674"/>
          </a:xfrm>
        </p:spPr>
        <p:txBody>
          <a:bodyPr/>
          <a:lstStyle/>
          <a:p>
            <a:pPr marL="179388" indent="-179388"/>
            <a:r>
              <a:rPr lang="en" dirty="0" smtClean="0">
                <a:solidFill>
                  <a:srgbClr val="138A7E"/>
                </a:solidFill>
              </a:rPr>
              <a:t>/</a:t>
            </a:r>
            <a:r>
              <a:rPr lang="en" dirty="0">
                <a:solidFill>
                  <a:srgbClr val="138A7E"/>
                </a:solidFill>
              </a:rPr>
              <a:t>var/vcap/bosh/log/</a:t>
            </a:r>
            <a:r>
              <a:rPr lang="en" dirty="0" smtClean="0">
                <a:solidFill>
                  <a:srgbClr val="138A7E"/>
                </a:solidFill>
              </a:rPr>
              <a:t>current</a:t>
            </a:r>
            <a:r>
              <a:rPr lang="en" dirty="0" smtClean="0"/>
              <a:t>: current BOSH agent log</a:t>
            </a:r>
          </a:p>
          <a:p>
            <a:pPr marL="179388" indent="-179388"/>
            <a:endParaRPr lang="en" dirty="0" smtClean="0"/>
          </a:p>
          <a:p>
            <a:pPr marL="179388" indent="-179388"/>
            <a:r>
              <a:rPr lang="en" dirty="0">
                <a:solidFill>
                  <a:srgbClr val="138A7E"/>
                </a:solidFill>
              </a:rPr>
              <a:t>/var/vcap/monit/monit.log: </a:t>
            </a:r>
            <a:r>
              <a:rPr lang="en" dirty="0">
                <a:solidFill>
                  <a:schemeClr val="bg1"/>
                </a:solidFill>
              </a:rPr>
              <a:t>Monit activity log. Includes information about starts, stops, restarts, etc. of release job processes monitored by Monit</a:t>
            </a:r>
            <a:endParaRPr lang="en" dirty="0" smtClean="0">
              <a:solidFill>
                <a:schemeClr val="bg1"/>
              </a:solidFill>
            </a:endParaRPr>
          </a:p>
        </p:txBody>
      </p:sp>
    </p:spTree>
    <p:extLst>
      <p:ext uri="{BB962C8B-B14F-4D97-AF65-F5344CB8AC3E}">
        <p14:creationId xmlns:p14="http://schemas.microsoft.com/office/powerpoint/2010/main" val="125227251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a:solidFill>
                  <a:srgbClr val="138A7E"/>
                </a:solidFill>
              </a:rPr>
              <a:t>VM Configuration Locations</a:t>
            </a:r>
          </a:p>
        </p:txBody>
      </p:sp>
      <p:sp>
        <p:nvSpPr>
          <p:cNvPr id="11" name="Marcador de texto 2"/>
          <p:cNvSpPr>
            <a:spLocks noGrp="1"/>
          </p:cNvSpPr>
          <p:nvPr>
            <p:ph type="body" idx="1"/>
          </p:nvPr>
        </p:nvSpPr>
        <p:spPr>
          <a:xfrm>
            <a:off x="201671" y="910283"/>
            <a:ext cx="8704548" cy="3635674"/>
          </a:xfrm>
        </p:spPr>
        <p:txBody>
          <a:bodyPr/>
          <a:lstStyle/>
          <a:p>
            <a:pPr marL="179388" indent="-179388"/>
            <a:r>
              <a:rPr lang="en" dirty="0" smtClean="0">
                <a:solidFill>
                  <a:srgbClr val="138A7E"/>
                </a:solidFill>
              </a:rPr>
              <a:t>/var/vcap/jobs</a:t>
            </a:r>
            <a:r>
              <a:rPr lang="en" dirty="0"/>
              <a:t>: </a:t>
            </a:r>
            <a:r>
              <a:rPr lang="en" dirty="0" smtClean="0"/>
              <a:t>contains </a:t>
            </a:r>
            <a:r>
              <a:rPr lang="en" dirty="0"/>
              <a:t>evaluated release jobs for the assigned deployment job</a:t>
            </a:r>
            <a:endParaRPr lang="en" dirty="0" smtClean="0"/>
          </a:p>
          <a:p>
            <a:pPr marL="179388" indent="-179388"/>
            <a:r>
              <a:rPr lang="en" dirty="0" smtClean="0">
                <a:solidFill>
                  <a:srgbClr val="138A7E"/>
                </a:solidFill>
              </a:rPr>
              <a:t>/var/vcap</a:t>
            </a:r>
            <a:r>
              <a:rPr lang="en" dirty="0">
                <a:solidFill>
                  <a:srgbClr val="138A7E"/>
                </a:solidFill>
              </a:rPr>
              <a:t>/packages</a:t>
            </a:r>
            <a:r>
              <a:rPr lang="en" dirty="0"/>
              <a:t>: </a:t>
            </a:r>
            <a:r>
              <a:rPr lang="en" dirty="0" smtClean="0"/>
              <a:t>contains </a:t>
            </a:r>
            <a:r>
              <a:rPr lang="en" dirty="0"/>
              <a:t>enabled release packages for the assigned deployment </a:t>
            </a:r>
            <a:r>
              <a:rPr lang="en" dirty="0" smtClean="0"/>
              <a:t>job</a:t>
            </a:r>
          </a:p>
          <a:p>
            <a:pPr marL="179388" indent="-179388"/>
            <a:r>
              <a:rPr lang="en" dirty="0">
                <a:solidFill>
                  <a:srgbClr val="138A7E"/>
                </a:solidFill>
              </a:rPr>
              <a:t>/var/vcap/data</a:t>
            </a:r>
            <a:r>
              <a:rPr lang="en" dirty="0"/>
              <a:t>: </a:t>
            </a:r>
            <a:r>
              <a:rPr lang="en" dirty="0" smtClean="0"/>
              <a:t>used </a:t>
            </a:r>
            <a:r>
              <a:rPr lang="en" dirty="0"/>
              <a:t>by the release jobs to keep </a:t>
            </a:r>
            <a:r>
              <a:rPr lang="en" i="1" dirty="0"/>
              <a:t>ephemeral</a:t>
            </a:r>
            <a:r>
              <a:rPr lang="en" dirty="0"/>
              <a:t> data</a:t>
            </a:r>
            <a:endParaRPr lang="en" dirty="0" smtClean="0"/>
          </a:p>
          <a:p>
            <a:pPr marL="179388" indent="-179388"/>
            <a:r>
              <a:rPr lang="en" dirty="0" smtClean="0">
                <a:solidFill>
                  <a:srgbClr val="138A7E"/>
                </a:solidFill>
              </a:rPr>
              <a:t>/var/vcap</a:t>
            </a:r>
            <a:r>
              <a:rPr lang="en" dirty="0">
                <a:solidFill>
                  <a:srgbClr val="138A7E"/>
                </a:solidFill>
              </a:rPr>
              <a:t>/store</a:t>
            </a:r>
            <a:r>
              <a:rPr lang="en" dirty="0"/>
              <a:t>: </a:t>
            </a:r>
            <a:r>
              <a:rPr lang="en" dirty="0" smtClean="0"/>
              <a:t>used </a:t>
            </a:r>
            <a:r>
              <a:rPr lang="en" dirty="0"/>
              <a:t>by the release jobs to keep </a:t>
            </a:r>
            <a:r>
              <a:rPr lang="en" i="1" dirty="0"/>
              <a:t>persistent</a:t>
            </a:r>
            <a:r>
              <a:rPr lang="en" dirty="0"/>
              <a:t> </a:t>
            </a:r>
            <a:r>
              <a:rPr lang="en" dirty="0" smtClean="0"/>
              <a:t>data</a:t>
            </a:r>
          </a:p>
        </p:txBody>
      </p:sp>
    </p:spTree>
    <p:extLst>
      <p:ext uri="{BB962C8B-B14F-4D97-AF65-F5344CB8AC3E}">
        <p14:creationId xmlns:p14="http://schemas.microsoft.com/office/powerpoint/2010/main" val="204398587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a:solidFill>
                  <a:srgbClr val="138A7E"/>
                </a:solidFill>
              </a:rPr>
              <a:t>VM Configuration Locations</a:t>
            </a:r>
          </a:p>
        </p:txBody>
      </p:sp>
      <p:sp>
        <p:nvSpPr>
          <p:cNvPr id="11" name="Marcador de texto 2"/>
          <p:cNvSpPr>
            <a:spLocks noGrp="1"/>
          </p:cNvSpPr>
          <p:nvPr>
            <p:ph type="body" idx="1"/>
          </p:nvPr>
        </p:nvSpPr>
        <p:spPr>
          <a:xfrm>
            <a:off x="201671" y="910283"/>
            <a:ext cx="8704548" cy="3635674"/>
          </a:xfrm>
        </p:spPr>
        <p:txBody>
          <a:bodyPr/>
          <a:lstStyle/>
          <a:p>
            <a:pPr marL="179388" indent="-179388"/>
            <a:r>
              <a:rPr lang="en" dirty="0" smtClean="0">
                <a:solidFill>
                  <a:srgbClr val="138A7E"/>
                </a:solidFill>
              </a:rPr>
              <a:t>/var/vcap/sys/run</a:t>
            </a:r>
            <a:r>
              <a:rPr lang="en" dirty="0"/>
              <a:t>: </a:t>
            </a:r>
            <a:r>
              <a:rPr lang="en" dirty="0" smtClean="0"/>
              <a:t>directory </a:t>
            </a:r>
            <a:r>
              <a:rPr lang="en" dirty="0"/>
              <a:t>that is used by the release jobs to keep miscellaneous ephemeral data about currently running processes, for example, pid and lock files</a:t>
            </a:r>
            <a:endParaRPr lang="en" dirty="0" smtClean="0"/>
          </a:p>
          <a:p>
            <a:pPr marL="179388" indent="-179388"/>
            <a:r>
              <a:rPr lang="en" dirty="0" smtClean="0">
                <a:solidFill>
                  <a:srgbClr val="138A7E"/>
                </a:solidFill>
              </a:rPr>
              <a:t>/var/vcap/sys/log</a:t>
            </a:r>
            <a:r>
              <a:rPr lang="en" dirty="0"/>
              <a:t>: </a:t>
            </a:r>
            <a:r>
              <a:rPr lang="en" dirty="0" smtClean="0"/>
              <a:t>directory </a:t>
            </a:r>
            <a:r>
              <a:rPr lang="en" dirty="0"/>
              <a:t>that is used by the release jobs to keep </a:t>
            </a:r>
            <a:r>
              <a:rPr lang="en" dirty="0" smtClean="0"/>
              <a:t>logs</a:t>
            </a:r>
          </a:p>
        </p:txBody>
      </p:sp>
    </p:spTree>
    <p:extLst>
      <p:ext uri="{BB962C8B-B14F-4D97-AF65-F5344CB8AC3E}">
        <p14:creationId xmlns:p14="http://schemas.microsoft.com/office/powerpoint/2010/main" val="12377546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968" y="320039"/>
            <a:ext cx="8731802" cy="363558"/>
          </a:xfrm>
        </p:spPr>
        <p:txBody>
          <a:bodyPr/>
          <a:lstStyle/>
          <a:p>
            <a:r>
              <a:rPr lang="en-US" dirty="0" smtClean="0">
                <a:solidFill>
                  <a:srgbClr val="138A7E"/>
                </a:solidFill>
              </a:rPr>
              <a:t>Available </a:t>
            </a:r>
            <a:r>
              <a:rPr lang="en-US" dirty="0" err="1" smtClean="0">
                <a:solidFill>
                  <a:srgbClr val="138A7E"/>
                </a:solidFill>
              </a:rPr>
              <a:t>stemcells</a:t>
            </a:r>
            <a:endParaRPr lang="en" dirty="0">
              <a:solidFill>
                <a:srgbClr val="138A7E"/>
              </a:solidFill>
            </a:endParaRPr>
          </a:p>
        </p:txBody>
      </p:sp>
      <p:pic>
        <p:nvPicPr>
          <p:cNvPr id="5" name="Imagen 4" descr="Screen Shot 2016-01-09 at 17.17.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95" y="938173"/>
            <a:ext cx="3384114" cy="3508891"/>
          </a:xfrm>
          <a:prstGeom prst="rect">
            <a:avLst/>
          </a:prstGeom>
        </p:spPr>
      </p:pic>
      <p:sp>
        <p:nvSpPr>
          <p:cNvPr id="6" name="CuadroTexto 5"/>
          <p:cNvSpPr txBox="1"/>
          <p:nvPr/>
        </p:nvSpPr>
        <p:spPr>
          <a:xfrm>
            <a:off x="4191451" y="2294782"/>
            <a:ext cx="4358685" cy="584776"/>
          </a:xfrm>
          <a:prstGeom prst="rect">
            <a:avLst/>
          </a:prstGeom>
          <a:noFill/>
        </p:spPr>
        <p:txBody>
          <a:bodyPr wrap="none" rtlCol="0">
            <a:spAutoFit/>
          </a:bodyPr>
          <a:lstStyle/>
          <a:p>
            <a:r>
              <a:rPr lang="en" sz="3200" dirty="0" smtClean="0">
                <a:hlinkClick r:id="rId4"/>
              </a:rPr>
              <a:t>http</a:t>
            </a:r>
            <a:r>
              <a:rPr lang="en" sz="3200" dirty="0">
                <a:hlinkClick r:id="rId4"/>
              </a:rPr>
              <a:t>://bosh.io/stemcells</a:t>
            </a:r>
            <a:endParaRPr lang="en" sz="3200" dirty="0"/>
          </a:p>
        </p:txBody>
      </p:sp>
    </p:spTree>
    <p:extLst>
      <p:ext uri="{BB962C8B-B14F-4D97-AF65-F5344CB8AC3E}">
        <p14:creationId xmlns:p14="http://schemas.microsoft.com/office/powerpoint/2010/main" val="35249773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517" y="320039"/>
            <a:ext cx="8742702" cy="363558"/>
          </a:xfrm>
        </p:spPr>
        <p:txBody>
          <a:bodyPr/>
          <a:lstStyle/>
          <a:p>
            <a:r>
              <a:rPr lang="en-US" dirty="0" smtClean="0">
                <a:solidFill>
                  <a:srgbClr val="138A7E"/>
                </a:solidFill>
              </a:rPr>
              <a:t>Log rotation</a:t>
            </a:r>
            <a:endParaRPr lang="en-US" dirty="0">
              <a:solidFill>
                <a:srgbClr val="138A7E"/>
              </a:solidFill>
            </a:endParaRPr>
          </a:p>
        </p:txBody>
      </p:sp>
      <p:sp>
        <p:nvSpPr>
          <p:cNvPr id="11" name="Marcador de texto 2"/>
          <p:cNvSpPr>
            <a:spLocks noGrp="1"/>
          </p:cNvSpPr>
          <p:nvPr>
            <p:ph type="body" idx="1"/>
          </p:nvPr>
        </p:nvSpPr>
        <p:spPr>
          <a:xfrm>
            <a:off x="201671" y="910283"/>
            <a:ext cx="8704548" cy="3635674"/>
          </a:xfrm>
        </p:spPr>
        <p:txBody>
          <a:bodyPr/>
          <a:lstStyle/>
          <a:p>
            <a:pPr marL="0" indent="0">
              <a:buNone/>
            </a:pPr>
            <a:r>
              <a:rPr lang="en" dirty="0">
                <a:solidFill>
                  <a:schemeClr val="bg1"/>
                </a:solidFill>
              </a:rPr>
              <a:t>BOSH log rotates release job logs with the Logrotate log file management </a:t>
            </a:r>
            <a:r>
              <a:rPr lang="en" dirty="0" smtClean="0">
                <a:solidFill>
                  <a:schemeClr val="bg1"/>
                </a:solidFill>
              </a:rPr>
              <a:t>utility with the following </a:t>
            </a:r>
            <a:r>
              <a:rPr lang="en" dirty="0">
                <a:solidFill>
                  <a:schemeClr val="bg1"/>
                </a:solidFill>
              </a:rPr>
              <a:t>non-configurable </a:t>
            </a:r>
            <a:r>
              <a:rPr lang="en" dirty="0" smtClean="0">
                <a:solidFill>
                  <a:schemeClr val="bg1"/>
                </a:solidFill>
              </a:rPr>
              <a:t>settings:</a:t>
            </a:r>
          </a:p>
          <a:p>
            <a:pPr marL="285750" indent="-285750"/>
            <a:r>
              <a:rPr lang="en" sz="1800" dirty="0">
                <a:solidFill>
                  <a:schemeClr val="accent1"/>
                </a:solidFill>
              </a:rPr>
              <a:t>missingok</a:t>
            </a:r>
            <a:r>
              <a:rPr lang="en" sz="1800" dirty="0"/>
              <a:t>: Skip missing log files and do not generate an error </a:t>
            </a:r>
            <a:r>
              <a:rPr lang="en" sz="1800" dirty="0" smtClean="0"/>
              <a:t>message</a:t>
            </a:r>
          </a:p>
          <a:p>
            <a:pPr marL="285750" indent="-285750"/>
            <a:r>
              <a:rPr lang="en" sz="1800" dirty="0" smtClean="0">
                <a:solidFill>
                  <a:srgbClr val="138A7E"/>
                </a:solidFill>
              </a:rPr>
              <a:t>rotate </a:t>
            </a:r>
            <a:r>
              <a:rPr lang="en" sz="1800" dirty="0">
                <a:solidFill>
                  <a:srgbClr val="138A7E"/>
                </a:solidFill>
              </a:rPr>
              <a:t>7</a:t>
            </a:r>
            <a:r>
              <a:rPr lang="en" sz="1800" dirty="0"/>
              <a:t>: Keep seven log files at a </a:t>
            </a:r>
            <a:r>
              <a:rPr lang="en" sz="1800" dirty="0" smtClean="0"/>
              <a:t>time</a:t>
            </a:r>
          </a:p>
          <a:p>
            <a:pPr marL="285750" indent="-285750"/>
            <a:r>
              <a:rPr lang="en" sz="1800" dirty="0" smtClean="0">
                <a:solidFill>
                  <a:srgbClr val="138A7E"/>
                </a:solidFill>
              </a:rPr>
              <a:t>compress</a:t>
            </a:r>
            <a:r>
              <a:rPr lang="en" sz="1800" dirty="0"/>
              <a:t>: Compress old log files with </a:t>
            </a:r>
            <a:r>
              <a:rPr lang="en" sz="1800" dirty="0" smtClean="0"/>
              <a:t>gzip</a:t>
            </a:r>
          </a:p>
          <a:p>
            <a:pPr marL="285750" indent="-285750"/>
            <a:r>
              <a:rPr lang="en" sz="1800" dirty="0" smtClean="0">
                <a:solidFill>
                  <a:srgbClr val="138A7E"/>
                </a:solidFill>
              </a:rPr>
              <a:t>delaycompress</a:t>
            </a:r>
            <a:r>
              <a:rPr lang="en" sz="1800" dirty="0"/>
              <a:t>: Postpone compression of log files until the next rotation </a:t>
            </a:r>
            <a:r>
              <a:rPr lang="en" sz="1800" dirty="0" smtClean="0"/>
              <a:t>cycle</a:t>
            </a:r>
          </a:p>
          <a:p>
            <a:pPr marL="285750" indent="-285750"/>
            <a:r>
              <a:rPr lang="en" sz="1800" dirty="0" smtClean="0">
                <a:solidFill>
                  <a:srgbClr val="138A7E"/>
                </a:solidFill>
              </a:rPr>
              <a:t>copytruncate</a:t>
            </a:r>
            <a:r>
              <a:rPr lang="en" sz="1800" dirty="0"/>
              <a:t>: Copy log files, then truncate in place instead of creating new </a:t>
            </a:r>
            <a:r>
              <a:rPr lang="en" sz="1800" dirty="0" smtClean="0"/>
              <a:t>files</a:t>
            </a:r>
          </a:p>
          <a:p>
            <a:pPr marL="285750" indent="-285750"/>
            <a:r>
              <a:rPr lang="en" sz="1800" dirty="0" smtClean="0">
                <a:solidFill>
                  <a:srgbClr val="138A7E"/>
                </a:solidFill>
              </a:rPr>
              <a:t>size </a:t>
            </a:r>
            <a:r>
              <a:rPr lang="en" sz="1800" dirty="0">
                <a:solidFill>
                  <a:srgbClr val="138A7E"/>
                </a:solidFill>
              </a:rPr>
              <a:t>50M</a:t>
            </a:r>
            <a:r>
              <a:rPr lang="en" sz="1800" dirty="0"/>
              <a:t>: Rotate log files when they exceed 50 MB in size.</a:t>
            </a:r>
            <a:endParaRPr lang="en" sz="1800" dirty="0" smtClean="0"/>
          </a:p>
        </p:txBody>
      </p:sp>
    </p:spTree>
    <p:extLst>
      <p:ext uri="{BB962C8B-B14F-4D97-AF65-F5344CB8AC3E}">
        <p14:creationId xmlns:p14="http://schemas.microsoft.com/office/powerpoint/2010/main" val="38264909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066" y="320039"/>
            <a:ext cx="8742703" cy="363558"/>
          </a:xfrm>
        </p:spPr>
        <p:txBody>
          <a:bodyPr/>
          <a:lstStyle/>
          <a:p>
            <a:r>
              <a:rPr lang="en" dirty="0" smtClean="0">
                <a:solidFill>
                  <a:srgbClr val="138A7E"/>
                </a:solidFill>
              </a:rPr>
              <a:t>What is </a:t>
            </a:r>
            <a:r>
              <a:rPr lang="en-US" dirty="0" smtClean="0">
                <a:solidFill>
                  <a:srgbClr val="138A7E"/>
                </a:solidFill>
              </a:rPr>
              <a:t>a release</a:t>
            </a:r>
            <a:r>
              <a:rPr lang="en" dirty="0" smtClean="0">
                <a:solidFill>
                  <a:srgbClr val="138A7E"/>
                </a:solidFill>
              </a:rPr>
              <a:t>?</a:t>
            </a:r>
            <a:endParaRPr lang="en" dirty="0">
              <a:solidFill>
                <a:srgbClr val="138A7E"/>
              </a:solidFill>
            </a:endParaRPr>
          </a:p>
        </p:txBody>
      </p:sp>
      <p:sp>
        <p:nvSpPr>
          <p:cNvPr id="3" name="Marcador de texto 2"/>
          <p:cNvSpPr>
            <a:spLocks noGrp="1"/>
          </p:cNvSpPr>
          <p:nvPr>
            <p:ph type="body" idx="1"/>
          </p:nvPr>
        </p:nvSpPr>
        <p:spPr>
          <a:xfrm>
            <a:off x="158066" y="953889"/>
            <a:ext cx="8742703" cy="3602970"/>
          </a:xfrm>
        </p:spPr>
        <p:txBody>
          <a:bodyPr/>
          <a:lstStyle/>
          <a:p>
            <a:pPr marL="179388" indent="-179388"/>
            <a:r>
              <a:rPr lang="en" dirty="0" smtClean="0"/>
              <a:t>A versioned collection of </a:t>
            </a:r>
            <a:r>
              <a:rPr lang="en" dirty="0"/>
              <a:t>source code, binary </a:t>
            </a:r>
            <a:r>
              <a:rPr lang="en" dirty="0" smtClean="0"/>
              <a:t>artifacts</a:t>
            </a:r>
            <a:r>
              <a:rPr lang="en-US" dirty="0" smtClean="0"/>
              <a:t>, </a:t>
            </a:r>
            <a:r>
              <a:rPr lang="en" dirty="0" smtClean="0"/>
              <a:t>configuration templates, and anything else required to build and deploy software in a reproducible way</a:t>
            </a:r>
          </a:p>
          <a:p>
            <a:pPr marL="179388" indent="-179388"/>
            <a:r>
              <a:rPr lang="en" dirty="0" smtClean="0"/>
              <a:t>Ultimatelly, a release is the layer placed on top of a stemcell</a:t>
            </a:r>
          </a:p>
          <a:p>
            <a:pPr marL="179388" indent="-179388"/>
            <a:r>
              <a:rPr lang="en" dirty="0" smtClean="0"/>
              <a:t>Releases should not be tied to a particular IaaS and stemcell and should not depend on internet access</a:t>
            </a:r>
          </a:p>
        </p:txBody>
      </p:sp>
    </p:spTree>
    <p:extLst>
      <p:ext uri="{BB962C8B-B14F-4D97-AF65-F5344CB8AC3E}">
        <p14:creationId xmlns:p14="http://schemas.microsoft.com/office/powerpoint/2010/main" val="42395113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968" y="320039"/>
            <a:ext cx="8731802" cy="363558"/>
          </a:xfrm>
        </p:spPr>
        <p:txBody>
          <a:bodyPr/>
          <a:lstStyle/>
          <a:p>
            <a:r>
              <a:rPr lang="en-US" dirty="0" smtClean="0">
                <a:solidFill>
                  <a:srgbClr val="138A7E"/>
                </a:solidFill>
              </a:rPr>
              <a:t>Available releases</a:t>
            </a:r>
            <a:endParaRPr lang="en" dirty="0">
              <a:solidFill>
                <a:srgbClr val="138A7E"/>
              </a:solidFill>
            </a:endParaRPr>
          </a:p>
        </p:txBody>
      </p:sp>
      <p:pic>
        <p:nvPicPr>
          <p:cNvPr id="3" name="Imagen 2" descr="Screen Shot 2016-01-09 at 17.19.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69" y="922107"/>
            <a:ext cx="2485456" cy="3620788"/>
          </a:xfrm>
          <a:prstGeom prst="rect">
            <a:avLst/>
          </a:prstGeom>
        </p:spPr>
      </p:pic>
      <p:sp>
        <p:nvSpPr>
          <p:cNvPr id="4" name="CuadroTexto 3"/>
          <p:cNvSpPr txBox="1"/>
          <p:nvPr/>
        </p:nvSpPr>
        <p:spPr>
          <a:xfrm>
            <a:off x="3662746" y="2294782"/>
            <a:ext cx="4358685" cy="584776"/>
          </a:xfrm>
          <a:prstGeom prst="rect">
            <a:avLst/>
          </a:prstGeom>
          <a:noFill/>
        </p:spPr>
        <p:txBody>
          <a:bodyPr wrap="none" rtlCol="0">
            <a:spAutoFit/>
          </a:bodyPr>
          <a:lstStyle/>
          <a:p>
            <a:r>
              <a:rPr lang="en" sz="3200" dirty="0">
                <a:hlinkClick r:id="rId4"/>
              </a:rPr>
              <a:t>http://bosh.io/releases</a:t>
            </a:r>
            <a:endParaRPr lang="en" sz="3200" dirty="0"/>
          </a:p>
        </p:txBody>
      </p:sp>
    </p:spTree>
    <p:extLst>
      <p:ext uri="{BB962C8B-B14F-4D97-AF65-F5344CB8AC3E}">
        <p14:creationId xmlns:p14="http://schemas.microsoft.com/office/powerpoint/2010/main" val="24470067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066" y="320039"/>
            <a:ext cx="8742703" cy="363558"/>
          </a:xfrm>
        </p:spPr>
        <p:txBody>
          <a:bodyPr/>
          <a:lstStyle/>
          <a:p>
            <a:r>
              <a:rPr lang="en" dirty="0" smtClean="0">
                <a:solidFill>
                  <a:srgbClr val="138A7E"/>
                </a:solidFill>
              </a:rPr>
              <a:t>What is </a:t>
            </a:r>
            <a:r>
              <a:rPr lang="en-US" dirty="0" smtClean="0">
                <a:solidFill>
                  <a:srgbClr val="138A7E"/>
                </a:solidFill>
              </a:rPr>
              <a:t>a deployment manifest</a:t>
            </a:r>
            <a:r>
              <a:rPr lang="en" dirty="0" smtClean="0">
                <a:solidFill>
                  <a:srgbClr val="138A7E"/>
                </a:solidFill>
              </a:rPr>
              <a:t>?</a:t>
            </a:r>
            <a:endParaRPr lang="en" dirty="0">
              <a:solidFill>
                <a:srgbClr val="138A7E"/>
              </a:solidFill>
            </a:endParaRPr>
          </a:p>
        </p:txBody>
      </p:sp>
      <p:sp>
        <p:nvSpPr>
          <p:cNvPr id="3" name="Marcador de texto 2"/>
          <p:cNvSpPr>
            <a:spLocks noGrp="1"/>
          </p:cNvSpPr>
          <p:nvPr>
            <p:ph type="body" idx="1"/>
          </p:nvPr>
        </p:nvSpPr>
        <p:spPr>
          <a:xfrm>
            <a:off x="158066" y="953889"/>
            <a:ext cx="8742703" cy="3602970"/>
          </a:xfrm>
        </p:spPr>
        <p:txBody>
          <a:bodyPr/>
          <a:lstStyle/>
          <a:p>
            <a:pPr marL="179388" indent="-179388"/>
            <a:r>
              <a:rPr lang="en" dirty="0"/>
              <a:t>A YAML file that identifies one or more </a:t>
            </a:r>
            <a:r>
              <a:rPr lang="en" dirty="0" smtClean="0"/>
              <a:t>releases, </a:t>
            </a:r>
            <a:r>
              <a:rPr lang="en" dirty="0"/>
              <a:t>one or more stemcells and specifies how to </a:t>
            </a:r>
            <a:r>
              <a:rPr lang="en" dirty="0" smtClean="0"/>
              <a:t>orchestrate and configure </a:t>
            </a:r>
            <a:r>
              <a:rPr lang="en" dirty="0"/>
              <a:t>them for a given </a:t>
            </a:r>
            <a:r>
              <a:rPr lang="en" dirty="0" smtClean="0"/>
              <a:t>deployment</a:t>
            </a:r>
            <a:endParaRPr lang="en" dirty="0"/>
          </a:p>
        </p:txBody>
      </p:sp>
    </p:spTree>
    <p:extLst>
      <p:ext uri="{BB962C8B-B14F-4D97-AF65-F5344CB8AC3E}">
        <p14:creationId xmlns:p14="http://schemas.microsoft.com/office/powerpoint/2010/main" val="16688371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
      <a:dk1>
        <a:srgbClr val="262626"/>
      </a:dk1>
      <a:lt1>
        <a:srgbClr val="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12869</TotalTime>
  <Words>3302</Words>
  <Application>Microsoft Macintosh PowerPoint</Application>
  <PresentationFormat>On-screen Show (16:9)</PresentationFormat>
  <Paragraphs>478</Paragraphs>
  <Slides>60</Slides>
  <Notes>59</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PowerPoint Presentation</vt:lpstr>
      <vt:lpstr>Lab 2: Big Picture</vt:lpstr>
      <vt:lpstr>What is a BOSH deployment?</vt:lpstr>
      <vt:lpstr>What is a stemcell?</vt:lpstr>
      <vt:lpstr>Available stemcells</vt:lpstr>
      <vt:lpstr>What is a release?</vt:lpstr>
      <vt:lpstr>Available releases</vt:lpstr>
      <vt:lpstr>What is a deployment manifest?</vt:lpstr>
      <vt:lpstr>Anatomy of a deployment manifest</vt:lpstr>
      <vt:lpstr>Deployment Identification</vt:lpstr>
      <vt:lpstr>Releases</vt:lpstr>
      <vt:lpstr>Networks</vt:lpstr>
      <vt:lpstr>Manual networks</vt:lpstr>
      <vt:lpstr>Manual networks</vt:lpstr>
      <vt:lpstr>Dynamic networks</vt:lpstr>
      <vt:lpstr>VIP networks</vt:lpstr>
      <vt:lpstr>IP reservation types</vt:lpstr>
      <vt:lpstr>Multi-networks</vt:lpstr>
      <vt:lpstr>Resource Pools</vt:lpstr>
      <vt:lpstr>Disk Pools</vt:lpstr>
      <vt:lpstr>Jobs</vt:lpstr>
      <vt:lpstr>Job’s networks</vt:lpstr>
      <vt:lpstr>Jobs</vt:lpstr>
      <vt:lpstr>Job types</vt:lpstr>
      <vt:lpstr>Compilation</vt:lpstr>
      <vt:lpstr>Update</vt:lpstr>
      <vt:lpstr>Canary Instances</vt:lpstr>
      <vt:lpstr>Update</vt:lpstr>
      <vt:lpstr>Properties</vt:lpstr>
      <vt:lpstr>Properties precedence</vt:lpstr>
      <vt:lpstr>Properties order</vt:lpstr>
      <vt:lpstr>Changing the deployment manifest</vt:lpstr>
      <vt:lpstr>Persistent disk considerations</vt:lpstr>
      <vt:lpstr>Persistent disks</vt:lpstr>
      <vt:lpstr>Persistent disk migration</vt:lpstr>
      <vt:lpstr>BOSH documentation</vt:lpstr>
      <vt:lpstr>PowerPoint Presentation</vt:lpstr>
      <vt:lpstr>BOSH tasks</vt:lpstr>
      <vt:lpstr>BOSH tasks</vt:lpstr>
      <vt:lpstr>Debug a BOSH task</vt:lpstr>
      <vt:lpstr>List VMs</vt:lpstr>
      <vt:lpstr>Monitor VM’s state and vitals</vt:lpstr>
      <vt:lpstr>SSH into a VM</vt:lpstr>
      <vt:lpstr>Setting a custom root password</vt:lpstr>
      <vt:lpstr>Process health-check</vt:lpstr>
      <vt:lpstr>Process recovery in action</vt:lpstr>
      <vt:lpstr>VM health-check</vt:lpstr>
      <vt:lpstr>Health Monitor plugins</vt:lpstr>
      <vt:lpstr>Resurrector Health Monitor plugin</vt:lpstr>
      <vt:lpstr>Automatic repair with Resurrector</vt:lpstr>
      <vt:lpstr>Automatic repair with Resurrector</vt:lpstr>
      <vt:lpstr>Automatic repair with Resurrector</vt:lpstr>
      <vt:lpstr>Manually Disabling the Resurrector</vt:lpstr>
      <vt:lpstr>Manual repair with Cloud Check</vt:lpstr>
      <vt:lpstr>Manual repair with Cloud Check</vt:lpstr>
      <vt:lpstr>VM Configuration Locations</vt:lpstr>
      <vt:lpstr>VM Configuration Locations</vt:lpstr>
      <vt:lpstr>VM Configuration Locations</vt:lpstr>
      <vt:lpstr>Log rotation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Matt Gunter</cp:lastModifiedBy>
  <cp:revision>203</cp:revision>
  <dcterms:modified xsi:type="dcterms:W3CDTF">2016-04-25T14:18:58Z</dcterms:modified>
</cp:coreProperties>
</file>