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24"/>
  </p:notesMasterIdLst>
  <p:sldIdLst>
    <p:sldId id="279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9D8D"/>
    <a:srgbClr val="258A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344" autoAdjust="0"/>
  </p:normalViewPr>
  <p:slideViewPr>
    <p:cSldViewPr snapToGrid="0" snapToObjects="1">
      <p:cViewPr>
        <p:scale>
          <a:sx n="150" d="100"/>
          <a:sy n="150" d="100"/>
        </p:scale>
        <p:origin x="-80" y="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510784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8607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8607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86070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86070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86070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86070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86070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86070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86070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8607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86070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86070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8607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8607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8607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8607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8607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8607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8607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-89646" y="-27989"/>
            <a:ext cx="9259047" cy="522025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D645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4" name="Shape 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01984" y="366152"/>
            <a:ext cx="1364190" cy="309289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1134020" y="2005053"/>
            <a:ext cx="6530787" cy="1147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500"/>
              </a:spcAft>
              <a:buClr>
                <a:srgbClr val="FFFFFF"/>
              </a:buClr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ubTitle" idx="1"/>
          </p:nvPr>
        </p:nvSpPr>
        <p:spPr>
          <a:xfrm>
            <a:off x="1134020" y="1586263"/>
            <a:ext cx="6110923" cy="3148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ctr" rtl="0">
              <a:spcBef>
                <a:spcPts val="480"/>
              </a:spcBef>
              <a:buClr>
                <a:srgbClr val="8B8B8B"/>
              </a:buClr>
              <a:buFont typeface="Arial"/>
              <a:buNone/>
              <a:defRPr sz="24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ctr" rtl="0">
              <a:spcBef>
                <a:spcPts val="400"/>
              </a:spcBef>
              <a:buClr>
                <a:srgbClr val="8B8B8B"/>
              </a:buClr>
              <a:buFont typeface="Arial"/>
              <a:buNone/>
              <a:defRPr sz="20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ctr" rtl="0">
              <a:spcBef>
                <a:spcPts val="360"/>
              </a:spcBef>
              <a:buClr>
                <a:srgbClr val="8B8B8B"/>
              </a:buClr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ctr" rtl="0">
              <a:spcBef>
                <a:spcPts val="360"/>
              </a:spcBef>
              <a:buClr>
                <a:srgbClr val="8B8B8B"/>
              </a:buClr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B8B8B"/>
              </a:buClr>
              <a:buFont typeface="Arial"/>
              <a:buNone/>
              <a:defRPr sz="20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B8B8B"/>
              </a:buClr>
              <a:buFont typeface="Arial"/>
              <a:buNone/>
              <a:defRPr sz="20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B8B8B"/>
              </a:buClr>
              <a:buFont typeface="Arial"/>
              <a:buNone/>
              <a:defRPr sz="20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B8B8B"/>
              </a:buClr>
              <a:buFont typeface="Arial"/>
              <a:buNone/>
              <a:defRPr sz="20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1134020" y="3315823"/>
            <a:ext cx="7881472" cy="3451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accent5"/>
              </a:buClr>
              <a:buFont typeface="Arial"/>
              <a:buNone/>
              <a:defRPr sz="1400" b="0" i="0" u="none" strike="noStrike" cap="none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878787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400"/>
              </a:spcBef>
              <a:buClr>
                <a:srgbClr val="878787"/>
              </a:buClr>
              <a:buFont typeface="Arial"/>
              <a:buNone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360"/>
              </a:spcBef>
              <a:buClr>
                <a:srgbClr val="878787"/>
              </a:buClr>
              <a:buFont typeface="Arial"/>
              <a:buNone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360"/>
              </a:spcBef>
              <a:buClr>
                <a:srgbClr val="878787"/>
              </a:buClr>
              <a:buFont typeface="Arial"/>
              <a:buNone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icture with Caption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4669117" y="-126998"/>
            <a:ext cx="4736351" cy="52854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accent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-67233" y="-126998"/>
            <a:ext cx="4736351" cy="5285440"/>
          </a:xfrm>
          <a:prstGeom prst="rect">
            <a:avLst/>
          </a:prstGeom>
          <a:solidFill>
            <a:srgbClr val="97AC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accent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239057" y="483683"/>
            <a:ext cx="4430060" cy="4144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Source Sans Pro"/>
              <a:buNone/>
              <a:defRPr sz="2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pic" idx="2"/>
          </p:nvPr>
        </p:nvSpPr>
        <p:spPr>
          <a:xfrm>
            <a:off x="4669117" y="0"/>
            <a:ext cx="4474880" cy="514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3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239057" y="224619"/>
            <a:ext cx="4430061" cy="2292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2"/>
              </a:buClr>
              <a:buFont typeface="Arial"/>
              <a:buNone/>
              <a:defRPr sz="10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878787"/>
              </a:buClr>
              <a:buFont typeface="Arial"/>
              <a:buNone/>
              <a:defRPr sz="12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200"/>
              </a:spcBef>
              <a:buClr>
                <a:srgbClr val="878787"/>
              </a:buClr>
              <a:buFont typeface="Arial"/>
              <a:buNone/>
              <a:defRPr sz="1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180"/>
              </a:spcBef>
              <a:buClr>
                <a:srgbClr val="878787"/>
              </a:buClr>
              <a:buFont typeface="Arial"/>
              <a:buNone/>
              <a:defRPr sz="9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180"/>
              </a:spcBef>
              <a:buClr>
                <a:srgbClr val="878787"/>
              </a:buClr>
              <a:buFont typeface="Arial"/>
              <a:buNone/>
              <a:defRPr sz="9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3"/>
          </p:nvPr>
        </p:nvSpPr>
        <p:spPr>
          <a:xfrm>
            <a:off x="239057" y="1225717"/>
            <a:ext cx="443006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742950" marR="0" lvl="1" indent="-196850" algn="l" rtl="0">
              <a:spcBef>
                <a:spcPts val="280"/>
              </a:spcBef>
              <a:buClr>
                <a:schemeClr val="lt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143000" marR="0" lvl="2" indent="-152400" algn="l" rtl="0">
              <a:spcBef>
                <a:spcPts val="24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600200" marR="0" lvl="3" indent="-158750" algn="l" rtl="0">
              <a:spcBef>
                <a:spcPts val="220"/>
              </a:spcBef>
              <a:buClr>
                <a:schemeClr val="lt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057400" marR="0" lvl="4" indent="-158750" algn="l" rtl="0">
              <a:spcBef>
                <a:spcPts val="220"/>
              </a:spcBef>
              <a:buClr>
                <a:schemeClr val="lt1"/>
              </a:buClr>
              <a:buSzPct val="1000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Custom Layou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199" y="342231"/>
            <a:ext cx="6662271" cy="3635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sz="28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-163870" y="-65547"/>
            <a:ext cx="9447160" cy="5284837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3" name="Shape 123"/>
          <p:cNvSpPr txBox="1"/>
          <p:nvPr/>
        </p:nvSpPr>
        <p:spPr>
          <a:xfrm>
            <a:off x="1701800" y="3094038"/>
            <a:ext cx="5689600" cy="461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A NEW PLATFORM </a:t>
            </a:r>
            <a:r>
              <a:rPr lang="en-US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FOR A NEW ERA</a:t>
            </a:r>
          </a:p>
        </p:txBody>
      </p:sp>
      <p:pic>
        <p:nvPicPr>
          <p:cNvPr id="124" name="Shape 124"/>
          <p:cNvPicPr preferRelativeResize="0"/>
          <p:nvPr/>
        </p:nvPicPr>
        <p:blipFill rotWithShape="1">
          <a:blip r:embed="rId2">
            <a:alphaModFix/>
          </a:blip>
          <a:srcRect r="5547"/>
          <a:stretch/>
        </p:blipFill>
        <p:spPr>
          <a:xfrm>
            <a:off x="1973263" y="1658938"/>
            <a:ext cx="5189536" cy="126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mp Basic without Rule">
    <p:bg>
      <p:bgPr>
        <a:solidFill>
          <a:srgbClr val="17232A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0" y="4629150"/>
            <a:ext cx="9144000" cy="38576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8" name="Shape 128"/>
          <p:cNvSpPr txBox="1"/>
          <p:nvPr/>
        </p:nvSpPr>
        <p:spPr>
          <a:xfrm>
            <a:off x="366712" y="5018448"/>
            <a:ext cx="2274886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2015 Pivotal. All rights reserved.</a:t>
            </a:r>
          </a:p>
        </p:txBody>
      </p:sp>
      <p:pic>
        <p:nvPicPr>
          <p:cNvPr id="129" name="Shape 1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1732" y="4713966"/>
            <a:ext cx="957261" cy="21945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457200" y="1108074"/>
            <a:ext cx="8229600" cy="30829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sz="28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66712" y="1074737"/>
            <a:ext cx="8410499" cy="3383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1200"/>
              </a:spcBef>
              <a:buClr>
                <a:schemeClr val="lt1"/>
              </a:buClr>
              <a:buSzPct val="100000"/>
              <a:buFont typeface="Noto Sans Symbols"/>
              <a:buChar char="•"/>
              <a:defRPr sz="2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742950" marR="0" lvl="1" indent="-133350" algn="l" rtl="0">
              <a:spcBef>
                <a:spcPts val="300"/>
              </a:spcBef>
              <a:buClr>
                <a:schemeClr val="lt1"/>
              </a:buClr>
              <a:buSzPct val="100000"/>
              <a:buFont typeface="Verdana"/>
              <a:buChar char="–"/>
              <a:defRPr sz="24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143000" marR="0" lvl="2" indent="-101600" algn="l" rtl="0">
              <a:spcBef>
                <a:spcPts val="300"/>
              </a:spcBef>
              <a:buClr>
                <a:schemeClr val="lt1"/>
              </a:buClr>
              <a:buSzPct val="100000"/>
              <a:buFont typeface="Verdana"/>
              <a:buChar char="▪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658936" marR="0" lvl="3" indent="-96836" algn="l" rtl="0">
              <a:spcBef>
                <a:spcPts val="300"/>
              </a:spcBef>
              <a:buClr>
                <a:schemeClr val="lt1"/>
              </a:buClr>
              <a:buSzPct val="100000"/>
              <a:buFont typeface="Verdana"/>
              <a:buChar char="—"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057400" marR="0" lvl="4" indent="-114300" algn="l" rtl="0">
              <a:spcBef>
                <a:spcPts val="300"/>
              </a:spcBef>
              <a:buClr>
                <a:schemeClr val="lt1"/>
              </a:buClr>
              <a:buSzPct val="100000"/>
              <a:buFont typeface="Verdana"/>
              <a:buChar char="»"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199" y="342231"/>
            <a:ext cx="6662271" cy="3635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sz="28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519380"/>
            <a:ext cx="8229600" cy="30752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rgbClr val="878787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878787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143000" marR="0" lvl="2" indent="-10160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878787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878787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cxnSp>
        <p:nvCxnSpPr>
          <p:cNvPr id="15" name="Shape 15"/>
          <p:cNvCxnSpPr/>
          <p:nvPr/>
        </p:nvCxnSpPr>
        <p:spPr>
          <a:xfrm>
            <a:off x="0" y="952605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66417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mp Basic with Rule">
    <p:bg>
      <p:bgPr>
        <a:solidFill>
          <a:srgbClr val="17232A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108074"/>
            <a:ext cx="8229600" cy="30829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9" name="Shape 19"/>
          <p:cNvSpPr/>
          <p:nvPr/>
        </p:nvSpPr>
        <p:spPr>
          <a:xfrm>
            <a:off x="0" y="4629150"/>
            <a:ext cx="9144000" cy="38576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" name="Shape 20"/>
          <p:cNvSpPr txBox="1"/>
          <p:nvPr/>
        </p:nvSpPr>
        <p:spPr>
          <a:xfrm>
            <a:off x="366712" y="5018448"/>
            <a:ext cx="2274886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</a:t>
            </a:r>
            <a:r>
              <a:rPr lang="en-US" sz="600" b="0" i="0" u="none" strike="noStrike" cap="none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2016 </a:t>
            </a:r>
            <a:r>
              <a:rPr lang="en-US" sz="6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Pivotal. All rights reserved.</a:t>
            </a:r>
          </a:p>
        </p:txBody>
      </p:sp>
      <p:pic>
        <p:nvPicPr>
          <p:cNvPr id="21" name="Shape 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1732" y="4713966"/>
            <a:ext cx="957261" cy="2194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Shape 22"/>
          <p:cNvCxnSpPr/>
          <p:nvPr/>
        </p:nvCxnSpPr>
        <p:spPr>
          <a:xfrm>
            <a:off x="0" y="88593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2232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-89646" y="-27989"/>
            <a:ext cx="9259047" cy="5220256"/>
          </a:xfrm>
          <a:prstGeom prst="rect">
            <a:avLst/>
          </a:prstGeom>
          <a:solidFill>
            <a:srgbClr val="1B2831"/>
          </a:solidFill>
          <a:ln w="25400" cap="flat" cmpd="sng">
            <a:solidFill>
              <a:srgbClr val="0D645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0" name="Shape 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01984" y="366152"/>
            <a:ext cx="1364190" cy="309289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 txBox="1">
            <a:spLocks noGrp="1"/>
          </p:cNvSpPr>
          <p:nvPr>
            <p:ph type="ctrTitle"/>
          </p:nvPr>
        </p:nvSpPr>
        <p:spPr>
          <a:xfrm>
            <a:off x="1134020" y="2005053"/>
            <a:ext cx="6530787" cy="1147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500"/>
              </a:spcAft>
              <a:buClr>
                <a:srgbClr val="FFFFFF"/>
              </a:buClr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1134020" y="1586263"/>
            <a:ext cx="6110923" cy="3148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rgbClr val="43E5D5"/>
              </a:buClr>
              <a:buFont typeface="Arial"/>
              <a:buNone/>
              <a:defRPr sz="1600" b="0" i="0" u="none" strike="noStrike" cap="none">
                <a:solidFill>
                  <a:srgbClr val="43E5D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ctr" rtl="0">
              <a:spcBef>
                <a:spcPts val="480"/>
              </a:spcBef>
              <a:buClr>
                <a:srgbClr val="8B8B8B"/>
              </a:buClr>
              <a:buFont typeface="Arial"/>
              <a:buNone/>
              <a:defRPr sz="24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ctr" rtl="0">
              <a:spcBef>
                <a:spcPts val="400"/>
              </a:spcBef>
              <a:buClr>
                <a:srgbClr val="8B8B8B"/>
              </a:buClr>
              <a:buFont typeface="Arial"/>
              <a:buNone/>
              <a:defRPr sz="20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ctr" rtl="0">
              <a:spcBef>
                <a:spcPts val="360"/>
              </a:spcBef>
              <a:buClr>
                <a:srgbClr val="8B8B8B"/>
              </a:buClr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ctr" rtl="0">
              <a:spcBef>
                <a:spcPts val="360"/>
              </a:spcBef>
              <a:buClr>
                <a:srgbClr val="8B8B8B"/>
              </a:buClr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B8B8B"/>
              </a:buClr>
              <a:buFont typeface="Arial"/>
              <a:buNone/>
              <a:defRPr sz="20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B8B8B"/>
              </a:buClr>
              <a:buFont typeface="Arial"/>
              <a:buNone/>
              <a:defRPr sz="20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B8B8B"/>
              </a:buClr>
              <a:buFont typeface="Arial"/>
              <a:buNone/>
              <a:defRPr sz="20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B8B8B"/>
              </a:buClr>
              <a:buFont typeface="Arial"/>
              <a:buNone/>
              <a:defRPr sz="20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1134020" y="3315823"/>
            <a:ext cx="7881472" cy="3451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accent5"/>
              </a:buClr>
              <a:buFont typeface="Arial"/>
              <a:buNone/>
              <a:defRPr sz="1400" b="0" i="0" u="none" strike="noStrike" cap="none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878787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400"/>
              </a:spcBef>
              <a:buClr>
                <a:srgbClr val="878787"/>
              </a:buClr>
              <a:buFont typeface="Arial"/>
              <a:buNone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360"/>
              </a:spcBef>
              <a:buClr>
                <a:srgbClr val="878787"/>
              </a:buClr>
              <a:buFont typeface="Arial"/>
              <a:buNone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360"/>
              </a:spcBef>
              <a:buClr>
                <a:srgbClr val="878787"/>
              </a:buClr>
              <a:buFont typeface="Arial"/>
              <a:buNone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10167471" cy="5143499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1B1B1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" name="Shape 52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117708" y="407953"/>
            <a:ext cx="6947615" cy="585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Source Sans Pro"/>
              <a:buNone/>
              <a:defRPr sz="36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1117708" y="998561"/>
            <a:ext cx="5828552" cy="4816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878787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143000" marR="0" lvl="2" indent="-10160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878787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878787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Custom Layou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0"/>
            <a:ext cx="10167471" cy="5143499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1B1B1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0A121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7" name="Shape 57"/>
          <p:cNvSpPr>
            <a:spLocks noGrp="1"/>
          </p:cNvSpPr>
          <p:nvPr>
            <p:ph type="pic" idx="2"/>
          </p:nvPr>
        </p:nvSpPr>
        <p:spPr>
          <a:xfrm>
            <a:off x="0" y="1756833"/>
            <a:ext cx="9144000" cy="33866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1117708" y="407953"/>
            <a:ext cx="6947615" cy="585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Source Sans Pro"/>
              <a:buNone/>
              <a:defRPr sz="36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677241" y="998561"/>
            <a:ext cx="5828552" cy="4816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48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878787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143000" marR="0" lvl="2" indent="-10160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878787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878787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199" y="87914"/>
            <a:ext cx="6662271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sz="28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57200" y="1519380"/>
            <a:ext cx="8229600" cy="30752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560"/>
              </a:spcBef>
              <a:buClr>
                <a:srgbClr val="878787"/>
              </a:buClr>
              <a:buFont typeface="Arial"/>
              <a:buNone/>
              <a:defRPr sz="2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480"/>
              </a:spcBef>
              <a:buClr>
                <a:srgbClr val="878787"/>
              </a:buClr>
              <a:buFont typeface="Arial"/>
              <a:buNone/>
              <a:defRPr sz="24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400"/>
              </a:spcBef>
              <a:buClr>
                <a:srgbClr val="878787"/>
              </a:buClr>
              <a:buFont typeface="Arial"/>
              <a:buNone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360"/>
              </a:spcBef>
              <a:buClr>
                <a:srgbClr val="878787"/>
              </a:buClr>
              <a:buFont typeface="Arial"/>
              <a:buNone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360"/>
              </a:spcBef>
              <a:buClr>
                <a:srgbClr val="878787"/>
              </a:buClr>
              <a:buFont typeface="Arial"/>
              <a:buNone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cxnSp>
        <p:nvCxnSpPr>
          <p:cNvPr id="63" name="Shape 63"/>
          <p:cNvCxnSpPr/>
          <p:nvPr/>
        </p:nvCxnSpPr>
        <p:spPr>
          <a:xfrm>
            <a:off x="0" y="952605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199" y="342231"/>
            <a:ext cx="6662271" cy="3635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sz="28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878787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143000" marR="0" lvl="2" indent="-114300" algn="l" rtl="0">
              <a:spcBef>
                <a:spcPts val="360"/>
              </a:spcBef>
              <a:buClr>
                <a:srgbClr val="878787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600200" marR="0" lvl="3" indent="-127000" algn="l" rtl="0">
              <a:spcBef>
                <a:spcPts val="320"/>
              </a:spcBef>
              <a:buClr>
                <a:srgbClr val="878787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057400" marR="0" lvl="4" indent="-127000" algn="l" rtl="0">
              <a:spcBef>
                <a:spcPts val="320"/>
              </a:spcBef>
              <a:buClr>
                <a:srgbClr val="878787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878787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143000" marR="0" lvl="2" indent="-114300" algn="l" rtl="0">
              <a:spcBef>
                <a:spcPts val="360"/>
              </a:spcBef>
              <a:buClr>
                <a:srgbClr val="878787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600200" marR="0" lvl="3" indent="-127000" algn="l" rtl="0">
              <a:spcBef>
                <a:spcPts val="320"/>
              </a:spcBef>
              <a:buClr>
                <a:srgbClr val="878787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057400" marR="0" lvl="4" indent="-127000" algn="l" rtl="0">
              <a:spcBef>
                <a:spcPts val="320"/>
              </a:spcBef>
              <a:buClr>
                <a:srgbClr val="878787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cxnSp>
        <p:nvCxnSpPr>
          <p:cNvPr id="68" name="Shape 68"/>
          <p:cNvCxnSpPr/>
          <p:nvPr/>
        </p:nvCxnSpPr>
        <p:spPr>
          <a:xfrm>
            <a:off x="0" y="952605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wo Conte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199" y="342231"/>
            <a:ext cx="6662271" cy="3635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sz="28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spcAft>
                <a:spcPts val="600"/>
              </a:spcAft>
              <a:buClr>
                <a:srgbClr val="878787"/>
              </a:buClr>
              <a:buFont typeface="Arial"/>
              <a:buNone/>
              <a:defRPr sz="16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320"/>
              </a:spcBef>
              <a:buClr>
                <a:srgbClr val="878787"/>
              </a:buClr>
              <a:buFont typeface="Arial"/>
              <a:buNone/>
              <a:defRPr sz="16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280"/>
              </a:spcBef>
              <a:buClr>
                <a:srgbClr val="878787"/>
              </a:buClr>
              <a:buFont typeface="Arial"/>
              <a:buNone/>
              <a:defRPr sz="14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240"/>
              </a:spcBef>
              <a:buClr>
                <a:srgbClr val="878787"/>
              </a:buClr>
              <a:buFont typeface="Arial"/>
              <a:buNone/>
              <a:defRPr sz="12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240"/>
              </a:spcBef>
              <a:buClr>
                <a:srgbClr val="878787"/>
              </a:buClr>
              <a:buFont typeface="Arial"/>
              <a:buNone/>
              <a:defRPr sz="12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2"/>
          </p:nvPr>
        </p:nvSpPr>
        <p:spPr>
          <a:xfrm>
            <a:off x="4662394" y="3832344"/>
            <a:ext cx="4070350" cy="6651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20"/>
              </a:spcBef>
              <a:buClr>
                <a:srgbClr val="BFBFBF"/>
              </a:buClr>
              <a:buFont typeface="Arial"/>
              <a:buNone/>
              <a:defRPr sz="1100" b="0" i="1" u="none" strike="noStrike" cap="none">
                <a:solidFill>
                  <a:srgbClr val="BFBFB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878787"/>
              </a:buClr>
              <a:buFont typeface="Arial"/>
              <a:buNone/>
              <a:defRPr sz="12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220"/>
              </a:spcBef>
              <a:buClr>
                <a:srgbClr val="878787"/>
              </a:buClr>
              <a:buFont typeface="Arial"/>
              <a:buNone/>
              <a:defRPr sz="11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210"/>
              </a:spcBef>
              <a:buClr>
                <a:srgbClr val="878787"/>
              </a:buClr>
              <a:buFont typeface="Arial"/>
              <a:buNone/>
              <a:defRPr sz="105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210"/>
              </a:spcBef>
              <a:buClr>
                <a:srgbClr val="878787"/>
              </a:buClr>
              <a:buFont typeface="Arial"/>
              <a:buNone/>
              <a:defRPr sz="105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pic" idx="3"/>
          </p:nvPr>
        </p:nvSpPr>
        <p:spPr>
          <a:xfrm>
            <a:off x="4662487" y="1200150"/>
            <a:ext cx="4070350" cy="24305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cxnSp>
        <p:nvCxnSpPr>
          <p:cNvPr id="80" name="Shape 80"/>
          <p:cNvCxnSpPr/>
          <p:nvPr/>
        </p:nvCxnSpPr>
        <p:spPr>
          <a:xfrm>
            <a:off x="0" y="952605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199" y="342231"/>
            <a:ext cx="6662271" cy="3635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sz="28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187" cy="75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rgbClr val="878787"/>
              </a:buClr>
              <a:buFont typeface="Arial"/>
              <a:buNone/>
              <a:defRPr sz="2400" b="1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878787"/>
              </a:buClr>
              <a:buFont typeface="Arial"/>
              <a:buNone/>
              <a:defRPr sz="2000" b="1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360"/>
              </a:spcBef>
              <a:buClr>
                <a:srgbClr val="878787"/>
              </a:buClr>
              <a:buFont typeface="Arial"/>
              <a:buNone/>
              <a:defRPr sz="1800" b="1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320"/>
              </a:spcBef>
              <a:buClr>
                <a:srgbClr val="878787"/>
              </a:buClr>
              <a:buFont typeface="Arial"/>
              <a:buNone/>
              <a:defRPr sz="1600" b="1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320"/>
              </a:spcBef>
              <a:buClr>
                <a:srgbClr val="878787"/>
              </a:buClr>
              <a:buFont typeface="Arial"/>
              <a:buNone/>
              <a:defRPr sz="1600" b="1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457200" y="2016580"/>
            <a:ext cx="4040187" cy="25780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143000" marR="0" lvl="2" indent="-10160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600200" marR="0" lvl="3" indent="-10160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057400" marR="0" lvl="4" indent="-10160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3"/>
          </p:nvPr>
        </p:nvSpPr>
        <p:spPr>
          <a:xfrm>
            <a:off x="4645026" y="1151334"/>
            <a:ext cx="4041774" cy="75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rgbClr val="878787"/>
              </a:buClr>
              <a:buFont typeface="Arial"/>
              <a:buNone/>
              <a:defRPr sz="2400" b="1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878787"/>
              </a:buClr>
              <a:buFont typeface="Arial"/>
              <a:buNone/>
              <a:defRPr sz="2000" b="1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360"/>
              </a:spcBef>
              <a:buClr>
                <a:srgbClr val="878787"/>
              </a:buClr>
              <a:buFont typeface="Arial"/>
              <a:buNone/>
              <a:defRPr sz="1800" b="1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320"/>
              </a:spcBef>
              <a:buClr>
                <a:srgbClr val="878787"/>
              </a:buClr>
              <a:buFont typeface="Arial"/>
              <a:buNone/>
              <a:defRPr sz="1600" b="1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320"/>
              </a:spcBef>
              <a:buClr>
                <a:srgbClr val="878787"/>
              </a:buClr>
              <a:buFont typeface="Arial"/>
              <a:buNone/>
              <a:defRPr sz="1600" b="1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4"/>
          </p:nvPr>
        </p:nvSpPr>
        <p:spPr>
          <a:xfrm>
            <a:off x="4645026" y="2016580"/>
            <a:ext cx="4041774" cy="25780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143000" marR="0" lvl="2" indent="-10160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600200" marR="0" lvl="3" indent="-10160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057400" marR="0" lvl="4" indent="-10160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cxnSp>
        <p:nvCxnSpPr>
          <p:cNvPr id="87" name="Shape 87"/>
          <p:cNvCxnSpPr/>
          <p:nvPr/>
        </p:nvCxnSpPr>
        <p:spPr>
          <a:xfrm>
            <a:off x="0" y="952605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-67234" y="-126998"/>
            <a:ext cx="9226176" cy="5285440"/>
          </a:xfrm>
          <a:prstGeom prst="rect">
            <a:avLst/>
          </a:prstGeom>
          <a:solidFill>
            <a:srgbClr val="97AC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accent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239056" y="465166"/>
            <a:ext cx="8516470" cy="3767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Source Sans Pro"/>
              <a:buNone/>
              <a:defRPr sz="2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pic" idx="2"/>
          </p:nvPr>
        </p:nvSpPr>
        <p:spPr>
          <a:xfrm>
            <a:off x="-82176" y="1105646"/>
            <a:ext cx="9226176" cy="40378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3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239056" y="157381"/>
            <a:ext cx="8516470" cy="2292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2"/>
              </a:buClr>
              <a:buFont typeface="Arial"/>
              <a:buNone/>
              <a:defRPr sz="12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878787"/>
              </a:buClr>
              <a:buFont typeface="Arial"/>
              <a:buNone/>
              <a:defRPr sz="12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200"/>
              </a:spcBef>
              <a:buClr>
                <a:srgbClr val="878787"/>
              </a:buClr>
              <a:buFont typeface="Arial"/>
              <a:buNone/>
              <a:defRPr sz="1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180"/>
              </a:spcBef>
              <a:buClr>
                <a:srgbClr val="878787"/>
              </a:buClr>
              <a:buFont typeface="Arial"/>
              <a:buNone/>
              <a:defRPr sz="9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180"/>
              </a:spcBef>
              <a:buClr>
                <a:srgbClr val="878787"/>
              </a:buClr>
              <a:buFont typeface="Arial"/>
              <a:buNone/>
              <a:defRPr sz="9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199" y="342231"/>
            <a:ext cx="6662271" cy="3635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sz="28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519380"/>
            <a:ext cx="8229600" cy="30752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rgbClr val="878787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878787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143000" marR="0" lvl="2" indent="-10160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878787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878787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6" r:id="rId3"/>
    <p:sldLayoutId id="2147483657" r:id="rId4"/>
    <p:sldLayoutId id="2147483658" r:id="rId5"/>
    <p:sldLayoutId id="2147483659" r:id="rId6"/>
    <p:sldLayoutId id="2147483661" r:id="rId7"/>
    <p:sldLayoutId id="2147483662" r:id="rId8"/>
    <p:sldLayoutId id="2147483664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2" r:id="rId15"/>
    <p:sldLayoutId id="214748367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" y="-6462"/>
            <a:ext cx="9167236" cy="515657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446036" y="1487155"/>
            <a:ext cx="4252350" cy="1791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40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Lab 3</a:t>
            </a:r>
            <a:r>
              <a:rPr lang="en-US" sz="4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Creating a Bosh Release "from scratch"</a:t>
            </a:r>
            <a:endParaRPr sz="16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Source Sans Pro"/>
              <a:buNone/>
            </a:pPr>
            <a:endParaRPr sz="16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6612" y="0"/>
            <a:ext cx="2045955" cy="8017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953505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8066" y="320039"/>
            <a:ext cx="8742703" cy="363558"/>
          </a:xfrm>
        </p:spPr>
        <p:txBody>
          <a:bodyPr/>
          <a:lstStyle/>
          <a:p>
            <a:r>
              <a:rPr lang="en-US" dirty="0" smtClean="0">
                <a:solidFill>
                  <a:srgbClr val="138A7E"/>
                </a:solidFill>
              </a:rPr>
              <a:t>Package’s dependency graph</a:t>
            </a:r>
            <a:endParaRPr lang="en" dirty="0">
              <a:solidFill>
                <a:srgbClr val="138A7E"/>
              </a:solidFill>
            </a:endParaRPr>
          </a:p>
        </p:txBody>
      </p:sp>
      <p:sp>
        <p:nvSpPr>
          <p:cNvPr id="4" name="Marcador de texto 2"/>
          <p:cNvSpPr>
            <a:spLocks noGrp="1"/>
          </p:cNvSpPr>
          <p:nvPr>
            <p:ph type="body" idx="1"/>
          </p:nvPr>
        </p:nvSpPr>
        <p:spPr>
          <a:xfrm>
            <a:off x="158066" y="953889"/>
            <a:ext cx="8742703" cy="3602970"/>
          </a:xfrm>
        </p:spPr>
        <p:txBody>
          <a:bodyPr/>
          <a:lstStyle/>
          <a:p>
            <a:pPr marL="0" indent="0">
              <a:buNone/>
            </a:pPr>
            <a:r>
              <a:rPr lang="en" dirty="0" smtClean="0"/>
              <a:t>Be </a:t>
            </a:r>
            <a:r>
              <a:rPr lang="en" dirty="0"/>
              <a:t>aware that BOSH ensures that dependencies cited in the dependencies block of package spec files are available to the deployed </a:t>
            </a:r>
            <a:r>
              <a:rPr lang="en" dirty="0" smtClean="0"/>
              <a:t>binary</a:t>
            </a:r>
            <a:r>
              <a:rPr lang="en-US" dirty="0" smtClean="0"/>
              <a:t>, but only at compile time</a:t>
            </a:r>
            <a:r>
              <a:rPr lang="en" dirty="0" smtClean="0"/>
              <a:t> </a:t>
            </a:r>
          </a:p>
        </p:txBody>
      </p:sp>
      <p:pic>
        <p:nvPicPr>
          <p:cNvPr id="3" name="Imagen 2" descr="Screen Shot 2016-01-10 at 17.29.3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04" y="2702569"/>
            <a:ext cx="2082800" cy="1181100"/>
          </a:xfrm>
          <a:prstGeom prst="rect">
            <a:avLst/>
          </a:prstGeom>
        </p:spPr>
      </p:pic>
      <p:pic>
        <p:nvPicPr>
          <p:cNvPr id="5" name="Imagen 4" descr="Screen Shot 2016-01-10 at 17.30.2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414" y="2480163"/>
            <a:ext cx="4059660" cy="1972919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4235087" y="3608422"/>
            <a:ext cx="3711833" cy="196228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"/>
          </a:p>
        </p:txBody>
      </p:sp>
      <p:cxnSp>
        <p:nvCxnSpPr>
          <p:cNvPr id="8" name="Conector recto de flecha 7"/>
          <p:cNvCxnSpPr/>
          <p:nvPr/>
        </p:nvCxnSpPr>
        <p:spPr>
          <a:xfrm>
            <a:off x="3052315" y="3673831"/>
            <a:ext cx="11064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120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8066" y="320039"/>
            <a:ext cx="8742703" cy="363558"/>
          </a:xfrm>
        </p:spPr>
        <p:txBody>
          <a:bodyPr/>
          <a:lstStyle/>
          <a:p>
            <a:r>
              <a:rPr lang="en-US" dirty="0" smtClean="0">
                <a:solidFill>
                  <a:srgbClr val="138A7E"/>
                </a:solidFill>
              </a:rPr>
              <a:t>Sources</a:t>
            </a:r>
            <a:endParaRPr lang="en" dirty="0">
              <a:solidFill>
                <a:srgbClr val="138A7E"/>
              </a:solidFill>
            </a:endParaRPr>
          </a:p>
        </p:txBody>
      </p:sp>
      <p:sp>
        <p:nvSpPr>
          <p:cNvPr id="4" name="Marcador de texto 2"/>
          <p:cNvSpPr>
            <a:spLocks noGrp="1"/>
          </p:cNvSpPr>
          <p:nvPr>
            <p:ph type="body" idx="1"/>
          </p:nvPr>
        </p:nvSpPr>
        <p:spPr>
          <a:xfrm>
            <a:off x="158066" y="953889"/>
            <a:ext cx="8742703" cy="3602970"/>
          </a:xfrm>
        </p:spPr>
        <p:txBody>
          <a:bodyPr/>
          <a:lstStyle/>
          <a:p>
            <a:pPr marL="179388" indent="-179388"/>
            <a:r>
              <a:rPr lang="en-US" dirty="0" smtClean="0"/>
              <a:t>Provides </a:t>
            </a:r>
            <a:r>
              <a:rPr lang="en-US" dirty="0"/>
              <a:t>packages </a:t>
            </a:r>
            <a:r>
              <a:rPr lang="en-US" dirty="0" smtClean="0"/>
              <a:t>with the </a:t>
            </a:r>
            <a:r>
              <a:rPr lang="en-US" dirty="0"/>
              <a:t>non-binary files they </a:t>
            </a:r>
            <a:r>
              <a:rPr lang="en-US" dirty="0" smtClean="0"/>
              <a:t>need</a:t>
            </a:r>
          </a:p>
          <a:p>
            <a:pPr marL="179388" indent="-179388"/>
            <a:r>
              <a:rPr lang="en-US" dirty="0" smtClean="0"/>
              <a:t>We store them at the “</a:t>
            </a:r>
            <a:r>
              <a:rPr lang="en-US" dirty="0" err="1" smtClean="0"/>
              <a:t>src</a:t>
            </a:r>
            <a:r>
              <a:rPr lang="en-US" dirty="0" smtClean="0"/>
              <a:t>” directory</a:t>
            </a:r>
          </a:p>
          <a:p>
            <a:pPr marL="179388" indent="-179388"/>
            <a:r>
              <a:rPr lang="en-US" dirty="0" smtClean="0"/>
              <a:t>Use the </a:t>
            </a:r>
            <a:r>
              <a:rPr lang="en-US" dirty="0" err="1"/>
              <a:t>globbing</a:t>
            </a:r>
            <a:r>
              <a:rPr lang="en-US" dirty="0"/>
              <a:t> pattern </a:t>
            </a:r>
            <a:r>
              <a:rPr lang="en-US" i="1" dirty="0">
                <a:solidFill>
                  <a:srgbClr val="138A7E"/>
                </a:solidFill>
              </a:rPr>
              <a:t>&lt;</a:t>
            </a:r>
            <a:r>
              <a:rPr lang="en-US" i="1" dirty="0" err="1">
                <a:solidFill>
                  <a:srgbClr val="138A7E"/>
                </a:solidFill>
              </a:rPr>
              <a:t>package_name</a:t>
            </a:r>
            <a:r>
              <a:rPr lang="en-US" i="1" dirty="0">
                <a:solidFill>
                  <a:srgbClr val="138A7E"/>
                </a:solidFill>
              </a:rPr>
              <a:t>&gt;/**/* </a:t>
            </a:r>
            <a:r>
              <a:rPr lang="en-US" dirty="0"/>
              <a:t>to deep-traverse the directory in </a:t>
            </a:r>
            <a:r>
              <a:rPr lang="en-US" dirty="0" err="1"/>
              <a:t>src</a:t>
            </a:r>
            <a:r>
              <a:rPr lang="en-US" dirty="0"/>
              <a:t> where the source code should reside</a:t>
            </a:r>
            <a:endParaRPr lang="en" dirty="0"/>
          </a:p>
        </p:txBody>
      </p:sp>
      <p:pic>
        <p:nvPicPr>
          <p:cNvPr id="3" name="Imagen 2" descr="Screen Shot 2016-01-10 at 17.41.4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030" y="3385372"/>
            <a:ext cx="19939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351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8066" y="320039"/>
            <a:ext cx="8742703" cy="363558"/>
          </a:xfrm>
        </p:spPr>
        <p:txBody>
          <a:bodyPr/>
          <a:lstStyle/>
          <a:p>
            <a:r>
              <a:rPr lang="en-US" dirty="0" smtClean="0">
                <a:solidFill>
                  <a:srgbClr val="138A7E"/>
                </a:solidFill>
              </a:rPr>
              <a:t>Blobs</a:t>
            </a:r>
            <a:endParaRPr lang="en" dirty="0">
              <a:solidFill>
                <a:srgbClr val="138A7E"/>
              </a:solidFill>
            </a:endParaRPr>
          </a:p>
        </p:txBody>
      </p:sp>
      <p:sp>
        <p:nvSpPr>
          <p:cNvPr id="4" name="Marcador de texto 2"/>
          <p:cNvSpPr>
            <a:spLocks noGrp="1"/>
          </p:cNvSpPr>
          <p:nvPr>
            <p:ph type="body" idx="1"/>
          </p:nvPr>
        </p:nvSpPr>
        <p:spPr>
          <a:xfrm>
            <a:off x="158066" y="953889"/>
            <a:ext cx="8742703" cy="3602970"/>
          </a:xfrm>
        </p:spPr>
        <p:txBody>
          <a:bodyPr/>
          <a:lstStyle/>
          <a:p>
            <a:pPr marL="179388" indent="-179388"/>
            <a:r>
              <a:rPr lang="en" dirty="0"/>
              <a:t>Packages often use tar files or other binaries, also known as </a:t>
            </a:r>
            <a:r>
              <a:rPr lang="en" dirty="0" smtClean="0"/>
              <a:t>blobs</a:t>
            </a:r>
            <a:endParaRPr lang="en-US" dirty="0" smtClean="0"/>
          </a:p>
          <a:p>
            <a:pPr marL="179388" indent="-179388"/>
            <a:r>
              <a:rPr lang="en" dirty="0" smtClean="0"/>
              <a:t>Checking </a:t>
            </a:r>
            <a:r>
              <a:rPr lang="en" dirty="0"/>
              <a:t>blobs into a repository is problematic if your repository </a:t>
            </a:r>
            <a:r>
              <a:rPr lang="en" dirty="0" smtClean="0"/>
              <a:t>is unsuited </a:t>
            </a:r>
            <a:r>
              <a:rPr lang="en" dirty="0"/>
              <a:t>to dealing with large binaries (as is true of Git, for example</a:t>
            </a:r>
            <a:r>
              <a:rPr lang="en" dirty="0" smtClean="0"/>
              <a:t>)</a:t>
            </a:r>
            <a:endParaRPr lang="en-US" dirty="0" smtClean="0"/>
          </a:p>
          <a:p>
            <a:pPr marL="179388" indent="-179388"/>
            <a:r>
              <a:rPr lang="en-US" dirty="0" smtClean="0"/>
              <a:t>We store them </a:t>
            </a:r>
            <a:r>
              <a:rPr lang="en-US" dirty="0"/>
              <a:t>at the </a:t>
            </a:r>
            <a:r>
              <a:rPr lang="en-US" dirty="0" smtClean="0"/>
              <a:t>“blobs” directory</a:t>
            </a:r>
            <a:endParaRPr lang="en-US" dirty="0"/>
          </a:p>
          <a:p>
            <a:pPr marL="179388" indent="-179388"/>
            <a:endParaRPr lang="en-US" dirty="0" smtClean="0"/>
          </a:p>
          <a:p>
            <a:pPr marL="0" indent="0">
              <a:buNone/>
            </a:pPr>
            <a:endParaRPr lang="en" dirty="0" smtClean="0"/>
          </a:p>
        </p:txBody>
      </p:sp>
    </p:spTree>
    <p:extLst>
      <p:ext uri="{BB962C8B-B14F-4D97-AF65-F5344CB8AC3E}">
        <p14:creationId xmlns:p14="http://schemas.microsoft.com/office/powerpoint/2010/main" val="664426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8066" y="320039"/>
            <a:ext cx="8742703" cy="363558"/>
          </a:xfrm>
        </p:spPr>
        <p:txBody>
          <a:bodyPr/>
          <a:lstStyle/>
          <a:p>
            <a:r>
              <a:rPr lang="en-US" dirty="0" smtClean="0">
                <a:solidFill>
                  <a:srgbClr val="138A7E"/>
                </a:solidFill>
              </a:rPr>
              <a:t>Configuring a </a:t>
            </a:r>
            <a:r>
              <a:rPr lang="en-US" dirty="0" err="1" smtClean="0">
                <a:solidFill>
                  <a:srgbClr val="138A7E"/>
                </a:solidFill>
              </a:rPr>
              <a:t>blobstore</a:t>
            </a:r>
            <a:endParaRPr lang="en" dirty="0">
              <a:solidFill>
                <a:srgbClr val="138A7E"/>
              </a:solidFill>
            </a:endParaRPr>
          </a:p>
        </p:txBody>
      </p:sp>
      <p:sp>
        <p:nvSpPr>
          <p:cNvPr id="4" name="Marcador de texto 2"/>
          <p:cNvSpPr>
            <a:spLocks noGrp="1"/>
          </p:cNvSpPr>
          <p:nvPr>
            <p:ph type="body" idx="1"/>
          </p:nvPr>
        </p:nvSpPr>
        <p:spPr>
          <a:xfrm>
            <a:off x="158066" y="953889"/>
            <a:ext cx="8742703" cy="3602970"/>
          </a:xfrm>
        </p:spPr>
        <p:txBody>
          <a:bodyPr/>
          <a:lstStyle/>
          <a:p>
            <a:pPr marL="0" indent="0">
              <a:buNone/>
            </a:pPr>
            <a:r>
              <a:rPr lang="en" dirty="0"/>
              <a:t>In the </a:t>
            </a:r>
            <a:r>
              <a:rPr lang="en" dirty="0">
                <a:solidFill>
                  <a:srgbClr val="138A7E"/>
                </a:solidFill>
              </a:rPr>
              <a:t>config</a:t>
            </a:r>
            <a:r>
              <a:rPr lang="en" dirty="0"/>
              <a:t> directory, you record the information BOSH needs about the </a:t>
            </a:r>
            <a:r>
              <a:rPr lang="en" dirty="0" smtClean="0"/>
              <a:t>blobstore:</a:t>
            </a:r>
          </a:p>
          <a:p>
            <a:pPr marL="457200" indent="-457200"/>
            <a:r>
              <a:rPr lang="en" sz="2400" dirty="0" smtClean="0"/>
              <a:t>The </a:t>
            </a:r>
            <a:r>
              <a:rPr lang="en" sz="2400" dirty="0">
                <a:solidFill>
                  <a:srgbClr val="138A7E"/>
                </a:solidFill>
              </a:rPr>
              <a:t>final.yml</a:t>
            </a:r>
            <a:r>
              <a:rPr lang="en" sz="2400" dirty="0"/>
              <a:t> file names the blobstore and declares its type, which is either local or one of several other types that specify blobstore </a:t>
            </a:r>
            <a:r>
              <a:rPr lang="en" sz="2400" dirty="0" smtClean="0"/>
              <a:t>providers.</a:t>
            </a:r>
          </a:p>
          <a:p>
            <a:pPr marL="457200" indent="-457200"/>
            <a:r>
              <a:rPr lang="en" sz="2400" dirty="0" smtClean="0"/>
              <a:t>The </a:t>
            </a:r>
            <a:r>
              <a:rPr lang="en" sz="2400" dirty="0">
                <a:solidFill>
                  <a:srgbClr val="138A7E"/>
                </a:solidFill>
              </a:rPr>
              <a:t>private.yml</a:t>
            </a:r>
            <a:r>
              <a:rPr lang="en" sz="2400" dirty="0"/>
              <a:t> file specifies the blobstore path, along with a secret. </a:t>
            </a:r>
            <a:r>
              <a:rPr lang="en" sz="2400" dirty="0" smtClean="0"/>
              <a:t>It contains </a:t>
            </a:r>
            <a:r>
              <a:rPr lang="en" sz="2400" dirty="0"/>
              <a:t>keys for accessing the blobstore and should not be checked into a </a:t>
            </a:r>
            <a:r>
              <a:rPr lang="en" sz="2400" dirty="0" smtClean="0"/>
              <a:t>repository.</a:t>
            </a:r>
          </a:p>
        </p:txBody>
      </p:sp>
    </p:spTree>
    <p:extLst>
      <p:ext uri="{BB962C8B-B14F-4D97-AF65-F5344CB8AC3E}">
        <p14:creationId xmlns:p14="http://schemas.microsoft.com/office/powerpoint/2010/main" val="1674422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8066" y="320039"/>
            <a:ext cx="8742703" cy="363558"/>
          </a:xfrm>
        </p:spPr>
        <p:txBody>
          <a:bodyPr/>
          <a:lstStyle/>
          <a:p>
            <a:r>
              <a:rPr lang="en-US" dirty="0" err="1" smtClean="0">
                <a:solidFill>
                  <a:srgbClr val="138A7E"/>
                </a:solidFill>
              </a:rPr>
              <a:t>final.yml</a:t>
            </a:r>
            <a:r>
              <a:rPr lang="en-US" dirty="0" smtClean="0">
                <a:solidFill>
                  <a:srgbClr val="138A7E"/>
                </a:solidFill>
              </a:rPr>
              <a:t> example for AWS S3 </a:t>
            </a:r>
            <a:r>
              <a:rPr lang="en-US" dirty="0" err="1" smtClean="0">
                <a:solidFill>
                  <a:srgbClr val="138A7E"/>
                </a:solidFill>
              </a:rPr>
              <a:t>blobstore</a:t>
            </a:r>
            <a:endParaRPr lang="en" dirty="0">
              <a:solidFill>
                <a:srgbClr val="138A7E"/>
              </a:solidFill>
            </a:endParaRPr>
          </a:p>
        </p:txBody>
      </p:sp>
      <p:pic>
        <p:nvPicPr>
          <p:cNvPr id="5" name="Imagen 4" descr="Screen Shot 2016-01-10 at 11.07.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79" y="1679776"/>
            <a:ext cx="3975100" cy="14224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805758" y="1792568"/>
            <a:ext cx="1342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 smtClean="0">
                <a:solidFill>
                  <a:schemeClr val="bg1"/>
                </a:solidFill>
              </a:rPr>
              <a:t>Release name</a:t>
            </a:r>
            <a:endParaRPr lang="en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805758" y="2212946"/>
            <a:ext cx="1332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 smtClean="0">
                <a:solidFill>
                  <a:schemeClr val="bg1"/>
                </a:solidFill>
              </a:rPr>
              <a:t>Blobstore type</a:t>
            </a:r>
            <a:endParaRPr lang="en" dirty="0">
              <a:solidFill>
                <a:schemeClr val="bg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4808279" y="2707479"/>
            <a:ext cx="2679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 smtClean="0">
                <a:solidFill>
                  <a:schemeClr val="bg1"/>
                </a:solidFill>
              </a:rPr>
              <a:t>Specific blobstore configuration</a:t>
            </a:r>
            <a:endParaRPr lang="en" dirty="0">
              <a:solidFill>
                <a:schemeClr val="bg1"/>
              </a:solidFill>
            </a:endParaRPr>
          </a:p>
        </p:txBody>
      </p:sp>
      <p:cxnSp>
        <p:nvCxnSpPr>
          <p:cNvPr id="10" name="Conector recto de flecha 9"/>
          <p:cNvCxnSpPr>
            <a:stCxn id="8" idx="1"/>
          </p:cNvCxnSpPr>
          <p:nvPr/>
        </p:nvCxnSpPr>
        <p:spPr>
          <a:xfrm flipH="1">
            <a:off x="4333197" y="2861368"/>
            <a:ext cx="475082" cy="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7" idx="1"/>
          </p:cNvCxnSpPr>
          <p:nvPr/>
        </p:nvCxnSpPr>
        <p:spPr>
          <a:xfrm flipH="1">
            <a:off x="2343742" y="2366835"/>
            <a:ext cx="2462016" cy="206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stCxn id="6" idx="1"/>
          </p:cNvCxnSpPr>
          <p:nvPr/>
        </p:nvCxnSpPr>
        <p:spPr>
          <a:xfrm flipH="1">
            <a:off x="2610819" y="1946457"/>
            <a:ext cx="2194939" cy="4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863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Screen Shot 2016-01-10 at 11.10.2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33" y="1232816"/>
            <a:ext cx="5016500" cy="11303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8066" y="320039"/>
            <a:ext cx="8742703" cy="363558"/>
          </a:xfrm>
        </p:spPr>
        <p:txBody>
          <a:bodyPr/>
          <a:lstStyle/>
          <a:p>
            <a:r>
              <a:rPr lang="en-US" dirty="0" err="1" smtClean="0">
                <a:solidFill>
                  <a:srgbClr val="138A7E"/>
                </a:solidFill>
              </a:rPr>
              <a:t>private.yml</a:t>
            </a:r>
            <a:r>
              <a:rPr lang="en-US" dirty="0" smtClean="0">
                <a:solidFill>
                  <a:srgbClr val="138A7E"/>
                </a:solidFill>
              </a:rPr>
              <a:t> example for AWS S3 </a:t>
            </a:r>
            <a:r>
              <a:rPr lang="en-US" dirty="0" err="1" smtClean="0">
                <a:solidFill>
                  <a:srgbClr val="138A7E"/>
                </a:solidFill>
              </a:rPr>
              <a:t>blobstore</a:t>
            </a:r>
            <a:endParaRPr lang="en" dirty="0">
              <a:solidFill>
                <a:srgbClr val="138A7E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5647665" y="1819562"/>
            <a:ext cx="2679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 smtClean="0">
                <a:solidFill>
                  <a:schemeClr val="bg1"/>
                </a:solidFill>
              </a:rPr>
              <a:t>Specific blobstore configuration</a:t>
            </a:r>
            <a:endParaRPr lang="en" dirty="0">
              <a:solidFill>
                <a:schemeClr val="bg1"/>
              </a:solidFill>
            </a:endParaRPr>
          </a:p>
        </p:txBody>
      </p:sp>
      <p:cxnSp>
        <p:nvCxnSpPr>
          <p:cNvPr id="10" name="Conector recto de flecha 9"/>
          <p:cNvCxnSpPr>
            <a:stCxn id="8" idx="1"/>
          </p:cNvCxnSpPr>
          <p:nvPr/>
        </p:nvCxnSpPr>
        <p:spPr>
          <a:xfrm flipH="1">
            <a:off x="5172583" y="1973451"/>
            <a:ext cx="475082" cy="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Marcador de texto 2"/>
          <p:cNvSpPr>
            <a:spLocks noGrp="1"/>
          </p:cNvSpPr>
          <p:nvPr>
            <p:ph type="body" idx="1"/>
          </p:nvPr>
        </p:nvSpPr>
        <p:spPr>
          <a:xfrm>
            <a:off x="444033" y="2750919"/>
            <a:ext cx="8032246" cy="764840"/>
          </a:xfrm>
        </p:spPr>
        <p:txBody>
          <a:bodyPr/>
          <a:lstStyle/>
          <a:p>
            <a:pPr marL="0" indent="0">
              <a:buNone/>
            </a:pPr>
            <a:r>
              <a:rPr lang="en" dirty="0" smtClean="0"/>
              <a:t>Never check this file </a:t>
            </a:r>
            <a:r>
              <a:rPr lang="en" dirty="0"/>
              <a:t>into a </a:t>
            </a:r>
            <a:r>
              <a:rPr lang="en" dirty="0" smtClean="0"/>
              <a:t>repository</a:t>
            </a:r>
            <a:r>
              <a:rPr lang="es-ES_tradnl" dirty="0" smtClean="0"/>
              <a:t>!!!</a:t>
            </a:r>
            <a:endParaRPr lang="en" dirty="0" smtClean="0"/>
          </a:p>
        </p:txBody>
      </p:sp>
    </p:spTree>
    <p:extLst>
      <p:ext uri="{BB962C8B-B14F-4D97-AF65-F5344CB8AC3E}">
        <p14:creationId xmlns:p14="http://schemas.microsoft.com/office/powerpoint/2010/main" val="3847695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8066" y="320039"/>
            <a:ext cx="8742703" cy="363558"/>
          </a:xfrm>
        </p:spPr>
        <p:txBody>
          <a:bodyPr/>
          <a:lstStyle/>
          <a:p>
            <a:r>
              <a:rPr lang="en" dirty="0" smtClean="0">
                <a:solidFill>
                  <a:srgbClr val="138A7E"/>
                </a:solidFill>
              </a:rPr>
              <a:t>What is </a:t>
            </a:r>
            <a:r>
              <a:rPr lang="en-US" dirty="0" smtClean="0">
                <a:solidFill>
                  <a:srgbClr val="138A7E"/>
                </a:solidFill>
              </a:rPr>
              <a:t>a job</a:t>
            </a:r>
            <a:r>
              <a:rPr lang="en" dirty="0" smtClean="0">
                <a:solidFill>
                  <a:srgbClr val="138A7E"/>
                </a:solidFill>
              </a:rPr>
              <a:t>?</a:t>
            </a:r>
            <a:endParaRPr lang="en" dirty="0">
              <a:solidFill>
                <a:srgbClr val="138A7E"/>
              </a:solidFill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58066" y="953889"/>
            <a:ext cx="8742703" cy="3602970"/>
          </a:xfrm>
        </p:spPr>
        <p:txBody>
          <a:bodyPr/>
          <a:lstStyle/>
          <a:p>
            <a:pPr marL="0" indent="0">
              <a:buNone/>
            </a:pPr>
            <a:r>
              <a:rPr lang="en" dirty="0" smtClean="0"/>
              <a:t>A job describe pieces of the service or application you are releasing:</a:t>
            </a:r>
          </a:p>
          <a:p>
            <a:pPr marL="266700" indent="-266700"/>
            <a:r>
              <a:rPr lang="en" dirty="0" smtClean="0"/>
              <a:t>What packages depends on</a:t>
            </a:r>
          </a:p>
          <a:p>
            <a:pPr marL="266700" indent="-266700"/>
            <a:r>
              <a:rPr lang="en" dirty="0" smtClean="0"/>
              <a:t>How to start/stop it</a:t>
            </a:r>
          </a:p>
          <a:p>
            <a:pPr marL="266700" indent="-266700"/>
            <a:r>
              <a:rPr lang="en" dirty="0" smtClean="0"/>
              <a:t>How to monitor it</a:t>
            </a:r>
          </a:p>
          <a:p>
            <a:pPr marL="266700" indent="-266700"/>
            <a:r>
              <a:rPr lang="en" dirty="0" smtClean="0"/>
              <a:t>What properties can be configured</a:t>
            </a:r>
          </a:p>
          <a:p>
            <a:pPr marL="179388" indent="-179388"/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2699719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8066" y="320039"/>
            <a:ext cx="8742703" cy="363558"/>
          </a:xfrm>
        </p:spPr>
        <p:txBody>
          <a:bodyPr/>
          <a:lstStyle/>
          <a:p>
            <a:r>
              <a:rPr lang="en-US" dirty="0" smtClean="0">
                <a:solidFill>
                  <a:srgbClr val="138A7E"/>
                </a:solidFill>
              </a:rPr>
              <a:t>Elements of a Job</a:t>
            </a:r>
            <a:endParaRPr lang="en" dirty="0">
              <a:solidFill>
                <a:srgbClr val="138A7E"/>
              </a:solidFill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58066" y="953889"/>
            <a:ext cx="8742703" cy="3602970"/>
          </a:xfrm>
        </p:spPr>
        <p:txBody>
          <a:bodyPr/>
          <a:lstStyle/>
          <a:p>
            <a:pPr marL="179388" indent="-179388"/>
            <a:r>
              <a:rPr lang="en" dirty="0" smtClean="0"/>
              <a:t>Spec: describes the job specification (package’s dependencies, templates and properties)</a:t>
            </a:r>
          </a:p>
          <a:p>
            <a:pPr marL="179388" indent="-179388"/>
            <a:r>
              <a:rPr lang="en" dirty="0" smtClean="0"/>
              <a:t>Monit: describes how to run the job’s processes</a:t>
            </a:r>
          </a:p>
          <a:p>
            <a:pPr marL="179388" indent="-179388"/>
            <a:r>
              <a:rPr lang="en" dirty="0" smtClean="0"/>
              <a:t>Templates: control scripts, configuration files, …</a:t>
            </a:r>
          </a:p>
        </p:txBody>
      </p:sp>
    </p:spTree>
    <p:extLst>
      <p:ext uri="{BB962C8B-B14F-4D97-AF65-F5344CB8AC3E}">
        <p14:creationId xmlns:p14="http://schemas.microsoft.com/office/powerpoint/2010/main" val="1897176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 descr="Screen Shot 2016-01-12 at 12.44.1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24" y="1129141"/>
            <a:ext cx="4356100" cy="26543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8066" y="320039"/>
            <a:ext cx="8742703" cy="363558"/>
          </a:xfrm>
        </p:spPr>
        <p:txBody>
          <a:bodyPr/>
          <a:lstStyle/>
          <a:p>
            <a:r>
              <a:rPr lang="en-US" dirty="0" smtClean="0">
                <a:solidFill>
                  <a:srgbClr val="138A7E"/>
                </a:solidFill>
              </a:rPr>
              <a:t>Spec file</a:t>
            </a:r>
            <a:endParaRPr lang="en" dirty="0">
              <a:solidFill>
                <a:srgbClr val="138A7E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5799484" y="1299061"/>
            <a:ext cx="973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Job </a:t>
            </a:r>
            <a:r>
              <a:rPr lang="es-ES_tradnl" dirty="0" err="1" smtClean="0">
                <a:solidFill>
                  <a:schemeClr val="bg1"/>
                </a:solidFill>
              </a:rPr>
              <a:t>name</a:t>
            </a:r>
            <a:endParaRPr lang="en" dirty="0">
              <a:solidFill>
                <a:schemeClr val="bg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5799484" y="2403324"/>
            <a:ext cx="1336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>
                <a:solidFill>
                  <a:schemeClr val="bg1"/>
                </a:solidFill>
              </a:rPr>
              <a:t>Job’s</a:t>
            </a:r>
            <a:r>
              <a:rPr lang="es-ES_tradnl" dirty="0" smtClean="0">
                <a:solidFill>
                  <a:schemeClr val="bg1"/>
                </a:solidFill>
              </a:rPr>
              <a:t> </a:t>
            </a:r>
            <a:r>
              <a:rPr lang="es-ES_tradnl" dirty="0" err="1" smtClean="0">
                <a:solidFill>
                  <a:schemeClr val="bg1"/>
                </a:solidFill>
              </a:rPr>
              <a:t>template</a:t>
            </a:r>
            <a:endParaRPr lang="en" dirty="0">
              <a:solidFill>
                <a:schemeClr val="bg1"/>
              </a:solidFill>
            </a:endParaRPr>
          </a:p>
        </p:txBody>
      </p:sp>
      <p:cxnSp>
        <p:nvCxnSpPr>
          <p:cNvPr id="13" name="Conector recto de flecha 12"/>
          <p:cNvCxnSpPr>
            <a:stCxn id="4" idx="1"/>
          </p:cNvCxnSpPr>
          <p:nvPr/>
        </p:nvCxnSpPr>
        <p:spPr>
          <a:xfrm flipH="1">
            <a:off x="2175821" y="1452950"/>
            <a:ext cx="36236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8" idx="1"/>
          </p:cNvCxnSpPr>
          <p:nvPr/>
        </p:nvCxnSpPr>
        <p:spPr>
          <a:xfrm flipH="1">
            <a:off x="5198424" y="2557213"/>
            <a:ext cx="6010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5799484" y="1632074"/>
            <a:ext cx="2520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>
                <a:solidFill>
                  <a:schemeClr val="bg1"/>
                </a:solidFill>
              </a:rPr>
              <a:t>Job’s</a:t>
            </a:r>
            <a:r>
              <a:rPr lang="es-ES_tradnl" dirty="0" smtClean="0">
                <a:solidFill>
                  <a:schemeClr val="bg1"/>
                </a:solidFill>
              </a:rPr>
              <a:t> </a:t>
            </a:r>
            <a:r>
              <a:rPr lang="es-ES_tradnl" dirty="0" err="1" smtClean="0">
                <a:solidFill>
                  <a:schemeClr val="bg1"/>
                </a:solidFill>
              </a:rPr>
              <a:t>package</a:t>
            </a:r>
            <a:r>
              <a:rPr lang="es-ES_tradnl" dirty="0" smtClean="0">
                <a:solidFill>
                  <a:schemeClr val="bg1"/>
                </a:solidFill>
              </a:rPr>
              <a:t> </a:t>
            </a:r>
            <a:r>
              <a:rPr lang="es-ES_tradnl" dirty="0" err="1" smtClean="0">
                <a:solidFill>
                  <a:schemeClr val="bg1"/>
                </a:solidFill>
              </a:rPr>
              <a:t>dependencies</a:t>
            </a:r>
            <a:endParaRPr lang="en" dirty="0">
              <a:solidFill>
                <a:schemeClr val="bg1"/>
              </a:solidFill>
            </a:endParaRPr>
          </a:p>
        </p:txBody>
      </p:sp>
      <p:cxnSp>
        <p:nvCxnSpPr>
          <p:cNvPr id="21" name="Conector recto de flecha 20"/>
          <p:cNvCxnSpPr>
            <a:stCxn id="17" idx="1"/>
          </p:cNvCxnSpPr>
          <p:nvPr/>
        </p:nvCxnSpPr>
        <p:spPr>
          <a:xfrm flipH="1">
            <a:off x="2566581" y="1785963"/>
            <a:ext cx="3232903" cy="8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633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Screen Shot 2016-01-12 at 12.46.5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20" y="1420380"/>
            <a:ext cx="6121400" cy="20193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8066" y="320039"/>
            <a:ext cx="8742703" cy="363558"/>
          </a:xfrm>
        </p:spPr>
        <p:txBody>
          <a:bodyPr/>
          <a:lstStyle/>
          <a:p>
            <a:r>
              <a:rPr lang="en-US" dirty="0" smtClean="0">
                <a:solidFill>
                  <a:srgbClr val="138A7E"/>
                </a:solidFill>
              </a:rPr>
              <a:t>Spec file</a:t>
            </a:r>
            <a:endParaRPr lang="en" dirty="0">
              <a:solidFill>
                <a:srgbClr val="138A7E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6563242" y="1657275"/>
            <a:ext cx="1362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>
                <a:solidFill>
                  <a:schemeClr val="bg1"/>
                </a:solidFill>
              </a:rPr>
              <a:t>Property</a:t>
            </a:r>
            <a:r>
              <a:rPr lang="es-ES_tradnl" dirty="0" smtClean="0">
                <a:solidFill>
                  <a:schemeClr val="bg1"/>
                </a:solidFill>
              </a:rPr>
              <a:t> </a:t>
            </a:r>
            <a:r>
              <a:rPr lang="es-ES_tradnl" dirty="0" err="1" smtClean="0">
                <a:solidFill>
                  <a:schemeClr val="bg1"/>
                </a:solidFill>
              </a:rPr>
              <a:t>name</a:t>
            </a:r>
            <a:endParaRPr lang="en" dirty="0">
              <a:solidFill>
                <a:schemeClr val="bg1"/>
              </a:solidFill>
            </a:endParaRPr>
          </a:p>
        </p:txBody>
      </p:sp>
      <p:cxnSp>
        <p:nvCxnSpPr>
          <p:cNvPr id="15" name="Conector recto de flecha 14"/>
          <p:cNvCxnSpPr>
            <a:stCxn id="8" idx="1"/>
          </p:cNvCxnSpPr>
          <p:nvPr/>
        </p:nvCxnSpPr>
        <p:spPr>
          <a:xfrm flipH="1">
            <a:off x="1829466" y="1811164"/>
            <a:ext cx="4733776" cy="62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6559141" y="1891848"/>
            <a:ext cx="1781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>
                <a:solidFill>
                  <a:schemeClr val="bg1"/>
                </a:solidFill>
              </a:rPr>
              <a:t>Property</a:t>
            </a:r>
            <a:r>
              <a:rPr lang="es-ES_tradnl" dirty="0" smtClean="0">
                <a:solidFill>
                  <a:schemeClr val="bg1"/>
                </a:solidFill>
              </a:rPr>
              <a:t> </a:t>
            </a:r>
            <a:r>
              <a:rPr lang="es-ES_tradnl" dirty="0" err="1" smtClean="0">
                <a:solidFill>
                  <a:schemeClr val="bg1"/>
                </a:solidFill>
              </a:rPr>
              <a:t>description</a:t>
            </a:r>
            <a:endParaRPr lang="en" dirty="0">
              <a:solidFill>
                <a:schemeClr val="bg1"/>
              </a:solidFill>
            </a:endParaRPr>
          </a:p>
        </p:txBody>
      </p:sp>
      <p:cxnSp>
        <p:nvCxnSpPr>
          <p:cNvPr id="14" name="Conector recto de flecha 13"/>
          <p:cNvCxnSpPr>
            <a:stCxn id="12" idx="1"/>
          </p:cNvCxnSpPr>
          <p:nvPr/>
        </p:nvCxnSpPr>
        <p:spPr>
          <a:xfrm flipH="1">
            <a:off x="5958081" y="2045737"/>
            <a:ext cx="6010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6563242" y="2152244"/>
            <a:ext cx="1931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>
                <a:solidFill>
                  <a:schemeClr val="bg1"/>
                </a:solidFill>
              </a:rPr>
              <a:t>Property</a:t>
            </a:r>
            <a:r>
              <a:rPr lang="es-ES_tradnl" dirty="0" smtClean="0">
                <a:solidFill>
                  <a:schemeClr val="bg1"/>
                </a:solidFill>
              </a:rPr>
              <a:t> default </a:t>
            </a:r>
            <a:r>
              <a:rPr lang="es-ES_tradnl" dirty="0" err="1" smtClean="0">
                <a:solidFill>
                  <a:schemeClr val="bg1"/>
                </a:solidFill>
              </a:rPr>
              <a:t>value</a:t>
            </a:r>
            <a:endParaRPr lang="en" dirty="0">
              <a:solidFill>
                <a:schemeClr val="bg1"/>
              </a:solidFill>
            </a:endParaRPr>
          </a:p>
        </p:txBody>
      </p:sp>
      <p:cxnSp>
        <p:nvCxnSpPr>
          <p:cNvPr id="19" name="Conector recto de flecha 18"/>
          <p:cNvCxnSpPr>
            <a:stCxn id="18" idx="1"/>
          </p:cNvCxnSpPr>
          <p:nvPr/>
        </p:nvCxnSpPr>
        <p:spPr>
          <a:xfrm flipH="1">
            <a:off x="2149179" y="2306133"/>
            <a:ext cx="44140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396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8066" y="320039"/>
            <a:ext cx="8742703" cy="363558"/>
          </a:xfrm>
        </p:spPr>
        <p:txBody>
          <a:bodyPr/>
          <a:lstStyle/>
          <a:p>
            <a:r>
              <a:rPr lang="en" dirty="0" smtClean="0">
                <a:solidFill>
                  <a:srgbClr val="138A7E"/>
                </a:solidFill>
              </a:rPr>
              <a:t>Anatomy of a BOSH release</a:t>
            </a:r>
            <a:endParaRPr lang="en" dirty="0">
              <a:solidFill>
                <a:srgbClr val="138A7E"/>
              </a:solidFill>
            </a:endParaRPr>
          </a:p>
        </p:txBody>
      </p:sp>
      <p:pic>
        <p:nvPicPr>
          <p:cNvPr id="6" name="Shape 4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6863" y="976693"/>
            <a:ext cx="6672331" cy="362712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453"/>
          <p:cNvSpPr/>
          <p:nvPr/>
        </p:nvSpPr>
        <p:spPr>
          <a:xfrm>
            <a:off x="1097571" y="3058912"/>
            <a:ext cx="847288" cy="498307"/>
          </a:xfrm>
          <a:prstGeom prst="rect">
            <a:avLst/>
          </a:prstGeom>
          <a:noFill/>
          <a:ln w="25400" cap="flat" cmpd="sng">
            <a:solidFill>
              <a:srgbClr val="929000"/>
            </a:solidFill>
            <a:prstDash val="dashDot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</a:pPr>
            <a:endParaRPr sz="1800" b="0" i="0" u="none" strike="noStrike" cap="none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454"/>
          <p:cNvSpPr/>
          <p:nvPr/>
        </p:nvSpPr>
        <p:spPr>
          <a:xfrm>
            <a:off x="2026456" y="3117794"/>
            <a:ext cx="665806" cy="3414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5F5F5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rgbClr val="F5F5F5"/>
                </a:solidFill>
                <a:latin typeface="Arial"/>
                <a:ea typeface="Arial"/>
                <a:cs typeface="Arial"/>
                <a:sym typeface="Arial"/>
              </a:rPr>
              <a:t>Packages</a:t>
            </a:r>
          </a:p>
        </p:txBody>
      </p:sp>
      <p:pic>
        <p:nvPicPr>
          <p:cNvPr id="9" name="Shape 4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02477" y="3440444"/>
            <a:ext cx="628335" cy="502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45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20783" y="3699655"/>
            <a:ext cx="645393" cy="58079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457"/>
          <p:cNvSpPr/>
          <p:nvPr/>
        </p:nvSpPr>
        <p:spPr>
          <a:xfrm>
            <a:off x="3884274" y="3518950"/>
            <a:ext cx="979274" cy="5019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5F5F5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rgbClr val="F5F5F5"/>
                </a:solidFill>
                <a:latin typeface="Arial"/>
                <a:ea typeface="Arial"/>
                <a:cs typeface="Arial"/>
                <a:sym typeface="Arial"/>
              </a:rPr>
              <a:t>Blobs</a:t>
            </a:r>
          </a:p>
        </p:txBody>
      </p:sp>
      <p:pic>
        <p:nvPicPr>
          <p:cNvPr id="12" name="Shape 45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39112" y="3767387"/>
            <a:ext cx="645393" cy="580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45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71380" y="3835121"/>
            <a:ext cx="645393" cy="5807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Shape 460"/>
          <p:cNvGrpSpPr/>
          <p:nvPr/>
        </p:nvGrpSpPr>
        <p:grpSpPr>
          <a:xfrm>
            <a:off x="2375699" y="1084111"/>
            <a:ext cx="1868578" cy="1519248"/>
            <a:chOff x="0" y="0"/>
            <a:chExt cx="2004673" cy="1629900"/>
          </a:xfrm>
        </p:grpSpPr>
        <p:sp>
          <p:nvSpPr>
            <p:cNvPr id="15" name="Shape 461"/>
            <p:cNvSpPr/>
            <p:nvPr/>
          </p:nvSpPr>
          <p:spPr>
            <a:xfrm>
              <a:off x="47773" y="0"/>
              <a:ext cx="1956900" cy="1405200"/>
            </a:xfrm>
            <a:prstGeom prst="roundRect">
              <a:avLst>
                <a:gd name="adj" fmla="val 572"/>
              </a:avLst>
            </a:prstGeom>
            <a:gradFill>
              <a:gsLst>
                <a:gs pos="0">
                  <a:srgbClr val="29756E"/>
                </a:gs>
                <a:gs pos="100000">
                  <a:srgbClr val="66ADA7"/>
                </a:gs>
              </a:gsLst>
              <a:lin ang="5400012" scaled="0"/>
            </a:gradFill>
            <a:ln>
              <a:noFill/>
            </a:ln>
          </p:spPr>
          <p:txBody>
            <a:bodyPr lIns="50800" tIns="50800" rIns="50800" bIns="508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Clr>
                  <a:schemeClr val="dk1"/>
                </a:buClr>
                <a:buFont typeface="Source Sans Pro"/>
                <a:buNone/>
              </a:pPr>
              <a:endParaRPr sz="18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" name="Shape 462"/>
            <p:cNvGrpSpPr/>
            <p:nvPr/>
          </p:nvGrpSpPr>
          <p:grpSpPr>
            <a:xfrm>
              <a:off x="692005" y="581923"/>
              <a:ext cx="894600" cy="334200"/>
              <a:chOff x="-35922" y="-35922"/>
              <a:chExt cx="894600" cy="334200"/>
            </a:xfrm>
          </p:grpSpPr>
          <p:pic>
            <p:nvPicPr>
              <p:cNvPr id="21" name="Shape 463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-35922" y="-35922"/>
                <a:ext cx="894600" cy="3342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" name="Shape 464"/>
              <p:cNvSpPr/>
              <p:nvPr/>
            </p:nvSpPr>
            <p:spPr>
              <a:xfrm>
                <a:off x="15063" y="8293"/>
                <a:ext cx="792600" cy="23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Clr>
                    <a:srgbClr val="FFFFFF"/>
                  </a:buClr>
                  <a:buSzPct val="25000"/>
                  <a:buFont typeface="Arial"/>
                  <a:buNone/>
                </a:pPr>
                <a:r>
                  <a:rPr lang="en-US" sz="9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OS Process</a:t>
                </a:r>
              </a:p>
            </p:txBody>
          </p:sp>
        </p:grpSp>
        <p:grpSp>
          <p:nvGrpSpPr>
            <p:cNvPr id="17" name="Shape 465"/>
            <p:cNvGrpSpPr/>
            <p:nvPr/>
          </p:nvGrpSpPr>
          <p:grpSpPr>
            <a:xfrm>
              <a:off x="0" y="486177"/>
              <a:ext cx="1685563" cy="1143723"/>
              <a:chOff x="0" y="0"/>
              <a:chExt cx="1685563" cy="1143723"/>
            </a:xfrm>
          </p:grpSpPr>
          <p:sp>
            <p:nvSpPr>
              <p:cNvPr id="18" name="Shape 466"/>
              <p:cNvSpPr/>
              <p:nvPr/>
            </p:nvSpPr>
            <p:spPr>
              <a:xfrm>
                <a:off x="0" y="605224"/>
                <a:ext cx="1050599" cy="5384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Clr>
                    <a:srgbClr val="FFFFFF"/>
                  </a:buClr>
                  <a:buSzPct val="250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Monit</a:t>
                </a:r>
              </a:p>
            </p:txBody>
          </p:sp>
          <p:sp>
            <p:nvSpPr>
              <p:cNvPr id="19" name="Shape 467"/>
              <p:cNvSpPr/>
              <p:nvPr/>
            </p:nvSpPr>
            <p:spPr>
              <a:xfrm>
                <a:off x="592964" y="0"/>
                <a:ext cx="1092599" cy="534600"/>
              </a:xfrm>
              <a:prstGeom prst="rect">
                <a:avLst/>
              </a:prstGeom>
              <a:noFill/>
              <a:ln w="25400" cap="flat" cmpd="sng">
                <a:solidFill>
                  <a:srgbClr val="FFFFFF"/>
                </a:solidFill>
                <a:prstDash val="dashDot"/>
                <a:miter/>
                <a:headEnd type="none" w="med" len="med"/>
                <a:tailEnd type="none" w="med" len="med"/>
              </a:ln>
            </p:spPr>
            <p:txBody>
              <a:bodyPr lIns="0" tIns="0" rIns="0" bIns="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Clr>
                    <a:schemeClr val="dk1"/>
                  </a:buClr>
                  <a:buFont typeface="Source Sans Pro"/>
                  <a:buNone/>
                </a:pPr>
                <a:endParaRPr sz="1800" b="0" i="0" u="none" strike="noStrike" cap="none">
                  <a:solidFill>
                    <a:srgbClr val="4D4D4D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0" name="Shape 468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429979" y="439472"/>
                <a:ext cx="241498" cy="2289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3" name="Shape 469"/>
          <p:cNvGrpSpPr/>
          <p:nvPr/>
        </p:nvGrpSpPr>
        <p:grpSpPr>
          <a:xfrm>
            <a:off x="2238946" y="1181102"/>
            <a:ext cx="1868578" cy="1519248"/>
            <a:chOff x="0" y="0"/>
            <a:chExt cx="2004673" cy="1629900"/>
          </a:xfrm>
        </p:grpSpPr>
        <p:sp>
          <p:nvSpPr>
            <p:cNvPr id="24" name="Shape 470"/>
            <p:cNvSpPr/>
            <p:nvPr/>
          </p:nvSpPr>
          <p:spPr>
            <a:xfrm>
              <a:off x="47773" y="0"/>
              <a:ext cx="1956900" cy="1405200"/>
            </a:xfrm>
            <a:prstGeom prst="roundRect">
              <a:avLst>
                <a:gd name="adj" fmla="val 572"/>
              </a:avLst>
            </a:prstGeom>
            <a:gradFill>
              <a:gsLst>
                <a:gs pos="0">
                  <a:srgbClr val="29756E"/>
                </a:gs>
                <a:gs pos="100000">
                  <a:srgbClr val="66ADA7"/>
                </a:gs>
              </a:gsLst>
              <a:lin ang="5400012" scaled="0"/>
            </a:gradFill>
            <a:ln>
              <a:noFill/>
            </a:ln>
          </p:spPr>
          <p:txBody>
            <a:bodyPr lIns="50800" tIns="50800" rIns="50800" bIns="508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Clr>
                  <a:schemeClr val="dk1"/>
                </a:buClr>
                <a:buFont typeface="Source Sans Pro"/>
                <a:buNone/>
              </a:pPr>
              <a:endParaRPr sz="18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" name="Shape 471"/>
            <p:cNvGrpSpPr/>
            <p:nvPr/>
          </p:nvGrpSpPr>
          <p:grpSpPr>
            <a:xfrm>
              <a:off x="692005" y="581923"/>
              <a:ext cx="894600" cy="334200"/>
              <a:chOff x="-35922" y="-35922"/>
              <a:chExt cx="894600" cy="334200"/>
            </a:xfrm>
          </p:grpSpPr>
          <p:pic>
            <p:nvPicPr>
              <p:cNvPr id="30" name="Shape 472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-35922" y="-35922"/>
                <a:ext cx="894600" cy="3342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" name="Shape 473"/>
              <p:cNvSpPr/>
              <p:nvPr/>
            </p:nvSpPr>
            <p:spPr>
              <a:xfrm>
                <a:off x="15063" y="8293"/>
                <a:ext cx="792600" cy="23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Clr>
                    <a:srgbClr val="FFFFFF"/>
                  </a:buClr>
                  <a:buSzPct val="25000"/>
                  <a:buFont typeface="Arial"/>
                  <a:buNone/>
                </a:pPr>
                <a:r>
                  <a:rPr lang="en-US" sz="9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OS Process</a:t>
                </a:r>
              </a:p>
            </p:txBody>
          </p:sp>
        </p:grpSp>
        <p:grpSp>
          <p:nvGrpSpPr>
            <p:cNvPr id="26" name="Shape 474"/>
            <p:cNvGrpSpPr/>
            <p:nvPr/>
          </p:nvGrpSpPr>
          <p:grpSpPr>
            <a:xfrm>
              <a:off x="0" y="486177"/>
              <a:ext cx="1685563" cy="1143723"/>
              <a:chOff x="0" y="0"/>
              <a:chExt cx="1685563" cy="1143723"/>
            </a:xfrm>
          </p:grpSpPr>
          <p:sp>
            <p:nvSpPr>
              <p:cNvPr id="27" name="Shape 475"/>
              <p:cNvSpPr/>
              <p:nvPr/>
            </p:nvSpPr>
            <p:spPr>
              <a:xfrm>
                <a:off x="0" y="605224"/>
                <a:ext cx="1050599" cy="5384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Clr>
                    <a:srgbClr val="FFFFFF"/>
                  </a:buClr>
                  <a:buSzPct val="250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Monit</a:t>
                </a:r>
              </a:p>
            </p:txBody>
          </p:sp>
          <p:sp>
            <p:nvSpPr>
              <p:cNvPr id="28" name="Shape 476"/>
              <p:cNvSpPr/>
              <p:nvPr/>
            </p:nvSpPr>
            <p:spPr>
              <a:xfrm>
                <a:off x="592964" y="0"/>
                <a:ext cx="1092599" cy="534600"/>
              </a:xfrm>
              <a:prstGeom prst="rect">
                <a:avLst/>
              </a:prstGeom>
              <a:noFill/>
              <a:ln w="25400" cap="flat" cmpd="sng">
                <a:solidFill>
                  <a:srgbClr val="FFFFFF"/>
                </a:solidFill>
                <a:prstDash val="dashDot"/>
                <a:miter/>
                <a:headEnd type="none" w="med" len="med"/>
                <a:tailEnd type="none" w="med" len="med"/>
              </a:ln>
            </p:spPr>
            <p:txBody>
              <a:bodyPr lIns="0" tIns="0" rIns="0" bIns="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Clr>
                    <a:schemeClr val="dk1"/>
                  </a:buClr>
                  <a:buFont typeface="Source Sans Pro"/>
                  <a:buNone/>
                </a:pPr>
                <a:endParaRPr sz="1800" b="0" i="0" u="none" strike="noStrike" cap="none">
                  <a:solidFill>
                    <a:srgbClr val="4D4D4D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9" name="Shape 477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429979" y="439472"/>
                <a:ext cx="241498" cy="2289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32" name="Shape 4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52810" y="3440444"/>
            <a:ext cx="628335" cy="502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Shape 47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69177" y="3563209"/>
            <a:ext cx="628335" cy="502221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Shape 480"/>
          <p:cNvSpPr/>
          <p:nvPr/>
        </p:nvSpPr>
        <p:spPr>
          <a:xfrm>
            <a:off x="2502953" y="2699194"/>
            <a:ext cx="310111" cy="39372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cubicBezTo>
                  <a:pt x="94205" y="47627"/>
                  <a:pt x="54205" y="87627"/>
                  <a:pt x="0" y="120000"/>
                </a:cubicBezTo>
              </a:path>
            </a:pathLst>
          </a:custGeom>
          <a:noFill/>
          <a:ln w="25400" cap="flat" cmpd="sng">
            <a:solidFill>
              <a:srgbClr val="29756E"/>
            </a:solidFill>
            <a:prstDash val="dashDot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</a:pPr>
            <a:endParaRPr sz="1800" b="0" i="0" u="none" strike="noStrike" cap="none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Shape 481"/>
          <p:cNvSpPr/>
          <p:nvPr/>
        </p:nvSpPr>
        <p:spPr>
          <a:xfrm>
            <a:off x="1890129" y="2767952"/>
            <a:ext cx="979274" cy="5019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5F5F5"/>
              </a:buClr>
              <a:buSzPct val="25000"/>
              <a:buFont typeface="Arial"/>
              <a:buNone/>
            </a:pPr>
            <a:r>
              <a:rPr lang="en-US" sz="900" b="0" i="0" u="none" strike="noStrike" cap="none">
                <a:solidFill>
                  <a:srgbClr val="F5F5F5"/>
                </a:solidFill>
                <a:latin typeface="Arial"/>
                <a:ea typeface="Arial"/>
                <a:cs typeface="Arial"/>
                <a:sym typeface="Arial"/>
              </a:rPr>
              <a:t>Depends</a:t>
            </a:r>
          </a:p>
        </p:txBody>
      </p:sp>
      <p:sp>
        <p:nvSpPr>
          <p:cNvPr id="36" name="Shape 482"/>
          <p:cNvSpPr/>
          <p:nvPr/>
        </p:nvSpPr>
        <p:spPr>
          <a:xfrm>
            <a:off x="1826236" y="3977282"/>
            <a:ext cx="528226" cy="36380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7390"/>
                </a:moveTo>
                <a:cubicBezTo>
                  <a:pt x="53605" y="159773"/>
                  <a:pt x="13605" y="153973"/>
                  <a:pt x="0" y="0"/>
                </a:cubicBezTo>
              </a:path>
            </a:pathLst>
          </a:custGeom>
          <a:noFill/>
          <a:ln w="25400" cap="flat" cmpd="sng">
            <a:solidFill>
              <a:srgbClr val="29756E"/>
            </a:solidFill>
            <a:prstDash val="dashDot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</a:pPr>
            <a:endParaRPr sz="1800" b="0" i="0" u="none" strike="noStrike" cap="none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483"/>
          <p:cNvSpPr/>
          <p:nvPr/>
        </p:nvSpPr>
        <p:spPr>
          <a:xfrm>
            <a:off x="2620126" y="3321532"/>
            <a:ext cx="1546650" cy="61463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cubicBezTo>
                  <a:pt x="45705" y="6422"/>
                  <a:pt x="85705" y="46422"/>
                  <a:pt x="120000" y="120000"/>
                </a:cubicBezTo>
              </a:path>
            </a:pathLst>
          </a:custGeom>
          <a:noFill/>
          <a:ln w="25400" cap="flat" cmpd="sng">
            <a:solidFill>
              <a:srgbClr val="29756E"/>
            </a:solidFill>
            <a:prstDash val="dashDot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</a:pPr>
            <a:endParaRPr sz="1800" b="0" i="0" u="none" strike="noStrike" cap="none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Shape 484"/>
          <p:cNvSpPr/>
          <p:nvPr/>
        </p:nvSpPr>
        <p:spPr>
          <a:xfrm>
            <a:off x="2659730" y="3563227"/>
            <a:ext cx="979274" cy="5019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5F5F5"/>
              </a:buClr>
              <a:buSzPct val="25000"/>
              <a:buFont typeface="Arial"/>
              <a:buNone/>
            </a:pPr>
            <a:r>
              <a:rPr lang="en-US" sz="900" b="0" i="0" u="none" strike="noStrike" cap="none">
                <a:solidFill>
                  <a:srgbClr val="F5F5F5"/>
                </a:solidFill>
                <a:latin typeface="Arial"/>
                <a:ea typeface="Arial"/>
                <a:cs typeface="Arial"/>
                <a:sym typeface="Arial"/>
              </a:rPr>
              <a:t>Depends</a:t>
            </a:r>
          </a:p>
        </p:txBody>
      </p:sp>
      <p:sp>
        <p:nvSpPr>
          <p:cNvPr id="39" name="Shape 485"/>
          <p:cNvSpPr/>
          <p:nvPr/>
        </p:nvSpPr>
        <p:spPr>
          <a:xfrm>
            <a:off x="1513529" y="4334484"/>
            <a:ext cx="979274" cy="5019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5F5F5"/>
              </a:buClr>
              <a:buSzPct val="25000"/>
              <a:buFont typeface="Arial"/>
              <a:buNone/>
            </a:pPr>
            <a:r>
              <a:rPr lang="en-US" sz="900" b="0" i="0" u="none" strike="noStrike" cap="none">
                <a:solidFill>
                  <a:srgbClr val="F5F5F5"/>
                </a:solidFill>
                <a:latin typeface="Arial"/>
                <a:ea typeface="Arial"/>
                <a:cs typeface="Arial"/>
                <a:sym typeface="Arial"/>
              </a:rPr>
              <a:t>Depends</a:t>
            </a:r>
          </a:p>
        </p:txBody>
      </p:sp>
      <p:sp>
        <p:nvSpPr>
          <p:cNvPr id="40" name="Shape 486"/>
          <p:cNvSpPr/>
          <p:nvPr/>
        </p:nvSpPr>
        <p:spPr>
          <a:xfrm>
            <a:off x="937851" y="3112176"/>
            <a:ext cx="979274" cy="5019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5F5F5"/>
              </a:buClr>
              <a:buSzPct val="25000"/>
              <a:buFont typeface="Arial"/>
              <a:buNone/>
            </a:pPr>
            <a:r>
              <a:rPr lang="en-US" sz="900" b="0" i="0" u="none" strike="noStrike" cap="none" dirty="0">
                <a:solidFill>
                  <a:srgbClr val="F5F5F5"/>
                </a:solidFill>
                <a:latin typeface="Arial"/>
                <a:ea typeface="Arial"/>
                <a:cs typeface="Arial"/>
                <a:sym typeface="Arial"/>
              </a:rPr>
              <a:t>Packaging</a:t>
            </a:r>
          </a:p>
        </p:txBody>
      </p:sp>
      <p:sp>
        <p:nvSpPr>
          <p:cNvPr id="41" name="Shape 487"/>
          <p:cNvSpPr/>
          <p:nvPr/>
        </p:nvSpPr>
        <p:spPr>
          <a:xfrm>
            <a:off x="1044513" y="3277276"/>
            <a:ext cx="979274" cy="5019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5F5F5"/>
              </a:buClr>
              <a:buSzPct val="25000"/>
              <a:buFont typeface="Arial"/>
              <a:buNone/>
            </a:pPr>
            <a:r>
              <a:rPr lang="en-US" sz="900" b="0" i="0" u="none" strike="noStrike" cap="none">
                <a:solidFill>
                  <a:srgbClr val="F5F5F5"/>
                </a:solidFill>
                <a:latin typeface="Arial"/>
                <a:ea typeface="Arial"/>
                <a:cs typeface="Arial"/>
                <a:sym typeface="Arial"/>
              </a:rPr>
              <a:t>Pre-Packaging</a:t>
            </a:r>
          </a:p>
        </p:txBody>
      </p:sp>
      <p:sp>
        <p:nvSpPr>
          <p:cNvPr id="42" name="Shape 488"/>
          <p:cNvSpPr/>
          <p:nvPr/>
        </p:nvSpPr>
        <p:spPr>
          <a:xfrm>
            <a:off x="767337" y="2819642"/>
            <a:ext cx="979274" cy="2130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5F5F5"/>
              </a:buClr>
              <a:buSzPct val="25000"/>
              <a:buFont typeface="Arial"/>
              <a:buNone/>
            </a:pPr>
            <a:r>
              <a:rPr lang="en-US" sz="900" b="0" i="0" u="none" strike="noStrike" cap="none" dirty="0">
                <a:solidFill>
                  <a:srgbClr val="F5F5F5"/>
                </a:solidFill>
                <a:latin typeface="Arial"/>
                <a:ea typeface="Arial"/>
                <a:cs typeface="Arial"/>
                <a:sym typeface="Arial"/>
              </a:rPr>
              <a:t>Scripts:</a:t>
            </a:r>
          </a:p>
        </p:txBody>
      </p:sp>
      <p:grpSp>
        <p:nvGrpSpPr>
          <p:cNvPr id="43" name="Shape 489"/>
          <p:cNvGrpSpPr/>
          <p:nvPr/>
        </p:nvGrpSpPr>
        <p:grpSpPr>
          <a:xfrm>
            <a:off x="5154828" y="2783087"/>
            <a:ext cx="665807" cy="859050"/>
            <a:chOff x="0" y="0"/>
            <a:chExt cx="714300" cy="921618"/>
          </a:xfrm>
        </p:grpSpPr>
        <p:sp>
          <p:nvSpPr>
            <p:cNvPr id="44" name="Shape 490"/>
            <p:cNvSpPr/>
            <p:nvPr/>
          </p:nvSpPr>
          <p:spPr>
            <a:xfrm>
              <a:off x="19385" y="0"/>
              <a:ext cx="674100" cy="3663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Clr>
                  <a:srgbClr val="F5F5F5"/>
                </a:buClr>
                <a:buSzPct val="25000"/>
                <a:buFont typeface="Arial"/>
                <a:buNone/>
              </a:pPr>
              <a:r>
                <a:rPr lang="en-US" sz="1300" b="0" i="0" u="none" strike="noStrike" cap="none">
                  <a:solidFill>
                    <a:srgbClr val="F5F5F5"/>
                  </a:solidFill>
                  <a:latin typeface="Arial"/>
                  <a:ea typeface="Arial"/>
                  <a:cs typeface="Arial"/>
                  <a:sym typeface="Arial"/>
                </a:rPr>
                <a:t>src</a:t>
              </a:r>
            </a:p>
          </p:txBody>
        </p:sp>
        <p:pic>
          <p:nvPicPr>
            <p:cNvPr id="45" name="Shape 491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207317"/>
              <a:ext cx="714300" cy="714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" name="Shape 492"/>
          <p:cNvGrpSpPr/>
          <p:nvPr/>
        </p:nvGrpSpPr>
        <p:grpSpPr>
          <a:xfrm>
            <a:off x="1997849" y="1279381"/>
            <a:ext cx="1965741" cy="1519248"/>
            <a:chOff x="-104240" y="0"/>
            <a:chExt cx="2108913" cy="1629900"/>
          </a:xfrm>
        </p:grpSpPr>
        <p:sp>
          <p:nvSpPr>
            <p:cNvPr id="47" name="Shape 493"/>
            <p:cNvSpPr/>
            <p:nvPr/>
          </p:nvSpPr>
          <p:spPr>
            <a:xfrm>
              <a:off x="47773" y="0"/>
              <a:ext cx="1956900" cy="1405200"/>
            </a:xfrm>
            <a:prstGeom prst="roundRect">
              <a:avLst>
                <a:gd name="adj" fmla="val 572"/>
              </a:avLst>
            </a:prstGeom>
            <a:gradFill>
              <a:gsLst>
                <a:gs pos="0">
                  <a:srgbClr val="29756E"/>
                </a:gs>
                <a:gs pos="100000">
                  <a:srgbClr val="66ADA7"/>
                </a:gs>
              </a:gsLst>
              <a:lin ang="5400012" scaled="0"/>
            </a:gradFill>
            <a:ln>
              <a:noFill/>
            </a:ln>
          </p:spPr>
          <p:txBody>
            <a:bodyPr lIns="50800" tIns="50800" rIns="50800" bIns="508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Clr>
                  <a:schemeClr val="dk1"/>
                </a:buClr>
                <a:buFont typeface="Source Sans Pro"/>
                <a:buNone/>
              </a:pPr>
              <a:endParaRPr sz="18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Shape 494"/>
            <p:cNvSpPr/>
            <p:nvPr/>
          </p:nvSpPr>
          <p:spPr>
            <a:xfrm>
              <a:off x="-104240" y="78439"/>
              <a:ext cx="1050599" cy="5384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en-US" sz="13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Job</a:t>
              </a:r>
            </a:p>
          </p:txBody>
        </p:sp>
        <p:grpSp>
          <p:nvGrpSpPr>
            <p:cNvPr id="49" name="Shape 495"/>
            <p:cNvGrpSpPr/>
            <p:nvPr/>
          </p:nvGrpSpPr>
          <p:grpSpPr>
            <a:xfrm>
              <a:off x="692005" y="581923"/>
              <a:ext cx="894600" cy="334200"/>
              <a:chOff x="-35922" y="-35922"/>
              <a:chExt cx="894600" cy="334200"/>
            </a:xfrm>
          </p:grpSpPr>
          <p:pic>
            <p:nvPicPr>
              <p:cNvPr id="54" name="Shape 496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-35922" y="-35922"/>
                <a:ext cx="894600" cy="3342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5" name="Shape 497"/>
              <p:cNvSpPr/>
              <p:nvPr/>
            </p:nvSpPr>
            <p:spPr>
              <a:xfrm>
                <a:off x="15063" y="8293"/>
                <a:ext cx="792600" cy="23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Clr>
                    <a:srgbClr val="FFFFFF"/>
                  </a:buClr>
                  <a:buSzPct val="25000"/>
                  <a:buFont typeface="Arial"/>
                  <a:buNone/>
                </a:pPr>
                <a:r>
                  <a:rPr lang="en-US" sz="9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OS Process</a:t>
                </a:r>
              </a:p>
            </p:txBody>
          </p:sp>
        </p:grpSp>
        <p:grpSp>
          <p:nvGrpSpPr>
            <p:cNvPr id="50" name="Shape 498"/>
            <p:cNvGrpSpPr/>
            <p:nvPr/>
          </p:nvGrpSpPr>
          <p:grpSpPr>
            <a:xfrm>
              <a:off x="0" y="486177"/>
              <a:ext cx="1685563" cy="1143723"/>
              <a:chOff x="0" y="0"/>
              <a:chExt cx="1685563" cy="1143723"/>
            </a:xfrm>
          </p:grpSpPr>
          <p:sp>
            <p:nvSpPr>
              <p:cNvPr id="51" name="Shape 499"/>
              <p:cNvSpPr/>
              <p:nvPr/>
            </p:nvSpPr>
            <p:spPr>
              <a:xfrm>
                <a:off x="0" y="605224"/>
                <a:ext cx="1050599" cy="5384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Clr>
                    <a:srgbClr val="FFFFFF"/>
                  </a:buClr>
                  <a:buSzPct val="25000"/>
                  <a:buFont typeface="Arial"/>
                  <a:buNone/>
                </a:pPr>
                <a:r>
                  <a:rPr lang="en-US" sz="11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Monit</a:t>
                </a:r>
              </a:p>
            </p:txBody>
          </p:sp>
          <p:sp>
            <p:nvSpPr>
              <p:cNvPr id="52" name="Shape 500"/>
              <p:cNvSpPr/>
              <p:nvPr/>
            </p:nvSpPr>
            <p:spPr>
              <a:xfrm>
                <a:off x="592964" y="0"/>
                <a:ext cx="1092599" cy="534600"/>
              </a:xfrm>
              <a:prstGeom prst="rect">
                <a:avLst/>
              </a:prstGeom>
              <a:noFill/>
              <a:ln w="25400" cap="flat" cmpd="sng">
                <a:solidFill>
                  <a:srgbClr val="FFFFFF"/>
                </a:solidFill>
                <a:prstDash val="dashDot"/>
                <a:miter/>
                <a:headEnd type="none" w="med" len="med"/>
                <a:tailEnd type="none" w="med" len="med"/>
              </a:ln>
            </p:spPr>
            <p:txBody>
              <a:bodyPr lIns="0" tIns="0" rIns="0" bIns="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Clr>
                    <a:schemeClr val="dk1"/>
                  </a:buClr>
                  <a:buFont typeface="Source Sans Pro"/>
                  <a:buNone/>
                </a:pPr>
                <a:endParaRPr sz="1800" b="0" i="0" u="none" strike="noStrike" cap="none">
                  <a:solidFill>
                    <a:srgbClr val="4D4D4D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53" name="Shape 501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429979" y="439472"/>
                <a:ext cx="241498" cy="2289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56" name="Shape 507"/>
          <p:cNvSpPr/>
          <p:nvPr/>
        </p:nvSpPr>
        <p:spPr>
          <a:xfrm>
            <a:off x="6101493" y="864802"/>
            <a:ext cx="1368524" cy="3596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29756E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rgbClr val="29756E"/>
                </a:solidFill>
                <a:latin typeface="Arial"/>
                <a:ea typeface="Arial"/>
                <a:cs typeface="Arial"/>
                <a:sym typeface="Arial"/>
              </a:rPr>
              <a:t>Release</a:t>
            </a:r>
          </a:p>
        </p:txBody>
      </p:sp>
      <p:sp>
        <p:nvSpPr>
          <p:cNvPr id="57" name="Shape 508"/>
          <p:cNvSpPr/>
          <p:nvPr/>
        </p:nvSpPr>
        <p:spPr>
          <a:xfrm>
            <a:off x="4220930" y="1706943"/>
            <a:ext cx="1557835" cy="1084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cubicBezTo>
                  <a:pt x="40000" y="80000"/>
                  <a:pt x="80000" y="40000"/>
                  <a:pt x="120000" y="0"/>
                </a:cubicBezTo>
              </a:path>
            </a:pathLst>
          </a:custGeom>
          <a:noFill/>
          <a:ln w="12700" cap="flat" cmpd="sng">
            <a:solidFill>
              <a:srgbClr val="99C9C5"/>
            </a:solidFill>
            <a:prstDash val="dashDot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</a:pPr>
            <a:endParaRPr sz="1800" b="0" i="0" u="none" strike="noStrike" cap="none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" name="Shape 509"/>
          <p:cNvGrpSpPr/>
          <p:nvPr/>
        </p:nvGrpSpPr>
        <p:grpSpPr>
          <a:xfrm>
            <a:off x="5946639" y="1344410"/>
            <a:ext cx="1343654" cy="1087755"/>
            <a:chOff x="0" y="0"/>
            <a:chExt cx="1441517" cy="1166980"/>
          </a:xfrm>
        </p:grpSpPr>
        <p:sp>
          <p:nvSpPr>
            <p:cNvPr id="59" name="Shape 510"/>
            <p:cNvSpPr/>
            <p:nvPr/>
          </p:nvSpPr>
          <p:spPr>
            <a:xfrm>
              <a:off x="0" y="0"/>
              <a:ext cx="1250700" cy="1002599"/>
            </a:xfrm>
            <a:prstGeom prst="roundRect">
              <a:avLst>
                <a:gd name="adj" fmla="val 802"/>
              </a:avLst>
            </a:prstGeom>
            <a:gradFill>
              <a:gsLst>
                <a:gs pos="0">
                  <a:srgbClr val="29756E"/>
                </a:gs>
                <a:gs pos="100000">
                  <a:srgbClr val="66ADA7"/>
                </a:gs>
              </a:gsLst>
              <a:lin ang="5400012" scaled="0"/>
            </a:gradFill>
            <a:ln>
              <a:noFill/>
            </a:ln>
          </p:spPr>
          <p:txBody>
            <a:bodyPr lIns="50800" tIns="50800" rIns="50800" bIns="508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Clr>
                  <a:schemeClr val="dk1"/>
                </a:buClr>
                <a:buFont typeface="Source Sans Pro"/>
                <a:buNone/>
              </a:pPr>
              <a:endParaRPr sz="18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Shape 511"/>
            <p:cNvSpPr/>
            <p:nvPr/>
          </p:nvSpPr>
          <p:spPr>
            <a:xfrm>
              <a:off x="100160" y="55784"/>
              <a:ext cx="1050599" cy="5384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Stemcell</a:t>
              </a:r>
            </a:p>
          </p:txBody>
        </p:sp>
        <p:sp>
          <p:nvSpPr>
            <p:cNvPr id="61" name="Shape 512"/>
            <p:cNvSpPr/>
            <p:nvPr/>
          </p:nvSpPr>
          <p:spPr>
            <a:xfrm>
              <a:off x="390917" y="628481"/>
              <a:ext cx="1050599" cy="5384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Clr>
                  <a:srgbClr val="DDDDDD"/>
                </a:buClr>
                <a:buSzPct val="25000"/>
                <a:buFont typeface="Arial"/>
                <a:buNone/>
              </a:pPr>
              <a:r>
                <a:rPr lang="en-US" sz="1000" b="0" i="0" u="none" strike="noStrike" cap="none">
                  <a:solidFill>
                    <a:srgbClr val="DDDDDD"/>
                  </a:solidFill>
                  <a:latin typeface="Arial"/>
                  <a:ea typeface="Arial"/>
                  <a:cs typeface="Arial"/>
                  <a:sym typeface="Arial"/>
                </a:rPr>
                <a:t>Agent</a:t>
              </a:r>
            </a:p>
          </p:txBody>
        </p:sp>
      </p:grpSp>
      <p:sp>
        <p:nvSpPr>
          <p:cNvPr id="62" name="Shape 513"/>
          <p:cNvSpPr/>
          <p:nvPr/>
        </p:nvSpPr>
        <p:spPr>
          <a:xfrm>
            <a:off x="4604660" y="1847443"/>
            <a:ext cx="979274" cy="5019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5F5F5"/>
              </a:buClr>
              <a:buSzPct val="25000"/>
              <a:buFont typeface="Arial"/>
              <a:buNone/>
            </a:pPr>
            <a:r>
              <a:rPr lang="en-US" sz="900" b="0" i="0" u="none" strike="noStrike" cap="none">
                <a:solidFill>
                  <a:srgbClr val="F5F5F5"/>
                </a:solidFill>
                <a:latin typeface="Arial"/>
                <a:ea typeface="Arial"/>
                <a:cs typeface="Arial"/>
                <a:sym typeface="Arial"/>
              </a:rPr>
              <a:t>Instantiated in runtime based on </a:t>
            </a:r>
          </a:p>
        </p:txBody>
      </p:sp>
      <p:sp>
        <p:nvSpPr>
          <p:cNvPr id="63" name="Shape 514"/>
          <p:cNvSpPr/>
          <p:nvPr/>
        </p:nvSpPr>
        <p:spPr>
          <a:xfrm>
            <a:off x="2840365" y="1575528"/>
            <a:ext cx="979274" cy="5019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Monit script</a:t>
            </a:r>
          </a:p>
        </p:txBody>
      </p:sp>
      <p:sp>
        <p:nvSpPr>
          <p:cNvPr id="64" name="Shape 516"/>
          <p:cNvSpPr/>
          <p:nvPr/>
        </p:nvSpPr>
        <p:spPr>
          <a:xfrm>
            <a:off x="2705856" y="2990438"/>
            <a:ext cx="2723906" cy="18176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385"/>
                </a:moveTo>
                <a:cubicBezTo>
                  <a:pt x="40516" y="-40000"/>
                  <a:pt x="80516" y="-39792"/>
                  <a:pt x="120000" y="120000"/>
                </a:cubicBezTo>
              </a:path>
            </a:pathLst>
          </a:custGeom>
          <a:noFill/>
          <a:ln w="25400" cap="flat" cmpd="sng">
            <a:solidFill>
              <a:srgbClr val="29756E"/>
            </a:solidFill>
            <a:prstDash val="dashDot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</a:pPr>
            <a:endParaRPr sz="1800" b="0" i="0" u="none" strike="noStrike" cap="none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Shape 517"/>
          <p:cNvSpPr/>
          <p:nvPr/>
        </p:nvSpPr>
        <p:spPr>
          <a:xfrm>
            <a:off x="3774246" y="3009961"/>
            <a:ext cx="979274" cy="5019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5F5F5"/>
              </a:buClr>
              <a:buSzPct val="25000"/>
              <a:buFont typeface="Arial"/>
              <a:buNone/>
            </a:pPr>
            <a:r>
              <a:rPr lang="en-US" sz="900" b="0" i="0" u="none" strike="noStrike" cap="none">
                <a:solidFill>
                  <a:srgbClr val="F5F5F5"/>
                </a:solidFill>
                <a:latin typeface="Arial"/>
                <a:ea typeface="Arial"/>
                <a:cs typeface="Arial"/>
                <a:sym typeface="Arial"/>
              </a:rPr>
              <a:t>Depends</a:t>
            </a:r>
          </a:p>
        </p:txBody>
      </p:sp>
    </p:spTree>
    <p:extLst>
      <p:ext uri="{BB962C8B-B14F-4D97-AF65-F5344CB8AC3E}">
        <p14:creationId xmlns:p14="http://schemas.microsoft.com/office/powerpoint/2010/main" val="3746738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8066" y="320039"/>
            <a:ext cx="8742703" cy="363558"/>
          </a:xfrm>
        </p:spPr>
        <p:txBody>
          <a:bodyPr/>
          <a:lstStyle/>
          <a:p>
            <a:r>
              <a:rPr lang="en-US" dirty="0" err="1" smtClean="0">
                <a:solidFill>
                  <a:srgbClr val="138A7E"/>
                </a:solidFill>
              </a:rPr>
              <a:t>Monit</a:t>
            </a:r>
            <a:r>
              <a:rPr lang="en-US" dirty="0" smtClean="0">
                <a:solidFill>
                  <a:srgbClr val="138A7E"/>
                </a:solidFill>
              </a:rPr>
              <a:t> file</a:t>
            </a:r>
            <a:endParaRPr lang="en" dirty="0">
              <a:solidFill>
                <a:srgbClr val="138A7E"/>
              </a:solidFill>
            </a:endParaRPr>
          </a:p>
        </p:txBody>
      </p:sp>
      <p:pic>
        <p:nvPicPr>
          <p:cNvPr id="5" name="Imagen 4" descr="Screen Shot 2016-01-10 at 11.21.3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60" y="1606838"/>
            <a:ext cx="5969000" cy="107950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5799484" y="1299061"/>
            <a:ext cx="2369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>
                <a:solidFill>
                  <a:schemeClr val="bg1"/>
                </a:solidFill>
              </a:rPr>
              <a:t>How</a:t>
            </a:r>
            <a:r>
              <a:rPr lang="es-ES_tradnl" dirty="0" smtClean="0">
                <a:solidFill>
                  <a:schemeClr val="bg1"/>
                </a:solidFill>
              </a:rPr>
              <a:t> </a:t>
            </a:r>
            <a:r>
              <a:rPr lang="es-ES_tradnl" dirty="0" err="1" smtClean="0">
                <a:solidFill>
                  <a:schemeClr val="bg1"/>
                </a:solidFill>
              </a:rPr>
              <a:t>to</a:t>
            </a:r>
            <a:r>
              <a:rPr lang="es-ES_tradnl" dirty="0" smtClean="0">
                <a:solidFill>
                  <a:schemeClr val="bg1"/>
                </a:solidFill>
              </a:rPr>
              <a:t> monitor </a:t>
            </a:r>
            <a:r>
              <a:rPr lang="es-ES_tradnl" dirty="0" err="1" smtClean="0">
                <a:solidFill>
                  <a:schemeClr val="bg1"/>
                </a:solidFill>
              </a:rPr>
              <a:t>the</a:t>
            </a:r>
            <a:r>
              <a:rPr lang="es-ES_tradnl" dirty="0" smtClean="0">
                <a:solidFill>
                  <a:schemeClr val="bg1"/>
                </a:solidFill>
              </a:rPr>
              <a:t> </a:t>
            </a:r>
            <a:r>
              <a:rPr lang="es-ES_tradnl" dirty="0" err="1" smtClean="0">
                <a:solidFill>
                  <a:schemeClr val="bg1"/>
                </a:solidFill>
              </a:rPr>
              <a:t>process</a:t>
            </a:r>
            <a:endParaRPr lang="en" dirty="0">
              <a:solidFill>
                <a:schemeClr val="bg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706812" y="3174473"/>
            <a:ext cx="2220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>
                <a:solidFill>
                  <a:schemeClr val="bg1"/>
                </a:solidFill>
              </a:rPr>
              <a:t>Ownership</a:t>
            </a:r>
            <a:r>
              <a:rPr lang="es-ES_tradnl" dirty="0" smtClean="0">
                <a:solidFill>
                  <a:schemeClr val="bg1"/>
                </a:solidFill>
              </a:rPr>
              <a:t> of </a:t>
            </a:r>
            <a:r>
              <a:rPr lang="es-ES_tradnl" dirty="0" err="1" smtClean="0">
                <a:solidFill>
                  <a:schemeClr val="bg1"/>
                </a:solidFill>
              </a:rPr>
              <a:t>the</a:t>
            </a:r>
            <a:r>
              <a:rPr lang="es-ES_tradnl" dirty="0" smtClean="0">
                <a:solidFill>
                  <a:schemeClr val="bg1"/>
                </a:solidFill>
              </a:rPr>
              <a:t> </a:t>
            </a:r>
            <a:r>
              <a:rPr lang="es-ES_tradnl" dirty="0" err="1" smtClean="0">
                <a:solidFill>
                  <a:schemeClr val="bg1"/>
                </a:solidFill>
              </a:rPr>
              <a:t>process</a:t>
            </a:r>
            <a:endParaRPr lang="en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074471" y="1069557"/>
            <a:ext cx="1332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>
                <a:solidFill>
                  <a:schemeClr val="bg1"/>
                </a:solidFill>
              </a:rPr>
              <a:t>Process</a:t>
            </a:r>
            <a:r>
              <a:rPr lang="es-ES_tradnl" dirty="0" smtClean="0">
                <a:solidFill>
                  <a:schemeClr val="bg1"/>
                </a:solidFill>
              </a:rPr>
              <a:t> </a:t>
            </a:r>
            <a:r>
              <a:rPr lang="es-ES_tradnl" dirty="0" err="1" smtClean="0">
                <a:solidFill>
                  <a:schemeClr val="bg1"/>
                </a:solidFill>
              </a:rPr>
              <a:t>name</a:t>
            </a:r>
            <a:endParaRPr lang="en" dirty="0">
              <a:solidFill>
                <a:schemeClr val="bg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5799484" y="2823684"/>
            <a:ext cx="2509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>
                <a:solidFill>
                  <a:schemeClr val="bg1"/>
                </a:solidFill>
              </a:rPr>
              <a:t>How</a:t>
            </a:r>
            <a:r>
              <a:rPr lang="es-ES_tradnl" dirty="0" smtClean="0">
                <a:solidFill>
                  <a:schemeClr val="bg1"/>
                </a:solidFill>
              </a:rPr>
              <a:t> </a:t>
            </a:r>
            <a:r>
              <a:rPr lang="es-ES_tradnl" dirty="0" err="1" smtClean="0">
                <a:solidFill>
                  <a:schemeClr val="bg1"/>
                </a:solidFill>
              </a:rPr>
              <a:t>to</a:t>
            </a:r>
            <a:r>
              <a:rPr lang="es-ES_tradnl" dirty="0" smtClean="0">
                <a:solidFill>
                  <a:schemeClr val="bg1"/>
                </a:solidFill>
              </a:rPr>
              <a:t> </a:t>
            </a:r>
            <a:r>
              <a:rPr lang="es-ES_tradnl" dirty="0" err="1" smtClean="0">
                <a:solidFill>
                  <a:schemeClr val="bg1"/>
                </a:solidFill>
              </a:rPr>
              <a:t>start</a:t>
            </a:r>
            <a:r>
              <a:rPr lang="es-ES_tradnl" dirty="0" smtClean="0">
                <a:solidFill>
                  <a:schemeClr val="bg1"/>
                </a:solidFill>
              </a:rPr>
              <a:t>/stop </a:t>
            </a:r>
            <a:r>
              <a:rPr lang="es-ES_tradnl" dirty="0" err="1" smtClean="0">
                <a:solidFill>
                  <a:schemeClr val="bg1"/>
                </a:solidFill>
              </a:rPr>
              <a:t>the</a:t>
            </a:r>
            <a:r>
              <a:rPr lang="es-ES_tradnl" dirty="0" smtClean="0">
                <a:solidFill>
                  <a:schemeClr val="bg1"/>
                </a:solidFill>
              </a:rPr>
              <a:t> </a:t>
            </a:r>
            <a:r>
              <a:rPr lang="es-ES_tradnl" dirty="0" err="1" smtClean="0">
                <a:solidFill>
                  <a:schemeClr val="bg1"/>
                </a:solidFill>
              </a:rPr>
              <a:t>process</a:t>
            </a:r>
            <a:endParaRPr lang="en" dirty="0">
              <a:solidFill>
                <a:schemeClr val="bg1"/>
              </a:solidFill>
            </a:endParaRPr>
          </a:p>
        </p:txBody>
      </p:sp>
      <p:cxnSp>
        <p:nvCxnSpPr>
          <p:cNvPr id="9" name="Conector recto de flecha 8"/>
          <p:cNvCxnSpPr>
            <a:stCxn id="7" idx="1"/>
          </p:cNvCxnSpPr>
          <p:nvPr/>
        </p:nvCxnSpPr>
        <p:spPr>
          <a:xfrm flipH="1">
            <a:off x="2406725" y="1223446"/>
            <a:ext cx="667746" cy="3833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>
            <a:stCxn id="6" idx="1"/>
          </p:cNvCxnSpPr>
          <p:nvPr/>
        </p:nvCxnSpPr>
        <p:spPr>
          <a:xfrm flipH="1" flipV="1">
            <a:off x="1474230" y="2753266"/>
            <a:ext cx="232582" cy="575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>
            <a:stCxn id="4" idx="1"/>
          </p:cNvCxnSpPr>
          <p:nvPr/>
        </p:nvCxnSpPr>
        <p:spPr>
          <a:xfrm flipH="1">
            <a:off x="5319661" y="1452950"/>
            <a:ext cx="479823" cy="332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8" idx="1"/>
          </p:cNvCxnSpPr>
          <p:nvPr/>
        </p:nvCxnSpPr>
        <p:spPr>
          <a:xfrm flipH="1" flipV="1">
            <a:off x="5506160" y="2540110"/>
            <a:ext cx="293324" cy="4374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526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8066" y="320039"/>
            <a:ext cx="8742703" cy="363558"/>
          </a:xfrm>
        </p:spPr>
        <p:txBody>
          <a:bodyPr/>
          <a:lstStyle/>
          <a:p>
            <a:r>
              <a:rPr lang="en-US" dirty="0" smtClean="0">
                <a:solidFill>
                  <a:srgbClr val="138A7E"/>
                </a:solidFill>
              </a:rPr>
              <a:t>Templates</a:t>
            </a:r>
            <a:endParaRPr lang="en" dirty="0">
              <a:solidFill>
                <a:srgbClr val="138A7E"/>
              </a:solidFill>
            </a:endParaRPr>
          </a:p>
        </p:txBody>
      </p:sp>
      <p:pic>
        <p:nvPicPr>
          <p:cNvPr id="3" name="Imagen 2" descr="Screen Shot 2016-01-12 at 12.49.5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899" y="933119"/>
            <a:ext cx="3375045" cy="364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044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8066" y="320039"/>
            <a:ext cx="8742703" cy="363558"/>
          </a:xfrm>
        </p:spPr>
        <p:txBody>
          <a:bodyPr/>
          <a:lstStyle/>
          <a:p>
            <a:r>
              <a:rPr lang="en-US" dirty="0" smtClean="0">
                <a:solidFill>
                  <a:srgbClr val="138A7E"/>
                </a:solidFill>
              </a:rPr>
              <a:t>Special scripts</a:t>
            </a:r>
            <a:endParaRPr lang="en" dirty="0">
              <a:solidFill>
                <a:srgbClr val="138A7E"/>
              </a:solidFill>
            </a:endParaRPr>
          </a:p>
        </p:txBody>
      </p:sp>
      <p:sp>
        <p:nvSpPr>
          <p:cNvPr id="4" name="Marcador de texto 2"/>
          <p:cNvSpPr>
            <a:spLocks noGrp="1"/>
          </p:cNvSpPr>
          <p:nvPr>
            <p:ph type="body" idx="1"/>
          </p:nvPr>
        </p:nvSpPr>
        <p:spPr>
          <a:xfrm>
            <a:off x="158066" y="953889"/>
            <a:ext cx="8742703" cy="3602970"/>
          </a:xfrm>
        </p:spPr>
        <p:txBody>
          <a:bodyPr/>
          <a:lstStyle/>
          <a:p>
            <a:pPr marL="179388" indent="-179388"/>
            <a:r>
              <a:rPr lang="en" dirty="0" smtClean="0">
                <a:solidFill>
                  <a:schemeClr val="accent1"/>
                </a:solidFill>
              </a:rPr>
              <a:t>bin/pre-start</a:t>
            </a:r>
            <a:r>
              <a:rPr lang="en" dirty="0" smtClean="0"/>
              <a:t>: will run before the job is started. This script allows the job to prepare machine and/or persistent data before starting its operation.</a:t>
            </a:r>
          </a:p>
          <a:p>
            <a:pPr marL="179388" indent="-179388"/>
            <a:r>
              <a:rPr lang="en" dirty="0" smtClean="0">
                <a:solidFill>
                  <a:srgbClr val="138A7E"/>
                </a:solidFill>
              </a:rPr>
              <a:t>bin/drain</a:t>
            </a:r>
            <a:r>
              <a:rPr lang="en" dirty="0" smtClean="0"/>
              <a:t>:  will run when the job is restarted or stopped. This script allows the job to clean up and get into a state where it can be safely stopped</a:t>
            </a:r>
          </a:p>
          <a:p>
            <a:pPr marL="179388" indent="-179388"/>
            <a:r>
              <a:rPr lang="es-ES_tradnl" dirty="0" err="1" smtClean="0">
                <a:solidFill>
                  <a:srgbClr val="138A7E"/>
                </a:solidFill>
              </a:rPr>
              <a:t>bin</a:t>
            </a:r>
            <a:r>
              <a:rPr lang="es-ES_tradnl" dirty="0" smtClean="0">
                <a:solidFill>
                  <a:srgbClr val="138A7E"/>
                </a:solidFill>
              </a:rPr>
              <a:t>/</a:t>
            </a:r>
            <a:r>
              <a:rPr lang="es-ES_tradnl" dirty="0" err="1" smtClean="0">
                <a:solidFill>
                  <a:srgbClr val="138A7E"/>
                </a:solidFill>
              </a:rPr>
              <a:t>run</a:t>
            </a:r>
            <a:r>
              <a:rPr lang="en" dirty="0" smtClean="0"/>
              <a:t>:</a:t>
            </a:r>
            <a:r>
              <a:rPr lang="es-ES_tradnl" dirty="0" smtClean="0"/>
              <a:t> </a:t>
            </a:r>
            <a:r>
              <a:rPr lang="es-ES_tradnl" dirty="0" err="1" smtClean="0"/>
              <a:t>will</a:t>
            </a:r>
            <a:r>
              <a:rPr lang="es-ES_tradnl" dirty="0" smtClean="0"/>
              <a:t> </a:t>
            </a:r>
            <a:r>
              <a:rPr lang="es-ES_tradnl" dirty="0" err="1" smtClean="0"/>
              <a:t>run</a:t>
            </a:r>
            <a:r>
              <a:rPr lang="es-ES_tradnl" dirty="0" smtClean="0"/>
              <a:t> a </a:t>
            </a:r>
            <a:r>
              <a:rPr lang="es-ES_tradnl" dirty="0" err="1" smtClean="0"/>
              <a:t>job’s</a:t>
            </a:r>
            <a:r>
              <a:rPr lang="es-ES_tradnl" dirty="0" smtClean="0"/>
              <a:t> </a:t>
            </a:r>
            <a:r>
              <a:rPr lang="es-ES_tradnl" dirty="0" err="1" smtClean="0"/>
              <a:t>errand</a:t>
            </a:r>
            <a:endParaRPr lang="en" dirty="0" smtClean="0"/>
          </a:p>
        </p:txBody>
      </p:sp>
    </p:spTree>
    <p:extLst>
      <p:ext uri="{BB962C8B-B14F-4D97-AF65-F5344CB8AC3E}">
        <p14:creationId xmlns:p14="http://schemas.microsoft.com/office/powerpoint/2010/main" val="985119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3: Big Picture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599" y="1528830"/>
            <a:ext cx="4445267" cy="2154767"/>
          </a:xfrm>
          <a:prstGeom prst="rect">
            <a:avLst/>
          </a:prstGeom>
          <a:ln>
            <a:solidFill>
              <a:srgbClr val="FFFF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31" y="1515811"/>
            <a:ext cx="3806881" cy="2180805"/>
          </a:xfrm>
          <a:prstGeom prst="rect">
            <a:avLst/>
          </a:prstGeom>
          <a:ln>
            <a:solidFill>
              <a:srgbClr val="FFFF00"/>
            </a:solidFill>
          </a:ln>
        </p:spPr>
      </p:pic>
      <p:cxnSp>
        <p:nvCxnSpPr>
          <p:cNvPr id="7" name="Elbow Connector 6"/>
          <p:cNvCxnSpPr>
            <a:stCxn id="5" idx="2"/>
            <a:endCxn id="10" idx="2"/>
          </p:cNvCxnSpPr>
          <p:nvPr/>
        </p:nvCxnSpPr>
        <p:spPr>
          <a:xfrm rot="5400000" flipH="1" flipV="1">
            <a:off x="3587255" y="1695872"/>
            <a:ext cx="511661" cy="3489828"/>
          </a:xfrm>
          <a:prstGeom prst="bentConnector3">
            <a:avLst>
              <a:gd name="adj1" fmla="val -44678"/>
            </a:avLst>
          </a:prstGeom>
          <a:ln w="38100" cmpd="sng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57800" y="2877178"/>
            <a:ext cx="66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88534" y="3918579"/>
            <a:ext cx="5952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Create Jobs, Packages, Scripts and Assemble them into a new Release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025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" y="-6462"/>
            <a:ext cx="9167236" cy="515657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446036" y="1487155"/>
            <a:ext cx="4039778" cy="1791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-US" sz="40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Anatomy of a BOSH release</a:t>
            </a:r>
            <a:endParaRPr sz="16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Source Sans Pro"/>
              <a:buNone/>
            </a:pPr>
            <a:endParaRPr sz="16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Source Sans Pro"/>
              <a:buNone/>
            </a:pPr>
            <a:endParaRPr sz="16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Source Sans Pro"/>
              <a:buNone/>
            </a:pPr>
            <a:endParaRPr sz="16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6612" y="0"/>
            <a:ext cx="2045955" cy="8017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282881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8066" y="320039"/>
            <a:ext cx="8742703" cy="363558"/>
          </a:xfrm>
        </p:spPr>
        <p:txBody>
          <a:bodyPr/>
          <a:lstStyle/>
          <a:p>
            <a:r>
              <a:rPr lang="en" dirty="0" smtClean="0">
                <a:solidFill>
                  <a:srgbClr val="138A7E"/>
                </a:solidFill>
              </a:rPr>
              <a:t>What is </a:t>
            </a:r>
            <a:r>
              <a:rPr lang="en-US" dirty="0" smtClean="0">
                <a:solidFill>
                  <a:srgbClr val="138A7E"/>
                </a:solidFill>
              </a:rPr>
              <a:t>a release</a:t>
            </a:r>
            <a:r>
              <a:rPr lang="en" dirty="0" smtClean="0">
                <a:solidFill>
                  <a:srgbClr val="138A7E"/>
                </a:solidFill>
              </a:rPr>
              <a:t>?</a:t>
            </a:r>
            <a:endParaRPr lang="en" dirty="0">
              <a:solidFill>
                <a:srgbClr val="138A7E"/>
              </a:solidFill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58066" y="953889"/>
            <a:ext cx="8742703" cy="3602970"/>
          </a:xfrm>
        </p:spPr>
        <p:txBody>
          <a:bodyPr/>
          <a:lstStyle/>
          <a:p>
            <a:pPr marL="179388" indent="-179388"/>
            <a:r>
              <a:rPr lang="en" dirty="0" smtClean="0"/>
              <a:t>A versioned collection of </a:t>
            </a:r>
            <a:r>
              <a:rPr lang="en" dirty="0"/>
              <a:t>source code, binary </a:t>
            </a:r>
            <a:r>
              <a:rPr lang="en" dirty="0" smtClean="0"/>
              <a:t>artifacts</a:t>
            </a:r>
            <a:r>
              <a:rPr lang="en-US" dirty="0" smtClean="0"/>
              <a:t>, </a:t>
            </a:r>
            <a:r>
              <a:rPr lang="en" dirty="0" smtClean="0"/>
              <a:t>configuration templates, and anything else required to build and deploy software in a reproducible way</a:t>
            </a:r>
          </a:p>
          <a:p>
            <a:pPr marL="179388" indent="-179388"/>
            <a:r>
              <a:rPr lang="en" dirty="0" smtClean="0"/>
              <a:t>Ultimatelly, a release is the layer placed on top of a stemcell</a:t>
            </a:r>
          </a:p>
        </p:txBody>
      </p:sp>
    </p:spTree>
    <p:extLst>
      <p:ext uri="{BB962C8B-B14F-4D97-AF65-F5344CB8AC3E}">
        <p14:creationId xmlns:p14="http://schemas.microsoft.com/office/powerpoint/2010/main" val="3814080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8066" y="320039"/>
            <a:ext cx="8742703" cy="363558"/>
          </a:xfrm>
        </p:spPr>
        <p:txBody>
          <a:bodyPr/>
          <a:lstStyle/>
          <a:p>
            <a:r>
              <a:rPr lang="en-US" dirty="0" smtClean="0">
                <a:solidFill>
                  <a:srgbClr val="138A7E"/>
                </a:solidFill>
              </a:rPr>
              <a:t>Elements of a release</a:t>
            </a:r>
            <a:endParaRPr lang="en" dirty="0">
              <a:solidFill>
                <a:srgbClr val="138A7E"/>
              </a:solidFill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58066" y="953889"/>
            <a:ext cx="8742703" cy="3602970"/>
          </a:xfrm>
        </p:spPr>
        <p:txBody>
          <a:bodyPr/>
          <a:lstStyle/>
          <a:p>
            <a:pPr marL="179388" indent="-179388"/>
            <a:r>
              <a:rPr lang="en-US" sz="2400" dirty="0" smtClean="0">
                <a:solidFill>
                  <a:srgbClr val="138A7E"/>
                </a:solidFill>
              </a:rPr>
              <a:t>Jobs</a:t>
            </a:r>
            <a:r>
              <a:rPr lang="en-US" sz="2400" dirty="0" smtClean="0"/>
              <a:t>: describes </a:t>
            </a:r>
            <a:r>
              <a:rPr lang="en-US" sz="2400" dirty="0"/>
              <a:t>pieces of the service or application you are releasing</a:t>
            </a:r>
          </a:p>
          <a:p>
            <a:pPr marL="179388" indent="-179388"/>
            <a:r>
              <a:rPr lang="en-US" sz="2400" dirty="0" smtClean="0">
                <a:solidFill>
                  <a:srgbClr val="138A7E"/>
                </a:solidFill>
              </a:rPr>
              <a:t>Packages</a:t>
            </a:r>
            <a:r>
              <a:rPr lang="en-US" sz="2400" dirty="0" smtClean="0"/>
              <a:t>: provides software to jobs</a:t>
            </a:r>
          </a:p>
          <a:p>
            <a:pPr marL="179388" indent="-179388"/>
            <a:r>
              <a:rPr lang="en-US" sz="2400" dirty="0">
                <a:solidFill>
                  <a:srgbClr val="138A7E"/>
                </a:solidFill>
              </a:rPr>
              <a:t>Source</a:t>
            </a:r>
            <a:r>
              <a:rPr lang="en-US" sz="2400" dirty="0"/>
              <a:t>: provides packages the non-binary files they </a:t>
            </a:r>
            <a:r>
              <a:rPr lang="en-US" sz="2400" dirty="0" smtClean="0"/>
              <a:t>need</a:t>
            </a:r>
            <a:endParaRPr lang="en-US" sz="2400" dirty="0"/>
          </a:p>
          <a:p>
            <a:pPr marL="179388" indent="-179388"/>
            <a:r>
              <a:rPr lang="en-US" sz="2400" dirty="0" smtClean="0">
                <a:solidFill>
                  <a:srgbClr val="138A7E"/>
                </a:solidFill>
              </a:rPr>
              <a:t>Blobs</a:t>
            </a:r>
            <a:r>
              <a:rPr lang="en-US" sz="2400" dirty="0" smtClean="0"/>
              <a:t>: </a:t>
            </a:r>
            <a:r>
              <a:rPr lang="en-US" sz="2400" dirty="0"/>
              <a:t>provide packages the binaries they need, other than binaries that are checked into a source code repository</a:t>
            </a:r>
            <a:endParaRPr lang="en" sz="2400" dirty="0" smtClean="0"/>
          </a:p>
        </p:txBody>
      </p:sp>
    </p:spTree>
    <p:extLst>
      <p:ext uri="{BB962C8B-B14F-4D97-AF65-F5344CB8AC3E}">
        <p14:creationId xmlns:p14="http://schemas.microsoft.com/office/powerpoint/2010/main" val="285342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8066" y="320039"/>
            <a:ext cx="8742703" cy="363558"/>
          </a:xfrm>
        </p:spPr>
        <p:txBody>
          <a:bodyPr/>
          <a:lstStyle/>
          <a:p>
            <a:r>
              <a:rPr lang="en" dirty="0" smtClean="0">
                <a:solidFill>
                  <a:srgbClr val="138A7E"/>
                </a:solidFill>
              </a:rPr>
              <a:t>What is </a:t>
            </a:r>
            <a:r>
              <a:rPr lang="en-US" dirty="0" smtClean="0">
                <a:solidFill>
                  <a:srgbClr val="138A7E"/>
                </a:solidFill>
              </a:rPr>
              <a:t>a package</a:t>
            </a:r>
            <a:r>
              <a:rPr lang="en" dirty="0" smtClean="0">
                <a:solidFill>
                  <a:srgbClr val="138A7E"/>
                </a:solidFill>
              </a:rPr>
              <a:t>?</a:t>
            </a:r>
            <a:endParaRPr lang="en" dirty="0">
              <a:solidFill>
                <a:srgbClr val="138A7E"/>
              </a:solidFill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58066" y="953889"/>
            <a:ext cx="8742703" cy="3602970"/>
          </a:xfrm>
        </p:spPr>
        <p:txBody>
          <a:bodyPr/>
          <a:lstStyle/>
          <a:p>
            <a:pPr marL="179388" indent="-179388"/>
            <a:r>
              <a:rPr lang="en" sz="2400" dirty="0"/>
              <a:t>A P</a:t>
            </a:r>
            <a:r>
              <a:rPr lang="en" sz="2400" dirty="0" smtClean="0"/>
              <a:t>ackage provides </a:t>
            </a:r>
            <a:r>
              <a:rPr lang="en-US" sz="2400" dirty="0" err="1" smtClean="0"/>
              <a:t>executables</a:t>
            </a:r>
            <a:r>
              <a:rPr lang="en-US" sz="2400" dirty="0" smtClean="0"/>
              <a:t>, source code </a:t>
            </a:r>
            <a:r>
              <a:rPr lang="en" sz="2400" dirty="0" smtClean="0"/>
              <a:t>and </a:t>
            </a:r>
            <a:r>
              <a:rPr lang="en" sz="2400" dirty="0"/>
              <a:t>dependencies to </a:t>
            </a:r>
            <a:r>
              <a:rPr lang="en" sz="2400" dirty="0" smtClean="0"/>
              <a:t>jobs</a:t>
            </a:r>
          </a:p>
          <a:p>
            <a:pPr marL="179388" indent="-179388"/>
            <a:r>
              <a:rPr lang="en-US" sz="2400" dirty="0" smtClean="0"/>
              <a:t>It should not be tied to a particular</a:t>
            </a:r>
            <a:r>
              <a:rPr lang="en" sz="2400" dirty="0" smtClean="0"/>
              <a:t> </a:t>
            </a:r>
            <a:r>
              <a:rPr lang="en" sz="2400" dirty="0"/>
              <a:t>stemcell and should not depend on internet </a:t>
            </a:r>
            <a:r>
              <a:rPr lang="en" sz="2400" dirty="0" smtClean="0"/>
              <a:t>access</a:t>
            </a:r>
            <a:endParaRPr lang="en-US" sz="2400" dirty="0" smtClean="0"/>
          </a:p>
          <a:p>
            <a:pPr marL="179388" indent="-179388"/>
            <a:r>
              <a:rPr lang="en-US" sz="2400" dirty="0"/>
              <a:t>N</a:t>
            </a:r>
            <a:r>
              <a:rPr lang="en-US" sz="2400" dirty="0" smtClean="0"/>
              <a:t>ever </a:t>
            </a:r>
            <a:r>
              <a:rPr lang="en-US" sz="2400" dirty="0"/>
              <a:t>depend on the presence of libraries or other software on </a:t>
            </a:r>
            <a:r>
              <a:rPr lang="en-US" sz="2400" dirty="0" err="1" smtClean="0"/>
              <a:t>stemcells</a:t>
            </a:r>
            <a:endParaRPr lang="en-US" sz="2400" dirty="0" smtClean="0"/>
          </a:p>
          <a:p>
            <a:pPr marL="179388" indent="-179388"/>
            <a:r>
              <a:rPr lang="en" sz="2400" dirty="0"/>
              <a:t>It is composed of a source code </a:t>
            </a:r>
            <a:r>
              <a:rPr lang="en-US" sz="2400" dirty="0"/>
              <a:t>and/</a:t>
            </a:r>
            <a:r>
              <a:rPr lang="en" sz="2400" dirty="0"/>
              <a:t>or a blob and instructions on how to build it</a:t>
            </a:r>
          </a:p>
          <a:p>
            <a:pPr marL="179388" indent="-179388"/>
            <a:endParaRPr lang="en" dirty="0" smtClean="0"/>
          </a:p>
        </p:txBody>
      </p:sp>
      <p:pic>
        <p:nvPicPr>
          <p:cNvPr id="4" name="Imagen 3" descr="Screen Shot 2016-01-10 at 17.34.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494" y="3805212"/>
            <a:ext cx="3391580" cy="75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52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8066" y="320039"/>
            <a:ext cx="8742703" cy="363558"/>
          </a:xfrm>
        </p:spPr>
        <p:txBody>
          <a:bodyPr/>
          <a:lstStyle/>
          <a:p>
            <a:r>
              <a:rPr lang="en-US" dirty="0" smtClean="0">
                <a:solidFill>
                  <a:srgbClr val="138A7E"/>
                </a:solidFill>
              </a:rPr>
              <a:t>Package’s spec fil</a:t>
            </a:r>
            <a:r>
              <a:rPr lang="en-US" dirty="0">
                <a:solidFill>
                  <a:srgbClr val="138A7E"/>
                </a:solidFill>
              </a:rPr>
              <a:t>e</a:t>
            </a:r>
            <a:endParaRPr lang="en" dirty="0">
              <a:solidFill>
                <a:srgbClr val="138A7E"/>
              </a:solidFill>
            </a:endParaRPr>
          </a:p>
        </p:txBody>
      </p:sp>
      <p:pic>
        <p:nvPicPr>
          <p:cNvPr id="5" name="Imagen 4" descr="Screen Shot 2016-01-09 at 23.04.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27" y="1273485"/>
            <a:ext cx="3111500" cy="11938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144935" y="1403697"/>
            <a:ext cx="1382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 smtClean="0">
                <a:solidFill>
                  <a:schemeClr val="bg1"/>
                </a:solidFill>
              </a:rPr>
              <a:t>Package name</a:t>
            </a:r>
            <a:endParaRPr lang="en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144935" y="1647260"/>
            <a:ext cx="3557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 smtClean="0">
                <a:solidFill>
                  <a:schemeClr val="bg1"/>
                </a:solidFill>
              </a:rPr>
              <a:t>Package’s dependencies (at compile time)</a:t>
            </a:r>
            <a:endParaRPr lang="en" dirty="0">
              <a:solidFill>
                <a:schemeClr val="bg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4144935" y="2062042"/>
            <a:ext cx="48103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>
                <a:solidFill>
                  <a:schemeClr val="bg1"/>
                </a:solidFill>
              </a:rPr>
              <a:t>The location where BOSH can find the </a:t>
            </a:r>
            <a:r>
              <a:rPr lang="en" dirty="0" smtClean="0">
                <a:solidFill>
                  <a:schemeClr val="bg1"/>
                </a:solidFill>
              </a:rPr>
              <a:t>binaries and </a:t>
            </a:r>
            <a:r>
              <a:rPr lang="en" dirty="0">
                <a:solidFill>
                  <a:schemeClr val="bg1"/>
                </a:solidFill>
              </a:rPr>
              <a:t>other files that the package needs at compile </a:t>
            </a:r>
            <a:r>
              <a:rPr lang="en" dirty="0" smtClean="0">
                <a:solidFill>
                  <a:schemeClr val="bg1"/>
                </a:solidFill>
              </a:rPr>
              <a:t>time.</a:t>
            </a:r>
          </a:p>
          <a:p>
            <a:endParaRPr lang="en" dirty="0" smtClean="0">
              <a:solidFill>
                <a:schemeClr val="bg1"/>
              </a:solidFill>
            </a:endParaRPr>
          </a:p>
          <a:p>
            <a:r>
              <a:rPr lang="en" dirty="0" smtClean="0">
                <a:solidFill>
                  <a:schemeClr val="bg1"/>
                </a:solidFill>
              </a:rPr>
              <a:t>BOSH </a:t>
            </a:r>
            <a:r>
              <a:rPr lang="en" dirty="0">
                <a:solidFill>
                  <a:schemeClr val="bg1"/>
                </a:solidFill>
              </a:rPr>
              <a:t>interprets the locations you record in the files </a:t>
            </a:r>
            <a:r>
              <a:rPr lang="en" dirty="0" smtClean="0">
                <a:solidFill>
                  <a:schemeClr val="bg1"/>
                </a:solidFill>
              </a:rPr>
              <a:t>section as </a:t>
            </a:r>
            <a:r>
              <a:rPr lang="en" dirty="0">
                <a:solidFill>
                  <a:schemeClr val="bg1"/>
                </a:solidFill>
              </a:rPr>
              <a:t>being </a:t>
            </a:r>
            <a:r>
              <a:rPr lang="en-US" dirty="0" smtClean="0">
                <a:solidFill>
                  <a:schemeClr val="bg1"/>
                </a:solidFill>
              </a:rPr>
              <a:t>relative </a:t>
            </a:r>
            <a:r>
              <a:rPr lang="en" dirty="0" smtClean="0">
                <a:solidFill>
                  <a:schemeClr val="bg1"/>
                </a:solidFill>
              </a:rPr>
              <a:t>either </a:t>
            </a:r>
            <a:r>
              <a:rPr lang="en" dirty="0">
                <a:solidFill>
                  <a:schemeClr val="bg1"/>
                </a:solidFill>
              </a:rPr>
              <a:t>in the </a:t>
            </a:r>
            <a:r>
              <a:rPr lang="en-US" dirty="0" smtClean="0">
                <a:solidFill>
                  <a:schemeClr val="bg1"/>
                </a:solidFill>
              </a:rPr>
              <a:t>“</a:t>
            </a:r>
            <a:r>
              <a:rPr lang="en" dirty="0" smtClean="0">
                <a:solidFill>
                  <a:schemeClr val="bg1"/>
                </a:solidFill>
              </a:rPr>
              <a:t>src</a:t>
            </a:r>
            <a:r>
              <a:rPr lang="en-US" dirty="0" smtClean="0">
                <a:solidFill>
                  <a:schemeClr val="bg1"/>
                </a:solidFill>
              </a:rPr>
              <a:t>”</a:t>
            </a:r>
            <a:r>
              <a:rPr lang="en" dirty="0" smtClean="0">
                <a:solidFill>
                  <a:schemeClr val="bg1"/>
                </a:solidFill>
              </a:rPr>
              <a:t> </a:t>
            </a:r>
            <a:r>
              <a:rPr lang="en" dirty="0">
                <a:solidFill>
                  <a:schemeClr val="bg1"/>
                </a:solidFill>
              </a:rPr>
              <a:t>directory or in the </a:t>
            </a:r>
            <a:r>
              <a:rPr lang="en-US" dirty="0" smtClean="0">
                <a:solidFill>
                  <a:schemeClr val="bg1"/>
                </a:solidFill>
              </a:rPr>
              <a:t>“</a:t>
            </a:r>
            <a:r>
              <a:rPr lang="en" dirty="0" smtClean="0">
                <a:solidFill>
                  <a:schemeClr val="bg1"/>
                </a:solidFill>
              </a:rPr>
              <a:t>blobs</a:t>
            </a:r>
            <a:r>
              <a:rPr lang="en-US" dirty="0" smtClean="0">
                <a:solidFill>
                  <a:schemeClr val="bg1"/>
                </a:solidFill>
              </a:rPr>
              <a:t>”</a:t>
            </a:r>
            <a:r>
              <a:rPr lang="en" dirty="0" smtClean="0">
                <a:solidFill>
                  <a:schemeClr val="bg1"/>
                </a:solidFill>
              </a:rPr>
              <a:t> </a:t>
            </a:r>
            <a:r>
              <a:rPr lang="en" dirty="0">
                <a:solidFill>
                  <a:schemeClr val="bg1"/>
                </a:solidFill>
              </a:rPr>
              <a:t>directory</a:t>
            </a:r>
          </a:p>
        </p:txBody>
      </p:sp>
      <p:cxnSp>
        <p:nvCxnSpPr>
          <p:cNvPr id="4" name="Conector recto de flecha 3"/>
          <p:cNvCxnSpPr>
            <a:stCxn id="6" idx="1"/>
          </p:cNvCxnSpPr>
          <p:nvPr/>
        </p:nvCxnSpPr>
        <p:spPr>
          <a:xfrm flipH="1">
            <a:off x="2774336" y="1557586"/>
            <a:ext cx="13705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7" idx="1"/>
          </p:cNvCxnSpPr>
          <p:nvPr/>
        </p:nvCxnSpPr>
        <p:spPr>
          <a:xfrm flipH="1">
            <a:off x="2518161" y="1801149"/>
            <a:ext cx="16267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 flipH="1">
            <a:off x="3782927" y="2234823"/>
            <a:ext cx="362008" cy="54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103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8066" y="320039"/>
            <a:ext cx="8742703" cy="363558"/>
          </a:xfrm>
        </p:spPr>
        <p:txBody>
          <a:bodyPr/>
          <a:lstStyle/>
          <a:p>
            <a:r>
              <a:rPr lang="en-US" dirty="0" smtClean="0">
                <a:solidFill>
                  <a:srgbClr val="138A7E"/>
                </a:solidFill>
              </a:rPr>
              <a:t>Package’s packaging script</a:t>
            </a:r>
            <a:endParaRPr lang="en" dirty="0">
              <a:solidFill>
                <a:srgbClr val="138A7E"/>
              </a:solidFill>
            </a:endParaRPr>
          </a:p>
        </p:txBody>
      </p:sp>
      <p:pic>
        <p:nvPicPr>
          <p:cNvPr id="5" name="Imagen 4" descr="Screen Shot 2016-01-09 at 23.05.5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94" y="1059163"/>
            <a:ext cx="8597900" cy="2501900"/>
          </a:xfrm>
          <a:prstGeom prst="rect">
            <a:avLst/>
          </a:prstGeom>
        </p:spPr>
      </p:pic>
      <p:sp>
        <p:nvSpPr>
          <p:cNvPr id="4" name="Marcador de texto 2"/>
          <p:cNvSpPr>
            <a:spLocks noGrp="1"/>
          </p:cNvSpPr>
          <p:nvPr>
            <p:ph type="body" idx="1"/>
          </p:nvPr>
        </p:nvSpPr>
        <p:spPr>
          <a:xfrm>
            <a:off x="158066" y="3544712"/>
            <a:ext cx="8742703" cy="1106509"/>
          </a:xfrm>
        </p:spPr>
        <p:txBody>
          <a:bodyPr/>
          <a:lstStyle/>
          <a:p>
            <a:pPr marL="0" indent="0">
              <a:buNone/>
            </a:pPr>
            <a:r>
              <a:rPr lang="en" dirty="0" smtClean="0"/>
              <a:t>Ensure </a:t>
            </a:r>
            <a:r>
              <a:rPr lang="en" dirty="0"/>
              <a:t>that any copying, installing or compiling delivers resulting code to the install target </a:t>
            </a:r>
            <a:r>
              <a:rPr lang="en" dirty="0" smtClean="0"/>
              <a:t>directory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844301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262626"/>
      </a:dk1>
      <a:lt1>
        <a:srgbClr val="FFFFFF"/>
      </a:lt1>
      <a:dk2>
        <a:srgbClr val="1B2831"/>
      </a:dk2>
      <a:lt2>
        <a:srgbClr val="F5F5F5"/>
      </a:lt2>
      <a:accent1>
        <a:srgbClr val="138A7E"/>
      </a:accent1>
      <a:accent2>
        <a:srgbClr val="0C5B50"/>
      </a:accent2>
      <a:accent3>
        <a:srgbClr val="8198A4"/>
      </a:accent3>
      <a:accent4>
        <a:srgbClr val="1A6FB7"/>
      </a:accent4>
      <a:accent5>
        <a:srgbClr val="E8E8E8"/>
      </a:accent5>
      <a:accent6>
        <a:srgbClr val="6D3F76"/>
      </a:accent6>
      <a:hlink>
        <a:srgbClr val="138A7E"/>
      </a:hlink>
      <a:folHlink>
        <a:srgbClr val="87878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12861</TotalTime>
  <Words>739</Words>
  <Application>Microsoft Macintosh PowerPoint</Application>
  <PresentationFormat>On-screen Show (16:9)</PresentationFormat>
  <Paragraphs>118</Paragraphs>
  <Slides>22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Anatomy of a BOSH release</vt:lpstr>
      <vt:lpstr>Lab 3: Big Picture</vt:lpstr>
      <vt:lpstr>PowerPoint Presentation</vt:lpstr>
      <vt:lpstr>What is a release?</vt:lpstr>
      <vt:lpstr>Elements of a release</vt:lpstr>
      <vt:lpstr>What is a package?</vt:lpstr>
      <vt:lpstr>Package’s spec file</vt:lpstr>
      <vt:lpstr>Package’s packaging script</vt:lpstr>
      <vt:lpstr>Package’s dependency graph</vt:lpstr>
      <vt:lpstr>Sources</vt:lpstr>
      <vt:lpstr>Blobs</vt:lpstr>
      <vt:lpstr>Configuring a blobstore</vt:lpstr>
      <vt:lpstr>final.yml example for AWS S3 blobstore</vt:lpstr>
      <vt:lpstr>private.yml example for AWS S3 blobstore</vt:lpstr>
      <vt:lpstr>What is a job?</vt:lpstr>
      <vt:lpstr>Elements of a Job</vt:lpstr>
      <vt:lpstr>Spec file</vt:lpstr>
      <vt:lpstr>Spec file</vt:lpstr>
      <vt:lpstr>Monit file</vt:lpstr>
      <vt:lpstr>Templates</vt:lpstr>
      <vt:lpstr>Special scripts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Matt Gunter</cp:lastModifiedBy>
  <cp:revision>202</cp:revision>
  <dcterms:modified xsi:type="dcterms:W3CDTF">2016-04-25T14:19:20Z</dcterms:modified>
</cp:coreProperties>
</file>