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9D8D"/>
    <a:srgbClr val="258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44" autoAdjust="0"/>
  </p:normalViewPr>
  <p:slideViewPr>
    <p:cSldViewPr snapToGrid="0" snapToObjects="1">
      <p:cViewPr>
        <p:scale>
          <a:sx n="100" d="100"/>
          <a:sy n="100" d="100"/>
        </p:scale>
        <p:origin x="-1368" y="-5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510784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432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BOSH allows individual developers and teams to easily version, package and deploy software in a reproducible manner.</a:t>
            </a:r>
          </a:p>
          <a:p>
            <a:endParaRPr lang="en" noProof="0" dirty="0" smtClean="0"/>
          </a:p>
          <a:p>
            <a:r>
              <a:rPr lang="en" noProof="0" dirty="0" smtClean="0"/>
              <a:t>Any software, whether it is a simple static site or a complex multi-component service, will need to be updated and repackaged at some point. This updated software might need to be deployed to a cluster, or it might need to be packaged for end-users to deploy to their own servers. In a lot of cases, the developers who produced the software will be deploying it to their own production environment. Usually, a team will use a staging, development, or demo environment that is similarly configured to their production environment to verify that updates run as expected. These staging environments are often taxing to build and administer. Maintaining consistency between multiple environments is often painful to manage.</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909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BOSH was purposefully constructed to address the four principles of modern Release Engineering:</a:t>
            </a:r>
          </a:p>
          <a:p>
            <a:endParaRPr lang="en" noProof="0" dirty="0" smtClean="0"/>
          </a:p>
          <a:p>
            <a:r>
              <a:rPr lang="en" noProof="0" dirty="0" smtClean="0"/>
              <a:t>Identifiability: BOSH has a concept of a software release which packages up all related source code, binary assets, configuration etc. This allows users to easily track contents of a particular release. In addition to releases BOSH provides a way to capture all Operating System dependencies as one image</a:t>
            </a:r>
          </a:p>
          <a:p>
            <a:r>
              <a:rPr lang="en" noProof="0" dirty="0" smtClean="0"/>
              <a:t>Reproducibility: BOSH tool chain provides a centralized server that manages software releases, Operating System images, persistent data, and system configuration. It provides a clear and simple way of operating a deployed system.</a:t>
            </a:r>
          </a:p>
          <a:p>
            <a:endParaRPr lang="es-ES" dirty="0" smtClean="0"/>
          </a:p>
          <a:p>
            <a:endParaRPr lang="es-ES"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00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Consistency: BOSH software releases workflows are used throughout the development of the software and when the system needs to be deployed. BOSH centralized server allows users to see and track changes made to the deployed system</a:t>
            </a:r>
          </a:p>
          <a:p>
            <a:r>
              <a:rPr lang="en" noProof="0" dirty="0" smtClean="0"/>
              <a:t>Agility: BOSH tool chain integrates well with current best practices of software engineering (including Continuous Delivery) by providing ways to easily create software releases in an automated way and to update complex deployed systems with simple commands.</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050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Shape 1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29" name="Shape 1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 noProof="0" dirty="0" smtClean="0"/>
              <a:t>Developer/operator communities have come far in solving similar situations with tools like Chef, Puppet, and Docker. However, each organization solves these problems in a different way, which usually involves a variety of different, and not necessarily well-integrated, tools. While these tools exist to solve the individual parts of versioning, packaging, and deploying software reproducibly, BOSH was designed to do each of these as a whole.</a:t>
            </a:r>
            <a:endParaRPr lang="en" noProof="0" dirty="0"/>
          </a:p>
        </p:txBody>
      </p:sp>
      <p:sp>
        <p:nvSpPr>
          <p:cNvPr id="4" name="Marcador de número de diapositiva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050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32"/>
        <p:cNvGrpSpPr/>
        <p:nvPr/>
      </p:nvGrpSpPr>
      <p:grpSpPr>
        <a:xfrm>
          <a:off x="0" y="0"/>
          <a:ext cx="0" cy="0"/>
          <a:chOff x="0" y="0"/>
          <a:chExt cx="0" cy="0"/>
        </a:xfrm>
      </p:grpSpPr>
      <p:sp>
        <p:nvSpPr>
          <p:cNvPr id="33" name="Shape 33"/>
          <p:cNvSpPr/>
          <p:nvPr/>
        </p:nvSpPr>
        <p:spPr>
          <a:xfrm>
            <a:off x="-89646" y="-27989"/>
            <a:ext cx="9259047" cy="5220256"/>
          </a:xfrm>
          <a:prstGeom prst="rect">
            <a:avLst/>
          </a:prstGeom>
          <a:solidFill>
            <a:schemeClr val="accent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34" name="Shape 34"/>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35" name="Shape 35"/>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chemeClr val="dk1"/>
              </a:buClr>
              <a:buFont typeface="Arial"/>
              <a:buNone/>
              <a:defRPr sz="16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113"/>
        <p:cNvGrpSpPr/>
        <p:nvPr/>
      </p:nvGrpSpPr>
      <p:grpSpPr>
        <a:xfrm>
          <a:off x="0" y="0"/>
          <a:ext cx="0" cy="0"/>
          <a:chOff x="0" y="0"/>
          <a:chExt cx="0" cy="0"/>
        </a:xfrm>
      </p:grpSpPr>
      <p:sp>
        <p:nvSpPr>
          <p:cNvPr id="114" name="Shape 114"/>
          <p:cNvSpPr/>
          <p:nvPr/>
        </p:nvSpPr>
        <p:spPr>
          <a:xfrm>
            <a:off x="4669117" y="-126998"/>
            <a:ext cx="4736351" cy="528544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5" name="Shape 115"/>
          <p:cNvSpPr/>
          <p:nvPr/>
        </p:nvSpPr>
        <p:spPr>
          <a:xfrm>
            <a:off x="-67233" y="-126998"/>
            <a:ext cx="4736351"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6" name="Shape 116"/>
          <p:cNvSpPr txBox="1">
            <a:spLocks noGrp="1"/>
          </p:cNvSpPr>
          <p:nvPr>
            <p:ph type="title"/>
          </p:nvPr>
        </p:nvSpPr>
        <p:spPr>
          <a:xfrm>
            <a:off x="239057" y="483683"/>
            <a:ext cx="4430060" cy="414470"/>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7" name="Shape 117"/>
          <p:cNvSpPr>
            <a:spLocks noGrp="1"/>
          </p:cNvSpPr>
          <p:nvPr>
            <p:ph type="pic" idx="2"/>
          </p:nvPr>
        </p:nvSpPr>
        <p:spPr>
          <a:xfrm>
            <a:off x="4669117" y="0"/>
            <a:ext cx="4474880" cy="514349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4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18" name="Shape 118"/>
          <p:cNvSpPr txBox="1">
            <a:spLocks noGrp="1"/>
          </p:cNvSpPr>
          <p:nvPr>
            <p:ph type="body" idx="1"/>
          </p:nvPr>
        </p:nvSpPr>
        <p:spPr>
          <a:xfrm>
            <a:off x="239057" y="224619"/>
            <a:ext cx="4430061" cy="229215"/>
          </a:xfrm>
          <a:prstGeom prst="rect">
            <a:avLst/>
          </a:prstGeom>
          <a:noFill/>
          <a:ln>
            <a:noFill/>
          </a:ln>
        </p:spPr>
        <p:txBody>
          <a:bodyPr lIns="91425" tIns="91425" rIns="91425" bIns="91425" anchor="t" anchorCtr="0"/>
          <a:lstStyle>
            <a:lvl1pPr marL="0" marR="0" lvl="0" indent="0" algn="l" rtl="0">
              <a:spcBef>
                <a:spcPts val="200"/>
              </a:spcBef>
              <a:buClr>
                <a:schemeClr val="dk2"/>
              </a:buClr>
              <a:buFont typeface="Arial"/>
              <a:buNone/>
              <a:defRPr sz="10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119" name="Shape 119"/>
          <p:cNvSpPr txBox="1">
            <a:spLocks noGrp="1"/>
          </p:cNvSpPr>
          <p:nvPr>
            <p:ph type="body" idx="3"/>
          </p:nvPr>
        </p:nvSpPr>
        <p:spPr>
          <a:xfrm>
            <a:off x="239057" y="1225717"/>
            <a:ext cx="4430060" cy="914400"/>
          </a:xfrm>
          <a:prstGeom prst="rect">
            <a:avLst/>
          </a:prstGeom>
          <a:noFill/>
          <a:ln>
            <a:noFill/>
          </a:ln>
        </p:spPr>
        <p:txBody>
          <a:bodyPr lIns="91425" tIns="91425" rIns="91425" bIns="91425" anchor="t" anchorCtr="0"/>
          <a:lstStyle>
            <a:lvl1pPr marL="342900" marR="0" lvl="0" indent="-241300" algn="l" rtl="0">
              <a:spcBef>
                <a:spcPts val="320"/>
              </a:spcBef>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742950" marR="0" lvl="1" indent="-196850" algn="l" rtl="0">
              <a:spcBef>
                <a:spcPts val="280"/>
              </a:spcBef>
              <a:buClr>
                <a:schemeClr val="lt1"/>
              </a:buClr>
              <a:buSzPct val="100000"/>
              <a:buFont typeface="Arial"/>
              <a:buChar char="–"/>
              <a:defRPr sz="1400" b="0" i="0" u="none" strike="noStrike" cap="none">
                <a:solidFill>
                  <a:schemeClr val="lt1"/>
                </a:solidFill>
                <a:latin typeface="Source Sans Pro"/>
                <a:ea typeface="Source Sans Pro"/>
                <a:cs typeface="Source Sans Pro"/>
                <a:sym typeface="Source Sans Pro"/>
              </a:defRPr>
            </a:lvl2pPr>
            <a:lvl3pPr marL="1143000" marR="0" lvl="2" indent="-152400" algn="l" rtl="0">
              <a:spcBef>
                <a:spcPts val="240"/>
              </a:spcBef>
              <a:buClr>
                <a:schemeClr val="lt1"/>
              </a:buClr>
              <a:buSzPct val="100000"/>
              <a:buFont typeface="Arial"/>
              <a:buChar char="•"/>
              <a:defRPr sz="1200" b="0" i="0" u="none" strike="noStrike" cap="none">
                <a:solidFill>
                  <a:schemeClr val="lt1"/>
                </a:solidFill>
                <a:latin typeface="Source Sans Pro"/>
                <a:ea typeface="Source Sans Pro"/>
                <a:cs typeface="Source Sans Pro"/>
                <a:sym typeface="Source Sans Pro"/>
              </a:defRPr>
            </a:lvl3pPr>
            <a:lvl4pPr marL="1600200" marR="0" lvl="3"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4pPr>
            <a:lvl5pPr marL="2057400" marR="0" lvl="4"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Custom Layou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2" name="Shape 122"/>
          <p:cNvSpPr/>
          <p:nvPr/>
        </p:nvSpPr>
        <p:spPr>
          <a:xfrm>
            <a:off x="-163870" y="-65547"/>
            <a:ext cx="9447160" cy="5284837"/>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2"/>
              </a:solidFill>
              <a:latin typeface="Source Sans Pro"/>
              <a:ea typeface="Source Sans Pro"/>
              <a:cs typeface="Source Sans Pro"/>
              <a:sym typeface="Source Sans Pro"/>
            </a:endParaRPr>
          </a:p>
        </p:txBody>
      </p:sp>
      <p:sp>
        <p:nvSpPr>
          <p:cNvPr id="123" name="Shape 123"/>
          <p:cNvSpPr txBox="1"/>
          <p:nvPr/>
        </p:nvSpPr>
        <p:spPr>
          <a:xfrm>
            <a:off x="1701800" y="3094038"/>
            <a:ext cx="5689600" cy="46196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a:solidFill>
                  <a:schemeClr val="accent5"/>
                </a:solidFill>
                <a:latin typeface="Arial"/>
                <a:ea typeface="Arial"/>
                <a:cs typeface="Arial"/>
                <a:sym typeface="Arial"/>
              </a:rPr>
              <a:t>A NEW PLATFORM </a:t>
            </a:r>
            <a:r>
              <a:rPr lang="en-US" sz="2400">
                <a:solidFill>
                  <a:schemeClr val="accent1"/>
                </a:solidFill>
                <a:latin typeface="Arial"/>
                <a:ea typeface="Arial"/>
                <a:cs typeface="Arial"/>
                <a:sym typeface="Arial"/>
              </a:rPr>
              <a:t>FOR A NEW ERA</a:t>
            </a:r>
          </a:p>
        </p:txBody>
      </p:sp>
      <p:pic>
        <p:nvPicPr>
          <p:cNvPr id="124" name="Shape 124"/>
          <p:cNvPicPr preferRelativeResize="0"/>
          <p:nvPr/>
        </p:nvPicPr>
        <p:blipFill rotWithShape="1">
          <a:blip r:embed="rId2">
            <a:alphaModFix/>
          </a:blip>
          <a:srcRect r="5547"/>
          <a:stretch/>
        </p:blipFill>
        <p:spPr>
          <a:xfrm>
            <a:off x="1973263" y="1658938"/>
            <a:ext cx="5189536" cy="12604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12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126"/>
        <p:cNvGrpSpPr/>
        <p:nvPr/>
      </p:nvGrpSpPr>
      <p:grpSpPr>
        <a:xfrm>
          <a:off x="0" y="0"/>
          <a:ext cx="0" cy="0"/>
          <a:chOff x="0" y="0"/>
          <a:chExt cx="0" cy="0"/>
        </a:xfrm>
      </p:grpSpPr>
      <p:sp>
        <p:nvSpPr>
          <p:cNvPr id="127" name="Shape 127"/>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a:solidFill>
                <a:schemeClr val="lt1"/>
              </a:solidFill>
              <a:latin typeface="Source Sans Pro"/>
              <a:ea typeface="Source Sans Pro"/>
              <a:cs typeface="Source Sans Pro"/>
              <a:sym typeface="Source Sans Pro"/>
            </a:endParaRPr>
          </a:p>
        </p:txBody>
      </p:sp>
      <p:sp>
        <p:nvSpPr>
          <p:cNvPr id="128" name="Shape 128"/>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a:solidFill>
                  <a:srgbClr val="7F7F7F"/>
                </a:solidFill>
                <a:latin typeface="Arial"/>
                <a:ea typeface="Arial"/>
                <a:cs typeface="Arial"/>
                <a:sym typeface="Arial"/>
              </a:rPr>
              <a:t>© Copyright 2015 Pivotal. All rights reserved.</a:t>
            </a:r>
          </a:p>
        </p:txBody>
      </p:sp>
      <p:pic>
        <p:nvPicPr>
          <p:cNvPr id="129" name="Shape 129"/>
          <p:cNvPicPr preferRelativeResize="0"/>
          <p:nvPr/>
        </p:nvPicPr>
        <p:blipFill rotWithShape="1">
          <a:blip r:embed="rId2">
            <a:alphaModFix/>
          </a:blip>
          <a:srcRect/>
          <a:stretch/>
        </p:blipFill>
        <p:spPr>
          <a:xfrm>
            <a:off x="7941732" y="4713966"/>
            <a:ext cx="957261" cy="219454"/>
          </a:xfrm>
          <a:prstGeom prst="rect">
            <a:avLst/>
          </a:prstGeom>
          <a:noFill/>
          <a:ln>
            <a:noFill/>
          </a:ln>
        </p:spPr>
      </p:pic>
      <p:sp>
        <p:nvSpPr>
          <p:cNvPr id="130" name="Shape 130"/>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1" name="Shape 131"/>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4" name="Shape 134"/>
          <p:cNvSpPr txBox="1">
            <a:spLocks noGrp="1"/>
          </p:cNvSpPr>
          <p:nvPr>
            <p:ph type="body" idx="1"/>
          </p:nvPr>
        </p:nvSpPr>
        <p:spPr>
          <a:xfrm>
            <a:off x="366712" y="1074737"/>
            <a:ext cx="8410499" cy="3383098"/>
          </a:xfrm>
          <a:prstGeom prst="rect">
            <a:avLst/>
          </a:prstGeom>
          <a:noFill/>
          <a:ln>
            <a:noFill/>
          </a:ln>
        </p:spPr>
        <p:txBody>
          <a:bodyPr lIns="91425" tIns="91425" rIns="91425" bIns="91425" anchor="t" anchorCtr="0"/>
          <a:lstStyle>
            <a:lvl1pPr marL="342900" marR="0" lvl="0" indent="-165100" algn="l" rtl="0">
              <a:spcBef>
                <a:spcPts val="1200"/>
              </a:spcBef>
              <a:buClr>
                <a:schemeClr val="lt1"/>
              </a:buClr>
              <a:buSzPct val="100000"/>
              <a:buFont typeface="Noto Sans Symbols"/>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300"/>
              </a:spcBef>
              <a:buClr>
                <a:schemeClr val="lt1"/>
              </a:buClr>
              <a:buSzPct val="100000"/>
              <a:buFont typeface="Verdana"/>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300"/>
              </a:spcBef>
              <a:buClr>
                <a:schemeClr val="lt1"/>
              </a:buClr>
              <a:buSzPct val="100000"/>
              <a:buFont typeface="Verdana"/>
              <a:buChar char="▪"/>
              <a:defRPr sz="2000" b="0" i="0" u="none" strike="noStrike" cap="none">
                <a:solidFill>
                  <a:srgbClr val="878787"/>
                </a:solidFill>
                <a:latin typeface="Source Sans Pro"/>
                <a:ea typeface="Source Sans Pro"/>
                <a:cs typeface="Source Sans Pro"/>
                <a:sym typeface="Source Sans Pro"/>
              </a:defRPr>
            </a:lvl3pPr>
            <a:lvl4pPr marL="1658936" marR="0" lvl="3" indent="-96836"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00"/>
              </a:spcBef>
              <a:buClr>
                <a:schemeClr val="l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5" name="Shape 15"/>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419449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199" y="320039"/>
            <a:ext cx="8229600" cy="363558"/>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457200" y="1108074"/>
            <a:ext cx="8229600" cy="3082924"/>
          </a:xfrm>
          <a:prstGeom prst="rect">
            <a:avLst/>
          </a:prstGeom>
          <a:noFill/>
          <a:ln>
            <a:noFill/>
          </a:ln>
        </p:spPr>
        <p:txBody>
          <a:bodyPr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p:nvPr/>
        </p:nvSpPr>
        <p:spPr>
          <a:xfrm>
            <a:off x="0" y="4629150"/>
            <a:ext cx="9144000" cy="385762"/>
          </a:xfrm>
          <a:prstGeom prst="rect">
            <a:avLst/>
          </a:prstGeom>
          <a:solidFill>
            <a:srgbClr val="00786E"/>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0" name="Shape 20"/>
          <p:cNvSpPr txBox="1"/>
          <p:nvPr/>
        </p:nvSpPr>
        <p:spPr>
          <a:xfrm>
            <a:off x="366712" y="5018448"/>
            <a:ext cx="2274886" cy="92333"/>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00" b="0" i="0" u="none" strike="noStrike" cap="none" dirty="0">
                <a:solidFill>
                  <a:srgbClr val="7F7F7F"/>
                </a:solidFill>
                <a:latin typeface="Arial"/>
                <a:ea typeface="Arial"/>
                <a:cs typeface="Arial"/>
                <a:sym typeface="Arial"/>
              </a:rPr>
              <a:t>© Copyright </a:t>
            </a:r>
            <a:r>
              <a:rPr lang="en-US" sz="600" b="0" i="0" u="none" strike="noStrike" cap="none" dirty="0" smtClean="0">
                <a:solidFill>
                  <a:srgbClr val="7F7F7F"/>
                </a:solidFill>
                <a:latin typeface="Arial"/>
                <a:ea typeface="Arial"/>
                <a:cs typeface="Arial"/>
                <a:sym typeface="Arial"/>
              </a:rPr>
              <a:t>2016 </a:t>
            </a:r>
            <a:r>
              <a:rPr lang="en-US" sz="600" b="0" i="0" u="none" strike="noStrike" cap="none" dirty="0">
                <a:solidFill>
                  <a:srgbClr val="7F7F7F"/>
                </a:solidFill>
                <a:latin typeface="Arial"/>
                <a:ea typeface="Arial"/>
                <a:cs typeface="Arial"/>
                <a:sym typeface="Arial"/>
              </a:rPr>
              <a:t>Pivotal. All rights reserved.</a:t>
            </a:r>
          </a:p>
        </p:txBody>
      </p:sp>
      <p:pic>
        <p:nvPicPr>
          <p:cNvPr id="21" name="Shape 21"/>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22" name="Shape 22"/>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309208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8"/>
        <p:cNvGrpSpPr/>
        <p:nvPr/>
      </p:nvGrpSpPr>
      <p:grpSpPr>
        <a:xfrm>
          <a:off x="0" y="0"/>
          <a:ext cx="0" cy="0"/>
          <a:chOff x="0" y="0"/>
          <a:chExt cx="0" cy="0"/>
        </a:xfrm>
      </p:grpSpPr>
      <p:sp>
        <p:nvSpPr>
          <p:cNvPr id="39" name="Shape 39"/>
          <p:cNvSpPr/>
          <p:nvPr/>
        </p:nvSpPr>
        <p:spPr>
          <a:xfrm>
            <a:off x="-89646" y="-27989"/>
            <a:ext cx="9259047" cy="5220256"/>
          </a:xfrm>
          <a:prstGeom prst="rect">
            <a:avLst/>
          </a:prstGeom>
          <a:solidFill>
            <a:srgbClr val="1B2831"/>
          </a:solidFill>
          <a:ln w="25400" cap="flat" cmpd="sng">
            <a:solidFill>
              <a:srgbClr val="0D645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40" name="Shape 40"/>
          <p:cNvPicPr preferRelativeResize="0"/>
          <p:nvPr/>
        </p:nvPicPr>
        <p:blipFill rotWithShape="1">
          <a:blip r:embed="rId2">
            <a:alphaModFix/>
          </a:blip>
          <a:srcRect/>
          <a:stretch/>
        </p:blipFill>
        <p:spPr>
          <a:xfrm>
            <a:off x="7401984" y="366152"/>
            <a:ext cx="1364190" cy="309289"/>
          </a:xfrm>
          <a:prstGeom prst="rect">
            <a:avLst/>
          </a:prstGeom>
          <a:noFill/>
          <a:ln>
            <a:noFill/>
          </a:ln>
        </p:spPr>
      </p:pic>
      <p:sp>
        <p:nvSpPr>
          <p:cNvPr id="41" name="Shape 41"/>
          <p:cNvSpPr txBox="1">
            <a:spLocks noGrp="1"/>
          </p:cNvSpPr>
          <p:nvPr>
            <p:ph type="ctrTitle"/>
          </p:nvPr>
        </p:nvSpPr>
        <p:spPr>
          <a:xfrm>
            <a:off x="1134020" y="2005053"/>
            <a:ext cx="6530787" cy="1147664"/>
          </a:xfrm>
          <a:prstGeom prst="rect">
            <a:avLst/>
          </a:prstGeom>
          <a:noFill/>
          <a:ln>
            <a:noFill/>
          </a:ln>
        </p:spPr>
        <p:txBody>
          <a:bodyPr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subTitle" idx="1"/>
          </p:nvPr>
        </p:nvSpPr>
        <p:spPr>
          <a:xfrm>
            <a:off x="1134020" y="1586263"/>
            <a:ext cx="6110923" cy="314872"/>
          </a:xfrm>
          <a:prstGeom prst="rect">
            <a:avLst/>
          </a:prstGeom>
          <a:noFill/>
          <a:ln>
            <a:noFill/>
          </a:ln>
        </p:spPr>
        <p:txBody>
          <a:bodyPr lIns="91425" tIns="91425" rIns="91425" bIns="91425" anchor="t" anchorCtr="0"/>
          <a:lstStyle>
            <a:lvl1pPr marL="0" marR="0" lvl="0" indent="0" algn="l" rtl="0">
              <a:spcBef>
                <a:spcPts val="320"/>
              </a:spcBef>
              <a:buClr>
                <a:srgbClr val="43E5D5"/>
              </a:buClr>
              <a:buFont typeface="Arial"/>
              <a:buNone/>
              <a:defRPr sz="1600" b="0" i="0" u="none" strike="noStrike" cap="none">
                <a:solidFill>
                  <a:srgbClr val="43E5D5"/>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43" name="Shape 43"/>
          <p:cNvSpPr txBox="1">
            <a:spLocks noGrp="1"/>
          </p:cNvSpPr>
          <p:nvPr>
            <p:ph type="body" idx="2"/>
          </p:nvPr>
        </p:nvSpPr>
        <p:spPr>
          <a:xfrm>
            <a:off x="1134020" y="3315823"/>
            <a:ext cx="7881472" cy="345128"/>
          </a:xfrm>
          <a:prstGeom prst="rect">
            <a:avLst/>
          </a:prstGeom>
          <a:noFill/>
          <a:ln>
            <a:noFill/>
          </a:ln>
        </p:spPr>
        <p:txBody>
          <a:bodyPr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50"/>
        <p:cNvGrpSpPr/>
        <p:nvPr/>
      </p:nvGrpSpPr>
      <p:grpSpPr>
        <a:xfrm>
          <a:off x="0" y="0"/>
          <a:ext cx="0" cy="0"/>
          <a:chOff x="0" y="0"/>
          <a:chExt cx="0" cy="0"/>
        </a:xfrm>
      </p:grpSpPr>
      <p:sp>
        <p:nvSpPr>
          <p:cNvPr id="51" name="Shape 51"/>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52" name="Shape 52"/>
          <p:cNvSpPr>
            <a:spLocks noGrp="1"/>
          </p:cNvSpPr>
          <p:nvPr>
            <p:ph type="pic" idx="2"/>
          </p:nvPr>
        </p:nvSpPr>
        <p:spPr>
          <a:xfrm>
            <a:off x="0" y="0"/>
            <a:ext cx="9144000" cy="51434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3" name="Shape 53"/>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1117708" y="998561"/>
            <a:ext cx="5828552" cy="481695"/>
          </a:xfrm>
          <a:prstGeom prst="rect">
            <a:avLst/>
          </a:prstGeom>
          <a:noFill/>
          <a:ln>
            <a:noFill/>
          </a:ln>
        </p:spPr>
        <p:txBody>
          <a:bodyPr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55"/>
        <p:cNvGrpSpPr/>
        <p:nvPr/>
      </p:nvGrpSpPr>
      <p:grpSpPr>
        <a:xfrm>
          <a:off x="0" y="0"/>
          <a:ext cx="0" cy="0"/>
          <a:chOff x="0" y="0"/>
          <a:chExt cx="0" cy="0"/>
        </a:xfrm>
      </p:grpSpPr>
      <p:sp>
        <p:nvSpPr>
          <p:cNvPr id="56" name="Shape 56"/>
          <p:cNvSpPr/>
          <p:nvPr/>
        </p:nvSpPr>
        <p:spPr>
          <a:xfrm>
            <a:off x="0" y="0"/>
            <a:ext cx="10167471" cy="5143499"/>
          </a:xfrm>
          <a:prstGeom prst="rect">
            <a:avLst/>
          </a:prstGeom>
          <a:solidFill>
            <a:schemeClr val="dk2"/>
          </a:solidFill>
          <a:ln w="25400" cap="flat" cmpd="sng">
            <a:solidFill>
              <a:srgbClr val="1B1B1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0A1215"/>
              </a:solidFill>
              <a:latin typeface="Source Sans Pro"/>
              <a:ea typeface="Source Sans Pro"/>
              <a:cs typeface="Source Sans Pro"/>
              <a:sym typeface="Source Sans Pro"/>
            </a:endParaRPr>
          </a:p>
        </p:txBody>
      </p:sp>
      <p:sp>
        <p:nvSpPr>
          <p:cNvPr id="57" name="Shape 57"/>
          <p:cNvSpPr>
            <a:spLocks noGrp="1"/>
          </p:cNvSpPr>
          <p:nvPr>
            <p:ph type="pic" idx="2"/>
          </p:nvPr>
        </p:nvSpPr>
        <p:spPr>
          <a:xfrm>
            <a:off x="0" y="1756833"/>
            <a:ext cx="9144000" cy="3386666"/>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title"/>
          </p:nvPr>
        </p:nvSpPr>
        <p:spPr>
          <a:xfrm>
            <a:off x="1117708" y="407953"/>
            <a:ext cx="6947615" cy="585513"/>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1677241" y="998561"/>
            <a:ext cx="5828552" cy="481695"/>
          </a:xfrm>
          <a:prstGeom prst="rect">
            <a:avLst/>
          </a:prstGeom>
          <a:noFill/>
          <a:ln>
            <a:noFill/>
          </a:ln>
        </p:spPr>
        <p:txBody>
          <a:bodyPr lIns="91425" tIns="91425" rIns="91425" bIns="91425" anchor="t" anchorCtr="0"/>
          <a:lstStyle>
            <a:lvl1pPr marL="0" marR="0" lvl="0" indent="0" algn="ctr"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199" y="87914"/>
            <a:ext cx="6662271" cy="857250"/>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0" marR="0" lvl="0"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63" name="Shape 63"/>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7" name="Shape 67"/>
          <p:cNvSpPr txBox="1">
            <a:spLocks noGrp="1"/>
          </p:cNvSpPr>
          <p:nvPr>
            <p:ph type="body" idx="2"/>
          </p:nvPr>
        </p:nvSpPr>
        <p:spPr>
          <a:xfrm>
            <a:off x="4648200" y="1200150"/>
            <a:ext cx="4038599" cy="3394472"/>
          </a:xfrm>
          <a:prstGeom prst="rect">
            <a:avLst/>
          </a:prstGeom>
          <a:noFill/>
          <a:ln>
            <a:noFill/>
          </a:ln>
        </p:spPr>
        <p:txBody>
          <a:bodyPr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68" name="Shape 68"/>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a:off x="457200" y="1200150"/>
            <a:ext cx="4038599" cy="3394472"/>
          </a:xfrm>
          <a:prstGeom prst="rect">
            <a:avLst/>
          </a:prstGeom>
          <a:noFill/>
          <a:ln>
            <a:noFill/>
          </a:ln>
        </p:spPr>
        <p:txBody>
          <a:bodyPr lIns="91425" tIns="91425" rIns="91425" bIns="91425" anchor="t" anchorCtr="0"/>
          <a:lstStyle>
            <a:lvl1pPr marL="0" marR="0" lvl="0" indent="0" algn="l" rtl="0">
              <a:spcBef>
                <a:spcPts val="320"/>
              </a:spcBef>
              <a:spcAft>
                <a:spcPts val="600"/>
              </a:spcAft>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8" name="Shape 78"/>
          <p:cNvSpPr txBox="1">
            <a:spLocks noGrp="1"/>
          </p:cNvSpPr>
          <p:nvPr>
            <p:ph type="body" idx="2"/>
          </p:nvPr>
        </p:nvSpPr>
        <p:spPr>
          <a:xfrm>
            <a:off x="4662394" y="3832344"/>
            <a:ext cx="4070350" cy="665161"/>
          </a:xfrm>
          <a:prstGeom prst="rect">
            <a:avLst/>
          </a:prstGeom>
          <a:noFill/>
          <a:ln>
            <a:noFill/>
          </a:ln>
        </p:spPr>
        <p:txBody>
          <a:bodyPr lIns="91425" tIns="91425" rIns="91425" bIns="91425" anchor="t" anchorCtr="0"/>
          <a:lstStyle>
            <a:lvl1pPr marL="0" marR="0" lvl="0" indent="0" algn="l" rtl="0">
              <a:spcBef>
                <a:spcPts val="220"/>
              </a:spcBef>
              <a:buClr>
                <a:srgbClr val="BFBFBF"/>
              </a:buClr>
              <a:buFont typeface="Arial"/>
              <a:buNone/>
              <a:defRPr sz="1100" b="0" i="1" u="none" strike="noStrike" cap="none">
                <a:solidFill>
                  <a:srgbClr val="BFBFBF"/>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20"/>
              </a:spcBef>
              <a:buClr>
                <a:srgbClr val="878787"/>
              </a:buClr>
              <a:buFont typeface="Arial"/>
              <a:buNone/>
              <a:defRPr sz="11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79" name="Shape 79"/>
          <p:cNvSpPr>
            <a:spLocks noGrp="1"/>
          </p:cNvSpPr>
          <p:nvPr>
            <p:ph type="pic" idx="3"/>
          </p:nvPr>
        </p:nvSpPr>
        <p:spPr>
          <a:xfrm>
            <a:off x="4662487" y="1200150"/>
            <a:ext cx="4070350" cy="2430555"/>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80" name="Shape 80"/>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3" name="Shape 83"/>
          <p:cNvSpPr txBox="1">
            <a:spLocks noGrp="1"/>
          </p:cNvSpPr>
          <p:nvPr>
            <p:ph type="body" idx="1"/>
          </p:nvPr>
        </p:nvSpPr>
        <p:spPr>
          <a:xfrm>
            <a:off x="457200" y="1151334"/>
            <a:ext cx="4040187"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4" name="Shape 84"/>
          <p:cNvSpPr txBox="1">
            <a:spLocks noGrp="1"/>
          </p:cNvSpPr>
          <p:nvPr>
            <p:ph type="body" idx="2"/>
          </p:nvPr>
        </p:nvSpPr>
        <p:spPr>
          <a:xfrm>
            <a:off x="457200" y="2016580"/>
            <a:ext cx="4040187"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85" name="Shape 85"/>
          <p:cNvSpPr txBox="1">
            <a:spLocks noGrp="1"/>
          </p:cNvSpPr>
          <p:nvPr>
            <p:ph type="body" idx="3"/>
          </p:nvPr>
        </p:nvSpPr>
        <p:spPr>
          <a:xfrm>
            <a:off x="4645026" y="1151334"/>
            <a:ext cx="4041774" cy="753599"/>
          </a:xfrm>
          <a:prstGeom prst="rect">
            <a:avLst/>
          </a:prstGeom>
          <a:noFill/>
          <a:ln>
            <a:noFill/>
          </a:ln>
        </p:spPr>
        <p:txBody>
          <a:bodyPr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6" name="Shape 86"/>
          <p:cNvSpPr txBox="1">
            <a:spLocks noGrp="1"/>
          </p:cNvSpPr>
          <p:nvPr>
            <p:ph type="body" idx="4"/>
          </p:nvPr>
        </p:nvSpPr>
        <p:spPr>
          <a:xfrm>
            <a:off x="4645026" y="2016580"/>
            <a:ext cx="4041774" cy="2578042"/>
          </a:xfrm>
          <a:prstGeom prst="rect">
            <a:avLst/>
          </a:prstGeom>
          <a:noFill/>
          <a:ln>
            <a:noFill/>
          </a:ln>
        </p:spPr>
        <p:txBody>
          <a:bodyPr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87" name="Shape 87"/>
          <p:cNvCxnSpPr/>
          <p:nvPr/>
        </p:nvCxnSpPr>
        <p:spPr>
          <a:xfrm>
            <a:off x="0" y="952605"/>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3"/>
        <p:cNvGrpSpPr/>
        <p:nvPr/>
      </p:nvGrpSpPr>
      <p:grpSpPr>
        <a:xfrm>
          <a:off x="0" y="0"/>
          <a:ext cx="0" cy="0"/>
          <a:chOff x="0" y="0"/>
          <a:chExt cx="0" cy="0"/>
        </a:xfrm>
      </p:grpSpPr>
      <p:sp>
        <p:nvSpPr>
          <p:cNvPr id="94" name="Shape 94"/>
          <p:cNvSpPr/>
          <p:nvPr/>
        </p:nvSpPr>
        <p:spPr>
          <a:xfrm>
            <a:off x="-67234" y="-126998"/>
            <a:ext cx="9226176" cy="5285440"/>
          </a:xfrm>
          <a:prstGeom prst="rect">
            <a:avLst/>
          </a:prstGeom>
          <a:solidFill>
            <a:srgbClr val="97ACB5"/>
          </a:solidFill>
          <a:ln>
            <a:noFill/>
          </a:ln>
        </p:spPr>
        <p:txBody>
          <a:bodyPr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95" name="Shape 95"/>
          <p:cNvSpPr txBox="1">
            <a:spLocks noGrp="1"/>
          </p:cNvSpPr>
          <p:nvPr>
            <p:ph type="title"/>
          </p:nvPr>
        </p:nvSpPr>
        <p:spPr>
          <a:xfrm>
            <a:off x="239056" y="465166"/>
            <a:ext cx="8516470" cy="376791"/>
          </a:xfrm>
          <a:prstGeom prst="rect">
            <a:avLst/>
          </a:prstGeom>
          <a:noFill/>
          <a:ln>
            <a:noFill/>
          </a:ln>
        </p:spPr>
        <p:txBody>
          <a:bodyPr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6" name="Shape 96"/>
          <p:cNvSpPr>
            <a:spLocks noGrp="1"/>
          </p:cNvSpPr>
          <p:nvPr>
            <p:ph type="pic" idx="2"/>
          </p:nvPr>
        </p:nvSpPr>
        <p:spPr>
          <a:xfrm>
            <a:off x="-82176" y="1105646"/>
            <a:ext cx="9226176" cy="4037852"/>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Source Sans Pro"/>
              <a:buNone/>
              <a:defRPr sz="3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Clr>
                <a:schemeClr val="dk1"/>
              </a:buClr>
              <a:buFont typeface="Source Sans Pro"/>
              <a:buNone/>
              <a:defRPr sz="2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Clr>
                <a:schemeClr val="dk1"/>
              </a:buClr>
              <a:buFont typeface="Source Sans Pro"/>
              <a:buNone/>
              <a:defRPr sz="24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Clr>
                <a:schemeClr val="dk1"/>
              </a:buClr>
              <a:buFont typeface="Source Sans Pro"/>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97" name="Shape 97"/>
          <p:cNvSpPr txBox="1">
            <a:spLocks noGrp="1"/>
          </p:cNvSpPr>
          <p:nvPr>
            <p:ph type="body" idx="1"/>
          </p:nvPr>
        </p:nvSpPr>
        <p:spPr>
          <a:xfrm>
            <a:off x="239056" y="157381"/>
            <a:ext cx="8516470" cy="229215"/>
          </a:xfrm>
          <a:prstGeom prst="rect">
            <a:avLst/>
          </a:prstGeom>
          <a:noFill/>
          <a:ln>
            <a:noFill/>
          </a:ln>
        </p:spPr>
        <p:txBody>
          <a:bodyPr lIns="91425" tIns="91425" rIns="91425" bIns="91425" anchor="t" anchorCtr="0"/>
          <a:lstStyle>
            <a:lvl1pPr marL="0" marR="0" lvl="0" indent="0" algn="l" rtl="0">
              <a:spcBef>
                <a:spcPts val="240"/>
              </a:spcBef>
              <a:buClr>
                <a:schemeClr val="dk2"/>
              </a:buClr>
              <a:buFont typeface="Arial"/>
              <a:buNone/>
              <a:defRPr sz="12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199" y="342231"/>
            <a:ext cx="6662271" cy="363558"/>
          </a:xfrm>
          <a:prstGeom prst="rect">
            <a:avLst/>
          </a:prstGeom>
          <a:noFill/>
          <a:ln>
            <a:noFill/>
          </a:ln>
        </p:spPr>
        <p:txBody>
          <a:bodyPr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519380"/>
            <a:ext cx="8229600" cy="3075242"/>
          </a:xfrm>
          <a:prstGeom prst="rect">
            <a:avLst/>
          </a:prstGeom>
          <a:noFill/>
          <a:ln>
            <a:noFill/>
          </a:ln>
        </p:spPr>
        <p:txBody>
          <a:bodyPr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6" r:id="rId3"/>
    <p:sldLayoutId id="2147483657" r:id="rId4"/>
    <p:sldLayoutId id="2147483658" r:id="rId5"/>
    <p:sldLayoutId id="2147483659" r:id="rId6"/>
    <p:sldLayoutId id="2147483661" r:id="rId7"/>
    <p:sldLayoutId id="2147483662" r:id="rId8"/>
    <p:sldLayoutId id="2147483664" r:id="rId9"/>
    <p:sldLayoutId id="2147483666" r:id="rId10"/>
    <p:sldLayoutId id="2147483667" r:id="rId11"/>
    <p:sldLayoutId id="2147483668" r:id="rId12"/>
    <p:sldLayoutId id="2147483669" r:id="rId13"/>
    <p:sldLayoutId id="2147483670"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s://github.com/mgunter-pivotal/cf-bosh-workshop.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5" y="1487155"/>
            <a:ext cx="4854081"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0" i="0" u="none" strike="noStrike" cap="none" dirty="0">
                <a:solidFill>
                  <a:schemeClr val="lt1"/>
                </a:solidFill>
                <a:latin typeface="Roboto"/>
                <a:ea typeface="Roboto"/>
                <a:cs typeface="Roboto"/>
                <a:sym typeface="Roboto"/>
              </a:rPr>
              <a:t>BOSH </a:t>
            </a:r>
            <a:r>
              <a:rPr lang="en-US" sz="4000" dirty="0" smtClean="0">
                <a:solidFill>
                  <a:schemeClr val="lt1"/>
                </a:solidFill>
                <a:latin typeface="Roboto"/>
                <a:ea typeface="Roboto"/>
                <a:cs typeface="Roboto"/>
                <a:sym typeface="Roboto"/>
              </a:rPr>
              <a:t>1-Day</a:t>
            </a:r>
            <a:br>
              <a:rPr lang="en-US" sz="4000" dirty="0" smtClean="0">
                <a:solidFill>
                  <a:schemeClr val="lt1"/>
                </a:solidFill>
                <a:latin typeface="Roboto"/>
                <a:ea typeface="Roboto"/>
                <a:cs typeface="Roboto"/>
                <a:sym typeface="Roboto"/>
              </a:rPr>
            </a:br>
            <a:r>
              <a:rPr lang="en-US" sz="4000" dirty="0" smtClean="0">
                <a:solidFill>
                  <a:schemeClr val="lt1"/>
                </a:solidFill>
                <a:latin typeface="Roboto"/>
                <a:ea typeface="Roboto"/>
                <a:cs typeface="Roboto"/>
                <a:sym typeface="Roboto"/>
              </a:rPr>
              <a:t>Workshop</a:t>
            </a:r>
            <a:endParaRPr sz="4000" b="0" i="0" u="none" strike="noStrike" cap="none" dirty="0">
              <a:solidFill>
                <a:schemeClr val="lt1"/>
              </a:solidFill>
              <a:latin typeface="Roboto"/>
              <a:ea typeface="Roboto"/>
              <a:cs typeface="Roboto"/>
              <a:sym typeface="Roboto"/>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p:cNvPicPr preferRelativeResize="0"/>
          <p:nvPr/>
        </p:nvPicPr>
        <p:blipFill rotWithShape="1">
          <a:blip r:embed="rId4">
            <a:alphaModFix/>
          </a:blip>
          <a:srcRect/>
          <a:stretch/>
        </p:blipFill>
        <p:spPr>
          <a:xfrm>
            <a:off x="566612" y="0"/>
            <a:ext cx="2045955" cy="801793"/>
          </a:xfrm>
          <a:prstGeom prst="rect">
            <a:avLst/>
          </a:prstGeom>
          <a:noFill/>
          <a:ln>
            <a:noFill/>
          </a:ln>
        </p:spPr>
      </p:pic>
      <p:sp>
        <p:nvSpPr>
          <p:cNvPr id="3" name="TextBox 2"/>
          <p:cNvSpPr txBox="1"/>
          <p:nvPr/>
        </p:nvSpPr>
        <p:spPr>
          <a:xfrm>
            <a:off x="969414" y="3713403"/>
            <a:ext cx="1830825" cy="523220"/>
          </a:xfrm>
          <a:prstGeom prst="rect">
            <a:avLst/>
          </a:prstGeom>
          <a:noFill/>
        </p:spPr>
        <p:txBody>
          <a:bodyPr wrap="none" rtlCol="0">
            <a:spAutoFit/>
          </a:bodyPr>
          <a:lstStyle/>
          <a:p>
            <a:r>
              <a:rPr lang="en-US" dirty="0" smtClean="0">
                <a:solidFill>
                  <a:schemeClr val="bg1"/>
                </a:solidFill>
              </a:rPr>
              <a:t>Matt Gunter </a:t>
            </a:r>
          </a:p>
          <a:p>
            <a:r>
              <a:rPr lang="en-US" dirty="0" err="1" smtClean="0">
                <a:solidFill>
                  <a:schemeClr val="bg1"/>
                </a:solidFill>
              </a:rPr>
              <a:t>Sr</a:t>
            </a:r>
            <a:r>
              <a:rPr lang="en-US" dirty="0" smtClean="0">
                <a:solidFill>
                  <a:schemeClr val="bg1"/>
                </a:solidFill>
              </a:rPr>
              <a:t> Platform Architect</a:t>
            </a:r>
            <a:endParaRPr lang="en-US" dirty="0">
              <a:solidFill>
                <a:schemeClr val="bg1"/>
              </a:solidFill>
            </a:endParaRPr>
          </a:p>
        </p:txBody>
      </p:sp>
      <p:sp>
        <p:nvSpPr>
          <p:cNvPr id="8" name="TextBox 7"/>
          <p:cNvSpPr txBox="1"/>
          <p:nvPr/>
        </p:nvSpPr>
        <p:spPr>
          <a:xfrm>
            <a:off x="969414" y="4389023"/>
            <a:ext cx="2044149" cy="523220"/>
          </a:xfrm>
          <a:prstGeom prst="rect">
            <a:avLst/>
          </a:prstGeom>
          <a:noFill/>
        </p:spPr>
        <p:txBody>
          <a:bodyPr wrap="none" rtlCol="0">
            <a:spAutoFit/>
          </a:bodyPr>
          <a:lstStyle/>
          <a:p>
            <a:r>
              <a:rPr lang="en-US" dirty="0" smtClean="0">
                <a:solidFill>
                  <a:schemeClr val="bg1"/>
                </a:solidFill>
              </a:rPr>
              <a:t>Mike Wright</a:t>
            </a:r>
          </a:p>
          <a:p>
            <a:r>
              <a:rPr lang="en-US" dirty="0" smtClean="0">
                <a:solidFill>
                  <a:schemeClr val="bg1"/>
                </a:solidFill>
              </a:rPr>
              <a:t>Southeast PA Manager</a:t>
            </a:r>
            <a:endParaRPr lang="en-US" dirty="0">
              <a:solidFill>
                <a:schemeClr val="bg1"/>
              </a:solidFill>
            </a:endParaRPr>
          </a:p>
        </p:txBody>
      </p:sp>
    </p:spTree>
    <p:extLst>
      <p:ext uri="{BB962C8B-B14F-4D97-AF65-F5344CB8AC3E}">
        <p14:creationId xmlns:p14="http://schemas.microsoft.com/office/powerpoint/2010/main" val="1849704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67"/>
          <p:cNvSpPr/>
          <p:nvPr/>
        </p:nvSpPr>
        <p:spPr>
          <a:xfrm>
            <a:off x="9168" y="945399"/>
            <a:ext cx="2692798" cy="3571800"/>
          </a:xfrm>
          <a:prstGeom prst="roundRect">
            <a:avLst>
              <a:gd name="adj" fmla="val 4689"/>
            </a:avLst>
          </a:prstGeom>
          <a:gradFill>
            <a:gsLst>
              <a:gs pos="0">
                <a:srgbClr val="DDDDDD">
                  <a:alpha val="73333"/>
                </a:srgbClr>
              </a:gs>
              <a:gs pos="100000">
                <a:srgbClr val="FFFFFF">
                  <a:alpha val="73333"/>
                </a:srgbClr>
              </a:gs>
            </a:gsLst>
            <a:lin ang="20987100" scaled="0"/>
          </a:gradFill>
          <a:ln>
            <a:noFill/>
          </a:ln>
        </p:spPr>
        <p:txBody>
          <a:bodyPr lIns="50800" tIns="50800" rIns="50800" bIns="50800" anchor="ctr" anchorCtr="0">
            <a:noAutofit/>
          </a:bodyPr>
          <a:lstStyle/>
          <a:p>
            <a:pPr marL="0" marR="0" lvl="0" indent="0" algn="ctr" rtl="0">
              <a:spcBef>
                <a:spcPts val="0"/>
              </a:spcBef>
              <a:buClr>
                <a:schemeClr val="dk1"/>
              </a:buClr>
              <a:buFont typeface="Source Sans Pro"/>
              <a:buNone/>
            </a:pPr>
            <a:endParaRPr sz="1800" b="0" i="0" u="none" strike="noStrike" cap="none">
              <a:solidFill>
                <a:srgbClr val="4D4D4D"/>
              </a:solidFill>
              <a:latin typeface="Arial"/>
              <a:ea typeface="Arial"/>
              <a:cs typeface="Arial"/>
              <a:sym typeface="Arial"/>
            </a:endParaRPr>
          </a:p>
        </p:txBody>
      </p:sp>
      <p:sp>
        <p:nvSpPr>
          <p:cNvPr id="2" name="Título 1"/>
          <p:cNvSpPr>
            <a:spLocks noGrp="1"/>
          </p:cNvSpPr>
          <p:nvPr>
            <p:ph type="title"/>
          </p:nvPr>
        </p:nvSpPr>
        <p:spPr>
          <a:xfrm>
            <a:off x="161638" y="320039"/>
            <a:ext cx="8728230" cy="363558"/>
          </a:xfrm>
        </p:spPr>
        <p:txBody>
          <a:bodyPr/>
          <a:lstStyle/>
          <a:p>
            <a:r>
              <a:rPr lang="en-US" dirty="0" smtClean="0">
                <a:solidFill>
                  <a:srgbClr val="138A7E"/>
                </a:solidFill>
              </a:rPr>
              <a:t>Designed to “rule them all”</a:t>
            </a:r>
            <a:endParaRPr lang="en" dirty="0">
              <a:solidFill>
                <a:srgbClr val="138A7E"/>
              </a:solidFill>
            </a:endParaRPr>
          </a:p>
        </p:txBody>
      </p:sp>
      <p:pic>
        <p:nvPicPr>
          <p:cNvPr id="5" name="Shape 160"/>
          <p:cNvPicPr preferRelativeResize="0"/>
          <p:nvPr/>
        </p:nvPicPr>
        <p:blipFill rotWithShape="1">
          <a:blip r:embed="rId3">
            <a:alphaModFix/>
          </a:blip>
          <a:srcRect/>
          <a:stretch/>
        </p:blipFill>
        <p:spPr>
          <a:xfrm>
            <a:off x="2240181" y="921183"/>
            <a:ext cx="6903819" cy="3668381"/>
          </a:xfrm>
          <a:prstGeom prst="rect">
            <a:avLst/>
          </a:prstGeom>
          <a:noFill/>
          <a:ln>
            <a:noFill/>
          </a:ln>
        </p:spPr>
      </p:pic>
      <p:grpSp>
        <p:nvGrpSpPr>
          <p:cNvPr id="7" name="Agrupar 6"/>
          <p:cNvGrpSpPr/>
          <p:nvPr/>
        </p:nvGrpSpPr>
        <p:grpSpPr>
          <a:xfrm>
            <a:off x="161638" y="1039633"/>
            <a:ext cx="2041799" cy="3345313"/>
            <a:chOff x="161638" y="1039633"/>
            <a:chExt cx="2041799" cy="3345313"/>
          </a:xfrm>
        </p:grpSpPr>
        <p:sp>
          <p:nvSpPr>
            <p:cNvPr id="8" name="Shape 169"/>
            <p:cNvSpPr/>
            <p:nvPr/>
          </p:nvSpPr>
          <p:spPr>
            <a:xfrm>
              <a:off x="161638" y="1039633"/>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Provision services, not machines</a:t>
              </a:r>
            </a:p>
          </p:txBody>
        </p:sp>
        <p:sp>
          <p:nvSpPr>
            <p:cNvPr id="9" name="Shape 170"/>
            <p:cNvSpPr/>
            <p:nvPr/>
          </p:nvSpPr>
          <p:spPr>
            <a:xfrm>
              <a:off x="161638" y="1649233"/>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dirty="0">
                  <a:solidFill>
                    <a:srgbClr val="29756E"/>
                  </a:solidFill>
                  <a:latin typeface="Arial"/>
                  <a:ea typeface="Arial"/>
                  <a:cs typeface="Arial"/>
                  <a:sym typeface="Arial"/>
                </a:rPr>
                <a:t>Enables continuous delivery</a:t>
              </a:r>
            </a:p>
          </p:txBody>
        </p:sp>
        <p:sp>
          <p:nvSpPr>
            <p:cNvPr id="10" name="Shape 171"/>
            <p:cNvSpPr/>
            <p:nvPr/>
          </p:nvSpPr>
          <p:spPr>
            <a:xfrm>
              <a:off x="161638" y="2291185"/>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dirty="0">
                  <a:solidFill>
                    <a:srgbClr val="29756E"/>
                  </a:solidFill>
                  <a:latin typeface="Arial"/>
                  <a:ea typeface="Arial"/>
                  <a:cs typeface="Arial"/>
                  <a:sym typeface="Arial"/>
                </a:rPr>
                <a:t>Cloud-agnostic view of Platform Ops</a:t>
              </a:r>
            </a:p>
          </p:txBody>
        </p:sp>
        <p:sp>
          <p:nvSpPr>
            <p:cNvPr id="11" name="Shape 172"/>
            <p:cNvSpPr/>
            <p:nvPr/>
          </p:nvSpPr>
          <p:spPr>
            <a:xfrm>
              <a:off x="161638" y="2971766"/>
              <a:ext cx="2041799" cy="5421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Holistic Toolchain for “rule them all"</a:t>
              </a:r>
            </a:p>
          </p:txBody>
        </p:sp>
        <p:sp>
          <p:nvSpPr>
            <p:cNvPr id="12" name="Shape 173"/>
            <p:cNvSpPr/>
            <p:nvPr/>
          </p:nvSpPr>
          <p:spPr>
            <a:xfrm>
              <a:off x="161638" y="3614246"/>
              <a:ext cx="2041799" cy="770700"/>
            </a:xfrm>
            <a:prstGeom prst="rect">
              <a:avLst/>
            </a:prstGeom>
            <a:noFill/>
            <a:ln>
              <a:noFill/>
            </a:ln>
          </p:spPr>
          <p:txBody>
            <a:bodyPr lIns="0" tIns="0" rIns="0" bIns="0" anchor="t" anchorCtr="0">
              <a:noAutofit/>
            </a:bodyPr>
            <a:lstStyle/>
            <a:p>
              <a:pPr marL="0" marR="0" lvl="0" indent="0" algn="l" rtl="0">
                <a:spcBef>
                  <a:spcPts val="0"/>
                </a:spcBef>
                <a:buClr>
                  <a:srgbClr val="29756E"/>
                </a:buClr>
                <a:buSzPct val="25000"/>
                <a:buFont typeface="Arial"/>
                <a:buNone/>
              </a:pPr>
              <a:r>
                <a:rPr lang="en-US" sz="1500" b="0" i="0" u="none" strike="noStrike" cap="none">
                  <a:solidFill>
                    <a:srgbClr val="29756E"/>
                  </a:solidFill>
                  <a:latin typeface="Arial"/>
                  <a:ea typeface="Arial"/>
                  <a:cs typeface="Arial"/>
                  <a:sym typeface="Arial"/>
                </a:rPr>
                <a:t>Eliminate bespoke automation on top of config management</a:t>
              </a:r>
            </a:p>
          </p:txBody>
        </p:sp>
      </p:grpSp>
    </p:spTree>
    <p:extLst>
      <p:ext uri="{BB962C8B-B14F-4D97-AF65-F5344CB8AC3E}">
        <p14:creationId xmlns:p14="http://schemas.microsoft.com/office/powerpoint/2010/main" val="33743426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 the Environment for the Labs</a:t>
            </a:r>
            <a:endParaRPr lang="en-US" dirty="0"/>
          </a:p>
        </p:txBody>
      </p:sp>
      <p:sp>
        <p:nvSpPr>
          <p:cNvPr id="3" name="Text Placeholder 2"/>
          <p:cNvSpPr>
            <a:spLocks noGrp="1"/>
          </p:cNvSpPr>
          <p:nvPr>
            <p:ph type="body" idx="1"/>
          </p:nvPr>
        </p:nvSpPr>
        <p:spPr/>
        <p:txBody>
          <a:bodyPr/>
          <a:lstStyle/>
          <a:p>
            <a:r>
              <a:rPr lang="en-US" dirty="0" smtClean="0"/>
              <a:t>Download bosh-lite</a:t>
            </a:r>
          </a:p>
          <a:p>
            <a:r>
              <a:rPr lang="en-US" dirty="0" smtClean="0"/>
              <a:t>Download </a:t>
            </a:r>
            <a:r>
              <a:rPr lang="en-US" dirty="0" err="1" smtClean="0"/>
              <a:t>PcfDev</a:t>
            </a:r>
            <a:endParaRPr lang="en-US" dirty="0" smtClean="0"/>
          </a:p>
          <a:p>
            <a:r>
              <a:rPr lang="en-US" dirty="0" smtClean="0"/>
              <a:t>Install “Tree”</a:t>
            </a:r>
          </a:p>
          <a:p>
            <a:r>
              <a:rPr lang="en-US" dirty="0" err="1" smtClean="0"/>
              <a:t>Git</a:t>
            </a:r>
            <a:r>
              <a:rPr lang="en-US" dirty="0" smtClean="0"/>
              <a:t> clone</a:t>
            </a:r>
          </a:p>
          <a:p>
            <a:pPr lvl="1"/>
            <a:r>
              <a:rPr lang="en-US" sz="2000" dirty="0">
                <a:hlinkClick r:id="rId2"/>
              </a:rPr>
              <a:t>https://github.com/mgunter-pivotal/cf-bosh-</a:t>
            </a:r>
            <a:r>
              <a:rPr lang="en-US" sz="2000" dirty="0" smtClean="0">
                <a:hlinkClick r:id="rId2"/>
              </a:rPr>
              <a:t>workshop.git</a:t>
            </a:r>
            <a:endParaRPr lang="en-US" sz="2000" dirty="0" smtClean="0"/>
          </a:p>
          <a:p>
            <a:pPr lvl="1"/>
            <a:r>
              <a:rPr lang="en-US" sz="2000" dirty="0"/>
              <a:t>https://</a:t>
            </a:r>
            <a:r>
              <a:rPr lang="en-US" sz="2000" dirty="0" err="1"/>
              <a:t>github.com</a:t>
            </a:r>
            <a:r>
              <a:rPr lang="en-US" sz="2000" dirty="0"/>
              <a:t>/</a:t>
            </a:r>
            <a:r>
              <a:rPr lang="en-US" sz="2000" dirty="0" err="1"/>
              <a:t>cloudfoundry</a:t>
            </a:r>
            <a:r>
              <a:rPr lang="en-US" sz="2000" dirty="0"/>
              <a:t>-samples/spring-</a:t>
            </a:r>
            <a:r>
              <a:rPr lang="en-US" sz="2000" dirty="0" err="1"/>
              <a:t>music.git</a:t>
            </a:r>
            <a:endParaRPr lang="en-US" sz="2000" dirty="0"/>
          </a:p>
        </p:txBody>
      </p:sp>
    </p:spTree>
    <p:extLst>
      <p:ext uri="{BB962C8B-B14F-4D97-AF65-F5344CB8AC3E}">
        <p14:creationId xmlns:p14="http://schemas.microsoft.com/office/powerpoint/2010/main" val="206865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08200" y="2184400"/>
            <a:ext cx="6413500" cy="22479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VBox</a:t>
            </a:r>
            <a:endParaRPr lang="en-US" dirty="0">
              <a:solidFill>
                <a:schemeClr val="tx1"/>
              </a:solidFill>
            </a:endParaRPr>
          </a:p>
        </p:txBody>
      </p:sp>
      <p:pic>
        <p:nvPicPr>
          <p:cNvPr id="34" name="Picture 33"/>
          <p:cNvPicPr>
            <a:picLocks noChangeAspect="1"/>
          </p:cNvPicPr>
          <p:nvPr/>
        </p:nvPicPr>
        <p:blipFill>
          <a:blip r:embed="rId3"/>
          <a:stretch>
            <a:fillRect/>
          </a:stretch>
        </p:blipFill>
        <p:spPr>
          <a:xfrm>
            <a:off x="4775200" y="2199216"/>
            <a:ext cx="1473790" cy="960967"/>
          </a:xfrm>
          <a:prstGeom prst="rect">
            <a:avLst/>
          </a:prstGeom>
        </p:spPr>
      </p:pic>
      <p:sp>
        <p:nvSpPr>
          <p:cNvPr id="2" name="Title 1"/>
          <p:cNvSpPr>
            <a:spLocks noGrp="1"/>
          </p:cNvSpPr>
          <p:nvPr>
            <p:ph type="title"/>
          </p:nvPr>
        </p:nvSpPr>
        <p:spPr/>
        <p:txBody>
          <a:bodyPr/>
          <a:lstStyle/>
          <a:p>
            <a:r>
              <a:rPr lang="en-US" dirty="0" smtClean="0"/>
              <a:t>Laptop Environment for Lab</a:t>
            </a:r>
            <a:endParaRPr lang="en-US" dirty="0"/>
          </a:p>
        </p:txBody>
      </p:sp>
      <p:sp>
        <p:nvSpPr>
          <p:cNvPr id="4" name="Rounded Rectangle 3"/>
          <p:cNvSpPr/>
          <p:nvPr/>
        </p:nvSpPr>
        <p:spPr>
          <a:xfrm>
            <a:off x="1189555" y="1117600"/>
            <a:ext cx="7687745" cy="33909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5359400" y="3492500"/>
            <a:ext cx="787400" cy="276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rapezoid 14"/>
          <p:cNvSpPr/>
          <p:nvPr/>
        </p:nvSpPr>
        <p:spPr>
          <a:xfrm>
            <a:off x="2108200" y="1739900"/>
            <a:ext cx="6413500" cy="444500"/>
          </a:xfrm>
          <a:prstGeom prst="trapezoid">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Vagrant</a:t>
            </a:r>
            <a:endParaRPr lang="en-US" dirty="0"/>
          </a:p>
        </p:txBody>
      </p:sp>
      <p:grpSp>
        <p:nvGrpSpPr>
          <p:cNvPr id="36" name="Group 35"/>
          <p:cNvGrpSpPr/>
          <p:nvPr/>
        </p:nvGrpSpPr>
        <p:grpSpPr>
          <a:xfrm>
            <a:off x="6146800" y="2489200"/>
            <a:ext cx="2286000" cy="1790700"/>
            <a:chOff x="6146800" y="2489200"/>
            <a:chExt cx="2286000" cy="1790700"/>
          </a:xfrm>
        </p:grpSpPr>
        <p:sp>
          <p:nvSpPr>
            <p:cNvPr id="5" name="Snip Same Side Corner Rectangle 4"/>
            <p:cNvSpPr/>
            <p:nvPr/>
          </p:nvSpPr>
          <p:spPr>
            <a:xfrm>
              <a:off x="6146800" y="2489200"/>
              <a:ext cx="2286000" cy="1790700"/>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b="1" dirty="0" err="1" smtClean="0"/>
                <a:t>PcfDev</a:t>
              </a:r>
              <a:r>
                <a:rPr lang="en-US" dirty="0" smtClean="0"/>
                <a:t>: </a:t>
              </a:r>
              <a:r>
                <a:rPr lang="en-US" sz="1200" dirty="0" smtClean="0"/>
                <a:t>192.168.11.11</a:t>
              </a:r>
              <a:endParaRPr lang="en-US" sz="1200" dirty="0"/>
            </a:p>
          </p:txBody>
        </p:sp>
        <p:sp>
          <p:nvSpPr>
            <p:cNvPr id="13" name="TextBox 12"/>
            <p:cNvSpPr txBox="1"/>
            <p:nvPr/>
          </p:nvSpPr>
          <p:spPr>
            <a:xfrm>
              <a:off x="6146800" y="3653134"/>
              <a:ext cx="466794" cy="307777"/>
            </a:xfrm>
            <a:prstGeom prst="rect">
              <a:avLst/>
            </a:prstGeom>
            <a:noFill/>
          </p:spPr>
          <p:txBody>
            <a:bodyPr wrap="none" rtlCol="0">
              <a:spAutoFit/>
            </a:bodyPr>
            <a:lstStyle/>
            <a:p>
              <a:r>
                <a:rPr lang="en-US" dirty="0" smtClean="0"/>
                <a:t>VM</a:t>
              </a:r>
              <a:endParaRPr lang="en-US" dirty="0"/>
            </a:p>
          </p:txBody>
        </p:sp>
        <p:pic>
          <p:nvPicPr>
            <p:cNvPr id="18" name="Picture 17"/>
            <p:cNvPicPr>
              <a:picLocks noChangeAspect="1"/>
            </p:cNvPicPr>
            <p:nvPr/>
          </p:nvPicPr>
          <p:blipFill>
            <a:blip r:embed="rId4"/>
            <a:stretch>
              <a:fillRect/>
            </a:stretch>
          </p:blipFill>
          <p:spPr>
            <a:xfrm>
              <a:off x="6575494" y="2565401"/>
              <a:ext cx="1527438" cy="1435099"/>
            </a:xfrm>
            <a:prstGeom prst="rect">
              <a:avLst/>
            </a:prstGeom>
          </p:spPr>
        </p:pic>
      </p:grpSp>
      <p:grpSp>
        <p:nvGrpSpPr>
          <p:cNvPr id="35" name="Group 34"/>
          <p:cNvGrpSpPr/>
          <p:nvPr/>
        </p:nvGrpSpPr>
        <p:grpSpPr>
          <a:xfrm>
            <a:off x="2565400" y="2489200"/>
            <a:ext cx="2806700" cy="1790700"/>
            <a:chOff x="2565400" y="2489200"/>
            <a:chExt cx="2806700" cy="1790700"/>
          </a:xfrm>
        </p:grpSpPr>
        <p:sp>
          <p:nvSpPr>
            <p:cNvPr id="6" name="Snip Same Side Corner Rectangle 5"/>
            <p:cNvSpPr/>
            <p:nvPr/>
          </p:nvSpPr>
          <p:spPr>
            <a:xfrm>
              <a:off x="2565400" y="2489200"/>
              <a:ext cx="2286000" cy="1790700"/>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b="1" dirty="0" smtClean="0"/>
                <a:t>Bosh-Lite</a:t>
              </a:r>
              <a:br>
                <a:rPr lang="en-US" b="1" dirty="0" smtClean="0"/>
              </a:br>
              <a:r>
                <a:rPr lang="en-US" dirty="0" smtClean="0"/>
                <a:t>192.168.50.4</a:t>
              </a:r>
              <a:endParaRPr lang="en-US" dirty="0"/>
            </a:p>
          </p:txBody>
        </p:sp>
        <p:cxnSp>
          <p:nvCxnSpPr>
            <p:cNvPr id="10" name="Straight Arrow Connector 9"/>
            <p:cNvCxnSpPr>
              <a:endCxn id="14" idx="3"/>
            </p:cNvCxnSpPr>
            <p:nvPr/>
          </p:nvCxnSpPr>
          <p:spPr>
            <a:xfrm flipH="1">
              <a:off x="4851400" y="3505200"/>
              <a:ext cx="520700" cy="2637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84606" y="3615033"/>
              <a:ext cx="466794" cy="307777"/>
            </a:xfrm>
            <a:prstGeom prst="rect">
              <a:avLst/>
            </a:prstGeom>
            <a:noFill/>
          </p:spPr>
          <p:txBody>
            <a:bodyPr wrap="none" rtlCol="0">
              <a:spAutoFit/>
            </a:bodyPr>
            <a:lstStyle/>
            <a:p>
              <a:r>
                <a:rPr lang="en-US" dirty="0" smtClean="0"/>
                <a:t>VM</a:t>
              </a:r>
              <a:endParaRPr lang="en-US" dirty="0"/>
            </a:p>
          </p:txBody>
        </p:sp>
        <p:sp>
          <p:nvSpPr>
            <p:cNvPr id="16" name="Oval 15"/>
            <p:cNvSpPr/>
            <p:nvPr/>
          </p:nvSpPr>
          <p:spPr>
            <a:xfrm>
              <a:off x="2667000" y="2679700"/>
              <a:ext cx="1371600" cy="49530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262626"/>
                  </a:solidFill>
                </a:rPr>
                <a:t>Postgres</a:t>
              </a:r>
              <a:endParaRPr lang="en-US" dirty="0" smtClean="0">
                <a:solidFill>
                  <a:srgbClr val="262626"/>
                </a:solidFill>
              </a:endParaRPr>
            </a:p>
            <a:p>
              <a:pPr algn="ctr"/>
              <a:r>
                <a:rPr lang="en-US" sz="1050" dirty="0" smtClean="0">
                  <a:solidFill>
                    <a:srgbClr val="262626"/>
                  </a:solidFill>
                </a:rPr>
                <a:t>10.68.45.151</a:t>
              </a:r>
              <a:endParaRPr lang="en-US" sz="1050" dirty="0">
                <a:solidFill>
                  <a:srgbClr val="262626"/>
                </a:solidFill>
              </a:endParaRPr>
            </a:p>
          </p:txBody>
        </p:sp>
        <p:sp>
          <p:nvSpPr>
            <p:cNvPr id="23" name="TextBox 22"/>
            <p:cNvSpPr txBox="1"/>
            <p:nvPr/>
          </p:nvSpPr>
          <p:spPr>
            <a:xfrm>
              <a:off x="2971294" y="3110011"/>
              <a:ext cx="928459" cy="523220"/>
            </a:xfrm>
            <a:prstGeom prst="rect">
              <a:avLst/>
            </a:prstGeom>
            <a:noFill/>
          </p:spPr>
          <p:txBody>
            <a:bodyPr wrap="none" rtlCol="0">
              <a:spAutoFit/>
            </a:bodyPr>
            <a:lstStyle/>
            <a:p>
              <a:r>
                <a:rPr lang="en-US" dirty="0" smtClean="0"/>
                <a:t>Warden</a:t>
              </a:r>
              <a:br>
                <a:rPr lang="en-US" dirty="0" smtClean="0"/>
              </a:br>
              <a:r>
                <a:rPr lang="en-US" dirty="0" smtClean="0"/>
                <a:t>container</a:t>
              </a:r>
            </a:p>
          </p:txBody>
        </p:sp>
        <p:sp>
          <p:nvSpPr>
            <p:cNvPr id="30" name="Rectangle 29"/>
            <p:cNvSpPr/>
            <p:nvPr/>
          </p:nvSpPr>
          <p:spPr>
            <a:xfrm>
              <a:off x="3899753" y="3175000"/>
              <a:ext cx="951647" cy="440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Bosh</a:t>
              </a:r>
              <a:br>
                <a:rPr lang="en-US" dirty="0" smtClean="0"/>
              </a:br>
              <a:r>
                <a:rPr lang="en-US" dirty="0" smtClean="0"/>
                <a:t>Director</a:t>
              </a:r>
              <a:endParaRPr lang="en-US" dirty="0"/>
            </a:p>
          </p:txBody>
        </p:sp>
      </p:grpSp>
      <p:pic>
        <p:nvPicPr>
          <p:cNvPr id="31" name="Picture 30"/>
          <p:cNvPicPr>
            <a:picLocks noChangeAspect="1"/>
          </p:cNvPicPr>
          <p:nvPr/>
        </p:nvPicPr>
        <p:blipFill rotWithShape="1">
          <a:blip r:embed="rId5"/>
          <a:srcRect t="5384" r="8143" b="-5384"/>
          <a:stretch/>
        </p:blipFill>
        <p:spPr>
          <a:xfrm>
            <a:off x="2184400" y="1325880"/>
            <a:ext cx="6217920" cy="330200"/>
          </a:xfrm>
          <a:prstGeom prst="rect">
            <a:avLst/>
          </a:prstGeom>
        </p:spPr>
      </p:pic>
      <p:pic>
        <p:nvPicPr>
          <p:cNvPr id="32" name="Shape 218"/>
          <p:cNvPicPr preferRelativeResize="0"/>
          <p:nvPr/>
        </p:nvPicPr>
        <p:blipFill rotWithShape="1">
          <a:blip r:embed="rId6">
            <a:alphaModFix/>
          </a:blip>
          <a:srcRect/>
          <a:stretch/>
        </p:blipFill>
        <p:spPr>
          <a:xfrm>
            <a:off x="393925" y="2368853"/>
            <a:ext cx="397815" cy="621693"/>
          </a:xfrm>
          <a:prstGeom prst="rect">
            <a:avLst/>
          </a:prstGeom>
          <a:noFill/>
          <a:ln>
            <a:noFill/>
          </a:ln>
        </p:spPr>
      </p:pic>
      <p:sp>
        <p:nvSpPr>
          <p:cNvPr id="33" name="TextBox 32"/>
          <p:cNvSpPr txBox="1"/>
          <p:nvPr/>
        </p:nvSpPr>
        <p:spPr>
          <a:xfrm>
            <a:off x="1265755" y="4000500"/>
            <a:ext cx="783676" cy="307777"/>
          </a:xfrm>
          <a:prstGeom prst="rect">
            <a:avLst/>
          </a:prstGeom>
          <a:noFill/>
        </p:spPr>
        <p:txBody>
          <a:bodyPr wrap="none" rtlCol="0">
            <a:spAutoFit/>
          </a:bodyPr>
          <a:lstStyle/>
          <a:p>
            <a:r>
              <a:rPr lang="en-US" dirty="0" smtClean="0">
                <a:solidFill>
                  <a:schemeClr val="bg1"/>
                </a:solidFill>
              </a:rPr>
              <a:t>Laptop:</a:t>
            </a:r>
          </a:p>
        </p:txBody>
      </p:sp>
    </p:spTree>
    <p:extLst>
      <p:ext uri="{BB962C8B-B14F-4D97-AF65-F5344CB8AC3E}">
        <p14:creationId xmlns:p14="http://schemas.microsoft.com/office/powerpoint/2010/main" val="362656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Structure</a:t>
            </a:r>
            <a:endParaRPr lang="en-US" dirty="0"/>
          </a:p>
        </p:txBody>
      </p:sp>
      <p:pic>
        <p:nvPicPr>
          <p:cNvPr id="4" name="Picture 3"/>
          <p:cNvPicPr>
            <a:picLocks noChangeAspect="1"/>
          </p:cNvPicPr>
          <p:nvPr/>
        </p:nvPicPr>
        <p:blipFill>
          <a:blip r:embed="rId2"/>
          <a:stretch>
            <a:fillRect/>
          </a:stretch>
        </p:blipFill>
        <p:spPr>
          <a:xfrm>
            <a:off x="1739901" y="887608"/>
            <a:ext cx="4546600" cy="3995328"/>
          </a:xfrm>
          <a:prstGeom prst="rect">
            <a:avLst/>
          </a:prstGeom>
        </p:spPr>
      </p:pic>
    </p:spTree>
    <p:extLst>
      <p:ext uri="{BB962C8B-B14F-4D97-AF65-F5344CB8AC3E}">
        <p14:creationId xmlns:p14="http://schemas.microsoft.com/office/powerpoint/2010/main" val="275353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a:stretch/>
        </p:blipFill>
        <p:spPr>
          <a:xfrm>
            <a:off x="-2" y="-6462"/>
            <a:ext cx="9167236" cy="5156574"/>
          </a:xfrm>
          <a:prstGeom prst="rect">
            <a:avLst/>
          </a:prstGeom>
          <a:noFill/>
          <a:ln>
            <a:noFill/>
          </a:ln>
        </p:spPr>
      </p:pic>
      <p:sp>
        <p:nvSpPr>
          <p:cNvPr id="140" name="Shape 140"/>
          <p:cNvSpPr txBox="1"/>
          <p:nvPr/>
        </p:nvSpPr>
        <p:spPr>
          <a:xfrm>
            <a:off x="446036" y="1487155"/>
            <a:ext cx="4039778" cy="17917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lt1"/>
              </a:buClr>
              <a:buSzPct val="25000"/>
              <a:buFont typeface="Roboto"/>
              <a:buNone/>
            </a:pPr>
            <a:r>
              <a:rPr lang="en-US" sz="4000" b="0" i="0" u="none" strike="noStrike" cap="none" dirty="0" smtClean="0">
                <a:solidFill>
                  <a:schemeClr val="lt1"/>
                </a:solidFill>
                <a:latin typeface="Roboto"/>
                <a:ea typeface="Roboto"/>
                <a:cs typeface="Roboto"/>
                <a:sym typeface="Roboto"/>
              </a:rPr>
              <a:t>Introducing BOSH concepts</a:t>
            </a: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a:p>
            <a:pPr marL="0" marR="0" lvl="0" indent="0" algn="l" rtl="0">
              <a:spcBef>
                <a:spcPts val="0"/>
              </a:spcBef>
              <a:spcAft>
                <a:spcPts val="0"/>
              </a:spcAft>
              <a:buClr>
                <a:schemeClr val="accent1"/>
              </a:buClr>
              <a:buFont typeface="Source Sans Pro"/>
              <a:buNone/>
            </a:pPr>
            <a:endParaRPr sz="1600" b="0" i="0" u="none" strike="noStrike" cap="none" dirty="0">
              <a:solidFill>
                <a:srgbClr val="FFFFFF"/>
              </a:solidFill>
              <a:latin typeface="Arial"/>
              <a:ea typeface="Arial"/>
              <a:cs typeface="Arial"/>
              <a:sym typeface="Arial"/>
            </a:endParaRPr>
          </a:p>
        </p:txBody>
      </p:sp>
      <p:pic>
        <p:nvPicPr>
          <p:cNvPr id="141" name="Shape 141"/>
          <p:cNvPicPr preferRelativeResize="0"/>
          <p:nvPr/>
        </p:nvPicPr>
        <p:blipFill rotWithShape="1">
          <a:blip r:embed="rId4">
            <a:alphaModFix/>
          </a:blip>
          <a:srcRect/>
          <a:stretch/>
        </p:blipFill>
        <p:spPr>
          <a:xfrm>
            <a:off x="566612" y="0"/>
            <a:ext cx="2045955" cy="801793"/>
          </a:xfrm>
          <a:prstGeom prst="rect">
            <a:avLst/>
          </a:prstGeom>
          <a:noFill/>
          <a:ln>
            <a:noFill/>
          </a:ln>
        </p:spPr>
      </p:pic>
    </p:spTree>
    <p:extLst>
      <p:ext uri="{BB962C8B-B14F-4D97-AF65-F5344CB8AC3E}">
        <p14:creationId xmlns:p14="http://schemas.microsoft.com/office/powerpoint/2010/main" val="36966286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868" y="320039"/>
            <a:ext cx="8709999" cy="363558"/>
          </a:xfrm>
        </p:spPr>
        <p:txBody>
          <a:bodyPr/>
          <a:lstStyle/>
          <a:p>
            <a:r>
              <a:rPr lang="en" dirty="0" smtClean="0">
                <a:solidFill>
                  <a:srgbClr val="138A7E"/>
                </a:solidFill>
              </a:rPr>
              <a:t>What is BOSH?</a:t>
            </a:r>
            <a:endParaRPr lang="en" dirty="0">
              <a:solidFill>
                <a:srgbClr val="138A7E"/>
              </a:solidFill>
            </a:endParaRPr>
          </a:p>
        </p:txBody>
      </p:sp>
      <p:sp>
        <p:nvSpPr>
          <p:cNvPr id="3" name="Marcador de texto 2"/>
          <p:cNvSpPr>
            <a:spLocks noGrp="1"/>
          </p:cNvSpPr>
          <p:nvPr>
            <p:ph type="body" idx="1"/>
          </p:nvPr>
        </p:nvSpPr>
        <p:spPr>
          <a:xfrm>
            <a:off x="179869" y="953888"/>
            <a:ext cx="8709999" cy="3499406"/>
          </a:xfrm>
        </p:spPr>
        <p:txBody>
          <a:bodyPr/>
          <a:lstStyle/>
          <a:p>
            <a:pPr marL="177800" indent="0">
              <a:buNone/>
            </a:pPr>
            <a:r>
              <a:rPr lang="en" dirty="0" smtClean="0"/>
              <a:t>BOSH is a</a:t>
            </a:r>
            <a:r>
              <a:rPr lang="en-US" dirty="0" smtClean="0"/>
              <a:t>n OSS</a:t>
            </a:r>
            <a:r>
              <a:rPr lang="en" dirty="0" smtClean="0"/>
              <a:t> project that unifies release engineering, deployment, and lifecycle management of small and large-scale cloud software.</a:t>
            </a:r>
            <a:endParaRPr lang="en-US" dirty="0" smtClean="0"/>
          </a:p>
          <a:p>
            <a:pPr marL="177800" indent="0">
              <a:buNone/>
            </a:pPr>
            <a:endParaRPr lang="en-US" dirty="0" smtClean="0"/>
          </a:p>
          <a:p>
            <a:pPr marL="177800" indent="0">
              <a:buNone/>
            </a:pPr>
            <a:r>
              <a:rPr lang="en" dirty="0" smtClean="0"/>
              <a:t>BOSH </a:t>
            </a:r>
            <a:r>
              <a:rPr lang="en" dirty="0"/>
              <a:t>allows individual developers and teams to easily version, package and deploy software in a reproducible </a:t>
            </a:r>
            <a:r>
              <a:rPr lang="en" dirty="0" smtClean="0"/>
              <a:t>manner</a:t>
            </a:r>
            <a:r>
              <a:rPr lang="en-US" dirty="0" smtClean="0"/>
              <a:t>.</a:t>
            </a:r>
            <a:endParaRPr lang="en-US" dirty="0"/>
          </a:p>
        </p:txBody>
      </p:sp>
    </p:spTree>
    <p:extLst>
      <p:ext uri="{BB962C8B-B14F-4D97-AF65-F5344CB8AC3E}">
        <p14:creationId xmlns:p14="http://schemas.microsoft.com/office/powerpoint/2010/main" val="31320282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418" y="320039"/>
            <a:ext cx="8742702" cy="363558"/>
          </a:xfrm>
        </p:spPr>
        <p:txBody>
          <a:bodyPr/>
          <a:lstStyle/>
          <a:p>
            <a:r>
              <a:rPr lang="en-US" dirty="0" smtClean="0">
                <a:solidFill>
                  <a:srgbClr val="138A7E"/>
                </a:solidFill>
              </a:rPr>
              <a:t>4 principles of modern Release Engineering</a:t>
            </a:r>
            <a:endParaRPr lang="en" dirty="0">
              <a:solidFill>
                <a:srgbClr val="138A7E"/>
              </a:solidFill>
            </a:endParaRPr>
          </a:p>
        </p:txBody>
      </p:sp>
      <p:sp>
        <p:nvSpPr>
          <p:cNvPr id="3" name="Marcador de texto 2"/>
          <p:cNvSpPr>
            <a:spLocks noGrp="1"/>
          </p:cNvSpPr>
          <p:nvPr>
            <p:ph type="body" idx="1"/>
          </p:nvPr>
        </p:nvSpPr>
        <p:spPr>
          <a:xfrm>
            <a:off x="174418" y="959339"/>
            <a:ext cx="8742702" cy="3597520"/>
          </a:xfrm>
        </p:spPr>
        <p:txBody>
          <a:bodyPr/>
          <a:lstStyle/>
          <a:p>
            <a:pPr marL="179388" indent="-179388">
              <a:tabLst>
                <a:tab pos="179388" algn="l"/>
              </a:tabLst>
            </a:pPr>
            <a:r>
              <a:rPr lang="en" dirty="0" smtClean="0">
                <a:solidFill>
                  <a:schemeClr val="accent1"/>
                </a:solidFill>
              </a:rPr>
              <a:t>Identifiability</a:t>
            </a:r>
            <a:r>
              <a:rPr lang="en" dirty="0" smtClean="0"/>
              <a:t>: Being </a:t>
            </a:r>
            <a:r>
              <a:rPr lang="en" dirty="0"/>
              <a:t>able to identify all of the source, tools, environment, and other components that make up a particular </a:t>
            </a:r>
            <a:r>
              <a:rPr lang="en" dirty="0" smtClean="0"/>
              <a:t>release.</a:t>
            </a:r>
          </a:p>
          <a:p>
            <a:pPr marL="179388" indent="-179388">
              <a:tabLst>
                <a:tab pos="179388" algn="l"/>
              </a:tabLst>
            </a:pPr>
            <a:r>
              <a:rPr lang="en" dirty="0" smtClean="0">
                <a:solidFill>
                  <a:srgbClr val="138A7E"/>
                </a:solidFill>
              </a:rPr>
              <a:t>Reproducibility</a:t>
            </a:r>
            <a:r>
              <a:rPr lang="en" dirty="0" smtClean="0"/>
              <a:t>: The </a:t>
            </a:r>
            <a:r>
              <a:rPr lang="en" dirty="0"/>
              <a:t>ability to integrate source, third party components, data, and deployment externals of a software system in order to guarantee operational stability</a:t>
            </a:r>
          </a:p>
        </p:txBody>
      </p:sp>
    </p:spTree>
    <p:extLst>
      <p:ext uri="{BB962C8B-B14F-4D97-AF65-F5344CB8AC3E}">
        <p14:creationId xmlns:p14="http://schemas.microsoft.com/office/powerpoint/2010/main" val="34387958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74418" y="953887"/>
            <a:ext cx="8742702" cy="3684733"/>
          </a:xfrm>
        </p:spPr>
        <p:txBody>
          <a:bodyPr/>
          <a:lstStyle/>
          <a:p>
            <a:pPr marL="179388" indent="-179388"/>
            <a:r>
              <a:rPr lang="en" dirty="0" smtClean="0">
                <a:solidFill>
                  <a:srgbClr val="138A7E"/>
                </a:solidFill>
              </a:rPr>
              <a:t>Consistency</a:t>
            </a:r>
            <a:r>
              <a:rPr lang="en" dirty="0" smtClean="0"/>
              <a:t>: the </a:t>
            </a:r>
            <a:r>
              <a:rPr lang="en" dirty="0"/>
              <a:t>mission to provide a stable framework for development, deployment, audit, and accountability for software components.</a:t>
            </a:r>
          </a:p>
          <a:p>
            <a:pPr marL="179388" indent="-179388"/>
            <a:r>
              <a:rPr lang="en" dirty="0" smtClean="0">
                <a:solidFill>
                  <a:srgbClr val="138A7E"/>
                </a:solidFill>
              </a:rPr>
              <a:t>Agility</a:t>
            </a:r>
            <a:r>
              <a:rPr lang="en" dirty="0" smtClean="0"/>
              <a:t>: the </a:t>
            </a:r>
            <a:r>
              <a:rPr lang="en" dirty="0"/>
              <a:t>ongoing research into what are the repercussions of modern software engineering practices on the productivity in the software cycle, i.e. continuous integration.</a:t>
            </a:r>
          </a:p>
        </p:txBody>
      </p:sp>
      <p:sp>
        <p:nvSpPr>
          <p:cNvPr id="5" name="Título 1"/>
          <p:cNvSpPr>
            <a:spLocks noGrp="1"/>
          </p:cNvSpPr>
          <p:nvPr>
            <p:ph type="title"/>
          </p:nvPr>
        </p:nvSpPr>
        <p:spPr>
          <a:xfrm>
            <a:off x="174418" y="320039"/>
            <a:ext cx="8742702" cy="363558"/>
          </a:xfrm>
        </p:spPr>
        <p:txBody>
          <a:bodyPr/>
          <a:lstStyle/>
          <a:p>
            <a:r>
              <a:rPr lang="en-US" dirty="0" smtClean="0">
                <a:solidFill>
                  <a:srgbClr val="138A7E"/>
                </a:solidFill>
              </a:rPr>
              <a:t>4 principles of modern Release Engineering</a:t>
            </a:r>
            <a:endParaRPr lang="en" dirty="0">
              <a:solidFill>
                <a:srgbClr val="138A7E"/>
              </a:solidFill>
            </a:endParaRPr>
          </a:p>
        </p:txBody>
      </p:sp>
    </p:spTree>
    <p:extLst>
      <p:ext uri="{BB962C8B-B14F-4D97-AF65-F5344CB8AC3E}">
        <p14:creationId xmlns:p14="http://schemas.microsoft.com/office/powerpoint/2010/main" val="35332156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Shape 1331"/>
          <p:cNvSpPr txBox="1">
            <a:spLocks noGrp="1"/>
          </p:cNvSpPr>
          <p:nvPr>
            <p:ph type="title"/>
          </p:nvPr>
        </p:nvSpPr>
        <p:spPr>
          <a:xfrm>
            <a:off x="168967" y="320039"/>
            <a:ext cx="8731802" cy="363558"/>
          </a:xfrm>
          <a:prstGeom prst="rect">
            <a:avLst/>
          </a:prstGeom>
          <a:noFill/>
          <a:ln>
            <a:noFill/>
          </a:ln>
        </p:spPr>
        <p:txBody>
          <a:bodyPr lIns="0" tIns="0" rIns="0" bIns="0" anchor="ctr" anchorCtr="0">
            <a:noAutofit/>
          </a:bodyPr>
          <a:lstStyle/>
          <a:p>
            <a:pPr marL="0" marR="0" lvl="0" indent="0" algn="l" rtl="0">
              <a:spcBef>
                <a:spcPts val="0"/>
              </a:spcBef>
              <a:buClr>
                <a:srgbClr val="138A7E"/>
              </a:buClr>
              <a:buSzPct val="25000"/>
              <a:buFont typeface="Arial"/>
              <a:buNone/>
            </a:pPr>
            <a:r>
              <a:rPr lang="en-US" sz="3200" b="0" i="0" u="none" strike="noStrike" cap="none" dirty="0" smtClean="0">
                <a:solidFill>
                  <a:srgbClr val="138A7E"/>
                </a:solidFill>
                <a:latin typeface="Arial"/>
                <a:ea typeface="Arial"/>
                <a:cs typeface="Arial"/>
                <a:sym typeface="Arial"/>
              </a:rPr>
              <a:t>Purpose</a:t>
            </a:r>
            <a:r>
              <a:rPr lang="en-US" sz="3200" b="0" i="0" u="none" strike="noStrike" cap="none" dirty="0">
                <a:solidFill>
                  <a:srgbClr val="138A7E"/>
                </a:solidFill>
                <a:latin typeface="Arial"/>
                <a:ea typeface="Arial"/>
                <a:cs typeface="Arial"/>
                <a:sym typeface="Arial"/>
              </a:rPr>
              <a:t>-built for “Day 2 Operations”</a:t>
            </a:r>
          </a:p>
        </p:txBody>
      </p:sp>
      <p:sp>
        <p:nvSpPr>
          <p:cNvPr id="1332" name="Shape 1332"/>
          <p:cNvSpPr txBox="1"/>
          <p:nvPr/>
        </p:nvSpPr>
        <p:spPr>
          <a:xfrm>
            <a:off x="639920" y="999919"/>
            <a:ext cx="8410574" cy="346219"/>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lt2"/>
              </a:buClr>
              <a:buSzPct val="25000"/>
              <a:buFont typeface="Arial"/>
              <a:buNone/>
            </a:pPr>
            <a:r>
              <a:rPr lang="en-US" sz="1960">
                <a:solidFill>
                  <a:schemeClr val="lt2"/>
                </a:solidFill>
                <a:latin typeface="Arial"/>
                <a:ea typeface="Arial"/>
                <a:cs typeface="Arial"/>
                <a:sym typeface="Arial"/>
              </a:rPr>
              <a:t>Consistent, Reliable, Scalable, Secure</a:t>
            </a:r>
          </a:p>
        </p:txBody>
      </p:sp>
      <p:sp>
        <p:nvSpPr>
          <p:cNvPr id="1333" name="Shape 1333"/>
          <p:cNvSpPr txBox="1"/>
          <p:nvPr/>
        </p:nvSpPr>
        <p:spPr>
          <a:xfrm>
            <a:off x="4950371" y="1923393"/>
            <a:ext cx="3861603" cy="2139050"/>
          </a:xfrm>
          <a:prstGeom prst="rect">
            <a:avLst/>
          </a:prstGeom>
          <a:noFill/>
          <a:ln>
            <a:noFill/>
          </a:ln>
        </p:spPr>
        <p:txBody>
          <a:bodyPr lIns="91425" tIns="45700" rIns="91425" bIns="45700" anchor="t" anchorCtr="0">
            <a:noAutofit/>
          </a:bodyPr>
          <a:lstStyle/>
          <a:p>
            <a:pPr marL="179388" marR="0" lvl="0" indent="-179388" algn="l" rtl="0">
              <a:spcBef>
                <a:spcPts val="0"/>
              </a:spcBef>
              <a:spcAft>
                <a:spcPts val="0"/>
              </a:spcAft>
              <a:buClr>
                <a:schemeClr val="lt1"/>
              </a:buClr>
              <a:buSzPct val="100000"/>
              <a:buFont typeface="Noto Sans Symbols"/>
              <a:buChar char="▪"/>
            </a:pPr>
            <a:r>
              <a:rPr lang="en-US" sz="1800" dirty="0">
                <a:solidFill>
                  <a:srgbClr val="F5F5F5"/>
                </a:solidFill>
                <a:latin typeface="Arial"/>
                <a:ea typeface="Arial"/>
                <a:cs typeface="Arial"/>
                <a:sym typeface="Arial"/>
              </a:rPr>
              <a:t>Checks against “desired </a:t>
            </a:r>
            <a:r>
              <a:rPr lang="en-US" sz="1800" dirty="0" smtClean="0">
                <a:solidFill>
                  <a:srgbClr val="F5F5F5"/>
                </a:solidFill>
                <a:latin typeface="Arial"/>
                <a:ea typeface="Arial"/>
                <a:cs typeface="Arial"/>
                <a:sym typeface="Arial"/>
              </a:rPr>
              <a:t>state” </a:t>
            </a:r>
            <a:r>
              <a:rPr lang="en-US" sz="1800" dirty="0">
                <a:solidFill>
                  <a:srgbClr val="F5F5F5"/>
                </a:solidFill>
                <a:latin typeface="Arial"/>
                <a:ea typeface="Arial"/>
                <a:cs typeface="Arial"/>
                <a:sym typeface="Arial"/>
              </a:rPr>
              <a:t>to return consistency</a:t>
            </a:r>
          </a:p>
          <a:p>
            <a:pPr marL="179388" marR="0" lvl="0" indent="-179388" algn="l" rtl="0">
              <a:spcBef>
                <a:spcPts val="360"/>
              </a:spcBef>
              <a:spcAft>
                <a:spcPts val="0"/>
              </a:spcAft>
              <a:buClr>
                <a:schemeClr val="lt1"/>
              </a:buClr>
              <a:buSzPct val="100000"/>
              <a:buFont typeface="Noto Sans Symbols"/>
              <a:buChar char="▪"/>
            </a:pPr>
            <a:r>
              <a:rPr lang="en-US" sz="1800" dirty="0">
                <a:solidFill>
                  <a:srgbClr val="F5F5F5"/>
                </a:solidFill>
                <a:latin typeface="Arial"/>
                <a:ea typeface="Arial"/>
                <a:cs typeface="Arial"/>
                <a:sym typeface="Arial"/>
              </a:rPr>
              <a:t>No ad hoc automation burden</a:t>
            </a:r>
          </a:p>
          <a:p>
            <a:pPr marL="179388" marR="0" lvl="0" indent="-179388" algn="l" rtl="0">
              <a:spcBef>
                <a:spcPts val="360"/>
              </a:spcBef>
              <a:spcAft>
                <a:spcPts val="0"/>
              </a:spcAft>
              <a:buClr>
                <a:schemeClr val="lt1"/>
              </a:buClr>
              <a:buSzPct val="100000"/>
              <a:buFont typeface="Noto Sans Symbols"/>
              <a:buChar char="▪"/>
            </a:pPr>
            <a:r>
              <a:rPr lang="en-US" sz="1800" dirty="0">
                <a:solidFill>
                  <a:srgbClr val="F5F5F5"/>
                </a:solidFill>
                <a:latin typeface="Arial"/>
                <a:ea typeface="Arial"/>
                <a:cs typeface="Arial"/>
                <a:sym typeface="Arial"/>
              </a:rPr>
              <a:t>Manage services, not servers</a:t>
            </a:r>
          </a:p>
          <a:p>
            <a:pPr marL="179388" marR="0" lvl="0" indent="-179388" algn="l" rtl="0">
              <a:spcBef>
                <a:spcPts val="360"/>
              </a:spcBef>
              <a:buClr>
                <a:schemeClr val="lt1"/>
              </a:buClr>
              <a:buSzPct val="100000"/>
              <a:buFont typeface="Noto Sans Symbols"/>
              <a:buChar char="▪"/>
            </a:pPr>
            <a:r>
              <a:rPr lang="en-US" sz="1800" dirty="0" smtClean="0">
                <a:solidFill>
                  <a:srgbClr val="F5F5F5"/>
                </a:solidFill>
                <a:latin typeface="Arial"/>
                <a:ea typeface="Arial"/>
                <a:cs typeface="Arial"/>
                <a:sym typeface="Arial"/>
              </a:rPr>
              <a:t>Self </a:t>
            </a:r>
            <a:r>
              <a:rPr lang="en-US" sz="1800" dirty="0">
                <a:solidFill>
                  <a:srgbClr val="F5F5F5"/>
                </a:solidFill>
                <a:latin typeface="Arial"/>
                <a:ea typeface="Arial"/>
                <a:cs typeface="Arial"/>
                <a:sym typeface="Arial"/>
              </a:rPr>
              <a:t>Healing</a:t>
            </a:r>
          </a:p>
        </p:txBody>
      </p:sp>
      <p:sp>
        <p:nvSpPr>
          <p:cNvPr id="1334" name="Shape 1334"/>
          <p:cNvSpPr/>
          <p:nvPr/>
        </p:nvSpPr>
        <p:spPr>
          <a:xfrm>
            <a:off x="673099" y="1461655"/>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Provision</a:t>
            </a:r>
          </a:p>
        </p:txBody>
      </p:sp>
      <p:sp>
        <p:nvSpPr>
          <p:cNvPr id="1335" name="Shape 1335"/>
          <p:cNvSpPr/>
          <p:nvPr/>
        </p:nvSpPr>
        <p:spPr>
          <a:xfrm>
            <a:off x="2975511" y="1461655"/>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Deploy and Configure</a:t>
            </a:r>
          </a:p>
        </p:txBody>
      </p:sp>
      <p:sp>
        <p:nvSpPr>
          <p:cNvPr id="1336" name="Shape 1336"/>
          <p:cNvSpPr/>
          <p:nvPr/>
        </p:nvSpPr>
        <p:spPr>
          <a:xfrm>
            <a:off x="2975511" y="3444366"/>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Monitor and Detect</a:t>
            </a:r>
          </a:p>
        </p:txBody>
      </p:sp>
      <p:sp>
        <p:nvSpPr>
          <p:cNvPr id="1337" name="Shape 1337"/>
          <p:cNvSpPr/>
          <p:nvPr/>
        </p:nvSpPr>
        <p:spPr>
          <a:xfrm>
            <a:off x="673099" y="3444366"/>
            <a:ext cx="1194732" cy="1105726"/>
          </a:xfrm>
          <a:prstGeom prst="ellipse">
            <a:avLst/>
          </a:prstGeom>
          <a:solidFill>
            <a:schemeClr val="accent1"/>
          </a:solidFill>
          <a:ln w="12700" cap="flat" cmpd="sng">
            <a:solidFill>
              <a:srgbClr val="4B4B4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1200" b="0" i="0" u="none" strike="noStrike" cap="none">
                <a:solidFill>
                  <a:schemeClr val="dk1"/>
                </a:solidFill>
                <a:latin typeface="Arial"/>
                <a:ea typeface="Arial"/>
                <a:cs typeface="Arial"/>
                <a:sym typeface="Arial"/>
              </a:rPr>
              <a:t>Re-mediate</a:t>
            </a:r>
          </a:p>
        </p:txBody>
      </p:sp>
      <p:cxnSp>
        <p:nvCxnSpPr>
          <p:cNvPr id="1338" name="Shape 1338"/>
          <p:cNvCxnSpPr/>
          <p:nvPr/>
        </p:nvCxnSpPr>
        <p:spPr>
          <a:xfrm>
            <a:off x="1842174" y="1988865"/>
            <a:ext cx="1107679" cy="0"/>
          </a:xfrm>
          <a:prstGeom prst="straightConnector1">
            <a:avLst/>
          </a:prstGeom>
          <a:noFill/>
          <a:ln w="19050" cap="flat" cmpd="sng">
            <a:solidFill>
              <a:schemeClr val="lt2"/>
            </a:solidFill>
            <a:prstDash val="solid"/>
            <a:round/>
            <a:headEnd type="none" w="med" len="med"/>
            <a:tailEnd type="stealth" w="lg" len="lg"/>
          </a:ln>
        </p:spPr>
      </p:cxnSp>
      <p:cxnSp>
        <p:nvCxnSpPr>
          <p:cNvPr id="1339" name="Shape 1339"/>
          <p:cNvCxnSpPr/>
          <p:nvPr/>
        </p:nvCxnSpPr>
        <p:spPr>
          <a:xfrm>
            <a:off x="3547221" y="2541727"/>
            <a:ext cx="0" cy="876984"/>
          </a:xfrm>
          <a:prstGeom prst="straightConnector1">
            <a:avLst/>
          </a:prstGeom>
          <a:noFill/>
          <a:ln w="19050" cap="flat" cmpd="sng">
            <a:solidFill>
              <a:schemeClr val="lt2"/>
            </a:solidFill>
            <a:prstDash val="solid"/>
            <a:round/>
            <a:headEnd type="none" w="med" len="med"/>
            <a:tailEnd type="stealth" w="lg" len="lg"/>
          </a:ln>
        </p:spPr>
      </p:cxnSp>
      <p:cxnSp>
        <p:nvCxnSpPr>
          <p:cNvPr id="1340" name="Shape 1340"/>
          <p:cNvCxnSpPr>
            <a:stCxn id="1337" idx="0"/>
            <a:endCxn id="1334" idx="4"/>
          </p:cNvCxnSpPr>
          <p:nvPr/>
        </p:nvCxnSpPr>
        <p:spPr>
          <a:xfrm rot="10800000">
            <a:off x="1270465" y="2567466"/>
            <a:ext cx="0" cy="876900"/>
          </a:xfrm>
          <a:prstGeom prst="straightConnector1">
            <a:avLst/>
          </a:prstGeom>
          <a:noFill/>
          <a:ln w="19050" cap="flat" cmpd="sng">
            <a:solidFill>
              <a:schemeClr val="lt2"/>
            </a:solidFill>
            <a:prstDash val="solid"/>
            <a:round/>
            <a:headEnd type="none" w="med" len="med"/>
            <a:tailEnd type="stealth" w="lg" len="lg"/>
          </a:ln>
        </p:spPr>
      </p:cxnSp>
      <p:cxnSp>
        <p:nvCxnSpPr>
          <p:cNvPr id="1341" name="Shape 1341"/>
          <p:cNvCxnSpPr/>
          <p:nvPr/>
        </p:nvCxnSpPr>
        <p:spPr>
          <a:xfrm rot="10800000">
            <a:off x="1842173" y="3971575"/>
            <a:ext cx="1107679" cy="0"/>
          </a:xfrm>
          <a:prstGeom prst="straightConnector1">
            <a:avLst/>
          </a:prstGeom>
          <a:noFill/>
          <a:ln w="19050" cap="flat" cmpd="sng">
            <a:solidFill>
              <a:schemeClr val="lt2"/>
            </a:solidFill>
            <a:prstDash val="solid"/>
            <a:round/>
            <a:headEnd type="none" w="med" len="med"/>
            <a:tailEnd type="stealth" w="lg" len="lg"/>
          </a:ln>
        </p:spPr>
      </p:cxnSp>
      <p:sp>
        <p:nvSpPr>
          <p:cNvPr id="1342" name="Shape 1342"/>
          <p:cNvSpPr/>
          <p:nvPr/>
        </p:nvSpPr>
        <p:spPr>
          <a:xfrm>
            <a:off x="1633142" y="2488140"/>
            <a:ext cx="822960" cy="731519"/>
          </a:xfrm>
          <a:prstGeom prst="can">
            <a:avLst>
              <a:gd name="adj" fmla="val 25000"/>
            </a:avLst>
          </a:prstGeom>
          <a:solidFill>
            <a:schemeClr val="accent5"/>
          </a:solidFill>
          <a:ln w="9525" cap="flat" cmpd="sng">
            <a:solidFill>
              <a:srgbClr val="2E9087"/>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accent1"/>
              </a:buClr>
              <a:buSzPct val="25000"/>
              <a:buFont typeface="Arial"/>
              <a:buNone/>
            </a:pPr>
            <a:r>
              <a:rPr lang="en-US" sz="1100" b="0" i="0" u="none" strike="noStrike" cap="none">
                <a:solidFill>
                  <a:schemeClr val="accent1"/>
                </a:solidFill>
                <a:latin typeface="Arial"/>
                <a:ea typeface="Arial"/>
                <a:cs typeface="Arial"/>
                <a:sym typeface="Arial"/>
              </a:rPr>
              <a:t>Current</a:t>
            </a:r>
          </a:p>
          <a:p>
            <a:pPr marL="0" marR="0" lvl="0" indent="0" algn="ctr" rtl="0">
              <a:spcBef>
                <a:spcPts val="0"/>
              </a:spcBef>
              <a:buClr>
                <a:schemeClr val="accent1"/>
              </a:buClr>
              <a:buSzPct val="25000"/>
              <a:buFont typeface="Source Sans Pro"/>
              <a:buNone/>
            </a:pPr>
            <a:r>
              <a:rPr lang="en-US" sz="1100">
                <a:solidFill>
                  <a:schemeClr val="accent1"/>
                </a:solidFill>
                <a:latin typeface="Source Sans Pro"/>
                <a:ea typeface="Source Sans Pro"/>
                <a:cs typeface="Source Sans Pro"/>
                <a:sym typeface="Source Sans Pro"/>
              </a:rPr>
              <a:t>State</a:t>
            </a:r>
          </a:p>
        </p:txBody>
      </p:sp>
      <p:sp>
        <p:nvSpPr>
          <p:cNvPr id="1343" name="Shape 1343"/>
          <p:cNvSpPr/>
          <p:nvPr/>
        </p:nvSpPr>
        <p:spPr>
          <a:xfrm>
            <a:off x="2292007" y="2841400"/>
            <a:ext cx="822960" cy="731235"/>
          </a:xfrm>
          <a:prstGeom prst="can">
            <a:avLst>
              <a:gd name="adj" fmla="val 25000"/>
            </a:avLst>
          </a:prstGeom>
          <a:solidFill>
            <a:srgbClr val="B7B7B7"/>
          </a:solidFill>
          <a:ln w="9525" cap="flat" cmpd="sng">
            <a:solidFill>
              <a:srgbClr val="00799E"/>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rgbClr val="138A7E"/>
              </a:buClr>
              <a:buSzPct val="25000"/>
              <a:buFont typeface="Arial"/>
              <a:buNone/>
            </a:pPr>
            <a:r>
              <a:rPr lang="en-US" sz="1100" b="0" i="0" u="none" strike="noStrike" cap="none">
                <a:solidFill>
                  <a:srgbClr val="138A7E"/>
                </a:solidFill>
                <a:latin typeface="Arial"/>
                <a:ea typeface="Arial"/>
                <a:cs typeface="Arial"/>
                <a:sym typeface="Arial"/>
              </a:rPr>
              <a:t>Desired</a:t>
            </a:r>
          </a:p>
          <a:p>
            <a:pPr marL="0" marR="0" lvl="0" indent="0" algn="ctr" rtl="0">
              <a:spcBef>
                <a:spcPts val="0"/>
              </a:spcBef>
              <a:buClr>
                <a:srgbClr val="138A7E"/>
              </a:buClr>
              <a:buSzPct val="25000"/>
              <a:buFont typeface="Source Sans Pro"/>
              <a:buNone/>
            </a:pPr>
            <a:r>
              <a:rPr lang="en-US" sz="1100">
                <a:solidFill>
                  <a:srgbClr val="138A7E"/>
                </a:solidFill>
                <a:latin typeface="Source Sans Pro"/>
                <a:ea typeface="Source Sans Pro"/>
                <a:cs typeface="Source Sans Pro"/>
                <a:sym typeface="Source Sans Pro"/>
              </a:rPr>
              <a:t>State</a:t>
            </a:r>
          </a:p>
        </p:txBody>
      </p:sp>
    </p:spTree>
    <p:extLst>
      <p:ext uri="{BB962C8B-B14F-4D97-AF65-F5344CB8AC3E}">
        <p14:creationId xmlns:p14="http://schemas.microsoft.com/office/powerpoint/2010/main" val="408951357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rgbClr val="262626"/>
      </a:dk1>
      <a:lt1>
        <a:srgbClr val="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13417</TotalTime>
  <Words>750</Words>
  <Application>Microsoft Macintosh PowerPoint</Application>
  <PresentationFormat>On-screen Show (16:9)</PresentationFormat>
  <Paragraphs>75</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What is in the Environment for the Labs</vt:lpstr>
      <vt:lpstr>Laptop Environment for Lab</vt:lpstr>
      <vt:lpstr>Workshop Structure</vt:lpstr>
      <vt:lpstr>PowerPoint Presentation</vt:lpstr>
      <vt:lpstr>What is BOSH?</vt:lpstr>
      <vt:lpstr>4 principles of modern Release Engineering</vt:lpstr>
      <vt:lpstr>4 principles of modern Release Engineering</vt:lpstr>
      <vt:lpstr>Purpose-built for “Day 2 Operations”</vt:lpstr>
      <vt:lpstr>Designed to “rule them 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Matt Gunter</cp:lastModifiedBy>
  <cp:revision>203</cp:revision>
  <dcterms:modified xsi:type="dcterms:W3CDTF">2016-04-25T14:43:14Z</dcterms:modified>
</cp:coreProperties>
</file>